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2" r:id="rId3"/>
    <p:sldId id="257" r:id="rId4"/>
    <p:sldId id="295" r:id="rId5"/>
    <p:sldId id="272" r:id="rId6"/>
    <p:sldId id="297" r:id="rId7"/>
    <p:sldId id="263" r:id="rId8"/>
    <p:sldId id="273" r:id="rId9"/>
    <p:sldId id="275" r:id="rId10"/>
    <p:sldId id="274" r:id="rId11"/>
    <p:sldId id="276" r:id="rId12"/>
    <p:sldId id="298" r:id="rId13"/>
    <p:sldId id="301" r:id="rId14"/>
    <p:sldId id="300" r:id="rId15"/>
    <p:sldId id="299" r:id="rId16"/>
    <p:sldId id="277" r:id="rId17"/>
    <p:sldId id="278" r:id="rId18"/>
    <p:sldId id="279" r:id="rId19"/>
    <p:sldId id="280" r:id="rId20"/>
    <p:sldId id="282" r:id="rId21"/>
    <p:sldId id="284" r:id="rId22"/>
    <p:sldId id="281" r:id="rId23"/>
    <p:sldId id="283" r:id="rId24"/>
    <p:sldId id="285" r:id="rId25"/>
    <p:sldId id="286" r:id="rId26"/>
    <p:sldId id="287" r:id="rId27"/>
    <p:sldId id="292" r:id="rId28"/>
    <p:sldId id="293" r:id="rId29"/>
    <p:sldId id="294" r:id="rId30"/>
    <p:sldId id="291" r:id="rId31"/>
    <p:sldId id="296" r:id="rId32"/>
    <p:sldId id="289" r:id="rId33"/>
    <p:sldId id="290" r:id="rId3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FF00FF"/>
    <a:srgbClr val="FFCCFF"/>
    <a:srgbClr val="FFF7FF"/>
    <a:srgbClr val="F7F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44" autoAdjust="0"/>
    <p:restoredTop sz="92025" autoAdjust="0"/>
  </p:normalViewPr>
  <p:slideViewPr>
    <p:cSldViewPr>
      <p:cViewPr>
        <p:scale>
          <a:sx n="100" d="100"/>
          <a:sy n="100" d="100"/>
        </p:scale>
        <p:origin x="-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02" cy="494813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90" y="0"/>
            <a:ext cx="2919302" cy="494813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FC199E8E-CE3F-4540-A523-DFE35E9DB662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501"/>
            <a:ext cx="2919302" cy="494813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90" y="9371501"/>
            <a:ext cx="2919302" cy="494813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73690F0B-BDB0-470C-A19B-B088A54312A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56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4C2A2E62-EAAA-4215-BFE0-6FC73F9057B2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67005ECB-7518-4ECC-A81D-2D26D52F5A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06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21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97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25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639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798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722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81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057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145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568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58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450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576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595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038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792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73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003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003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003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003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00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672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45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6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22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67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64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14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05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091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5ECB-7518-4ECC-A81D-2D26D52F5A3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00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39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23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619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38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70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12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33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51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28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43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98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06FF-5FB7-4C88-90C4-0BBA2424AD0E}" type="datetimeFigureOut">
              <a:rPr kumimoji="1" lang="ja-JP" altLang="en-US" smtClean="0"/>
              <a:pPr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5CD7-A822-4BCD-A5BF-FAD6B34DD6C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84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hyperlink" Target="http://rdsig.yahoo.co.jp/geo/geoguide/adsq/help/RV=1/RU=aHR0cDovL2hlbHAueWFob28uY28uanAvaGVscC9qcC9nZW8v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1965393"/>
            <a:ext cx="7772400" cy="1591702"/>
          </a:xfrm>
          <a:ln w="38100" cap="rnd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kumimoji="1" lang="en-US" altLang="ja-JP" sz="4000" b="1" dirty="0" smtClean="0">
                <a:solidFill>
                  <a:srgbClr val="002060"/>
                </a:solidFill>
              </a:rPr>
              <a:t>2015-16</a:t>
            </a:r>
            <a:r>
              <a:rPr kumimoji="1" lang="ja-JP" altLang="en-US" sz="4000" b="1" dirty="0" smtClean="0">
                <a:solidFill>
                  <a:srgbClr val="002060"/>
                </a:solidFill>
              </a:rPr>
              <a:t>年度　</a:t>
            </a:r>
            <a:r>
              <a:rPr kumimoji="1" lang="en-US" altLang="ja-JP" sz="4000" b="1" dirty="0" smtClean="0">
                <a:solidFill>
                  <a:srgbClr val="002060"/>
                </a:solidFill>
              </a:rPr>
              <a:t>Inter</a:t>
            </a:r>
            <a:r>
              <a:rPr kumimoji="1" lang="ja-JP" altLang="en-US" sz="4000" b="1" dirty="0" smtClean="0">
                <a:solidFill>
                  <a:srgbClr val="002060"/>
                </a:solidFill>
              </a:rPr>
              <a:t>　</a:t>
            </a:r>
            <a:r>
              <a:rPr kumimoji="1" lang="en-US" altLang="ja-JP" sz="4000" b="1" dirty="0" smtClean="0">
                <a:solidFill>
                  <a:srgbClr val="002060"/>
                </a:solidFill>
              </a:rPr>
              <a:t>city</a:t>
            </a:r>
            <a:r>
              <a:rPr kumimoji="1" lang="ja-JP" altLang="en-US" sz="4000" b="1" dirty="0" smtClean="0">
                <a:solidFill>
                  <a:srgbClr val="002060"/>
                </a:solidFill>
              </a:rPr>
              <a:t>　</a:t>
            </a:r>
            <a:r>
              <a:rPr kumimoji="1" lang="en-US" altLang="ja-JP" sz="4000" b="1" dirty="0" smtClean="0">
                <a:solidFill>
                  <a:srgbClr val="002060"/>
                </a:solidFill>
              </a:rPr>
              <a:t>Meeting</a:t>
            </a:r>
            <a:r>
              <a:rPr kumimoji="1" lang="en-US" altLang="ja-JP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kumimoji="1" lang="en-US" altLang="ja-JP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kumimoji="1" lang="en-US" altLang="ja-JP" sz="4000" b="1" dirty="0" smtClean="0"/>
              <a:t/>
            </a:r>
            <a:br>
              <a:rPr kumimoji="1" lang="en-US" altLang="ja-JP" sz="4000" b="1" dirty="0" smtClean="0"/>
            </a:br>
            <a:r>
              <a:rPr kumimoji="1" lang="ja-JP" altLang="en-US" sz="4000" b="1" dirty="0" smtClean="0"/>
              <a:t>テーマ</a:t>
            </a:r>
            <a:r>
              <a:rPr kumimoji="1" lang="en-US" altLang="ja-JP" sz="4000" b="1" dirty="0" smtClean="0"/>
              <a:t/>
            </a:r>
            <a:br>
              <a:rPr kumimoji="1" lang="en-US" altLang="ja-JP" sz="4000" b="1" dirty="0" smtClean="0"/>
            </a:br>
            <a:r>
              <a:rPr lang="en-US" altLang="ja-JP" sz="4000" b="1" dirty="0" smtClean="0"/>
              <a:t>【</a:t>
            </a:r>
            <a:r>
              <a:rPr lang="ja-JP" altLang="en-US" sz="4000" b="1" dirty="0" smtClean="0"/>
              <a:t>ロータリーをやさしく理解する</a:t>
            </a:r>
            <a:r>
              <a:rPr lang="en-US" altLang="ja-JP" sz="4000" b="1" dirty="0" smtClean="0"/>
              <a:t>】</a:t>
            </a:r>
            <a:endParaRPr kumimoji="1" lang="ja-JP" altLang="en-US" sz="4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35821" y="3664201"/>
            <a:ext cx="8208912" cy="26642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kumimoji="1" lang="ja-JP" altLang="en-US" sz="2800" dirty="0" smtClean="0">
                <a:solidFill>
                  <a:schemeClr val="tx1"/>
                </a:solidFill>
              </a:rPr>
              <a:t>　　　　　　　　　　　　　</a:t>
            </a:r>
            <a:r>
              <a:rPr kumimoji="1" lang="ja-JP" altLang="en-US" sz="3800" dirty="0" smtClean="0">
                <a:solidFill>
                  <a:schemeClr val="tx1"/>
                </a:solidFill>
              </a:rPr>
              <a:t>ガバナー　櫻木　英一郎</a:t>
            </a:r>
            <a:endParaRPr kumimoji="1" lang="en-US" altLang="ja-JP" sz="38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800" dirty="0" smtClean="0">
                <a:solidFill>
                  <a:schemeClr val="tx1"/>
                </a:solidFill>
              </a:rPr>
              <a:t>　　　　　　　　　　　　　　　　　　（千葉</a:t>
            </a:r>
            <a:r>
              <a:rPr lang="ja-JP" altLang="en-US" sz="3800" dirty="0"/>
              <a:t>Ｒ</a:t>
            </a:r>
            <a:r>
              <a:rPr lang="en-US" altLang="ja-JP" sz="3800" dirty="0" smtClean="0">
                <a:solidFill>
                  <a:schemeClr val="tx1"/>
                </a:solidFill>
              </a:rPr>
              <a:t>.</a:t>
            </a:r>
            <a:r>
              <a:rPr lang="ja-JP" altLang="en-US" sz="3800" dirty="0" smtClean="0">
                <a:solidFill>
                  <a:schemeClr val="tx1"/>
                </a:solidFill>
              </a:rPr>
              <a:t>Ｃ</a:t>
            </a:r>
            <a:r>
              <a:rPr lang="en-US" altLang="ja-JP" sz="3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kumimoji="1" lang="en-US" altLang="ja-JP" sz="2800" dirty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　　　　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endParaRPr lang="en-US" altLang="ja-JP" dirty="0"/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　　　　～</a:t>
            </a:r>
            <a:r>
              <a:rPr lang="en-US" altLang="ja-JP" dirty="0" smtClean="0">
                <a:solidFill>
                  <a:schemeClr val="tx1"/>
                </a:solidFill>
              </a:rPr>
              <a:t>Be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a gift to the world</a:t>
            </a:r>
            <a:r>
              <a:rPr lang="ja-JP" altLang="en-US" dirty="0" smtClean="0">
                <a:solidFill>
                  <a:schemeClr val="tx1"/>
                </a:solidFill>
              </a:rPr>
              <a:t>～「世界へのプレゼントになろう」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dirty="0" smtClean="0">
                <a:solidFill>
                  <a:schemeClr val="tx1"/>
                </a:solidFill>
              </a:rPr>
              <a:t>　　　　　　　　　　　　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2015-16</a:t>
            </a:r>
            <a:r>
              <a:rPr kumimoji="1" lang="ja-JP" altLang="en-US" dirty="0" smtClean="0">
                <a:solidFill>
                  <a:schemeClr val="tx1"/>
                </a:solidFill>
              </a:rPr>
              <a:t>年度国際ロータリー会長　</a:t>
            </a:r>
            <a:r>
              <a:rPr lang="ja-JP" altLang="en-US" dirty="0" smtClean="0">
                <a:solidFill>
                  <a:schemeClr val="tx1"/>
                </a:solidFill>
              </a:rPr>
              <a:t>Ｋ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  <a:r>
              <a:rPr lang="ja-JP" altLang="en-US" dirty="0" smtClean="0">
                <a:solidFill>
                  <a:schemeClr val="tx1"/>
                </a:solidFill>
              </a:rPr>
              <a:t>Ｒ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 smtClean="0">
                <a:solidFill>
                  <a:schemeClr val="tx1"/>
                </a:solidFill>
              </a:rPr>
              <a:t>ラビンドラン</a:t>
            </a:r>
            <a:endParaRPr kumimoji="1"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4436" y="575780"/>
            <a:ext cx="434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国際ロータリー第２７９０地区</a:t>
            </a:r>
            <a:endParaRPr kumimoji="1" lang="ja-JP" altLang="en-US" sz="2400" b="1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12641" y="5412155"/>
            <a:ext cx="8437171" cy="36000"/>
          </a:xfrm>
          <a:prstGeom prst="line">
            <a:avLst/>
          </a:prstGeom>
          <a:ln w="63500" cmpd="thickThin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5" descr="C:\Users\理恵\Desktop\2015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0875"/>
            <a:ext cx="1584176" cy="8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理恵\Desktop\rotary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4" y="464357"/>
            <a:ext cx="1991256" cy="7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70C0"/>
                </a:solidFill>
              </a:rPr>
              <a:t>組織図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84784"/>
            <a:ext cx="8893872" cy="4268221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7438705" y="1484784"/>
            <a:ext cx="1673991" cy="14984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7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特別職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43608" y="1556792"/>
            <a:ext cx="3384376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Ｒ財団日本財団</a:t>
            </a:r>
            <a:endParaRPr kumimoji="1" lang="ja-JP" altLang="en-US" sz="36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1043608" y="2348880"/>
            <a:ext cx="3384376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Ｒ文庫運営</a:t>
            </a:r>
            <a:endParaRPr kumimoji="1" lang="ja-JP" altLang="en-US" sz="36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1043608" y="3140968"/>
            <a:ext cx="3384376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/>
              <a:t>ＥＰＮ第１</a:t>
            </a:r>
            <a:r>
              <a:rPr lang="en-US" altLang="ja-JP" sz="3600" b="1" dirty="0" smtClean="0"/>
              <a:t>zone</a:t>
            </a:r>
            <a:endParaRPr kumimoji="1" lang="ja-JP" altLang="en-US" sz="3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043608" y="3933056"/>
            <a:ext cx="3384376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Ｒの友委</a:t>
            </a:r>
            <a:endParaRPr kumimoji="1" lang="ja-JP" altLang="en-US" sz="36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1043608" y="4725144"/>
            <a:ext cx="3384376" cy="1224136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spc="-250" dirty="0" smtClean="0"/>
              <a:t>ＰＨＳ</a:t>
            </a:r>
            <a:endParaRPr lang="en-US" altLang="ja-JP" sz="3600" b="1" spc="-250" dirty="0" smtClean="0"/>
          </a:p>
          <a:p>
            <a:pPr algn="ctr"/>
            <a:r>
              <a:rPr kumimoji="1" lang="ja-JP" altLang="en-US" sz="3600" b="1" spc="-250" dirty="0"/>
              <a:t>コーディネーター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004048" y="3148250"/>
            <a:ext cx="3168352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/>
              <a:t>規定審議会</a:t>
            </a:r>
            <a:endParaRPr kumimoji="1" lang="ja-JP" altLang="en-US" sz="36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5004048" y="3946442"/>
            <a:ext cx="3168352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ＲＩＪＹＥＣ</a:t>
            </a:r>
            <a:endParaRPr kumimoji="1" lang="ja-JP" altLang="en-US" sz="36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048" y="1564074"/>
            <a:ext cx="3168352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/>
              <a:t>米山奨学会</a:t>
            </a:r>
            <a:endParaRPr kumimoji="1" lang="ja-JP" altLang="en-US" sz="36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5004048" y="2356162"/>
            <a:ext cx="3168352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Ｒ平和センター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639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70C0"/>
                </a:solidFill>
              </a:rPr>
              <a:t>組織図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00297"/>
            <a:ext cx="8821460" cy="4233470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945768" y="3717032"/>
            <a:ext cx="6486232" cy="1656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52509" y="2534424"/>
            <a:ext cx="720000" cy="28083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5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142875"/>
            <a:ext cx="7022604" cy="764705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各委員会</a:t>
            </a:r>
            <a:endParaRPr kumimoji="1" lang="ja-JP" altLang="en-US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80729"/>
            <a:ext cx="1241953" cy="489654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2420888"/>
            <a:ext cx="7557496" cy="331236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57646" y="980728"/>
            <a:ext cx="1263235" cy="50405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361215" y="2225055"/>
            <a:ext cx="7644598" cy="36003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9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3" y="1653765"/>
            <a:ext cx="8950746" cy="4295515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0070C0"/>
                </a:solidFill>
              </a:rPr>
              <a:t>組織図</a:t>
            </a:r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3385329" y="3717032"/>
            <a:ext cx="3246328" cy="17281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914400" y="3717032"/>
            <a:ext cx="2433464" cy="17281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9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488081"/>
            <a:ext cx="6948186" cy="764705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各委員会</a:t>
            </a:r>
            <a:endParaRPr kumimoji="1" lang="ja-JP" altLang="en-US" dirty="0"/>
          </a:p>
        </p:txBody>
      </p:sp>
      <p:sp>
        <p:nvSpPr>
          <p:cNvPr id="45" name="角丸四角形 44"/>
          <p:cNvSpPr/>
          <p:nvPr/>
        </p:nvSpPr>
        <p:spPr>
          <a:xfrm>
            <a:off x="35496" y="1412776"/>
            <a:ext cx="4287712" cy="45365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4456008" y="1387277"/>
            <a:ext cx="4497264" cy="45365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6" y="1527439"/>
            <a:ext cx="8652176" cy="42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86272"/>
            <a:ext cx="7886700" cy="1325563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地区目標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75551" y="1844824"/>
            <a:ext cx="7992894" cy="12003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地区行動目標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原点を知り、考える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‐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１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5551" y="3407979"/>
            <a:ext cx="7992894" cy="12003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知って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いるだけでは不十分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前後の関係を考える事が大事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292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324" y="116632"/>
            <a:ext cx="7886700" cy="759618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地区目標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1324" y="764704"/>
            <a:ext cx="8352928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原点を知り、考える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‐</a:t>
            </a:r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２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75104" y="1464464"/>
            <a:ext cx="834914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奉仕の原語は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service</a:t>
            </a:r>
          </a:p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Service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は奉仕と同義か？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ロータリーの日本語の解釈を検証する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5104" y="3268151"/>
            <a:ext cx="8352928" cy="12003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ロータリーを易しく理解する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ロータリーは難しくない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73214" y="4520168"/>
            <a:ext cx="8352928" cy="230832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変わる　対応する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毎年が過渡期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今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は将来の為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毎年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が実験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402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地区目標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75104" y="1052736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地区の活性化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ガバナー候補　出やすく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地区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の活性化　　　　ガバナー候補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" name="左右矢印 2"/>
          <p:cNvSpPr/>
          <p:nvPr/>
        </p:nvSpPr>
        <p:spPr>
          <a:xfrm>
            <a:off x="4283968" y="2276872"/>
            <a:ext cx="881186" cy="360040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81687" y="3068960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地区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の態勢として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ガバナー事務所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マニュアル</a:t>
            </a:r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作り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528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ガバナーの決まり方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23528" y="1484784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ガバナーの資格は？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ノミニー時にクラブ会長を全期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ガバナー就任時に７年以上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2329" y="3380799"/>
            <a:ext cx="8352928" cy="12003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２４ヶ月～３６ヶ月　に決める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ガバナーノミニー　デジグネイト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8395" y="4699010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決め方は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選挙　　地区指名委員会の指名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地区諮問委員会に報告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37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ja-JP" altLang="en-US" b="1" u="sng" dirty="0">
                <a:solidFill>
                  <a:srgbClr val="0070C0"/>
                </a:solidFill>
              </a:rPr>
              <a:t>組織図</a:t>
            </a:r>
            <a:endParaRPr kumimoji="1" lang="ja-JP" altLang="en-US" u="sng" dirty="0"/>
          </a:p>
        </p:txBody>
      </p:sp>
      <p:sp>
        <p:nvSpPr>
          <p:cNvPr id="20" name="角丸四角形 19"/>
          <p:cNvSpPr/>
          <p:nvPr/>
        </p:nvSpPr>
        <p:spPr>
          <a:xfrm>
            <a:off x="2483768" y="1613570"/>
            <a:ext cx="2520280" cy="12915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46" y="1268760"/>
            <a:ext cx="885272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86700" cy="1008112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ガバナーの決まり方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23528" y="1124744"/>
            <a:ext cx="8352928" cy="230832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本人の承認　サイン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クラブ幹事のサイン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地区ガバナーのサイン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ＲＩ会長の承認　サイン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2329" y="3690898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１２ヶ月～２４ヶ月（２年前・前々年）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　ノミニー　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タイムリミットあり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323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7414" y="24654"/>
            <a:ext cx="7886700" cy="903634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ガバナーの決まり方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89128" y="771540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６月の国際大会で信任投票される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各クラブの信任状が票に」なる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エレクトされる　　　ガバナーエレクト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995936" y="2083676"/>
            <a:ext cx="469656" cy="2880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9128" y="2636912"/>
            <a:ext cx="8352928" cy="230832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０ヶ月～１２ヶ月（１年前・前年）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　エレクト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ＧＥＴＳ　東京で２回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国際協議会　アメリカ　サンディエゴにて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9128" y="5085184"/>
            <a:ext cx="8352928" cy="163121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三大セミナーを開催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endParaRPr lang="en-US" altLang="ja-JP" sz="24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3563888" y="5733256"/>
            <a:ext cx="1656184" cy="22909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ガバナーとは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89128" y="1124744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ガバナーとは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国際ロータリーの役員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ＲＩの執行側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89128" y="2964105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役割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ＤＬＰ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ＣＬＰの推奨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89128" y="4869160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クラブの発展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ＲＩの規定の順守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その他　たくさん　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210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u="sng" dirty="0">
                <a:solidFill>
                  <a:srgbClr val="0070C0"/>
                </a:solidFill>
              </a:rPr>
              <a:t>ガバナー</a:t>
            </a:r>
            <a:r>
              <a:rPr lang="ja-JP" altLang="en-US" b="1" u="sng" dirty="0" smtClean="0">
                <a:solidFill>
                  <a:srgbClr val="0070C0"/>
                </a:solidFill>
              </a:rPr>
              <a:t>の経費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89128" y="1570038"/>
            <a:ext cx="835292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ガバナーノミニー予算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ガバナーエレクト予算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　ガバナー予算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89128" y="3476764"/>
            <a:ext cx="8352928" cy="12003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国際協議会　補助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国際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大会　補助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754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84905" y="65986"/>
            <a:ext cx="7886700" cy="806798"/>
          </a:xfrm>
        </p:spPr>
        <p:txBody>
          <a:bodyPr/>
          <a:lstStyle/>
          <a:p>
            <a:r>
              <a:rPr lang="en-US" altLang="ja-JP" b="1" u="sng" dirty="0" smtClean="0">
                <a:solidFill>
                  <a:srgbClr val="0070C0"/>
                </a:solidFill>
              </a:rPr>
              <a:t>RI</a:t>
            </a:r>
            <a:endParaRPr kumimoji="1" lang="ja-JP" altLang="en-US" dirty="0"/>
          </a:p>
        </p:txBody>
      </p:sp>
      <p:sp>
        <p:nvSpPr>
          <p:cNvPr id="2" name="下矢印 1"/>
          <p:cNvSpPr/>
          <p:nvPr/>
        </p:nvSpPr>
        <p:spPr>
          <a:xfrm>
            <a:off x="2195736" y="2852936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6516216" y="2852936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6348333" y="407660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23528" y="809269"/>
            <a:ext cx="446665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国際ロータリー　ＲＩ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en-US" altLang="ja-JP" sz="3600" dirty="0">
                <a:ln w="17780" cmpd="sng">
                  <a:noFill/>
                  <a:prstDash val="solid"/>
                  <a:miter lim="800000"/>
                </a:ln>
              </a:rPr>
              <a:t>K.R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.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ラビンドラン会長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実利的な人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8" y="3437906"/>
            <a:ext cx="446665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Be</a:t>
            </a:r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 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a gift to the world</a:t>
            </a: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お返しをする番だ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１年だけ</a:t>
            </a:r>
            <a:endParaRPr lang="ja-JP" altLang="en-US" sz="3600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950768" y="823670"/>
            <a:ext cx="388843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ＲＩの動き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理論　　実践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陰徳　　承認される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6660232" y="1484824"/>
            <a:ext cx="432000" cy="360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6084216" y="2060888"/>
            <a:ext cx="432000" cy="360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980033" y="3436449"/>
            <a:ext cx="3888432" cy="120032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変わる事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ＩＴ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286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  <p:bldP spid="13" grpId="0" animBg="1"/>
      <p:bldP spid="3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段階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570038"/>
            <a:ext cx="3384376" cy="225334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970" y="1591706"/>
            <a:ext cx="4392488" cy="46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00366" y="443591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51520" y="200018"/>
            <a:ext cx="7886700" cy="831626"/>
          </a:xfrm>
        </p:spPr>
        <p:txBody>
          <a:bodyPr>
            <a:normAutofit/>
          </a:bodyPr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歴史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2087724" y="3429000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6477235" y="710506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6487583" y="3429000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9552" y="1113760"/>
            <a:ext cx="388843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1905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年　シカゴ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乱れた商道徳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騙し　騙され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3616" y="4197429"/>
            <a:ext cx="388843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ポール・ハリスと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３人の仲間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ロータリークラブ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878920" y="1120958"/>
            <a:ext cx="388843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安心して商売を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会社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の利益を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仲間意識　仲良く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32070" y="4165633"/>
            <a:ext cx="388843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利益を　仲良く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endParaRPr lang="en-US" altLang="ja-JP" sz="3600" dirty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一業種一人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6480241" y="4869160"/>
            <a:ext cx="972079" cy="2880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5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2" grpId="0" animBg="1"/>
      <p:bldP spid="13" grpId="0" animBg="1"/>
      <p:bldP spid="16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312722" y="166912"/>
            <a:ext cx="7886700" cy="831626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歴史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2339752" y="3861048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6390246" y="704132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6447728" y="3707368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95536" y="1125635"/>
            <a:ext cx="388843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他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の人にも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寄与する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5536" y="4435987"/>
            <a:ext cx="4273351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仲良く　利益を　派閥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ＶＳ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他への寄与　派閥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891864" y="1150399"/>
            <a:ext cx="388843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他への寄与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が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大勢を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891864" y="4426987"/>
            <a:ext cx="3888432" cy="230832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相手の立場に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相手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が求める物を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service</a:t>
            </a:r>
          </a:p>
        </p:txBody>
      </p:sp>
      <p:sp>
        <p:nvSpPr>
          <p:cNvPr id="17" name="下矢印 16"/>
          <p:cNvSpPr/>
          <p:nvPr/>
        </p:nvSpPr>
        <p:spPr>
          <a:xfrm>
            <a:off x="6300251" y="5733256"/>
            <a:ext cx="972079" cy="28803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歴史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1943708" y="3696072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6477235" y="710506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6480242" y="3717032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95536" y="1125635"/>
            <a:ext cx="3672408" cy="230832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他</a:t>
            </a:r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へ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の寄与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Service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派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が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大勢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を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5536" y="4144580"/>
            <a:ext cx="388843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smtClean="0">
                <a:ln w="17780" cmpd="sng">
                  <a:noFill/>
                  <a:prstDash val="solid"/>
                  <a:miter lim="800000"/>
                </a:ln>
              </a:rPr>
              <a:t>クラブで社会に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VS</a:t>
            </a: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個人で商売関係に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05673" y="1136000"/>
            <a:ext cx="4533527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クラブで大きく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service</a:t>
            </a:r>
          </a:p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VS</a:t>
            </a: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個人で小さく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service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590728" y="4142460"/>
            <a:ext cx="4248472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分裂状態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endParaRPr lang="en-US" altLang="ja-JP" sz="3600" dirty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ライオンズクラブ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17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3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-10852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歴史</a:t>
            </a:r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2014571" y="3392194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6400423" y="710506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6400423" y="3310610"/>
            <a:ext cx="792088" cy="288032"/>
          </a:xfrm>
          <a:prstGeom prst="downArrow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811960" y="1176477"/>
            <a:ext cx="4187391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３ 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avenue of service</a:t>
            </a:r>
          </a:p>
          <a:p>
            <a:pPr algn="ctr"/>
            <a:endParaRPr lang="en-US" altLang="ja-JP" sz="3600" dirty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３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大奉仕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811960" y="3952297"/>
            <a:ext cx="4187391" cy="230832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Club</a:t>
            </a:r>
          </a:p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Vocational</a:t>
            </a:r>
          </a:p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Community</a:t>
            </a: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翌年　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International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23528" y="1176477"/>
            <a:ext cx="403244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なおも論争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endParaRPr lang="en-US" altLang="ja-JP" sz="3600" dirty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決議</a:t>
            </a:r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23-34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23528" y="3952297"/>
            <a:ext cx="4032448" cy="175432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クラブ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でも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個人でも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1930251" y="4208408"/>
            <a:ext cx="1152128" cy="21602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6361616" y="1945628"/>
            <a:ext cx="1152128" cy="21602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2035883" y="1922259"/>
            <a:ext cx="1152128" cy="21602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1" grpId="0" animBg="1"/>
      <p:bldP spid="12" grpId="0" animBg="1"/>
      <p:bldP spid="16" grpId="0" animBg="1"/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120680" cy="792088"/>
          </a:xfrm>
        </p:spPr>
        <p:txBody>
          <a:bodyPr>
            <a:normAutofit/>
          </a:bodyPr>
          <a:lstStyle/>
          <a:p>
            <a:pPr marL="0" indent="0"/>
            <a:r>
              <a:rPr kumimoji="1" lang="ja-JP" altLang="en-US" b="1" u="sng" dirty="0" smtClean="0">
                <a:solidFill>
                  <a:srgbClr val="0070C0"/>
                </a:solidFill>
              </a:rPr>
              <a:t>ゾーン</a:t>
            </a:r>
            <a:endParaRPr kumimoji="1" lang="ja-JP" altLang="en-US" b="1" u="sng" dirty="0">
              <a:solidFill>
                <a:srgbClr val="0070C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3568" y="3104964"/>
            <a:ext cx="2016224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ＲＩ理事</a:t>
            </a:r>
            <a:endParaRPr kumimoji="1" lang="ja-JP" altLang="en-US" sz="36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5652120" y="4437112"/>
            <a:ext cx="2232248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ガバナー</a:t>
            </a:r>
            <a:endParaRPr kumimoji="1" lang="ja-JP" altLang="en-US" sz="3600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5652120" y="3093356"/>
            <a:ext cx="2232248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ＲＩ理事会</a:t>
            </a:r>
            <a:endParaRPr kumimoji="1" lang="ja-JP" altLang="en-US" sz="36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3059832" y="3104964"/>
            <a:ext cx="2232248" cy="792088"/>
          </a:xfrm>
          <a:prstGeom prst="rect">
            <a:avLst/>
          </a:prstGeom>
          <a:solidFill>
            <a:srgbClr val="FFE1FF"/>
          </a:solidFill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ゾーン</a:t>
            </a:r>
            <a:endParaRPr kumimoji="1" lang="ja-JP" altLang="en-US" sz="3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5652120" y="1737561"/>
            <a:ext cx="2304256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ＲＩ会長</a:t>
            </a:r>
            <a:endParaRPr kumimoji="1" lang="ja-JP" altLang="en-US" sz="3600" b="1" dirty="0"/>
          </a:p>
        </p:txBody>
      </p:sp>
      <p:cxnSp>
        <p:nvCxnSpPr>
          <p:cNvPr id="10" name="直線コネクタ 9"/>
          <p:cNvCxnSpPr>
            <a:stCxn id="8" idx="2"/>
            <a:endCxn id="6" idx="0"/>
          </p:cNvCxnSpPr>
          <p:nvPr/>
        </p:nvCxnSpPr>
        <p:spPr>
          <a:xfrm flipH="1">
            <a:off x="6768244" y="2529649"/>
            <a:ext cx="0" cy="563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6768244" y="3873405"/>
            <a:ext cx="0" cy="563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3"/>
            <a:endCxn id="7" idx="1"/>
          </p:cNvCxnSpPr>
          <p:nvPr/>
        </p:nvCxnSpPr>
        <p:spPr>
          <a:xfrm>
            <a:off x="2699792" y="350100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292080" y="350100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8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5"/>
          </a:xfrm>
        </p:spPr>
        <p:txBody>
          <a:bodyPr/>
          <a:lstStyle/>
          <a:p>
            <a:r>
              <a:rPr lang="en-US" altLang="ja-JP" b="1" u="sng" dirty="0" smtClean="0">
                <a:solidFill>
                  <a:srgbClr val="0070C0"/>
                </a:solidFill>
              </a:rPr>
              <a:t>Service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23528" y="1176477"/>
            <a:ext cx="3841152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Ideal of Service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27843" y="2188837"/>
            <a:ext cx="3836837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Service above self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3527" y="3284984"/>
            <a:ext cx="8554261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600" dirty="0" smtClean="0">
                <a:ln w="17780" cmpd="sng">
                  <a:noFill/>
                  <a:prstDash val="solid"/>
                  <a:miter lim="800000"/>
                </a:ln>
              </a:rPr>
              <a:t>One profits most who serves best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854518" y="1176477"/>
            <a:ext cx="4048000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17780" cmpd="sng">
                  <a:noFill/>
                  <a:prstDash val="solid"/>
                  <a:miter lim="800000"/>
                </a:ln>
              </a:rPr>
              <a:t>奉仕</a:t>
            </a:r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の理念（理想）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852471" y="2188837"/>
            <a:ext cx="4025318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超我の奉仕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7842" y="4509120"/>
            <a:ext cx="8574675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7780" cmpd="sng">
                  <a:noFill/>
                  <a:prstDash val="solid"/>
                  <a:miter lim="800000"/>
                </a:ln>
              </a:rPr>
              <a:t>最もよく奉仕するもの最も多く報いられる</a:t>
            </a:r>
            <a:endParaRPr lang="en-US" altLang="ja-JP" sz="36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" name="ストライプ矢印 2"/>
          <p:cNvSpPr/>
          <p:nvPr/>
        </p:nvSpPr>
        <p:spPr>
          <a:xfrm>
            <a:off x="4355976" y="1340768"/>
            <a:ext cx="332887" cy="288032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トライプ矢印 15"/>
          <p:cNvSpPr/>
          <p:nvPr/>
        </p:nvSpPr>
        <p:spPr>
          <a:xfrm>
            <a:off x="4325075" y="2367986"/>
            <a:ext cx="332887" cy="288032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トライプ矢印 16"/>
          <p:cNvSpPr/>
          <p:nvPr/>
        </p:nvSpPr>
        <p:spPr>
          <a:xfrm rot="5400000">
            <a:off x="4355975" y="4033597"/>
            <a:ext cx="332887" cy="288032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5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539552" y="103002"/>
            <a:ext cx="7886700" cy="648072"/>
          </a:xfrm>
        </p:spPr>
        <p:txBody>
          <a:bodyPr/>
          <a:lstStyle/>
          <a:p>
            <a:r>
              <a:rPr lang="en-US" altLang="ja-JP" b="1" u="sng" dirty="0" smtClean="0">
                <a:solidFill>
                  <a:srgbClr val="0070C0"/>
                </a:solidFill>
              </a:rPr>
              <a:t>Service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07504" y="1143311"/>
            <a:ext cx="2736304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000" kern="0" spc="-30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相手に</a:t>
            </a:r>
            <a:r>
              <a:rPr lang="ja-JP" altLang="en-US" sz="3000" kern="0" spc="-300" dirty="0" smtClean="0">
                <a:ln w="17780" cmpd="sng">
                  <a:noFill/>
                  <a:prstDash val="solid"/>
                  <a:miter lim="800000"/>
                </a:ln>
              </a:rPr>
              <a:t>ブーイング</a:t>
            </a:r>
            <a:endParaRPr lang="en-US" altLang="ja-JP" sz="3000" kern="0" spc="-3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8352" y="2274383"/>
            <a:ext cx="2735456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</a:rPr>
              <a:t>お・も・て・な・し</a:t>
            </a:r>
            <a:endParaRPr lang="en-US" altLang="ja-JP" sz="30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7504" y="3492297"/>
            <a:ext cx="2736304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</a:rPr>
              <a:t>相手に拍手を</a:t>
            </a:r>
            <a:endParaRPr lang="en-US" altLang="ja-JP" sz="30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7504" y="4941168"/>
            <a:ext cx="2736304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</a:rPr>
              <a:t>相手に</a:t>
            </a:r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も</a:t>
            </a:r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</a:rPr>
              <a:t>拍手を</a:t>
            </a:r>
            <a:endParaRPr lang="en-US" altLang="ja-JP" sz="30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994792" y="1916831"/>
            <a:ext cx="1272952" cy="17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1082735" y="3051092"/>
            <a:ext cx="127295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1030731" y="4437112"/>
            <a:ext cx="127295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915816" y="1143310"/>
            <a:ext cx="3024336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000" spc="-300" dirty="0" smtClean="0">
                <a:ln w="17780" cmpd="sng">
                  <a:noFill/>
                  <a:prstDash val="solid"/>
                  <a:miter lim="800000"/>
                </a:ln>
              </a:rPr>
              <a:t>相手を騙しても</a:t>
            </a:r>
            <a:endParaRPr lang="en-US" altLang="ja-JP" sz="3000" spc="-3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915816" y="2274382"/>
            <a:ext cx="3023488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</a:rPr>
              <a:t>他に寄与する心</a:t>
            </a:r>
            <a:endParaRPr lang="en-US" altLang="ja-JP" sz="30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915816" y="3492296"/>
            <a:ext cx="3024336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</a:rPr>
              <a:t>相手に与える</a:t>
            </a:r>
            <a:endParaRPr lang="en-US" altLang="ja-JP" sz="30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15816" y="4941167"/>
            <a:ext cx="3024336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</a:rPr>
              <a:t>相手に</a:t>
            </a:r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も</a:t>
            </a:r>
            <a:r>
              <a:rPr lang="ja-JP" altLang="en-US" sz="3000" dirty="0" smtClean="0">
                <a:ln w="17780" cmpd="sng">
                  <a:noFill/>
                  <a:prstDash val="solid"/>
                  <a:miter lim="800000"/>
                </a:ln>
              </a:rPr>
              <a:t>拍手を</a:t>
            </a:r>
            <a:endParaRPr lang="en-US" altLang="ja-JP" sz="30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3707904" y="1916830"/>
            <a:ext cx="1272952" cy="17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3779912" y="3051091"/>
            <a:ext cx="127295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3779912" y="4437111"/>
            <a:ext cx="127295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012160" y="1143311"/>
            <a:ext cx="3024336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000" spc="-300" dirty="0" smtClean="0">
                <a:ln w="17780" cmpd="sng">
                  <a:noFill/>
                  <a:prstDash val="solid"/>
                  <a:miter lim="800000"/>
                </a:ln>
              </a:rPr>
              <a:t>自分さえよければ</a:t>
            </a:r>
            <a:endParaRPr lang="en-US" altLang="ja-JP" sz="3000" spc="-300" dirty="0" smtClean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012160" y="2274383"/>
            <a:ext cx="3023488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</a:rPr>
              <a:t>Ideal of Service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6012160" y="3492297"/>
            <a:ext cx="3024336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</a:rPr>
              <a:t>Service not self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6012160" y="4941168"/>
            <a:ext cx="3024336" cy="553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000" dirty="0" smtClean="0">
                <a:ln w="17780" cmpd="sng">
                  <a:noFill/>
                  <a:prstDash val="solid"/>
                  <a:miter lim="800000"/>
                </a:ln>
              </a:rPr>
              <a:t>Service above self</a:t>
            </a:r>
          </a:p>
        </p:txBody>
      </p:sp>
      <p:sp>
        <p:nvSpPr>
          <p:cNvPr id="26" name="下矢印 25"/>
          <p:cNvSpPr/>
          <p:nvPr/>
        </p:nvSpPr>
        <p:spPr>
          <a:xfrm>
            <a:off x="6876256" y="1916831"/>
            <a:ext cx="1272952" cy="17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>
            <a:off x="6948264" y="3123745"/>
            <a:ext cx="127295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6948264" y="4437112"/>
            <a:ext cx="127295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3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79512" y="116694"/>
            <a:ext cx="7772400" cy="431986"/>
          </a:xfrm>
        </p:spPr>
        <p:txBody>
          <a:bodyPr>
            <a:normAutofit fontScale="90000"/>
          </a:bodyPr>
          <a:lstStyle/>
          <a:p>
            <a:r>
              <a:rPr lang="ja-JP" altLang="en-US" b="1" u="sng" dirty="0" smtClean="0">
                <a:solidFill>
                  <a:srgbClr val="0070C0"/>
                </a:solidFill>
              </a:rPr>
              <a:t>五大</a:t>
            </a:r>
            <a:r>
              <a:rPr lang="ja-JP" altLang="en-US" b="1" u="sng" dirty="0">
                <a:solidFill>
                  <a:srgbClr val="0070C0"/>
                </a:solidFill>
              </a:rPr>
              <a:t>　クラブと</a:t>
            </a:r>
            <a:r>
              <a:rPr lang="ja-JP" altLang="en-US" b="1" u="sng" dirty="0" smtClean="0">
                <a:solidFill>
                  <a:srgbClr val="0070C0"/>
                </a:solidFill>
              </a:rPr>
              <a:t>個人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2842"/>
            <a:ext cx="8496944" cy="617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5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60" y="2636912"/>
            <a:ext cx="7886700" cy="706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ご清聴ありがとうございました。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6654" y="4011615"/>
            <a:ext cx="434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国際ロータリー第２７９０地区</a:t>
            </a:r>
            <a:endParaRPr kumimoji="1" lang="ja-JP" altLang="en-US" sz="24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4283968" y="4744997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ガバナー　櫻木　英一郎</a:t>
            </a:r>
            <a:endParaRPr lang="en-US" altLang="ja-JP" sz="2400" dirty="0"/>
          </a:p>
          <a:p>
            <a:r>
              <a:rPr lang="ja-JP" altLang="en-US" sz="2400" dirty="0"/>
              <a:t>　　　　　　　　　</a:t>
            </a:r>
            <a:r>
              <a:rPr lang="ja-JP" altLang="en-US" sz="2400" dirty="0" smtClean="0"/>
              <a:t>（</a:t>
            </a:r>
            <a:r>
              <a:rPr lang="ja-JP" altLang="en-US" sz="2400" dirty="0"/>
              <a:t>千葉Ｒ</a:t>
            </a:r>
            <a:r>
              <a:rPr lang="en-US" altLang="ja-JP" sz="2400" dirty="0"/>
              <a:t>.</a:t>
            </a:r>
            <a:r>
              <a:rPr lang="ja-JP" altLang="en-US" sz="2400" dirty="0"/>
              <a:t>Ｃ</a:t>
            </a:r>
            <a:r>
              <a:rPr lang="en-US" altLang="ja-JP" sz="2400" dirty="0"/>
              <a:t>)</a:t>
            </a:r>
          </a:p>
        </p:txBody>
      </p:sp>
      <p:pic>
        <p:nvPicPr>
          <p:cNvPr id="11" name="Picture 5" descr="C:\Users\理恵\Desktop\2015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64392"/>
            <a:ext cx="1584176" cy="8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理恵\Desktop\rotary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49815"/>
            <a:ext cx="2088232" cy="78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792088"/>
          </a:xfrm>
        </p:spPr>
        <p:txBody>
          <a:bodyPr>
            <a:normAutofit/>
          </a:bodyPr>
          <a:lstStyle/>
          <a:p>
            <a:pPr marL="0" indent="0"/>
            <a:r>
              <a:rPr kumimoji="1" lang="ja-JP" altLang="en-US" b="1" u="sng" dirty="0" smtClean="0">
                <a:solidFill>
                  <a:srgbClr val="0070C0"/>
                </a:solidFill>
              </a:rPr>
              <a:t>ゾーン</a:t>
            </a:r>
            <a:endParaRPr kumimoji="1" lang="ja-JP" altLang="en-US" b="1" u="sng" dirty="0">
              <a:solidFill>
                <a:srgbClr val="0070C0"/>
              </a:solidFill>
            </a:endParaRPr>
          </a:p>
        </p:txBody>
      </p:sp>
      <p:pic>
        <p:nvPicPr>
          <p:cNvPr id="10245" name="Picture 5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28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.yimg.jp/images/geo/adsq/geo_ad_help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333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.yimg.jp/images/geo/adsq/geo_ad_dwn_widg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333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i.yimg.jp/images/geo/adsq/geo_ad_close_widg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333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28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http://i.yimg.jp/images/geo/adsq/geo_ad_help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333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http://i.yimg.jp/images/geo/adsq/geo_ad_up_widg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333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http://i.yimg.jp/images/geo/adsq/geo_ad_close_widg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333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i.yimg.jp/images/cl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602038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769046"/>
            <a:ext cx="8132769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ja-JP" altLang="en-US" b="1" u="sng" dirty="0">
                <a:solidFill>
                  <a:srgbClr val="0070C0"/>
                </a:solidFill>
              </a:rPr>
              <a:t>組織図</a:t>
            </a:r>
            <a:endParaRPr kumimoji="1" lang="ja-JP" altLang="en-US" u="sng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74638"/>
            <a:ext cx="4896544" cy="63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ja-JP" altLang="en-US" b="1" u="sng" dirty="0">
                <a:solidFill>
                  <a:srgbClr val="0070C0"/>
                </a:solidFill>
              </a:rPr>
              <a:t>組織図</a:t>
            </a:r>
            <a:endParaRPr kumimoji="1" lang="ja-JP" altLang="en-US" u="sng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32" y="1484784"/>
            <a:ext cx="8857932" cy="4250973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03362" y="2254771"/>
            <a:ext cx="734888" cy="3096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92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864096"/>
          </a:xfrm>
        </p:spPr>
        <p:txBody>
          <a:bodyPr>
            <a:normAutofit/>
          </a:bodyPr>
          <a:lstStyle/>
          <a:p>
            <a:r>
              <a:rPr kumimoji="1" lang="ja-JP" altLang="en-US" b="1" u="sng" dirty="0" smtClean="0">
                <a:solidFill>
                  <a:srgbClr val="0070C0"/>
                </a:solidFill>
              </a:rPr>
              <a:t>地区管理運営</a:t>
            </a:r>
            <a:endParaRPr kumimoji="1" lang="ja-JP" altLang="en-US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28213"/>
              </p:ext>
            </p:extLst>
          </p:nvPr>
        </p:nvGraphicFramePr>
        <p:xfrm>
          <a:off x="2881103" y="940180"/>
          <a:ext cx="2664296" cy="5513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</a:tblGrid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指名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地区史編纂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危機管理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表彰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会計長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財務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地区大会関連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選挙管理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資格審査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決議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spc="40" baseline="0" dirty="0" smtClean="0"/>
                        <a:t>地区計画</a:t>
                      </a:r>
                      <a:endParaRPr kumimoji="1" lang="ja-JP" altLang="en-US" sz="2400" b="1" spc="40" baseline="0" dirty="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 flipH="1">
            <a:off x="6084168" y="1124744"/>
            <a:ext cx="0" cy="51125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544108" y="1124744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544108" y="3681028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526184" y="4221088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544108" y="4725144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544108" y="5229200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544108" y="5681717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544108" y="6237312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544108" y="1703445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544108" y="2204864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544108" y="2780928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544108" y="3212976"/>
            <a:ext cx="540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5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2400" cy="634082"/>
          </a:xfrm>
        </p:spPr>
        <p:txBody>
          <a:bodyPr>
            <a:normAutofit/>
          </a:bodyPr>
          <a:lstStyle/>
          <a:p>
            <a:r>
              <a:rPr lang="ja-JP" altLang="en-US" b="1" u="sng" dirty="0">
                <a:solidFill>
                  <a:srgbClr val="0070C0"/>
                </a:solidFill>
              </a:rPr>
              <a:t>組織図</a:t>
            </a:r>
            <a:endParaRPr kumimoji="1" lang="ja-JP" altLang="en-US" u="sng" dirty="0"/>
          </a:p>
        </p:txBody>
      </p:sp>
      <p:sp>
        <p:nvSpPr>
          <p:cNvPr id="2" name="角丸四角形 1"/>
          <p:cNvSpPr/>
          <p:nvPr/>
        </p:nvSpPr>
        <p:spPr>
          <a:xfrm>
            <a:off x="4139952" y="1556792"/>
            <a:ext cx="2448272" cy="1800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638681"/>
            <a:ext cx="8928992" cy="42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1473277"/>
            <a:ext cx="2217452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ＲＩ会長</a:t>
            </a:r>
            <a:endParaRPr kumimoji="1" lang="ja-JP" altLang="en-US" sz="3600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1945" y="423109"/>
            <a:ext cx="7886700" cy="1325563"/>
          </a:xfrm>
        </p:spPr>
        <p:txBody>
          <a:bodyPr/>
          <a:lstStyle/>
          <a:p>
            <a:r>
              <a:rPr lang="en-US" altLang="ja-JP" b="1" u="sng" dirty="0" smtClean="0">
                <a:solidFill>
                  <a:srgbClr val="0070C0"/>
                </a:solidFill>
              </a:rPr>
              <a:t>GE</a:t>
            </a:r>
            <a:r>
              <a:rPr lang="ja-JP" altLang="en-US" b="1" u="sng" dirty="0" smtClean="0">
                <a:solidFill>
                  <a:srgbClr val="0070C0"/>
                </a:solidFill>
              </a:rPr>
              <a:t>　</a:t>
            </a:r>
            <a:r>
              <a:rPr lang="en-US" altLang="ja-JP" b="1" u="sng" dirty="0" smtClean="0">
                <a:solidFill>
                  <a:srgbClr val="0070C0"/>
                </a:solidFill>
              </a:rPr>
              <a:t>GN</a:t>
            </a:r>
            <a:r>
              <a:rPr lang="ja-JP" altLang="en-US" b="1" u="sng" dirty="0" smtClean="0">
                <a:solidFill>
                  <a:srgbClr val="0070C0"/>
                </a:solidFill>
              </a:rPr>
              <a:t>　</a:t>
            </a:r>
            <a:r>
              <a:rPr lang="en-US" altLang="ja-JP" b="1" u="sng" dirty="0" smtClean="0">
                <a:solidFill>
                  <a:srgbClr val="0070C0"/>
                </a:solidFill>
              </a:rPr>
              <a:t>GND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51520" y="2570790"/>
            <a:ext cx="2210484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ＲＩ理事会</a:t>
            </a:r>
            <a:endParaRPr kumimoji="1" lang="ja-JP" altLang="en-US" sz="36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251520" y="4077072"/>
            <a:ext cx="2220091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ガバナー</a:t>
            </a:r>
            <a:endParaRPr kumimoji="1" lang="ja-JP" altLang="en-US" sz="3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2860183" y="5661248"/>
            <a:ext cx="2631546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副ガバナー</a:t>
            </a:r>
            <a:endParaRPr kumimoji="1" lang="ja-JP" altLang="en-US" sz="36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2771800" y="4077072"/>
            <a:ext cx="2811649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/>
              <a:t>サブリーダー</a:t>
            </a:r>
            <a:endParaRPr lang="en-US" altLang="ja-JP" sz="3600" b="1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2771800" y="3068960"/>
            <a:ext cx="2808312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/>
              <a:t>研修リーダー</a:t>
            </a:r>
            <a:endParaRPr kumimoji="1" lang="ja-JP" altLang="en-US" sz="36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5796578" y="4077349"/>
            <a:ext cx="3167909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/>
              <a:t>Ｇエレクト</a:t>
            </a:r>
            <a:endParaRPr kumimoji="1" lang="ja-JP" altLang="en-US" sz="36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5796579" y="4869437"/>
            <a:ext cx="3167908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/>
              <a:t>Ｇノミニー</a:t>
            </a:r>
            <a:endParaRPr kumimoji="1" lang="ja-JP" altLang="en-US" sz="36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5796579" y="5661248"/>
            <a:ext cx="3167909" cy="792088"/>
          </a:xfrm>
          <a:prstGeom prst="rect">
            <a:avLst/>
          </a:prstGeom>
          <a:solidFill>
            <a:srgbClr val="FFE1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b="1" spc="-250" dirty="0" smtClean="0"/>
              <a:t>ＧＮデジグネイト</a:t>
            </a:r>
            <a:endParaRPr kumimoji="1" lang="ja-JP" altLang="en-US" sz="3600" b="1" spc="-250" dirty="0"/>
          </a:p>
        </p:txBody>
      </p:sp>
      <p:cxnSp>
        <p:nvCxnSpPr>
          <p:cNvPr id="14" name="直線コネクタ 13"/>
          <p:cNvCxnSpPr>
            <a:stCxn id="4" idx="2"/>
            <a:endCxn id="6" idx="0"/>
          </p:cNvCxnSpPr>
          <p:nvPr/>
        </p:nvCxnSpPr>
        <p:spPr>
          <a:xfrm flipH="1">
            <a:off x="1356762" y="2265365"/>
            <a:ext cx="0" cy="28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1365570" y="3343659"/>
            <a:ext cx="0" cy="7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7" idx="3"/>
            <a:endCxn id="9" idx="1"/>
          </p:cNvCxnSpPr>
          <p:nvPr/>
        </p:nvCxnSpPr>
        <p:spPr>
          <a:xfrm>
            <a:off x="2471611" y="4473116"/>
            <a:ext cx="3001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カギ線コネクタ 20"/>
          <p:cNvCxnSpPr>
            <a:stCxn id="7" idx="3"/>
            <a:endCxn id="10" idx="1"/>
          </p:cNvCxnSpPr>
          <p:nvPr/>
        </p:nvCxnSpPr>
        <p:spPr>
          <a:xfrm flipV="1">
            <a:off x="2471611" y="3465004"/>
            <a:ext cx="300189" cy="1008112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1356762" y="4869160"/>
            <a:ext cx="0" cy="118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367808" y="6057292"/>
            <a:ext cx="147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529</Words>
  <Application>Microsoft Office PowerPoint</Application>
  <PresentationFormat>画面に合わせる (4:3)</PresentationFormat>
  <Paragraphs>250</Paragraphs>
  <Slides>33</Slides>
  <Notes>32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4" baseType="lpstr">
      <vt:lpstr>Office テーマ</vt:lpstr>
      <vt:lpstr>2015-16年度　Inter　city　Meeting  テーマ 【ロータリーをやさしく理解する】</vt:lpstr>
      <vt:lpstr>組織図</vt:lpstr>
      <vt:lpstr>ゾーン</vt:lpstr>
      <vt:lpstr>ゾーン</vt:lpstr>
      <vt:lpstr>組織図</vt:lpstr>
      <vt:lpstr>組織図</vt:lpstr>
      <vt:lpstr>地区管理運営</vt:lpstr>
      <vt:lpstr>組織図</vt:lpstr>
      <vt:lpstr>GE　GN　GND</vt:lpstr>
      <vt:lpstr>組織図</vt:lpstr>
      <vt:lpstr>特別職</vt:lpstr>
      <vt:lpstr>組織図</vt:lpstr>
      <vt:lpstr>各委員会</vt:lpstr>
      <vt:lpstr>組織図</vt:lpstr>
      <vt:lpstr>各委員会</vt:lpstr>
      <vt:lpstr>地区目標</vt:lpstr>
      <vt:lpstr>地区目標</vt:lpstr>
      <vt:lpstr>地区目標</vt:lpstr>
      <vt:lpstr>ガバナーの決まり方</vt:lpstr>
      <vt:lpstr>ガバナーの決まり方</vt:lpstr>
      <vt:lpstr>ガバナーの決まり方</vt:lpstr>
      <vt:lpstr>ガバナーとは</vt:lpstr>
      <vt:lpstr>ガバナーの経費</vt:lpstr>
      <vt:lpstr>RI</vt:lpstr>
      <vt:lpstr>段階</vt:lpstr>
      <vt:lpstr>歴史</vt:lpstr>
      <vt:lpstr>歴史</vt:lpstr>
      <vt:lpstr>歴史</vt:lpstr>
      <vt:lpstr>歴史</vt:lpstr>
      <vt:lpstr>Service</vt:lpstr>
      <vt:lpstr>Service</vt:lpstr>
      <vt:lpstr>五大　クラブと個人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</dc:title>
  <dc:creator>sato</dc:creator>
  <cp:lastModifiedBy>PC03</cp:lastModifiedBy>
  <cp:revision>129</cp:revision>
  <cp:lastPrinted>2015-08-04T00:42:53Z</cp:lastPrinted>
  <dcterms:created xsi:type="dcterms:W3CDTF">2015-04-17T00:48:48Z</dcterms:created>
  <dcterms:modified xsi:type="dcterms:W3CDTF">2015-08-06T23:40:46Z</dcterms:modified>
</cp:coreProperties>
</file>