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86" r:id="rId2"/>
    <p:sldId id="429" r:id="rId3"/>
    <p:sldId id="428" r:id="rId4"/>
    <p:sldId id="431" r:id="rId5"/>
    <p:sldId id="433" r:id="rId6"/>
    <p:sldId id="438" r:id="rId7"/>
    <p:sldId id="430" r:id="rId8"/>
    <p:sldId id="434" r:id="rId9"/>
    <p:sldId id="435" r:id="rId10"/>
    <p:sldId id="432" r:id="rId11"/>
    <p:sldId id="440" r:id="rId12"/>
    <p:sldId id="441" r:id="rId13"/>
    <p:sldId id="444" r:id="rId14"/>
    <p:sldId id="450" r:id="rId15"/>
    <p:sldId id="446" r:id="rId16"/>
    <p:sldId id="448" r:id="rId17"/>
    <p:sldId id="449" r:id="rId18"/>
    <p:sldId id="436" r:id="rId19"/>
    <p:sldId id="442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0" autoAdjust="0"/>
    <p:restoredTop sz="80036" autoAdjust="0"/>
  </p:normalViewPr>
  <p:slideViewPr>
    <p:cSldViewPr snapToGrid="0">
      <p:cViewPr varScale="1">
        <p:scale>
          <a:sx n="69" d="100"/>
          <a:sy n="69" d="100"/>
        </p:scale>
        <p:origin x="1236" y="60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5D391-101A-4039-9E79-7AFA7695DEAA}" type="datetimeFigureOut">
              <a:rPr kumimoji="1" lang="ja-JP" altLang="en-US" smtClean="0"/>
              <a:t>2015/7/20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8066-7313-4B5D-A6ED-756AC2613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199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793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218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8678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4519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360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8438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9618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5299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748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95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385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315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241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079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617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28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8066-7313-4B5D-A6ED-756AC26137D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130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FEBD-CFA7-429A-8E52-03670740334D}" type="datetimeFigureOut">
              <a:rPr kumimoji="1" lang="ja-JP" altLang="en-US" smtClean="0"/>
              <a:t>2015/7/20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913-41AC-4CAF-9C9B-4FFE18CE3B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30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FEBD-CFA7-429A-8E52-03670740334D}" type="datetimeFigureOut">
              <a:rPr kumimoji="1" lang="ja-JP" altLang="en-US" smtClean="0"/>
              <a:t>2015/7/20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913-41AC-4CAF-9C9B-4FFE18CE3B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672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FEBD-CFA7-429A-8E52-03670740334D}" type="datetimeFigureOut">
              <a:rPr kumimoji="1" lang="ja-JP" altLang="en-US" smtClean="0"/>
              <a:t>2015/7/20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913-41AC-4CAF-9C9B-4FFE18CE3B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61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FEBD-CFA7-429A-8E52-03670740334D}" type="datetimeFigureOut">
              <a:rPr kumimoji="1" lang="ja-JP" altLang="en-US" smtClean="0"/>
              <a:t>2015/7/20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913-41AC-4CAF-9C9B-4FFE18CE3B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71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FEBD-CFA7-429A-8E52-03670740334D}" type="datetimeFigureOut">
              <a:rPr kumimoji="1" lang="ja-JP" altLang="en-US" smtClean="0"/>
              <a:t>2015/7/20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913-41AC-4CAF-9C9B-4FFE18CE3B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27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FEBD-CFA7-429A-8E52-03670740334D}" type="datetimeFigureOut">
              <a:rPr kumimoji="1" lang="ja-JP" altLang="en-US" smtClean="0"/>
              <a:t>2015/7/20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913-41AC-4CAF-9C9B-4FFE18CE3B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14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FEBD-CFA7-429A-8E52-03670740334D}" type="datetimeFigureOut">
              <a:rPr kumimoji="1" lang="ja-JP" altLang="en-US" smtClean="0"/>
              <a:t>2015/7/20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913-41AC-4CAF-9C9B-4FFE18CE3B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78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FEBD-CFA7-429A-8E52-03670740334D}" type="datetimeFigureOut">
              <a:rPr kumimoji="1" lang="ja-JP" altLang="en-US" smtClean="0"/>
              <a:t>2015/7/20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913-41AC-4CAF-9C9B-4FFE18CE3B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59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FEBD-CFA7-429A-8E52-03670740334D}" type="datetimeFigureOut">
              <a:rPr kumimoji="1" lang="ja-JP" altLang="en-US" smtClean="0"/>
              <a:t>2015/7/20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913-41AC-4CAF-9C9B-4FFE18CE3B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94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FEBD-CFA7-429A-8E52-03670740334D}" type="datetimeFigureOut">
              <a:rPr kumimoji="1" lang="ja-JP" altLang="en-US" smtClean="0"/>
              <a:t>2015/7/20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913-41AC-4CAF-9C9B-4FFE18CE3B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61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FEBD-CFA7-429A-8E52-03670740334D}" type="datetimeFigureOut">
              <a:rPr kumimoji="1" lang="ja-JP" altLang="en-US" smtClean="0"/>
              <a:t>2015/7/20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913-41AC-4CAF-9C9B-4FFE18CE3B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06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EFEBD-CFA7-429A-8E52-03670740334D}" type="datetimeFigureOut">
              <a:rPr kumimoji="1" lang="ja-JP" altLang="en-US" smtClean="0"/>
              <a:t>2015/7/20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3E913-41AC-4CAF-9C9B-4FFE18CE3B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74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93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2729553" y="3090930"/>
            <a:ext cx="48586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500" dirty="0" smtClean="0">
                <a:solidFill>
                  <a:srgbClr val="002060"/>
                </a:solidFill>
              </a:rPr>
              <a:t>本日はご出席頂き</a:t>
            </a:r>
          </a:p>
          <a:p>
            <a:r>
              <a:rPr lang="ja-JP" altLang="en-US" sz="4500" dirty="0" smtClean="0">
                <a:solidFill>
                  <a:srgbClr val="002060"/>
                </a:solidFill>
              </a:rPr>
              <a:t>有難うございます</a:t>
            </a: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25003" y="1403377"/>
            <a:ext cx="8582649" cy="1417029"/>
          </a:xfrm>
        </p:spPr>
        <p:txBody>
          <a:bodyPr>
            <a:noAutofit/>
          </a:bodyPr>
          <a:lstStyle/>
          <a:p>
            <a:r>
              <a:rPr kumimoji="1" lang="ja-JP" altLang="en-US" sz="5500" dirty="0" smtClean="0">
                <a:solidFill>
                  <a:srgbClr val="C00000"/>
                </a:solidFill>
              </a:rPr>
              <a:t>クラブ研修リーダーセミナー</a:t>
            </a:r>
            <a:endParaRPr kumimoji="1" lang="ja-JP" altLang="en-US" sz="5500" dirty="0">
              <a:solidFill>
                <a:srgbClr val="C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53357" y="5640946"/>
            <a:ext cx="50368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ea typeface="+mj-ea"/>
              </a:rPr>
              <a:t>ＲＩＤ２７９０</a:t>
            </a:r>
            <a:r>
              <a:rPr kumimoji="1" lang="ja-JP" altLang="en-US" sz="3000" b="1" dirty="0" smtClean="0">
                <a:solidFill>
                  <a:schemeClr val="accent2">
                    <a:lumMod val="50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1" lang="ja-JP" altLang="en-US" sz="3000" b="1" dirty="0" smtClean="0">
                <a:solidFill>
                  <a:schemeClr val="accent2">
                    <a:lumMod val="50000"/>
                  </a:schemeClr>
                </a:solidFill>
                <a:latin typeface="+mj-ea"/>
                <a:ea typeface="+mj-ea"/>
              </a:rPr>
              <a:t>地区研修委員会</a:t>
            </a:r>
            <a:endParaRPr kumimoji="1" lang="ja-JP" altLang="en-US" sz="3000" b="1" dirty="0">
              <a:solidFill>
                <a:schemeClr val="accent2">
                  <a:lumMod val="5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28" y="3357691"/>
            <a:ext cx="1263329" cy="2112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7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791570" y="3091543"/>
            <a:ext cx="712738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ロータリーについて卓話をする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なるべく多くの例会で、クラブ研修リーダーとして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卓話をしてください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卓話が早めに終了した場合に、残り時間を使</a:t>
            </a:r>
            <a:r>
              <a:rPr lang="ja-JP" altLang="en-US" sz="2500" dirty="0" err="1" smtClean="0">
                <a:solidFill>
                  <a:srgbClr val="002060"/>
                </a:solidFill>
              </a:rPr>
              <a:t>っ</a:t>
            </a:r>
            <a:endParaRPr lang="ja-JP" altLang="en-US" sz="2500" dirty="0" smtClean="0">
              <a:solidFill>
                <a:srgbClr val="002060"/>
              </a:solidFill>
            </a:endParaRP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</a:t>
            </a:r>
            <a:r>
              <a:rPr lang="ja-JP" altLang="en-US" sz="2500" dirty="0" err="1" smtClean="0">
                <a:solidFill>
                  <a:srgbClr val="002060"/>
                </a:solidFill>
              </a:rPr>
              <a:t>て</a:t>
            </a:r>
            <a:r>
              <a:rPr lang="ja-JP" altLang="en-US" sz="2500" dirty="0" smtClean="0">
                <a:solidFill>
                  <a:srgbClr val="002060"/>
                </a:solidFill>
              </a:rPr>
              <a:t>クラブ研修リーダーの卓話をしてください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772400" y="6276109"/>
            <a:ext cx="1092808" cy="377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ja-JP" altLang="en-US" b="1" dirty="0" smtClean="0"/>
              <a:t>８  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791570" y="1959429"/>
            <a:ext cx="7347877" cy="580571"/>
          </a:xfrm>
        </p:spPr>
        <p:txBody>
          <a:bodyPr>
            <a:noAutofit/>
          </a:bodyPr>
          <a:lstStyle/>
          <a:p>
            <a:r>
              <a:rPr lang="ja-JP" altLang="en-US" sz="3500" dirty="0" smtClean="0">
                <a:solidFill>
                  <a:srgbClr val="C00000"/>
                </a:solidFill>
              </a:rPr>
              <a:t>なるべく多くの例会で卓話をする</a:t>
            </a:r>
            <a:endParaRPr kumimoji="1" lang="ja-JP" altLang="en-US" sz="3500" dirty="0">
              <a:solidFill>
                <a:srgbClr val="C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91570" y="1364343"/>
            <a:ext cx="39691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b="1" dirty="0">
                <a:solidFill>
                  <a:schemeClr val="accent4">
                    <a:lumMod val="50000"/>
                  </a:schemeClr>
                </a:solidFill>
              </a:rPr>
              <a:t>従来からの会員への</a:t>
            </a:r>
            <a:r>
              <a:rPr lang="ja-JP" altLang="en-US" sz="2500" b="1" dirty="0" smtClean="0">
                <a:solidFill>
                  <a:schemeClr val="accent4">
                    <a:lumMod val="50000"/>
                  </a:schemeClr>
                </a:solidFill>
              </a:rPr>
              <a:t>研修</a:t>
            </a:r>
            <a:endParaRPr kumimoji="1" lang="ja-JP" altLang="en-US" sz="25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1570" y="5311302"/>
            <a:ext cx="5998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2060"/>
                </a:solidFill>
              </a:rPr>
              <a:t>⇒　リソースは、ＲＩのウエブサイト、手続</a:t>
            </a:r>
            <a:r>
              <a:rPr lang="ja-JP" altLang="en-US" sz="2400" dirty="0" smtClean="0">
                <a:solidFill>
                  <a:srgbClr val="002060"/>
                </a:solidFill>
              </a:rPr>
              <a:t>要覧、</a:t>
            </a:r>
          </a:p>
          <a:p>
            <a:r>
              <a:rPr lang="ja-JP" altLang="en-US" sz="2400" dirty="0">
                <a:solidFill>
                  <a:srgbClr val="002060"/>
                </a:solidFill>
              </a:rPr>
              <a:t>　</a:t>
            </a:r>
            <a:r>
              <a:rPr lang="ja-JP" altLang="en-US" sz="2400" dirty="0" smtClean="0">
                <a:solidFill>
                  <a:srgbClr val="002060"/>
                </a:solidFill>
              </a:rPr>
              <a:t>　 ロータリー</a:t>
            </a:r>
            <a:r>
              <a:rPr lang="ja-JP" altLang="en-US" sz="2400" dirty="0">
                <a:solidFill>
                  <a:srgbClr val="002060"/>
                </a:solidFill>
              </a:rPr>
              <a:t>の友、その他の各種出版物</a:t>
            </a:r>
            <a:r>
              <a:rPr lang="ja-JP" altLang="en-US" sz="2400" dirty="0" smtClean="0">
                <a:solidFill>
                  <a:srgbClr val="002060"/>
                </a:solidFill>
              </a:rPr>
              <a:t>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123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791570" y="3091543"/>
            <a:ext cx="68784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週報</a:t>
            </a:r>
            <a:r>
              <a:rPr lang="ja-JP" altLang="en-US" sz="2500" dirty="0">
                <a:solidFill>
                  <a:srgbClr val="002060"/>
                </a:solidFill>
              </a:rPr>
              <a:t>を</a:t>
            </a:r>
            <a:r>
              <a:rPr lang="ja-JP" altLang="en-US" sz="2500" dirty="0" smtClean="0">
                <a:solidFill>
                  <a:srgbClr val="002060"/>
                </a:solidFill>
              </a:rPr>
              <a:t>うまく利用</a:t>
            </a:r>
            <a:r>
              <a:rPr lang="ja-JP" altLang="en-US" sz="2500" dirty="0">
                <a:solidFill>
                  <a:srgbClr val="002060"/>
                </a:solidFill>
              </a:rPr>
              <a:t>する</a:t>
            </a:r>
          </a:p>
          <a:p>
            <a:endParaRPr lang="ja-JP" altLang="en-US" sz="2500" dirty="0">
              <a:solidFill>
                <a:srgbClr val="002060"/>
              </a:solidFill>
            </a:endParaRP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ＲＩ</a:t>
            </a:r>
            <a:r>
              <a:rPr lang="ja-JP" altLang="en-US" sz="2500" dirty="0">
                <a:solidFill>
                  <a:srgbClr val="002060"/>
                </a:solidFill>
              </a:rPr>
              <a:t>や財団、米山奨学会等に関する記事</a:t>
            </a:r>
          </a:p>
          <a:p>
            <a:endParaRPr lang="ja-JP" altLang="en-US" sz="2500" dirty="0">
              <a:solidFill>
                <a:srgbClr val="002060"/>
              </a:solidFill>
            </a:endParaRPr>
          </a:p>
          <a:p>
            <a:r>
              <a:rPr lang="ja-JP" altLang="en-US" sz="2500" dirty="0">
                <a:solidFill>
                  <a:srgbClr val="002060"/>
                </a:solidFill>
              </a:rPr>
              <a:t> </a:t>
            </a:r>
            <a:r>
              <a:rPr lang="ja-JP" altLang="en-US" sz="2500" dirty="0" smtClean="0">
                <a:solidFill>
                  <a:srgbClr val="002060"/>
                </a:solidFill>
              </a:rPr>
              <a:t>　⇒</a:t>
            </a:r>
            <a:r>
              <a:rPr lang="ja-JP" altLang="en-US" sz="2500" dirty="0">
                <a:solidFill>
                  <a:srgbClr val="002060"/>
                </a:solidFill>
              </a:rPr>
              <a:t>　リソースは、ＲＩのウエブサイト、手続要覧、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</a:t>
            </a:r>
            <a:r>
              <a:rPr lang="ja-JP" altLang="en-US" sz="2500" dirty="0">
                <a:solidFill>
                  <a:srgbClr val="002060"/>
                </a:solidFill>
              </a:rPr>
              <a:t>　　　ロータリーの友、その他の各種出版物等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772400" y="6276109"/>
            <a:ext cx="1092808" cy="377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ja-JP" altLang="en-US" b="1" dirty="0" smtClean="0"/>
              <a:t>９ 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791570" y="1959429"/>
            <a:ext cx="7347877" cy="580571"/>
          </a:xfrm>
        </p:spPr>
        <p:txBody>
          <a:bodyPr>
            <a:noAutofit/>
          </a:bodyPr>
          <a:lstStyle/>
          <a:p>
            <a:r>
              <a:rPr lang="ja-JP" altLang="en-US" sz="3500" dirty="0">
                <a:solidFill>
                  <a:srgbClr val="C00000"/>
                </a:solidFill>
              </a:rPr>
              <a:t>週報</a:t>
            </a:r>
            <a:r>
              <a:rPr lang="ja-JP" altLang="en-US" sz="3500" dirty="0" smtClean="0">
                <a:solidFill>
                  <a:srgbClr val="C00000"/>
                </a:solidFill>
              </a:rPr>
              <a:t>に記事</a:t>
            </a:r>
            <a:r>
              <a:rPr lang="ja-JP" altLang="en-US" sz="3500" dirty="0">
                <a:solidFill>
                  <a:srgbClr val="C00000"/>
                </a:solidFill>
              </a:rPr>
              <a:t>を掲載する</a:t>
            </a:r>
            <a:endParaRPr kumimoji="1" lang="ja-JP" altLang="en-US" sz="3500" dirty="0">
              <a:solidFill>
                <a:srgbClr val="C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91570" y="1364343"/>
            <a:ext cx="39691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b="1" dirty="0">
                <a:solidFill>
                  <a:schemeClr val="accent4">
                    <a:lumMod val="50000"/>
                  </a:schemeClr>
                </a:solidFill>
              </a:rPr>
              <a:t>従来からの会員への</a:t>
            </a:r>
            <a:r>
              <a:rPr lang="ja-JP" altLang="en-US" sz="2500" b="1" dirty="0" smtClean="0">
                <a:solidFill>
                  <a:schemeClr val="accent4">
                    <a:lumMod val="50000"/>
                  </a:schemeClr>
                </a:solidFill>
              </a:rPr>
              <a:t>研修</a:t>
            </a:r>
            <a:endParaRPr kumimoji="1" lang="ja-JP" altLang="en-US" sz="25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26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791570" y="3091543"/>
            <a:ext cx="687847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・ 家庭集会（炉辺会合）で、会員同士で語り合う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ことで、会員同士の絆が深まります</a:t>
            </a:r>
          </a:p>
          <a:p>
            <a:endParaRPr lang="ja-JP" altLang="en-US" sz="2500" dirty="0" smtClean="0">
              <a:solidFill>
                <a:srgbClr val="002060"/>
              </a:solidFill>
            </a:endParaRP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前</a:t>
            </a:r>
            <a:r>
              <a:rPr lang="ja-JP" altLang="en-US" sz="2500" dirty="0">
                <a:solidFill>
                  <a:srgbClr val="002060"/>
                </a:solidFill>
              </a:rPr>
              <a:t>以て</a:t>
            </a:r>
            <a:r>
              <a:rPr lang="ja-JP" altLang="en-US" sz="2500" dirty="0" smtClean="0">
                <a:solidFill>
                  <a:srgbClr val="002060"/>
                </a:solidFill>
              </a:rPr>
              <a:t>ロータリーに関する議題を発表し、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参加者全員に話してもらう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70042" y="6284068"/>
            <a:ext cx="1195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en-US" altLang="ja-JP" b="1" dirty="0" smtClean="0"/>
              <a:t>10</a:t>
            </a:r>
            <a:r>
              <a:rPr lang="ja-JP" altLang="en-US" b="1" dirty="0" smtClean="0"/>
              <a:t> 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791570" y="1959429"/>
            <a:ext cx="7347877" cy="580571"/>
          </a:xfrm>
        </p:spPr>
        <p:txBody>
          <a:bodyPr>
            <a:noAutofit/>
          </a:bodyPr>
          <a:lstStyle/>
          <a:p>
            <a:r>
              <a:rPr lang="ja-JP" altLang="en-US" sz="3500" dirty="0" smtClean="0">
                <a:solidFill>
                  <a:srgbClr val="C00000"/>
                </a:solidFill>
              </a:rPr>
              <a:t>家庭集会を開催する</a:t>
            </a:r>
            <a:endParaRPr kumimoji="1" lang="ja-JP" altLang="en-US" sz="3500" dirty="0">
              <a:solidFill>
                <a:srgbClr val="C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91570" y="1364343"/>
            <a:ext cx="39691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b="1" dirty="0">
                <a:solidFill>
                  <a:schemeClr val="accent4">
                    <a:lumMod val="50000"/>
                  </a:schemeClr>
                </a:solidFill>
              </a:rPr>
              <a:t>従来からの会員への</a:t>
            </a:r>
            <a:r>
              <a:rPr lang="ja-JP" altLang="en-US" sz="2500" b="1" dirty="0" smtClean="0">
                <a:solidFill>
                  <a:schemeClr val="accent4">
                    <a:lumMod val="50000"/>
                  </a:schemeClr>
                </a:solidFill>
              </a:rPr>
              <a:t>研修</a:t>
            </a:r>
            <a:endParaRPr kumimoji="1" lang="ja-JP" altLang="en-US" sz="25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7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791570" y="2890831"/>
            <a:ext cx="68784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・ </a:t>
            </a:r>
            <a:r>
              <a:rPr lang="ja-JP" altLang="en-US" sz="2500" dirty="0">
                <a:solidFill>
                  <a:srgbClr val="002060"/>
                </a:solidFill>
              </a:rPr>
              <a:t>コーヒーブレークの後、テーブルディスカッショ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ン</a:t>
            </a:r>
            <a:r>
              <a:rPr lang="ja-JP" altLang="en-US" sz="2500" dirty="0">
                <a:solidFill>
                  <a:srgbClr val="002060"/>
                </a:solidFill>
              </a:rPr>
              <a:t>を２回実施します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70040" y="6264613"/>
            <a:ext cx="1195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en-US" altLang="ja-JP" b="1" dirty="0" smtClean="0"/>
              <a:t>11</a:t>
            </a:r>
            <a:r>
              <a:rPr lang="ja-JP" altLang="en-US" b="1" dirty="0" smtClean="0"/>
              <a:t> 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791570" y="1959429"/>
            <a:ext cx="7347877" cy="580571"/>
          </a:xfrm>
        </p:spPr>
        <p:txBody>
          <a:bodyPr>
            <a:noAutofit/>
          </a:bodyPr>
          <a:lstStyle/>
          <a:p>
            <a:r>
              <a:rPr lang="ja-JP" altLang="en-US" sz="3500" dirty="0" smtClean="0">
                <a:solidFill>
                  <a:srgbClr val="C00000"/>
                </a:solidFill>
              </a:rPr>
              <a:t>第２部　テーブルディスカッション</a:t>
            </a:r>
            <a:endParaRPr kumimoji="1" lang="ja-JP" altLang="en-US" sz="3500" dirty="0">
              <a:solidFill>
                <a:srgbClr val="C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91570" y="1364343"/>
            <a:ext cx="39691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b="1" dirty="0">
                <a:solidFill>
                  <a:schemeClr val="accent4">
                    <a:lumMod val="50000"/>
                  </a:schemeClr>
                </a:solidFill>
              </a:rPr>
              <a:t>従来からの会員への</a:t>
            </a:r>
            <a:r>
              <a:rPr lang="ja-JP" altLang="en-US" sz="2500" b="1" dirty="0" smtClean="0">
                <a:solidFill>
                  <a:schemeClr val="accent4">
                    <a:lumMod val="50000"/>
                  </a:schemeClr>
                </a:solidFill>
              </a:rPr>
              <a:t>研修</a:t>
            </a:r>
            <a:endParaRPr kumimoji="1" lang="ja-JP" altLang="en-US" sz="25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1571" y="3800826"/>
            <a:ext cx="78121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</a:t>
            </a:r>
            <a:r>
              <a:rPr lang="ja-JP" altLang="en-US" sz="2500" dirty="0">
                <a:solidFill>
                  <a:srgbClr val="002060"/>
                </a:solidFill>
              </a:rPr>
              <a:t>・ 名札に記載した番号のテーブルに着席して</a:t>
            </a:r>
            <a:r>
              <a:rPr lang="ja-JP" altLang="en-US" sz="2500" dirty="0" smtClean="0">
                <a:solidFill>
                  <a:srgbClr val="002060"/>
                </a:solidFill>
              </a:rPr>
              <a:t>下さい</a:t>
            </a:r>
            <a:endParaRPr lang="ja-JP" altLang="en-US" sz="25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1570" y="4326101"/>
            <a:ext cx="659357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・ 各回</a:t>
            </a:r>
            <a:r>
              <a:rPr lang="ja-JP" altLang="en-US" sz="2500" dirty="0">
                <a:solidFill>
                  <a:srgbClr val="002060"/>
                </a:solidFill>
              </a:rPr>
              <a:t>ともに時間が限られていますで、発言</a:t>
            </a:r>
            <a:r>
              <a:rPr lang="ja-JP" altLang="en-US" sz="2500" dirty="0" smtClean="0">
                <a:solidFill>
                  <a:srgbClr val="002060"/>
                </a:solidFill>
              </a:rPr>
              <a:t>は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司会進行役</a:t>
            </a:r>
            <a:r>
              <a:rPr lang="ja-JP" altLang="en-US" sz="2500" dirty="0">
                <a:solidFill>
                  <a:srgbClr val="002060"/>
                </a:solidFill>
              </a:rPr>
              <a:t>の方の指示に従って手短に</a:t>
            </a:r>
            <a:r>
              <a:rPr lang="ja-JP" altLang="en-US" sz="2500" dirty="0" smtClean="0">
                <a:solidFill>
                  <a:srgbClr val="002060"/>
                </a:solidFill>
              </a:rPr>
              <a:t>お願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いし</a:t>
            </a:r>
            <a:r>
              <a:rPr lang="ja-JP" altLang="en-US" sz="2500" dirty="0">
                <a:solidFill>
                  <a:srgbClr val="002060"/>
                </a:solidFill>
              </a:rPr>
              <a:t>ます</a:t>
            </a:r>
          </a:p>
        </p:txBody>
      </p:sp>
    </p:spTree>
    <p:extLst>
      <p:ext uri="{BB962C8B-B14F-4D97-AF65-F5344CB8AC3E}">
        <p14:creationId xmlns:p14="http://schemas.microsoft.com/office/powerpoint/2010/main" val="369273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791570" y="2890831"/>
            <a:ext cx="68784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・ 司会進行役は、ディスカッションがスムースに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進むようにする役目です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70040" y="6264613"/>
            <a:ext cx="1195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en-US" altLang="ja-JP" b="1" dirty="0" smtClean="0"/>
              <a:t>12</a:t>
            </a:r>
            <a:r>
              <a:rPr lang="ja-JP" altLang="en-US" b="1" dirty="0" smtClean="0"/>
              <a:t> 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791570" y="1959429"/>
            <a:ext cx="7347877" cy="580571"/>
          </a:xfrm>
        </p:spPr>
        <p:txBody>
          <a:bodyPr>
            <a:noAutofit/>
          </a:bodyPr>
          <a:lstStyle/>
          <a:p>
            <a:r>
              <a:rPr lang="ja-JP" altLang="en-US" sz="3500" dirty="0" smtClean="0">
                <a:solidFill>
                  <a:srgbClr val="C00000"/>
                </a:solidFill>
              </a:rPr>
              <a:t>第２部　テーブルディスカッション</a:t>
            </a:r>
            <a:endParaRPr kumimoji="1" lang="ja-JP" altLang="en-US" sz="3500" dirty="0">
              <a:solidFill>
                <a:srgbClr val="C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91570" y="1364343"/>
            <a:ext cx="39691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b="1" dirty="0">
                <a:solidFill>
                  <a:schemeClr val="accent4">
                    <a:lumMod val="50000"/>
                  </a:schemeClr>
                </a:solidFill>
              </a:rPr>
              <a:t>従来からの会員への</a:t>
            </a:r>
            <a:r>
              <a:rPr lang="ja-JP" altLang="en-US" sz="2500" b="1" dirty="0" smtClean="0">
                <a:solidFill>
                  <a:schemeClr val="accent4">
                    <a:lumMod val="50000"/>
                  </a:schemeClr>
                </a:solidFill>
              </a:rPr>
              <a:t>研修</a:t>
            </a:r>
            <a:endParaRPr kumimoji="1" lang="ja-JP" altLang="en-US" sz="25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1570" y="3800826"/>
            <a:ext cx="73478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・アンケートは、皆さんのクラブの実情を率直に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答えてください。ペナルティーなどありません</a:t>
            </a:r>
            <a:endParaRPr kumimoji="1" lang="ja-JP" altLang="en-US" sz="25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1570" y="4710821"/>
            <a:ext cx="64263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・</a:t>
            </a:r>
            <a:r>
              <a:rPr lang="ja-JP" altLang="en-US" sz="2500" dirty="0">
                <a:solidFill>
                  <a:srgbClr val="002060"/>
                </a:solidFill>
              </a:rPr>
              <a:t>ご質問は、最後の質疑応答の</a:t>
            </a:r>
            <a:r>
              <a:rPr lang="ja-JP" altLang="en-US" sz="2500" dirty="0" smtClean="0">
                <a:solidFill>
                  <a:srgbClr val="002060"/>
                </a:solidFill>
              </a:rPr>
              <a:t>時間に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お受けします</a:t>
            </a:r>
            <a:endParaRPr lang="ja-JP" altLang="en-US" sz="2500" dirty="0"/>
          </a:p>
        </p:txBody>
      </p:sp>
    </p:spTree>
    <p:extLst>
      <p:ext uri="{BB962C8B-B14F-4D97-AF65-F5344CB8AC3E}">
        <p14:creationId xmlns:p14="http://schemas.microsoft.com/office/powerpoint/2010/main" val="135043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791571" y="3278620"/>
            <a:ext cx="68784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・ 研修の重要性について、クラブ研修リーダーの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皆さんのみでなく、指導的立場にある会員にも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しお話しして頂き、新しい会員への研修を一緒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に実施して貰いましょう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70039" y="6264613"/>
            <a:ext cx="1195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en-US" altLang="ja-JP" b="1" dirty="0" smtClean="0"/>
              <a:t>13</a:t>
            </a:r>
            <a:r>
              <a:rPr lang="ja-JP" altLang="en-US" b="1" dirty="0" smtClean="0"/>
              <a:t> 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791570" y="1959429"/>
            <a:ext cx="7347877" cy="580571"/>
          </a:xfrm>
        </p:spPr>
        <p:txBody>
          <a:bodyPr>
            <a:noAutofit/>
          </a:bodyPr>
          <a:lstStyle/>
          <a:p>
            <a:r>
              <a:rPr lang="ja-JP" altLang="en-US" sz="3500" dirty="0" smtClean="0">
                <a:solidFill>
                  <a:srgbClr val="C00000"/>
                </a:solidFill>
              </a:rPr>
              <a:t>クラブ研修リーダーの手引き</a:t>
            </a:r>
            <a:endParaRPr kumimoji="1" lang="ja-JP" altLang="en-US" sz="3500" dirty="0">
              <a:solidFill>
                <a:srgbClr val="C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91570" y="1364343"/>
            <a:ext cx="39691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b="1" dirty="0">
                <a:solidFill>
                  <a:schemeClr val="accent4">
                    <a:lumMod val="50000"/>
                  </a:schemeClr>
                </a:solidFill>
              </a:rPr>
              <a:t>従来からの会員への</a:t>
            </a:r>
            <a:r>
              <a:rPr lang="ja-JP" altLang="en-US" sz="2500" b="1" dirty="0" smtClean="0">
                <a:solidFill>
                  <a:schemeClr val="accent4">
                    <a:lumMod val="50000"/>
                  </a:schemeClr>
                </a:solidFill>
              </a:rPr>
              <a:t>研修</a:t>
            </a:r>
            <a:endParaRPr kumimoji="1" lang="ja-JP" altLang="en-US" sz="25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1570" y="2801566"/>
            <a:ext cx="734787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・皆さんは、例会等で研修を実施して下さい</a:t>
            </a:r>
            <a:endParaRPr kumimoji="1" lang="ja-JP" altLang="en-US" sz="25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1570" y="4909836"/>
            <a:ext cx="68784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・会長エレクトの皆さんに、次年度の委員会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構成等についてアドバイスして下さい</a:t>
            </a:r>
            <a:endParaRPr lang="ja-JP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55911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791571" y="3540186"/>
            <a:ext cx="68784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・ 実施していないクラブでは、ガバナー補佐の皆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</a:t>
            </a:r>
            <a:r>
              <a:rPr lang="ja-JP" altLang="en-US" sz="2500" dirty="0" err="1" smtClean="0">
                <a:solidFill>
                  <a:srgbClr val="002060"/>
                </a:solidFill>
              </a:rPr>
              <a:t>さんに</a:t>
            </a:r>
            <a:r>
              <a:rPr lang="ja-JP" altLang="en-US" sz="2500" dirty="0" smtClean="0">
                <a:solidFill>
                  <a:srgbClr val="002060"/>
                </a:solidFill>
              </a:rPr>
              <a:t>お声掛けして下さい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70039" y="6264613"/>
            <a:ext cx="1195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en-US" altLang="ja-JP" b="1" dirty="0" smtClean="0"/>
              <a:t>14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791570" y="1959429"/>
            <a:ext cx="7347877" cy="580571"/>
          </a:xfrm>
        </p:spPr>
        <p:txBody>
          <a:bodyPr>
            <a:noAutofit/>
          </a:bodyPr>
          <a:lstStyle/>
          <a:p>
            <a:r>
              <a:rPr lang="ja-JP" altLang="en-US" sz="3500" dirty="0" smtClean="0">
                <a:solidFill>
                  <a:srgbClr val="C00000"/>
                </a:solidFill>
              </a:rPr>
              <a:t>新会員入会式の手引き</a:t>
            </a:r>
            <a:endParaRPr kumimoji="1" lang="ja-JP" altLang="en-US" sz="3500" dirty="0">
              <a:solidFill>
                <a:srgbClr val="C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91570" y="1364343"/>
            <a:ext cx="39691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b="1" dirty="0">
                <a:solidFill>
                  <a:schemeClr val="accent4">
                    <a:lumMod val="50000"/>
                  </a:schemeClr>
                </a:solidFill>
              </a:rPr>
              <a:t>従来からの会員への</a:t>
            </a:r>
            <a:r>
              <a:rPr lang="ja-JP" altLang="en-US" sz="2500" b="1" dirty="0" smtClean="0">
                <a:solidFill>
                  <a:schemeClr val="accent4">
                    <a:lumMod val="50000"/>
                  </a:schemeClr>
                </a:solidFill>
              </a:rPr>
              <a:t>研修</a:t>
            </a:r>
            <a:endParaRPr kumimoji="1" lang="ja-JP" altLang="en-US" sz="25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1570" y="2801566"/>
            <a:ext cx="734787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・新会員オリエンテーションを必ず実施してください</a:t>
            </a:r>
            <a:endParaRPr kumimoji="1" lang="ja-JP" altLang="en-US" sz="25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1570" y="4663527"/>
            <a:ext cx="68784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・ガバナー補佐が都合が悪い場合には、地区研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　修委員会でお手伝いします</a:t>
            </a:r>
            <a:endParaRPr lang="ja-JP" altLang="en-US" sz="2500" dirty="0"/>
          </a:p>
        </p:txBody>
      </p:sp>
    </p:spTree>
    <p:extLst>
      <p:ext uri="{BB962C8B-B14F-4D97-AF65-F5344CB8AC3E}">
        <p14:creationId xmlns:p14="http://schemas.microsoft.com/office/powerpoint/2010/main" val="318352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953311" y="3800826"/>
            <a:ext cx="67167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・ 新会員入会式の手引きに記載しましたので、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これを参考にして下さい</a:t>
            </a:r>
            <a:endParaRPr lang="ja-JP" altLang="en-US" sz="2500" dirty="0">
              <a:solidFill>
                <a:srgbClr val="00206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70040" y="6262255"/>
            <a:ext cx="1195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en-US" altLang="ja-JP" b="1" dirty="0" smtClean="0"/>
              <a:t>15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791570" y="1959429"/>
            <a:ext cx="7347877" cy="580571"/>
          </a:xfrm>
        </p:spPr>
        <p:txBody>
          <a:bodyPr>
            <a:noAutofit/>
          </a:bodyPr>
          <a:lstStyle/>
          <a:p>
            <a:r>
              <a:rPr lang="ja-JP" altLang="en-US" sz="3500" dirty="0" smtClean="0">
                <a:solidFill>
                  <a:srgbClr val="C00000"/>
                </a:solidFill>
              </a:rPr>
              <a:t>新会員入会式の手引き</a:t>
            </a:r>
            <a:endParaRPr kumimoji="1" lang="ja-JP" altLang="en-US" sz="3500" dirty="0">
              <a:solidFill>
                <a:srgbClr val="C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91570" y="1364343"/>
            <a:ext cx="39691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b="1" dirty="0">
                <a:solidFill>
                  <a:schemeClr val="accent4">
                    <a:lumMod val="50000"/>
                  </a:schemeClr>
                </a:solidFill>
              </a:rPr>
              <a:t>従来からの会員への</a:t>
            </a:r>
            <a:r>
              <a:rPr lang="ja-JP" altLang="en-US" sz="2500" b="1" dirty="0" smtClean="0">
                <a:solidFill>
                  <a:schemeClr val="accent4">
                    <a:lumMod val="50000"/>
                  </a:schemeClr>
                </a:solidFill>
              </a:rPr>
              <a:t>研修</a:t>
            </a:r>
            <a:endParaRPr kumimoji="1" lang="ja-JP" altLang="en-US" sz="25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3311" y="2854435"/>
            <a:ext cx="71861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入会式で襟章や四つのテスト等を贈呈する際に、</a:t>
            </a:r>
          </a:p>
          <a:p>
            <a:r>
              <a:rPr kumimoji="1" lang="ja-JP" altLang="en-US" sz="2500" dirty="0">
                <a:solidFill>
                  <a:srgbClr val="002060"/>
                </a:solidFill>
              </a:rPr>
              <a:t>　</a:t>
            </a:r>
            <a:r>
              <a:rPr kumimoji="1" lang="ja-JP" altLang="en-US" sz="2500" dirty="0" smtClean="0">
                <a:solidFill>
                  <a:srgbClr val="002060"/>
                </a:solidFill>
              </a:rPr>
              <a:t>　ただ渡すのではなく、一言付け加えて下さい</a:t>
            </a:r>
            <a:endParaRPr kumimoji="1" lang="ja-JP" altLang="en-US" sz="25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53312" y="4800086"/>
            <a:ext cx="67167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　・</a:t>
            </a:r>
            <a:r>
              <a:rPr lang="en-US" altLang="ja-JP" sz="2500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17</a:t>
            </a:r>
            <a:r>
              <a:rPr lang="ja-JP" altLang="en-US" sz="2500" dirty="0" smtClean="0">
                <a:solidFill>
                  <a:srgbClr val="002060"/>
                </a:solidFill>
              </a:rPr>
              <a:t>ページに記載した文章を参考にして、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新会員に入会の言葉を贈って下さい</a:t>
            </a:r>
            <a:endParaRPr lang="ja-JP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9500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0099" cy="6858000"/>
          </a:xfrm>
        </p:spPr>
      </p:pic>
      <p:sp>
        <p:nvSpPr>
          <p:cNvPr id="3" name="テキスト ボックス 2"/>
          <p:cNvSpPr txBox="1"/>
          <p:nvPr/>
        </p:nvSpPr>
        <p:spPr>
          <a:xfrm>
            <a:off x="7661564" y="6276109"/>
            <a:ext cx="120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en-US" altLang="ja-JP" b="1" dirty="0" smtClean="0"/>
              <a:t>16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050878" y="1965277"/>
            <a:ext cx="7369791" cy="1596393"/>
          </a:xfrm>
        </p:spPr>
        <p:txBody>
          <a:bodyPr>
            <a:noAutofit/>
          </a:bodyPr>
          <a:lstStyle/>
          <a:p>
            <a:r>
              <a:rPr lang="ja-JP" altLang="en-US" sz="4000" dirty="0" smtClean="0">
                <a:solidFill>
                  <a:srgbClr val="C00000"/>
                </a:solidFill>
              </a:rPr>
              <a:t>各クラブの将来は、</a:t>
            </a:r>
            <a:br>
              <a:rPr lang="ja-JP" altLang="en-US" sz="4000" dirty="0" smtClean="0">
                <a:solidFill>
                  <a:srgbClr val="C00000"/>
                </a:solidFill>
              </a:rPr>
            </a:br>
            <a:r>
              <a:rPr lang="ja-JP" altLang="en-US" sz="4000" dirty="0" smtClean="0">
                <a:solidFill>
                  <a:srgbClr val="C00000"/>
                </a:solidFill>
              </a:rPr>
              <a:t>クラブ研修リーダーの皆さんの</a:t>
            </a:r>
            <a:br>
              <a:rPr lang="ja-JP" altLang="en-US" sz="4000" dirty="0" smtClean="0">
                <a:solidFill>
                  <a:srgbClr val="C00000"/>
                </a:solidFill>
              </a:rPr>
            </a:br>
            <a:r>
              <a:rPr lang="ja-JP" altLang="en-US" sz="4000" dirty="0" smtClean="0">
                <a:solidFill>
                  <a:srgbClr val="C00000"/>
                </a:solidFill>
              </a:rPr>
              <a:t>お力にかかっています。</a:t>
            </a:r>
            <a:endParaRPr kumimoji="1" lang="ja-JP" altLang="en-US" sz="4000" dirty="0">
              <a:solidFill>
                <a:srgbClr val="C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50878" y="3862316"/>
            <a:ext cx="74926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solidFill>
                  <a:srgbClr val="002060"/>
                </a:solidFill>
              </a:rPr>
              <a:t>皆さんのご活躍で クラブが活性化されるよう祈ります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453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968991" y="2834016"/>
            <a:ext cx="711353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500" dirty="0">
                <a:solidFill>
                  <a:srgbClr val="C00000"/>
                </a:solidFill>
              </a:rPr>
              <a:t>ありがとうございました</a:t>
            </a:r>
            <a:endParaRPr lang="ja-JP" altLang="en-US" sz="55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763070" y="5472752"/>
            <a:ext cx="2688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002060"/>
                </a:solidFill>
              </a:rPr>
              <a:t>山 田　修 平</a:t>
            </a:r>
            <a:endParaRPr kumimoji="1" lang="ja-JP" altLang="en-US" sz="3200" dirty="0">
              <a:solidFill>
                <a:srgbClr val="002060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873457" y="2033515"/>
            <a:ext cx="7192368" cy="750628"/>
          </a:xfrm>
        </p:spPr>
        <p:txBody>
          <a:bodyPr>
            <a:noAutofit/>
          </a:bodyPr>
          <a:lstStyle/>
          <a:p>
            <a:r>
              <a:rPr lang="ja-JP" altLang="en-US" sz="6000" dirty="0">
                <a:solidFill>
                  <a:srgbClr val="C00000"/>
                </a:solidFill>
              </a:rPr>
              <a:t>ご清聴いただきまして</a:t>
            </a:r>
            <a:endParaRPr kumimoji="1" lang="ja-JP" altLang="en-US" sz="6000" dirty="0">
              <a:solidFill>
                <a:srgbClr val="C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10937" y="4954136"/>
            <a:ext cx="4394578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国際ロータリー第</a:t>
            </a:r>
            <a:r>
              <a:rPr lang="en-US" altLang="ja-JP" sz="2500" dirty="0" smtClean="0">
                <a:solidFill>
                  <a:srgbClr val="002060"/>
                </a:solidFill>
              </a:rPr>
              <a:t>2790</a:t>
            </a:r>
            <a:r>
              <a:rPr lang="ja-JP" altLang="en-US" sz="2500" dirty="0" smtClean="0">
                <a:solidFill>
                  <a:srgbClr val="002060"/>
                </a:solidFill>
              </a:rPr>
              <a:t>地区</a:t>
            </a:r>
          </a:p>
          <a:p>
            <a:r>
              <a:rPr lang="ja-JP" altLang="en-US" sz="2300" dirty="0">
                <a:solidFill>
                  <a:srgbClr val="002060"/>
                </a:solidFill>
              </a:rPr>
              <a:t>　</a:t>
            </a:r>
            <a:r>
              <a:rPr lang="ja-JP" altLang="en-US" sz="2300" dirty="0" smtClean="0">
                <a:solidFill>
                  <a:srgbClr val="002060"/>
                </a:solidFill>
              </a:rPr>
              <a:t>地区研修リーダー</a:t>
            </a:r>
          </a:p>
          <a:p>
            <a:r>
              <a:rPr lang="ja-JP" altLang="en-US" sz="2300" dirty="0" smtClean="0">
                <a:solidFill>
                  <a:srgbClr val="002060"/>
                </a:solidFill>
              </a:rPr>
              <a:t>　地区</a:t>
            </a:r>
            <a:r>
              <a:rPr lang="ja-JP" altLang="en-US" sz="2300" dirty="0">
                <a:solidFill>
                  <a:srgbClr val="002060"/>
                </a:solidFill>
              </a:rPr>
              <a:t>研修</a:t>
            </a:r>
            <a:r>
              <a:rPr lang="ja-JP" altLang="en-US" sz="2300" dirty="0" smtClean="0">
                <a:solidFill>
                  <a:srgbClr val="002060"/>
                </a:solidFill>
              </a:rPr>
              <a:t>委員長 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5191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244"/>
            <a:ext cx="9150099" cy="6858000"/>
          </a:xfrm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37883" y="1236372"/>
            <a:ext cx="5640946" cy="779082"/>
          </a:xfrm>
        </p:spPr>
        <p:txBody>
          <a:bodyPr>
            <a:noAutofit/>
          </a:bodyPr>
          <a:lstStyle/>
          <a:p>
            <a:r>
              <a:rPr lang="ja-JP" altLang="en-US" sz="3000" dirty="0">
                <a:solidFill>
                  <a:srgbClr val="C00000"/>
                </a:solidFill>
              </a:rPr>
              <a:t>本年度の国際ロータリーテーマ</a:t>
            </a:r>
            <a:endParaRPr kumimoji="1" lang="ja-JP" altLang="en-US" sz="3000" dirty="0">
              <a:solidFill>
                <a:srgbClr val="C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6823" y="2202287"/>
            <a:ext cx="80235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0" b="1" dirty="0">
                <a:solidFill>
                  <a:srgbClr val="060EB6"/>
                </a:solidFill>
              </a:rPr>
              <a:t>世界へのプレゼントになろう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722" y="3403242"/>
            <a:ext cx="2079634" cy="2495561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876541" y="4778061"/>
            <a:ext cx="273032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002060"/>
                </a:solidFill>
              </a:rPr>
              <a:t>Ｋ．Ｒ</a:t>
            </a:r>
            <a:r>
              <a:rPr lang="ja-JP" altLang="en-US" sz="2400" b="1" smtClean="0">
                <a:solidFill>
                  <a:srgbClr val="002060"/>
                </a:solidFill>
              </a:rPr>
              <a:t>．ラビンド</a:t>
            </a:r>
            <a:r>
              <a:rPr lang="ja-JP" altLang="en-US" sz="2400" b="1">
                <a:solidFill>
                  <a:srgbClr val="002060"/>
                </a:solidFill>
              </a:rPr>
              <a:t>ラ</a:t>
            </a:r>
            <a:r>
              <a:rPr lang="ja-JP" altLang="en-US" sz="2400" b="1" smtClean="0">
                <a:solidFill>
                  <a:srgbClr val="002060"/>
                </a:solidFill>
              </a:rPr>
              <a:t>ン</a:t>
            </a:r>
            <a:endParaRPr lang="ja-JP" altLang="en-US" sz="2400" b="1" dirty="0">
              <a:solidFill>
                <a:srgbClr val="002060"/>
              </a:solidFill>
            </a:endParaRPr>
          </a:p>
          <a:p>
            <a:r>
              <a:rPr lang="en-US" altLang="ja-JP" b="1" dirty="0" smtClean="0">
                <a:solidFill>
                  <a:srgbClr val="002060"/>
                </a:solidFill>
              </a:rPr>
              <a:t>2015</a:t>
            </a:r>
            <a:r>
              <a:rPr lang="ja-JP" altLang="en-US" b="1" dirty="0" smtClean="0">
                <a:solidFill>
                  <a:srgbClr val="002060"/>
                </a:solidFill>
              </a:rPr>
              <a:t>－</a:t>
            </a:r>
            <a:r>
              <a:rPr lang="en-US" altLang="ja-JP" b="1" dirty="0" smtClean="0">
                <a:solidFill>
                  <a:srgbClr val="002060"/>
                </a:solidFill>
              </a:rPr>
              <a:t>16</a:t>
            </a:r>
            <a:r>
              <a:rPr lang="ja-JP" altLang="en-US" b="1" dirty="0" smtClean="0">
                <a:solidFill>
                  <a:srgbClr val="002060"/>
                </a:solidFill>
              </a:rPr>
              <a:t>年度</a:t>
            </a:r>
            <a:endParaRPr lang="ja-JP" altLang="en-US" b="1" dirty="0">
              <a:solidFill>
                <a:srgbClr val="002060"/>
              </a:solidFill>
            </a:endParaRPr>
          </a:p>
          <a:p>
            <a:r>
              <a:rPr lang="ja-JP" altLang="en-US" b="1" dirty="0">
                <a:solidFill>
                  <a:srgbClr val="002060"/>
                </a:solidFill>
              </a:rPr>
              <a:t>国際ロータリー会長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105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991672" y="2382592"/>
            <a:ext cx="726368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rgbClr val="002060"/>
                </a:solidFill>
              </a:rPr>
              <a:t>新会員</a:t>
            </a:r>
            <a:r>
              <a:rPr lang="ja-JP" altLang="en-US" sz="2500" dirty="0" smtClean="0">
                <a:solidFill>
                  <a:srgbClr val="002060"/>
                </a:solidFill>
              </a:rPr>
              <a:t>も古くからの会員も含め、</a:t>
            </a:r>
            <a:r>
              <a:rPr lang="ja-JP" altLang="en-US" sz="25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ＲＩ</a:t>
            </a:r>
            <a:r>
              <a:rPr lang="ja-JP" altLang="en-US" sz="2500" dirty="0" smtClean="0">
                <a:solidFill>
                  <a:srgbClr val="002060"/>
                </a:solidFill>
              </a:rPr>
              <a:t>ならびにロータリー財団の目標、規則、リソースに関する知識が欠如しているロータリアンが多く見られる。これは、クラブが徹底した定期研修を提供していないことに起因している。さらに、クラブ会長などといったクラブの責務を引き受ける前に、指導力を改善する機会が与えられていないロータリアンが多すぎる。　</a:t>
            </a:r>
            <a:r>
              <a:rPr lang="ja-JP" altLang="en-US" sz="2000" dirty="0" smtClean="0">
                <a:solidFill>
                  <a:srgbClr val="002060"/>
                </a:solidFill>
              </a:rPr>
              <a:t>（一部割愛）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730835" y="6262255"/>
            <a:ext cx="1134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－ </a:t>
            </a:r>
            <a:r>
              <a:rPr lang="ja-JP" altLang="en-US" b="1" dirty="0" smtClean="0"/>
              <a:t>１ 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641445" y="1493949"/>
            <a:ext cx="4690410" cy="502276"/>
          </a:xfrm>
        </p:spPr>
        <p:txBody>
          <a:bodyPr>
            <a:noAutofit/>
          </a:bodyPr>
          <a:lstStyle/>
          <a:p>
            <a:r>
              <a:rPr kumimoji="1" lang="ja-JP" altLang="en-US" sz="3500" dirty="0" smtClean="0">
                <a:solidFill>
                  <a:srgbClr val="C00000"/>
                </a:solidFill>
              </a:rPr>
              <a:t>研修の重要性について</a:t>
            </a:r>
            <a:endParaRPr kumimoji="1" lang="ja-JP" altLang="en-US" sz="1800" dirty="0">
              <a:solidFill>
                <a:srgbClr val="C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31809" y="1493949"/>
            <a:ext cx="2823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C00000"/>
                </a:solidFill>
              </a:rPr>
              <a:t>決議</a:t>
            </a:r>
            <a:r>
              <a:rPr lang="en-US" altLang="ja-JP" sz="2000" dirty="0">
                <a:solidFill>
                  <a:srgbClr val="C00000"/>
                </a:solidFill>
              </a:rPr>
              <a:t>10</a:t>
            </a:r>
            <a:r>
              <a:rPr lang="ja-JP" altLang="en-US" sz="2000" dirty="0">
                <a:solidFill>
                  <a:srgbClr val="C00000"/>
                </a:solidFill>
              </a:rPr>
              <a:t>－</a:t>
            </a:r>
            <a:r>
              <a:rPr lang="en-US" altLang="ja-JP" sz="2000" dirty="0">
                <a:solidFill>
                  <a:srgbClr val="C00000"/>
                </a:solidFill>
              </a:rPr>
              <a:t>01</a:t>
            </a:r>
            <a:r>
              <a:rPr lang="en-US" altLang="ja-JP" dirty="0">
                <a:solidFill>
                  <a:srgbClr val="C00000"/>
                </a:solidFill>
              </a:rPr>
              <a:t> </a:t>
            </a:r>
            <a:r>
              <a:rPr lang="ja-JP" altLang="en-US" dirty="0" smtClean="0">
                <a:solidFill>
                  <a:srgbClr val="C00000"/>
                </a:solidFill>
              </a:rPr>
              <a:t>　　</a:t>
            </a:r>
            <a:r>
              <a:rPr lang="en-US" altLang="ja-JP" dirty="0" smtClean="0">
                <a:solidFill>
                  <a:srgbClr val="C00000"/>
                </a:solidFill>
              </a:rPr>
              <a:t>15</a:t>
            </a:r>
            <a:r>
              <a:rPr lang="ja-JP" altLang="en-US" dirty="0">
                <a:solidFill>
                  <a:srgbClr val="C00000"/>
                </a:solidFill>
              </a:rPr>
              <a:t>ページ</a:t>
            </a:r>
            <a:endParaRPr lang="ja-JP" altLang="en-US" dirty="0">
              <a:solidFill>
                <a:srgbClr val="00206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43451" y="5390865"/>
            <a:ext cx="390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002060"/>
                </a:solidFill>
              </a:rPr>
              <a:t>フランス　</a:t>
            </a:r>
            <a:r>
              <a:rPr lang="en-US" altLang="ja-JP" sz="2000" b="1" dirty="0" smtClean="0">
                <a:solidFill>
                  <a:srgbClr val="002060"/>
                </a:solidFill>
              </a:rPr>
              <a:t>Lille-Europe </a:t>
            </a:r>
            <a:r>
              <a:rPr lang="ja-JP" altLang="en-US" sz="2000" b="1" dirty="0" smtClean="0">
                <a:solidFill>
                  <a:srgbClr val="002060"/>
                </a:solidFill>
              </a:rPr>
              <a:t>クラブ 提案</a:t>
            </a:r>
            <a:endParaRPr kumimoji="1" lang="ja-JP" altLang="en-US" sz="2000" b="1" dirty="0">
              <a:solidFill>
                <a:srgbClr val="060EB6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573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992221" y="3380095"/>
            <a:ext cx="66778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理事会メンバー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会長</a:t>
            </a:r>
            <a:r>
              <a:rPr lang="ja-JP" altLang="en-US" sz="2500" dirty="0">
                <a:solidFill>
                  <a:srgbClr val="002060"/>
                </a:solidFill>
              </a:rPr>
              <a:t>、直前会長</a:t>
            </a:r>
            <a:r>
              <a:rPr lang="ja-JP" altLang="en-US" sz="2500" dirty="0" smtClean="0">
                <a:solidFill>
                  <a:srgbClr val="002060"/>
                </a:solidFill>
              </a:rPr>
              <a:t>、会長</a:t>
            </a:r>
            <a:r>
              <a:rPr lang="ja-JP" altLang="en-US" sz="2500" dirty="0">
                <a:solidFill>
                  <a:srgbClr val="002060"/>
                </a:solidFill>
              </a:rPr>
              <a:t>エレクト</a:t>
            </a:r>
            <a:r>
              <a:rPr lang="ja-JP" altLang="en-US" sz="2500" dirty="0" smtClean="0">
                <a:solidFill>
                  <a:srgbClr val="002060"/>
                </a:solidFill>
              </a:rPr>
              <a:t>、</a:t>
            </a:r>
            <a:r>
              <a:rPr lang="ja-JP" altLang="en-US" sz="2500" dirty="0">
                <a:solidFill>
                  <a:srgbClr val="002060"/>
                </a:solidFill>
              </a:rPr>
              <a:t>副会長</a:t>
            </a:r>
            <a:r>
              <a:rPr lang="ja-JP" altLang="en-US" sz="2500" dirty="0" smtClean="0">
                <a:solidFill>
                  <a:srgbClr val="002060"/>
                </a:solidFill>
              </a:rPr>
              <a:t>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幹事、理事は全員理事会メンバー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会計、ＳＡＡ ⇒ クラブで決定する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772400" y="6303817"/>
            <a:ext cx="109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ja-JP" altLang="en-US" b="1" dirty="0" smtClean="0"/>
              <a:t>２ 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37883" y="1175658"/>
            <a:ext cx="7701565" cy="798285"/>
          </a:xfrm>
        </p:spPr>
        <p:txBody>
          <a:bodyPr>
            <a:noAutofit/>
          </a:bodyPr>
          <a:lstStyle/>
          <a:p>
            <a:r>
              <a:rPr lang="ja-JP" altLang="en-US" sz="3500" dirty="0" smtClean="0">
                <a:solidFill>
                  <a:srgbClr val="C00000"/>
                </a:solidFill>
              </a:rPr>
              <a:t>クラブ研修リーダーを理事に加える</a:t>
            </a:r>
            <a:endParaRPr kumimoji="1" lang="ja-JP" altLang="en-US" sz="3500" dirty="0">
              <a:solidFill>
                <a:srgbClr val="C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92221" y="1973942"/>
            <a:ext cx="6926731" cy="1246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rgbClr val="002060"/>
                </a:solidFill>
              </a:rPr>
              <a:t>クラブの役員は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・ 会長、直前会長、会長エレクト、幹事、会計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・ 副会長、ＳＡＡ ⇒ クラブで決定する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92221" y="5011311"/>
            <a:ext cx="66778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rgbClr val="002060"/>
                </a:solidFill>
              </a:rPr>
              <a:t>クラブ研修リーダーも、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・ 理事に加えることを期待</a:t>
            </a:r>
            <a:r>
              <a:rPr lang="ja-JP" altLang="en-US" sz="2500" dirty="0" smtClean="0">
                <a:solidFill>
                  <a:srgbClr val="002060"/>
                </a:solidFill>
              </a:rPr>
              <a:t>します</a:t>
            </a:r>
            <a:endParaRPr kumimoji="1" lang="ja-JP" altLang="en-US" sz="2500" dirty="0"/>
          </a:p>
        </p:txBody>
      </p:sp>
    </p:spTree>
    <p:extLst>
      <p:ext uri="{BB962C8B-B14F-4D97-AF65-F5344CB8AC3E}">
        <p14:creationId xmlns:p14="http://schemas.microsoft.com/office/powerpoint/2010/main" val="38648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791570" y="2472743"/>
            <a:ext cx="687847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クラブの役員の任務は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理事会が決定した事項を執行する</a:t>
            </a:r>
          </a:p>
          <a:p>
            <a:endParaRPr lang="ja-JP" altLang="en-US" sz="2500" dirty="0">
              <a:solidFill>
                <a:srgbClr val="002060"/>
              </a:solidFill>
            </a:endParaRP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理事会の任務は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クラブの管理主体 ⇒ クラブの意思決定機関</a:t>
            </a:r>
          </a:p>
          <a:p>
            <a:endParaRPr lang="ja-JP" altLang="en-US" sz="2500" dirty="0" smtClean="0">
              <a:solidFill>
                <a:srgbClr val="002060"/>
              </a:solidFill>
            </a:endParaRP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クラブ研修リーダーは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・ 理事会の決議が、組織規程に合致している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</a:t>
            </a:r>
            <a:r>
              <a:rPr lang="ja-JP" altLang="en-US" sz="2500" dirty="0" err="1" smtClean="0">
                <a:solidFill>
                  <a:srgbClr val="002060"/>
                </a:solidFill>
              </a:rPr>
              <a:t>かを</a:t>
            </a:r>
            <a:r>
              <a:rPr lang="ja-JP" altLang="en-US" sz="2500" dirty="0" smtClean="0">
                <a:solidFill>
                  <a:srgbClr val="002060"/>
                </a:solidFill>
              </a:rPr>
              <a:t>検討し、助言して頂きたい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772400" y="6289964"/>
            <a:ext cx="109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ja-JP" altLang="en-US" b="1" dirty="0" smtClean="0"/>
              <a:t>３ 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566057" y="1393372"/>
            <a:ext cx="7573391" cy="1079372"/>
          </a:xfrm>
        </p:spPr>
        <p:txBody>
          <a:bodyPr>
            <a:noAutofit/>
          </a:bodyPr>
          <a:lstStyle/>
          <a:p>
            <a:r>
              <a:rPr lang="ja-JP" altLang="en-US" sz="3500" dirty="0" smtClean="0">
                <a:solidFill>
                  <a:srgbClr val="C00000"/>
                </a:solidFill>
              </a:rPr>
              <a:t>クラブの役員等の任務は</a:t>
            </a:r>
            <a:endParaRPr kumimoji="1" lang="ja-JP" altLang="en-US" sz="25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81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791570" y="2472743"/>
            <a:ext cx="687847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ＳＡＡは、委員会ではありません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例会等の会合がスムースに開催されるよう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監督する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・ 例会等の運営には、会長以上の権限を有する</a:t>
            </a:r>
          </a:p>
          <a:p>
            <a:endParaRPr lang="ja-JP" altLang="en-US" sz="2500" dirty="0">
              <a:solidFill>
                <a:srgbClr val="002060"/>
              </a:solidFill>
            </a:endParaRP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クラブ研修リーダーも、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・ 理事に加えることを推奨します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研修を担当するので、パスト会長で、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組織規程等に詳しい会員が望ましい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786254" y="6289964"/>
            <a:ext cx="107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ja-JP" altLang="en-US" b="1" dirty="0" smtClean="0"/>
              <a:t>４ 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638628" y="1349830"/>
            <a:ext cx="7500819" cy="906257"/>
          </a:xfrm>
        </p:spPr>
        <p:txBody>
          <a:bodyPr>
            <a:noAutofit/>
          </a:bodyPr>
          <a:lstStyle/>
          <a:p>
            <a:r>
              <a:rPr lang="ja-JP" altLang="en-US" sz="3500" dirty="0" smtClean="0">
                <a:solidFill>
                  <a:srgbClr val="C00000"/>
                </a:solidFill>
              </a:rPr>
              <a:t>ＳＡＡとクラブ研修リーダー</a:t>
            </a:r>
            <a:endParaRPr kumimoji="1" lang="ja-JP" altLang="en-US" sz="35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05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27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914400" y="3422073"/>
            <a:ext cx="8040959" cy="2442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地区研修委員会の願いは、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・ 理事会の</a:t>
            </a:r>
            <a:r>
              <a:rPr lang="ja-JP" altLang="en-US" sz="2500" dirty="0">
                <a:solidFill>
                  <a:srgbClr val="002060"/>
                </a:solidFill>
              </a:rPr>
              <a:t>メンバーに加える事を期待</a:t>
            </a:r>
            <a:r>
              <a:rPr lang="ja-JP" altLang="en-US" sz="2500" dirty="0" smtClean="0">
                <a:solidFill>
                  <a:srgbClr val="002060"/>
                </a:solidFill>
              </a:rPr>
              <a:t>する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ＳＡＡと同様に扱う事を期待する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・ 新会員のオリエンテーションを実施する</a:t>
            </a:r>
          </a:p>
          <a:p>
            <a:r>
              <a:rPr lang="ja-JP" altLang="en-US" sz="2500" dirty="0" smtClean="0">
                <a:solidFill>
                  <a:srgbClr val="002060"/>
                </a:solidFill>
              </a:rPr>
              <a:t>　・ 従来からの会員に対する研修を担当する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⇒　卓話、週報、家庭</a:t>
            </a:r>
            <a:r>
              <a:rPr lang="ja-JP" altLang="en-US" sz="2500" dirty="0" smtClean="0">
                <a:solidFill>
                  <a:srgbClr val="002060"/>
                </a:solidFill>
              </a:rPr>
              <a:t>集会</a:t>
            </a:r>
            <a:endParaRPr lang="ja-JP" altLang="en-US" sz="2500" dirty="0" smtClean="0">
              <a:solidFill>
                <a:srgbClr val="00206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786255" y="6276109"/>
            <a:ext cx="955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－ </a:t>
            </a:r>
            <a:r>
              <a:rPr lang="ja-JP" altLang="en-US" b="1" dirty="0" smtClean="0"/>
              <a:t>５ 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696686" y="1529708"/>
            <a:ext cx="7442762" cy="943036"/>
          </a:xfrm>
        </p:spPr>
        <p:txBody>
          <a:bodyPr>
            <a:noAutofit/>
          </a:bodyPr>
          <a:lstStyle/>
          <a:p>
            <a:r>
              <a:rPr kumimoji="1" lang="ja-JP" altLang="en-US" sz="3500" dirty="0" smtClean="0">
                <a:solidFill>
                  <a:srgbClr val="C00000"/>
                </a:solidFill>
              </a:rPr>
              <a:t>クラブ研修リーダー</a:t>
            </a:r>
            <a:br>
              <a:rPr kumimoji="1" lang="ja-JP" altLang="en-US" sz="3500" dirty="0" smtClean="0">
                <a:solidFill>
                  <a:srgbClr val="C00000"/>
                </a:solidFill>
              </a:rPr>
            </a:br>
            <a:r>
              <a:rPr kumimoji="1" lang="ja-JP" altLang="en-US" sz="3500" dirty="0" smtClean="0">
                <a:solidFill>
                  <a:srgbClr val="C00000"/>
                </a:solidFill>
              </a:rPr>
              <a:t>位置づけと役割について</a:t>
            </a:r>
            <a:endParaRPr kumimoji="1" lang="ja-JP" altLang="en-US" sz="3500" dirty="0">
              <a:solidFill>
                <a:srgbClr val="C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4400" y="2786743"/>
            <a:ext cx="70045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b="1" dirty="0" smtClean="0">
                <a:solidFill>
                  <a:schemeClr val="accent2">
                    <a:lumMod val="50000"/>
                  </a:schemeClr>
                </a:solidFill>
              </a:rPr>
              <a:t>委員会</a:t>
            </a:r>
            <a:r>
              <a:rPr lang="ja-JP" altLang="en-US" sz="2500" b="1" dirty="0">
                <a:solidFill>
                  <a:schemeClr val="accent2">
                    <a:lumMod val="50000"/>
                  </a:schemeClr>
                </a:solidFill>
              </a:rPr>
              <a:t>構成、委員会の役割は、クラブが決定する</a:t>
            </a:r>
          </a:p>
        </p:txBody>
      </p:sp>
    </p:spTree>
    <p:extLst>
      <p:ext uri="{BB962C8B-B14F-4D97-AF65-F5344CB8AC3E}">
        <p14:creationId xmlns:p14="http://schemas.microsoft.com/office/powerpoint/2010/main" val="136870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791570" y="2472743"/>
            <a:ext cx="687847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クラブ研修リーダーの重要な任務の一つ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新会員予定者に、入会前にオリエンテーション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を実施する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ロータリーとは、歴史、会員の義務と特典、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組織規程、その改正方法、例会への出席、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例会以外の会合、ロータリー財団、米山記念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奨学会、</a:t>
            </a:r>
            <a:r>
              <a:rPr lang="ja-JP" altLang="en-US" sz="2500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決議</a:t>
            </a:r>
            <a:r>
              <a:rPr lang="en-US" altLang="ja-JP" sz="2500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23</a:t>
            </a:r>
            <a:r>
              <a:rPr lang="ja-JP" altLang="en-US" sz="2500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－</a:t>
            </a:r>
            <a:r>
              <a:rPr lang="en-US" altLang="ja-JP" sz="2500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34</a:t>
            </a:r>
            <a:r>
              <a:rPr lang="ja-JP" altLang="en-US" sz="2500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等々</a:t>
            </a:r>
            <a:r>
              <a:rPr lang="ja-JP" altLang="en-US" sz="2500" dirty="0" smtClean="0">
                <a:solidFill>
                  <a:srgbClr val="002060"/>
                </a:solidFill>
              </a:rPr>
              <a:t>、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　ロータリーに関する事項を広く浅く説明する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・ 所要時間は、２時間程度を推奨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786254" y="6262255"/>
            <a:ext cx="942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ja-JP" altLang="en-US" b="1" dirty="0" smtClean="0"/>
              <a:t>６ 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791570" y="1393372"/>
            <a:ext cx="7347878" cy="1079372"/>
          </a:xfrm>
        </p:spPr>
        <p:txBody>
          <a:bodyPr>
            <a:noAutofit/>
          </a:bodyPr>
          <a:lstStyle/>
          <a:p>
            <a:r>
              <a:rPr lang="ja-JP" altLang="en-US" sz="3500" dirty="0" smtClean="0">
                <a:solidFill>
                  <a:srgbClr val="C00000"/>
                </a:solidFill>
              </a:rPr>
              <a:t>新会員オリエンテーション</a:t>
            </a:r>
            <a:endParaRPr kumimoji="1" lang="ja-JP" altLang="en-US" sz="35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33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9" y="0"/>
            <a:ext cx="9150099" cy="6858000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899886" y="4513115"/>
            <a:ext cx="67701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 smtClean="0">
                <a:solidFill>
                  <a:srgbClr val="002060"/>
                </a:solidFill>
              </a:rPr>
              <a:t>・ 家庭集会（炉辺会合）を開催して、会員同士で</a:t>
            </a:r>
          </a:p>
          <a:p>
            <a:r>
              <a:rPr lang="ja-JP" altLang="en-US" sz="2500" dirty="0">
                <a:solidFill>
                  <a:srgbClr val="002060"/>
                </a:solidFill>
              </a:rPr>
              <a:t>　</a:t>
            </a:r>
            <a:r>
              <a:rPr lang="ja-JP" altLang="en-US" sz="2500" dirty="0" smtClean="0">
                <a:solidFill>
                  <a:srgbClr val="002060"/>
                </a:solidFill>
              </a:rPr>
              <a:t>ロータリーについて語り合う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786255" y="6289963"/>
            <a:ext cx="107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－ </a:t>
            </a:r>
            <a:r>
              <a:rPr lang="ja-JP" altLang="en-US" b="1" dirty="0" smtClean="0"/>
              <a:t>７  </a:t>
            </a:r>
            <a:r>
              <a:rPr lang="ja-JP" altLang="en-US" dirty="0" smtClean="0"/>
              <a:t>－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740229" y="1683657"/>
            <a:ext cx="7399219" cy="572430"/>
          </a:xfrm>
        </p:spPr>
        <p:txBody>
          <a:bodyPr>
            <a:noAutofit/>
          </a:bodyPr>
          <a:lstStyle/>
          <a:p>
            <a:r>
              <a:rPr lang="ja-JP" altLang="en-US" sz="3500" dirty="0" smtClean="0">
                <a:solidFill>
                  <a:srgbClr val="C00000"/>
                </a:solidFill>
              </a:rPr>
              <a:t>従来からの会員への研修</a:t>
            </a:r>
            <a:endParaRPr kumimoji="1" lang="ja-JP" altLang="en-US" sz="3500" dirty="0">
              <a:solidFill>
                <a:srgbClr val="C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99886" y="2380343"/>
            <a:ext cx="67341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rgbClr val="002060"/>
                </a:solidFill>
              </a:rPr>
              <a:t>・ </a:t>
            </a:r>
            <a:r>
              <a:rPr lang="ja-JP" altLang="en-US" sz="2500" dirty="0" smtClean="0">
                <a:solidFill>
                  <a:srgbClr val="002060"/>
                </a:solidFill>
              </a:rPr>
              <a:t>なるべく多くの例会で、ロータリーに関する卓話</a:t>
            </a:r>
          </a:p>
          <a:p>
            <a:r>
              <a:rPr kumimoji="1" lang="ja-JP" altLang="en-US" sz="2500" dirty="0">
                <a:solidFill>
                  <a:srgbClr val="002060"/>
                </a:solidFill>
              </a:rPr>
              <a:t>　</a:t>
            </a:r>
            <a:r>
              <a:rPr kumimoji="1" lang="ja-JP" altLang="en-US" sz="2500" dirty="0" smtClean="0">
                <a:solidFill>
                  <a:srgbClr val="002060"/>
                </a:solidFill>
              </a:rPr>
              <a:t>をする</a:t>
            </a:r>
            <a:endParaRPr kumimoji="1" lang="ja-JP" altLang="en-US" sz="25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886" y="3939744"/>
            <a:ext cx="67341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rgbClr val="002060"/>
                </a:solidFill>
              </a:rPr>
              <a:t>・ </a:t>
            </a:r>
            <a:r>
              <a:rPr lang="ja-JP" altLang="en-US" sz="2500" dirty="0" smtClean="0">
                <a:solidFill>
                  <a:srgbClr val="002060"/>
                </a:solidFill>
              </a:rPr>
              <a:t>週報に、ロータリーに関する記事を掲載する</a:t>
            </a:r>
            <a:endParaRPr kumimoji="1" lang="ja-JP" altLang="en-US" sz="25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99886" y="3366373"/>
            <a:ext cx="653814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rgbClr val="002060"/>
                </a:solidFill>
              </a:rPr>
              <a:t>・ </a:t>
            </a:r>
            <a:r>
              <a:rPr lang="ja-JP" altLang="en-US" sz="2500" dirty="0" smtClean="0">
                <a:solidFill>
                  <a:srgbClr val="002060"/>
                </a:solidFill>
              </a:rPr>
              <a:t>入会３年未満の会員研修をする</a:t>
            </a:r>
            <a:endParaRPr kumimoji="1" lang="ja-JP" altLang="en-US" sz="2500" dirty="0"/>
          </a:p>
        </p:txBody>
      </p:sp>
    </p:spTree>
    <p:extLst>
      <p:ext uri="{BB962C8B-B14F-4D97-AF65-F5344CB8AC3E}">
        <p14:creationId xmlns:p14="http://schemas.microsoft.com/office/powerpoint/2010/main" val="357623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4729</TotalTime>
  <Words>434</Words>
  <Application>Microsoft Office PowerPoint</Application>
  <PresentationFormat>画面に合わせる (4:3)</PresentationFormat>
  <Paragraphs>173</Paragraphs>
  <Slides>19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6" baseType="lpstr">
      <vt:lpstr>ＭＳ Ｐゴシック</vt:lpstr>
      <vt:lpstr>ＭＳ ゴシック</vt:lpstr>
      <vt:lpstr>ＭＳ 明朝</vt:lpstr>
      <vt:lpstr>Arial</vt:lpstr>
      <vt:lpstr>Calibri</vt:lpstr>
      <vt:lpstr>Calibri Light</vt:lpstr>
      <vt:lpstr>Office テーマ</vt:lpstr>
      <vt:lpstr>クラブ研修リーダーセミナー</vt:lpstr>
      <vt:lpstr>本年度の国際ロータリーテーマ</vt:lpstr>
      <vt:lpstr>研修の重要性について</vt:lpstr>
      <vt:lpstr>クラブ研修リーダーを理事に加える</vt:lpstr>
      <vt:lpstr>クラブの役員等の任務は</vt:lpstr>
      <vt:lpstr>ＳＡＡとクラブ研修リーダー</vt:lpstr>
      <vt:lpstr>クラブ研修リーダー 位置づけと役割について</vt:lpstr>
      <vt:lpstr>新会員オリエンテーション</vt:lpstr>
      <vt:lpstr>従来からの会員への研修</vt:lpstr>
      <vt:lpstr>なるべく多くの例会で卓話をする</vt:lpstr>
      <vt:lpstr>週報に記事を掲載する</vt:lpstr>
      <vt:lpstr>家庭集会を開催する</vt:lpstr>
      <vt:lpstr>第２部　テーブルディスカッション</vt:lpstr>
      <vt:lpstr>第２部　テーブルディスカッション</vt:lpstr>
      <vt:lpstr>クラブ研修リーダーの手引き</vt:lpstr>
      <vt:lpstr>新会員入会式の手引き</vt:lpstr>
      <vt:lpstr>新会員入会式の手引き</vt:lpstr>
      <vt:lpstr>各クラブの将来は、 クラブ研修リーダーの皆さんの お力にかかっています。</vt:lpstr>
      <vt:lpstr>ご清聴いただきまして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ロータリー財団 補助金管理セミナー</dc:title>
  <dc:creator>山田修平</dc:creator>
  <cp:lastModifiedBy>山田修平</cp:lastModifiedBy>
  <cp:revision>221</cp:revision>
  <dcterms:created xsi:type="dcterms:W3CDTF">2014-12-25T08:53:45Z</dcterms:created>
  <dcterms:modified xsi:type="dcterms:W3CDTF">2015-07-20T08:37:38Z</dcterms:modified>
</cp:coreProperties>
</file>