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74" r:id="rId2"/>
    <p:sldId id="275" r:id="rId3"/>
    <p:sldId id="276" r:id="rId4"/>
    <p:sldId id="277" r:id="rId5"/>
    <p:sldId id="278" r:id="rId6"/>
    <p:sldId id="279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2" autoAdjust="0"/>
    <p:restoredTop sz="94660"/>
  </p:normalViewPr>
  <p:slideViewPr>
    <p:cSldViewPr snapToGrid="0">
      <p:cViewPr>
        <p:scale>
          <a:sx n="50" d="100"/>
          <a:sy n="50" d="100"/>
        </p:scale>
        <p:origin x="15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5CC79-D2F7-4486-AD5C-DD993C8547F3}" type="datetimeFigureOut">
              <a:rPr kumimoji="1" lang="ja-JP" altLang="en-US" smtClean="0"/>
              <a:t>2015/10/18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D4638-62BE-470B-B4A0-CC3470F400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40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763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436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618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5155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7307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8543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4190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3559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3612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689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97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b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0346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1200" dirty="0" smtClean="0">
              <a:solidFill>
                <a:srgbClr val="00206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8879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0479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5089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1283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0433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2312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3946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8265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1770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1200" dirty="0" smtClean="0">
              <a:solidFill>
                <a:srgbClr val="00206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892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7244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1200" dirty="0" smtClean="0">
              <a:solidFill>
                <a:srgbClr val="00206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4588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21298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5867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6183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8423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844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822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61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040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61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021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7D1D4-1AAA-4D4C-A881-E87D0D55BF78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60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75230-CE4C-40F4-A6C9-DC3F0FCECCAB}" type="datetimeFigureOut">
              <a:rPr kumimoji="1" lang="ja-JP" altLang="en-US" smtClean="0"/>
              <a:t>2015/10/18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7FE1-A22D-497F-9E58-2C3017AD9B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71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75230-CE4C-40F4-A6C9-DC3F0FCECCAB}" type="datetimeFigureOut">
              <a:rPr kumimoji="1" lang="ja-JP" altLang="en-US" smtClean="0"/>
              <a:t>2015/10/18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7FE1-A22D-497F-9E58-2C3017AD9B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0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75230-CE4C-40F4-A6C9-DC3F0FCECCAB}" type="datetimeFigureOut">
              <a:rPr kumimoji="1" lang="ja-JP" altLang="en-US" smtClean="0"/>
              <a:t>2015/10/18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7FE1-A22D-497F-9E58-2C3017AD9B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57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75230-CE4C-40F4-A6C9-DC3F0FCECCAB}" type="datetimeFigureOut">
              <a:rPr kumimoji="1" lang="ja-JP" altLang="en-US" smtClean="0"/>
              <a:t>2015/10/18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7FE1-A22D-497F-9E58-2C3017AD9B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48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75230-CE4C-40F4-A6C9-DC3F0FCECCAB}" type="datetimeFigureOut">
              <a:rPr kumimoji="1" lang="ja-JP" altLang="en-US" smtClean="0"/>
              <a:t>2015/10/18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7FE1-A22D-497F-9E58-2C3017AD9B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80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75230-CE4C-40F4-A6C9-DC3F0FCECCAB}" type="datetimeFigureOut">
              <a:rPr kumimoji="1" lang="ja-JP" altLang="en-US" smtClean="0"/>
              <a:t>2015/10/18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7FE1-A22D-497F-9E58-2C3017AD9B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51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75230-CE4C-40F4-A6C9-DC3F0FCECCAB}" type="datetimeFigureOut">
              <a:rPr kumimoji="1" lang="ja-JP" altLang="en-US" smtClean="0"/>
              <a:t>2015/10/18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7FE1-A22D-497F-9E58-2C3017AD9B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29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75230-CE4C-40F4-A6C9-DC3F0FCECCAB}" type="datetimeFigureOut">
              <a:rPr kumimoji="1" lang="ja-JP" altLang="en-US" smtClean="0"/>
              <a:t>2015/10/18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7FE1-A22D-497F-9E58-2C3017AD9B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44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75230-CE4C-40F4-A6C9-DC3F0FCECCAB}" type="datetimeFigureOut">
              <a:rPr kumimoji="1" lang="ja-JP" altLang="en-US" smtClean="0"/>
              <a:t>2015/10/18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7FE1-A22D-497F-9E58-2C3017AD9B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75230-CE4C-40F4-A6C9-DC3F0FCECCAB}" type="datetimeFigureOut">
              <a:rPr kumimoji="1" lang="ja-JP" altLang="en-US" smtClean="0"/>
              <a:t>2015/10/18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7FE1-A22D-497F-9E58-2C3017AD9B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196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75230-CE4C-40F4-A6C9-DC3F0FCECCAB}" type="datetimeFigureOut">
              <a:rPr kumimoji="1" lang="ja-JP" altLang="en-US" smtClean="0"/>
              <a:t>2015/10/18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7FE1-A22D-497F-9E58-2C3017AD9B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03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75230-CE4C-40F4-A6C9-DC3F0FCECCAB}" type="datetimeFigureOut">
              <a:rPr kumimoji="1" lang="ja-JP" altLang="en-US" smtClean="0"/>
              <a:t>2015/10/18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A7FE1-A22D-497F-9E58-2C3017AD9B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40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"/>
            <a:ext cx="9144000" cy="685342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112520" y="1722420"/>
            <a:ext cx="7056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 smtClean="0">
                <a:solidFill>
                  <a:srgbClr val="C00000"/>
                </a:solidFill>
              </a:rPr>
              <a:t>新会員研修セミナー</a:t>
            </a:r>
            <a:endParaRPr lang="ja-JP" altLang="en-US" sz="6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83668" y="2891682"/>
            <a:ext cx="50248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>
                <a:solidFill>
                  <a:srgbClr val="002060"/>
                </a:solidFill>
              </a:rPr>
              <a:t>本日はご出席頂き</a:t>
            </a:r>
          </a:p>
          <a:p>
            <a:r>
              <a:rPr lang="ja-JP" altLang="en-US" sz="4500" dirty="0" smtClean="0">
                <a:solidFill>
                  <a:srgbClr val="002060"/>
                </a:solidFill>
              </a:rPr>
              <a:t>有難うございます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6526056"/>
            <a:ext cx="2407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10" y="4155412"/>
            <a:ext cx="1263329" cy="2112521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183668" y="5257800"/>
            <a:ext cx="49791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000" b="1" dirty="0">
                <a:solidFill>
                  <a:schemeClr val="accent2">
                    <a:lumMod val="50000"/>
                  </a:schemeClr>
                </a:solidFill>
                <a:latin typeface="+mj-ea"/>
              </a:rPr>
              <a:t>ＲＩＤ２７９０</a:t>
            </a:r>
            <a:r>
              <a:rPr lang="ja-JP" altLang="en-US" sz="3000" b="1" dirty="0">
                <a:solidFill>
                  <a:schemeClr val="accent2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3000" b="1" dirty="0">
                <a:solidFill>
                  <a:schemeClr val="accent2">
                    <a:lumMod val="50000"/>
                  </a:schemeClr>
                </a:solidFill>
                <a:latin typeface="+mj-ea"/>
              </a:rPr>
              <a:t>地区研修</a:t>
            </a:r>
            <a:r>
              <a:rPr lang="ja-JP" altLang="en-US" sz="3000" b="1" dirty="0" smtClean="0">
                <a:solidFill>
                  <a:schemeClr val="accent2">
                    <a:lumMod val="50000"/>
                  </a:schemeClr>
                </a:solidFill>
                <a:latin typeface="+mj-ea"/>
              </a:rPr>
              <a:t>委員会</a:t>
            </a:r>
            <a:endParaRPr lang="ja-JP" altLang="en-US" sz="3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47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72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ロータリーの歴史について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95400" y="2485938"/>
            <a:ext cx="731257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500" dirty="0" smtClean="0">
                <a:solidFill>
                  <a:srgbClr val="002060"/>
                </a:solidFill>
              </a:rPr>
              <a:t>1905</a:t>
            </a:r>
            <a:r>
              <a:rPr lang="ja-JP" altLang="en-US" sz="2500" dirty="0" smtClean="0">
                <a:solidFill>
                  <a:srgbClr val="002060"/>
                </a:solidFill>
              </a:rPr>
              <a:t>年２月</a:t>
            </a:r>
            <a:r>
              <a:rPr lang="en-US" altLang="ja-JP" sz="2500" dirty="0" smtClean="0">
                <a:solidFill>
                  <a:srgbClr val="002060"/>
                </a:solidFill>
              </a:rPr>
              <a:t>23</a:t>
            </a:r>
            <a:r>
              <a:rPr lang="ja-JP" altLang="en-US" sz="2500" dirty="0" smtClean="0">
                <a:solidFill>
                  <a:srgbClr val="002060"/>
                </a:solidFill>
              </a:rPr>
              <a:t>日　僅か４人で会合をもちました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6526056"/>
            <a:ext cx="2346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95401" y="3085547"/>
            <a:ext cx="7162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３年後にサンフランシスコに第２号誕生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95401" y="3685155"/>
            <a:ext cx="78485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現在</a:t>
            </a:r>
            <a:r>
              <a:rPr lang="en-US" altLang="ja-JP" sz="2500" dirty="0" smtClean="0">
                <a:solidFill>
                  <a:srgbClr val="002060"/>
                </a:solidFill>
              </a:rPr>
              <a:t>200</a:t>
            </a:r>
            <a:r>
              <a:rPr lang="ja-JP" altLang="en-US" sz="2500" dirty="0" smtClean="0">
                <a:solidFill>
                  <a:srgbClr val="002060"/>
                </a:solidFill>
              </a:rPr>
              <a:t>以上の国と地域に、３万４千以上の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 </a:t>
            </a:r>
            <a:r>
              <a:rPr lang="ja-JP" altLang="en-US" sz="2500" dirty="0" smtClean="0">
                <a:solidFill>
                  <a:srgbClr val="002060"/>
                </a:solidFill>
              </a:rPr>
              <a:t>クラブ、</a:t>
            </a:r>
            <a:r>
              <a:rPr lang="en-US" altLang="ja-JP" sz="2500" dirty="0" smtClean="0">
                <a:solidFill>
                  <a:srgbClr val="002060"/>
                </a:solidFill>
              </a:rPr>
              <a:t>126</a:t>
            </a:r>
            <a:r>
              <a:rPr lang="ja-JP" altLang="en-US" sz="2500" dirty="0" smtClean="0">
                <a:solidFill>
                  <a:srgbClr val="002060"/>
                </a:solidFill>
              </a:rPr>
              <a:t>万人以上の会員組織に発展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95401" y="4669483"/>
            <a:ext cx="590944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500" dirty="0" smtClean="0">
                <a:solidFill>
                  <a:srgbClr val="002060"/>
                </a:solidFill>
              </a:rPr>
              <a:t>組織が大きくなり、統一した組織にするために、定款や細則を定めて、全世界のクラブが同じ定款を採用</a:t>
            </a:r>
            <a:endParaRPr kumimoji="1"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86750" y="6464075"/>
            <a:ext cx="67151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bg1"/>
                </a:solidFill>
              </a:rPr>
              <a:t>８</a:t>
            </a:r>
            <a:endParaRPr kumimoji="1" lang="ja-JP" altLang="en-US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71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国際ロータリーの組織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41121" y="2440462"/>
            <a:ext cx="7708466" cy="861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ロータリーはクラブが主役。全世界のクラブの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  ネットワークが国際ロータリー（ＲＩ）です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6526056"/>
            <a:ext cx="2423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41121" y="3317995"/>
            <a:ext cx="711708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ＲＩの目的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41121" y="3844592"/>
            <a:ext cx="780287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クラブ会員はＲＩの構成員ではない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41121" y="4305534"/>
            <a:ext cx="58637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500" dirty="0" smtClean="0">
                <a:solidFill>
                  <a:srgbClr val="002060"/>
                </a:solidFill>
                <a:latin typeface="+mn-ea"/>
              </a:rPr>
              <a:t>RI</a:t>
            </a:r>
            <a:r>
              <a:rPr kumimoji="1" lang="ja-JP" altLang="en-US" sz="2500" dirty="0" smtClean="0">
                <a:solidFill>
                  <a:srgbClr val="002060"/>
                </a:solidFill>
                <a:latin typeface="+mn-ea"/>
              </a:rPr>
              <a:t>には、会長、理事、ガバナー等の役員がいる</a:t>
            </a:r>
            <a:endParaRPr kumimoji="1" lang="ja-JP" altLang="en-US" sz="25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41121" y="5167308"/>
            <a:ext cx="58637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500" dirty="0" smtClean="0">
                <a:solidFill>
                  <a:srgbClr val="002060"/>
                </a:solidFill>
              </a:rPr>
              <a:t>ＲＩには、世界に約</a:t>
            </a:r>
            <a:r>
              <a:rPr kumimoji="1" lang="en-US" altLang="ja-JP" sz="2500" dirty="0" smtClean="0">
                <a:solidFill>
                  <a:srgbClr val="002060"/>
                </a:solidFill>
              </a:rPr>
              <a:t>536</a:t>
            </a:r>
            <a:r>
              <a:rPr kumimoji="1" lang="ja-JP" altLang="en-US" sz="2500" dirty="0" smtClean="0">
                <a:solidFill>
                  <a:srgbClr val="002060"/>
                </a:solidFill>
              </a:rPr>
              <a:t>の地区があり、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 ガバナーが地区内クラブ指導、監督</a:t>
            </a:r>
            <a:endParaRPr kumimoji="1"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315320" y="6460738"/>
            <a:ext cx="70008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bg1"/>
                </a:solidFill>
              </a:rPr>
              <a:t>９</a:t>
            </a:r>
            <a:endParaRPr kumimoji="1" lang="ja-JP" altLang="en-US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34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地区の組織について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6360" y="2441406"/>
            <a:ext cx="7693227" cy="480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全世界のクラブを、約</a:t>
            </a:r>
            <a:r>
              <a:rPr lang="en-US" altLang="ja-JP" sz="2500" dirty="0" smtClean="0">
                <a:solidFill>
                  <a:srgbClr val="002060"/>
                </a:solidFill>
              </a:rPr>
              <a:t>536</a:t>
            </a:r>
            <a:r>
              <a:rPr lang="ja-JP" altLang="en-US" sz="2500" dirty="0" smtClean="0">
                <a:solidFill>
                  <a:srgbClr val="002060"/>
                </a:solidFill>
              </a:rPr>
              <a:t>の地区に区分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6526056"/>
            <a:ext cx="2301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56360" y="2984005"/>
            <a:ext cx="7101841" cy="476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千葉県の属する地区は、第</a:t>
            </a:r>
            <a:r>
              <a:rPr lang="en-US" altLang="ja-JP" sz="2500" dirty="0" smtClean="0">
                <a:solidFill>
                  <a:srgbClr val="002060"/>
                </a:solidFill>
              </a:rPr>
              <a:t>2790</a:t>
            </a:r>
            <a:r>
              <a:rPr lang="ja-JP" altLang="en-US" sz="2500" dirty="0" smtClean="0">
                <a:solidFill>
                  <a:srgbClr val="002060"/>
                </a:solidFill>
              </a:rPr>
              <a:t>地区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56361" y="3503088"/>
            <a:ext cx="7787638" cy="479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第</a:t>
            </a:r>
            <a:r>
              <a:rPr lang="en-US" altLang="ja-JP" sz="2500" dirty="0" smtClean="0">
                <a:solidFill>
                  <a:srgbClr val="002060"/>
                </a:solidFill>
              </a:rPr>
              <a:t>2790</a:t>
            </a:r>
            <a:r>
              <a:rPr lang="ja-JP" altLang="en-US" sz="2500" dirty="0" smtClean="0">
                <a:solidFill>
                  <a:srgbClr val="002060"/>
                </a:solidFill>
              </a:rPr>
              <a:t>地区は、</a:t>
            </a:r>
            <a:r>
              <a:rPr lang="en-US" altLang="ja-JP" sz="2500" dirty="0" smtClean="0">
                <a:solidFill>
                  <a:srgbClr val="002060"/>
                </a:solidFill>
              </a:rPr>
              <a:t>84</a:t>
            </a:r>
            <a:r>
              <a:rPr lang="ja-JP" altLang="en-US" sz="2500" dirty="0" smtClean="0">
                <a:solidFill>
                  <a:srgbClr val="002060"/>
                </a:solidFill>
              </a:rPr>
              <a:t>クラブ、</a:t>
            </a:r>
            <a:r>
              <a:rPr lang="en-US" altLang="ja-JP" sz="2500" dirty="0" smtClean="0">
                <a:solidFill>
                  <a:srgbClr val="002060"/>
                </a:solidFill>
              </a:rPr>
              <a:t>2,783</a:t>
            </a:r>
            <a:r>
              <a:rPr lang="ja-JP" altLang="en-US" sz="2500" dirty="0" smtClean="0">
                <a:solidFill>
                  <a:srgbClr val="002060"/>
                </a:solidFill>
              </a:rPr>
              <a:t>名の会員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56361" y="4074805"/>
            <a:ext cx="682752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500" dirty="0" smtClean="0">
                <a:solidFill>
                  <a:srgbClr val="002060"/>
                </a:solidFill>
                <a:latin typeface="+mn-ea"/>
              </a:rPr>
              <a:t>第</a:t>
            </a:r>
            <a:r>
              <a:rPr kumimoji="1" lang="en-US" altLang="ja-JP" sz="2500" dirty="0" smtClean="0">
                <a:solidFill>
                  <a:srgbClr val="002060"/>
                </a:solidFill>
                <a:latin typeface="+mn-ea"/>
              </a:rPr>
              <a:t>2790</a:t>
            </a:r>
            <a:r>
              <a:rPr kumimoji="1" lang="ja-JP" altLang="en-US" sz="2500" dirty="0" smtClean="0">
                <a:solidFill>
                  <a:srgbClr val="002060"/>
                </a:solidFill>
                <a:latin typeface="+mn-ea"/>
              </a:rPr>
              <a:t>地区は、クラブを</a:t>
            </a:r>
            <a:r>
              <a:rPr kumimoji="1" lang="en-US" altLang="ja-JP" sz="2500" dirty="0" smtClean="0">
                <a:solidFill>
                  <a:srgbClr val="002060"/>
                </a:solidFill>
                <a:latin typeface="+mn-ea"/>
              </a:rPr>
              <a:t>14</a:t>
            </a:r>
            <a:r>
              <a:rPr kumimoji="1" lang="ja-JP" altLang="en-US" sz="2500" dirty="0" smtClean="0">
                <a:solidFill>
                  <a:srgbClr val="002060"/>
                </a:solidFill>
                <a:latin typeface="+mn-ea"/>
              </a:rPr>
              <a:t>の分区に区分</a:t>
            </a:r>
            <a:endParaRPr kumimoji="1" lang="ja-JP" altLang="en-US" sz="25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6361" y="4581096"/>
            <a:ext cx="6644640" cy="479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500" dirty="0" smtClean="0">
                <a:solidFill>
                  <a:srgbClr val="002060"/>
                </a:solidFill>
              </a:rPr>
              <a:t>地区ガバナーは、毎年交代で選ばれる</a:t>
            </a:r>
            <a:endParaRPr kumimoji="1"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56361" y="5089976"/>
            <a:ext cx="5944326" cy="894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500" dirty="0" smtClean="0">
                <a:solidFill>
                  <a:srgbClr val="002060"/>
                </a:solidFill>
              </a:rPr>
              <a:t>各分区のガバナー補佐、地区委員会委員等は、地区内会員から選ばれる</a:t>
            </a:r>
            <a:endParaRPr kumimoji="1"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233679" y="6466115"/>
            <a:ext cx="73426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" dirty="0" smtClean="0">
                <a:solidFill>
                  <a:schemeClr val="bg1"/>
                </a:solidFill>
              </a:rPr>
              <a:t>10</a:t>
            </a:r>
            <a:endParaRPr kumimoji="1" lang="ja-JP" altLang="en-US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14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498081" cy="1163959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ロータリークラブの組織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14939" y="2502666"/>
            <a:ext cx="72346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>
                <a:solidFill>
                  <a:srgbClr val="002060"/>
                </a:solidFill>
                <a:latin typeface="+mn-ea"/>
              </a:rPr>
              <a:t>年次</a:t>
            </a:r>
            <a:r>
              <a:rPr lang="ja-JP" altLang="en-US" sz="2500" dirty="0" smtClean="0">
                <a:solidFill>
                  <a:srgbClr val="002060"/>
                </a:solidFill>
                <a:latin typeface="+mn-ea"/>
              </a:rPr>
              <a:t>総会と理事会</a:t>
            </a:r>
            <a:endParaRPr lang="ja-JP" altLang="en-US" sz="25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14939" y="3028622"/>
            <a:ext cx="66432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>
                <a:solidFill>
                  <a:srgbClr val="002060"/>
                </a:solidFill>
              </a:rPr>
              <a:t>クラブ役員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14938" y="3554578"/>
            <a:ext cx="73290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>
                <a:solidFill>
                  <a:srgbClr val="002060"/>
                </a:solidFill>
              </a:rPr>
              <a:t>理事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14938" y="4138455"/>
            <a:ext cx="636894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>
                <a:solidFill>
                  <a:srgbClr val="002060"/>
                </a:solidFill>
              </a:rPr>
              <a:t>委員会構成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29601" y="6463938"/>
            <a:ext cx="7347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11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14938" y="4722332"/>
            <a:ext cx="54857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クラブ会長の選挙</a:t>
            </a:r>
            <a:endParaRPr kumimoji="1"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659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役員等の任期について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86840" y="2576452"/>
            <a:ext cx="7662747" cy="477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>
                <a:solidFill>
                  <a:srgbClr val="002060"/>
                </a:solidFill>
              </a:rPr>
              <a:t>ＲＩ会長以下、多くの役職の任期は１年間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86840" y="3145580"/>
            <a:ext cx="70713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>
                <a:solidFill>
                  <a:srgbClr val="002060"/>
                </a:solidFill>
              </a:rPr>
              <a:t>クラブ</a:t>
            </a:r>
            <a:r>
              <a:rPr lang="ja-JP" altLang="en-US" sz="2500" dirty="0" smtClean="0">
                <a:solidFill>
                  <a:srgbClr val="002060"/>
                </a:solidFill>
              </a:rPr>
              <a:t>役員の内、会長の任期は１年間、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  または後任者が適格になるまで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86841" y="4074885"/>
            <a:ext cx="77571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理事、委員長等の任期は、クラブで決定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86840" y="4644014"/>
            <a:ext cx="69240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>
                <a:solidFill>
                  <a:srgbClr val="002060"/>
                </a:solidFill>
              </a:rPr>
              <a:t>委員会</a:t>
            </a:r>
            <a:r>
              <a:rPr lang="ja-JP" altLang="en-US" sz="2500" dirty="0" smtClean="0">
                <a:solidFill>
                  <a:srgbClr val="002060"/>
                </a:solidFill>
              </a:rPr>
              <a:t>構成と任期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14360" y="6461760"/>
            <a:ext cx="59980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12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980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クラブ活動計画書について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32560" y="2328883"/>
            <a:ext cx="7617027" cy="481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>
                <a:solidFill>
                  <a:srgbClr val="002060"/>
                </a:solidFill>
              </a:rPr>
              <a:t>クラブ運営に関する</a:t>
            </a:r>
            <a:r>
              <a:rPr lang="ja-JP" altLang="en-US" sz="2500" dirty="0" smtClean="0">
                <a:solidFill>
                  <a:srgbClr val="002060"/>
                </a:solidFill>
              </a:rPr>
              <a:t>基本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32560" y="2897896"/>
            <a:ext cx="70256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>
                <a:solidFill>
                  <a:srgbClr val="002060"/>
                </a:solidFill>
              </a:rPr>
              <a:t>Ｒ Ｉ 会長、</a:t>
            </a:r>
            <a:r>
              <a:rPr lang="ja-JP" altLang="en-US" sz="2500" dirty="0" smtClean="0">
                <a:solidFill>
                  <a:srgbClr val="002060"/>
                </a:solidFill>
              </a:rPr>
              <a:t>ガバナー、クラブ会長の</a:t>
            </a:r>
            <a:r>
              <a:rPr lang="ja-JP" altLang="en-US" sz="2500" dirty="0">
                <a:solidFill>
                  <a:srgbClr val="002060"/>
                </a:solidFill>
              </a:rPr>
              <a:t>方針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32561" y="3412852"/>
            <a:ext cx="77114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クラブ</a:t>
            </a:r>
            <a:r>
              <a:rPr lang="ja-JP" altLang="en-US" sz="2500" dirty="0">
                <a:solidFill>
                  <a:srgbClr val="002060"/>
                </a:solidFill>
              </a:rPr>
              <a:t>役員・理事、委員会構成、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  </a:t>
            </a:r>
            <a:r>
              <a:rPr lang="ja-JP" altLang="en-US" sz="2500" dirty="0" smtClean="0">
                <a:solidFill>
                  <a:srgbClr val="002060"/>
                </a:solidFill>
              </a:rPr>
              <a:t>委員会</a:t>
            </a:r>
            <a:r>
              <a:rPr lang="ja-JP" altLang="en-US" sz="2500" dirty="0">
                <a:solidFill>
                  <a:srgbClr val="002060"/>
                </a:solidFill>
              </a:rPr>
              <a:t>の活動方針・計画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32560" y="4320981"/>
            <a:ext cx="687832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>
                <a:solidFill>
                  <a:srgbClr val="002060"/>
                </a:solidFill>
              </a:rPr>
              <a:t>クラブの予算、会員名簿、歴代役員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9120" y="6477000"/>
            <a:ext cx="730431" cy="47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13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32561" y="4859629"/>
            <a:ext cx="53313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500" dirty="0" smtClean="0">
                <a:solidFill>
                  <a:srgbClr val="002060"/>
                </a:solidFill>
              </a:rPr>
              <a:t>クラブの長期計画</a:t>
            </a:r>
            <a:endParaRPr kumimoji="1"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32560" y="5349873"/>
            <a:ext cx="495479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500" dirty="0" smtClean="0">
                <a:solidFill>
                  <a:srgbClr val="002060"/>
                </a:solidFill>
              </a:rPr>
              <a:t>クラブ定款・細則</a:t>
            </a:r>
          </a:p>
        </p:txBody>
      </p:sp>
    </p:spTree>
    <p:extLst>
      <p:ext uri="{BB962C8B-B14F-4D97-AF65-F5344CB8AC3E}">
        <p14:creationId xmlns:p14="http://schemas.microsoft.com/office/powerpoint/2010/main" val="308756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クラブ定款について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95400" y="2449726"/>
            <a:ext cx="7754187" cy="863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標準ロータリークラブ定款－全世界のクラブが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 同じ</a:t>
            </a:r>
            <a:r>
              <a:rPr lang="ja-JP" altLang="en-US" sz="2500" dirty="0">
                <a:solidFill>
                  <a:srgbClr val="002060"/>
                </a:solidFill>
              </a:rPr>
              <a:t>定款</a:t>
            </a:r>
            <a:r>
              <a:rPr lang="ja-JP" altLang="en-US" sz="2500" dirty="0" smtClean="0">
                <a:solidFill>
                  <a:srgbClr val="002060"/>
                </a:solidFill>
              </a:rPr>
              <a:t>を</a:t>
            </a:r>
            <a:r>
              <a:rPr lang="ja-JP" altLang="en-US" sz="2500" dirty="0">
                <a:solidFill>
                  <a:srgbClr val="002060"/>
                </a:solidFill>
              </a:rPr>
              <a:t>採用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95401" y="3717866"/>
            <a:ext cx="76036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クラブ</a:t>
            </a:r>
            <a:r>
              <a:rPr lang="ja-JP" altLang="en-US" sz="2500" dirty="0">
                <a:solidFill>
                  <a:srgbClr val="002060"/>
                </a:solidFill>
              </a:rPr>
              <a:t>の基本的な事項の</a:t>
            </a:r>
            <a:r>
              <a:rPr lang="ja-JP" altLang="en-US" sz="2500" dirty="0" smtClean="0">
                <a:solidFill>
                  <a:srgbClr val="002060"/>
                </a:solidFill>
              </a:rPr>
              <a:t>規定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95400" y="4599638"/>
            <a:ext cx="70154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会員は、クラブ定款とクラブ細則の規定に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 拘束されます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80615" y="6463939"/>
            <a:ext cx="718457" cy="493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14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066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クラブ定款の改正について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41121" y="2483832"/>
            <a:ext cx="68394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標準ロータリークラブ定款は、規定審議会で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 のみ改正出来ます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41122" y="3437681"/>
            <a:ext cx="68394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規定審議会にクラブから定款の改正を提案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  出来ます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41122" y="4391530"/>
            <a:ext cx="68394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>
                <a:solidFill>
                  <a:srgbClr val="002060"/>
                </a:solidFill>
              </a:rPr>
              <a:t>規定審議会でクラブ定款が改正になると、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  全世界のクラブの定款が改正されます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41121" y="5345378"/>
            <a:ext cx="66598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>
                <a:solidFill>
                  <a:srgbClr val="002060"/>
                </a:solidFill>
              </a:rPr>
              <a:t>統一されたロータリー活動を行うためです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80615" y="6463939"/>
            <a:ext cx="718457" cy="493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15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969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クラブ細則について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41121" y="2491455"/>
            <a:ext cx="72237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クラブ定款を補足するものとして定めたもの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41121" y="3060583"/>
            <a:ext cx="7117080" cy="894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何を規定するかはクラブの自由 ⇒ 必ず規定しなければならないものもあります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41121" y="4047354"/>
            <a:ext cx="69697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任意の規定事項中、推奨クラブ細則に</a:t>
            </a:r>
            <a:endParaRPr lang="en-US" altLang="ja-JP" sz="2500" dirty="0" smtClean="0">
              <a:solidFill>
                <a:srgbClr val="002060"/>
              </a:solidFill>
            </a:endParaRP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  ある規定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6945" y="6465027"/>
            <a:ext cx="7511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16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41121" y="5001202"/>
            <a:ext cx="542275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500" dirty="0" smtClean="0">
                <a:solidFill>
                  <a:srgbClr val="002060"/>
                </a:solidFill>
              </a:rPr>
              <a:t>クラブ細則の改正</a:t>
            </a:r>
            <a:endParaRPr kumimoji="1" lang="ja-JP" alt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41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手続要覧について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88720" y="2475663"/>
            <a:ext cx="79065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皆さんは手続要覧をお持ちですか。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 お持ちでない方は、是非購入するようお薦めします。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43000" y="3444752"/>
            <a:ext cx="729887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手続要覧は、３年</a:t>
            </a:r>
            <a:r>
              <a:rPr lang="ja-JP" altLang="en-US" sz="2500" dirty="0">
                <a:solidFill>
                  <a:srgbClr val="002060"/>
                </a:solidFill>
              </a:rPr>
              <a:t>毎</a:t>
            </a:r>
            <a:r>
              <a:rPr lang="ja-JP" altLang="en-US" sz="2500" dirty="0" smtClean="0">
                <a:solidFill>
                  <a:srgbClr val="002060"/>
                </a:solidFill>
              </a:rPr>
              <a:t>に</a:t>
            </a:r>
            <a:r>
              <a:rPr lang="ja-JP" altLang="en-US" sz="2500" dirty="0">
                <a:solidFill>
                  <a:srgbClr val="002060"/>
                </a:solidFill>
              </a:rPr>
              <a:t>発行</a:t>
            </a:r>
            <a:r>
              <a:rPr lang="ja-JP" altLang="en-US" sz="2500" dirty="0" smtClean="0">
                <a:solidFill>
                  <a:srgbClr val="002060"/>
                </a:solidFill>
              </a:rPr>
              <a:t>されます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43001" y="4046107"/>
            <a:ext cx="704088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>
                <a:solidFill>
                  <a:srgbClr val="002060"/>
                </a:solidFill>
              </a:rPr>
              <a:t>手続要覧は</a:t>
            </a:r>
            <a:r>
              <a:rPr lang="ja-JP" altLang="en-US" sz="2500" dirty="0" smtClean="0">
                <a:solidFill>
                  <a:srgbClr val="002060"/>
                </a:solidFill>
              </a:rPr>
              <a:t>、ロータリー章典の中から重要と思われる部分を記載しています。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6945" y="6449787"/>
            <a:ext cx="783771" cy="47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17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88719" y="5032941"/>
            <a:ext cx="59721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500" dirty="0" smtClean="0">
                <a:solidFill>
                  <a:srgbClr val="002060"/>
                </a:solidFill>
              </a:rPr>
              <a:t>残念ながら、現在ロータリー章典は、英語版しかありません。</a:t>
            </a:r>
            <a:endParaRPr kumimoji="1" lang="ja-JP" alt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24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"/>
            <a:ext cx="9144000" cy="685342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700639" y="1686818"/>
            <a:ext cx="5675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smtClean="0">
                <a:solidFill>
                  <a:srgbClr val="C00000"/>
                </a:solidFill>
              </a:rPr>
              <a:t>新会員研修セミナー</a:t>
            </a:r>
            <a:endParaRPr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83920" y="2817020"/>
            <a:ext cx="755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solidFill>
                  <a:srgbClr val="00823B"/>
                </a:solidFill>
              </a:rPr>
              <a:t>ロータリアン</a:t>
            </a:r>
            <a:r>
              <a:rPr lang="ja-JP" altLang="en-US" sz="4800" dirty="0">
                <a:solidFill>
                  <a:srgbClr val="00823B"/>
                </a:solidFill>
              </a:rPr>
              <a:t>として行動</a:t>
            </a:r>
            <a:r>
              <a:rPr lang="ja-JP" altLang="en-US" sz="4800" dirty="0" smtClean="0">
                <a:solidFill>
                  <a:srgbClr val="00823B"/>
                </a:solidFill>
              </a:rPr>
              <a:t>しよう</a:t>
            </a:r>
            <a:endParaRPr lang="ja-JP" altLang="en-US" sz="2000" dirty="0" smtClean="0">
              <a:solidFill>
                <a:srgbClr val="00206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6526056"/>
            <a:ext cx="2407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10" y="4155412"/>
            <a:ext cx="1263329" cy="2112521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4572000" y="5242560"/>
            <a:ext cx="25908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500" dirty="0">
                <a:solidFill>
                  <a:srgbClr val="002060"/>
                </a:solidFill>
              </a:rPr>
              <a:t>山 田　修 平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970309" y="4778219"/>
            <a:ext cx="3561811" cy="1189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300" b="1" dirty="0">
                <a:solidFill>
                  <a:srgbClr val="002060"/>
                </a:solidFill>
              </a:rPr>
              <a:t>国際ロータリー第</a:t>
            </a:r>
            <a:r>
              <a:rPr lang="en-US" altLang="ja-JP" sz="2300" b="1" dirty="0">
                <a:solidFill>
                  <a:srgbClr val="002060"/>
                </a:solidFill>
              </a:rPr>
              <a:t>2790</a:t>
            </a:r>
            <a:r>
              <a:rPr lang="ja-JP" altLang="en-US" sz="2300" b="1" dirty="0">
                <a:solidFill>
                  <a:srgbClr val="002060"/>
                </a:solidFill>
              </a:rPr>
              <a:t>地区</a:t>
            </a:r>
          </a:p>
          <a:p>
            <a:r>
              <a:rPr lang="ja-JP" altLang="en-US" sz="2300" b="1" dirty="0">
                <a:solidFill>
                  <a:srgbClr val="002060"/>
                </a:solidFill>
              </a:rPr>
              <a:t>　地区研修リーダー</a:t>
            </a:r>
          </a:p>
          <a:p>
            <a:r>
              <a:rPr lang="ja-JP" altLang="en-US" sz="2300" b="1" dirty="0">
                <a:solidFill>
                  <a:srgbClr val="002060"/>
                </a:solidFill>
              </a:rPr>
              <a:t>　地区研修委員長</a:t>
            </a:r>
            <a:endParaRPr lang="ja-JP" altLang="en-US" sz="2300" b="1" dirty="0">
              <a:solidFill>
                <a:schemeClr val="accent2">
                  <a:lumMod val="50000"/>
                </a:schemeClr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9685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304593"/>
            <a:ext cx="7315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ロータリーの基本理念</a:t>
            </a:r>
            <a:endParaRPr lang="ja-JP" altLang="en-US" sz="2500" dirty="0" smtClean="0">
              <a:solidFill>
                <a:srgbClr val="C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93519" y="2241824"/>
            <a:ext cx="69646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2060"/>
                </a:solidFill>
              </a:rPr>
              <a:t>手続要覧は、</a:t>
            </a:r>
            <a:r>
              <a:rPr lang="en-US" altLang="ja-JP" sz="2800" dirty="0" smtClean="0">
                <a:solidFill>
                  <a:srgbClr val="002060"/>
                </a:solidFill>
              </a:rPr>
              <a:t>2013</a:t>
            </a:r>
            <a:r>
              <a:rPr lang="ja-JP" altLang="en-US" sz="2800" dirty="0" smtClean="0">
                <a:solidFill>
                  <a:srgbClr val="002060"/>
                </a:solidFill>
              </a:rPr>
              <a:t>年版から取り扱いを変更したものがあります。その一つに基本理念を第６章として、新たに設けました。そして、次の５つの項を入れています。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6943" y="6449787"/>
            <a:ext cx="7021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18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83080" y="4038600"/>
            <a:ext cx="5592126" cy="2242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四つのテスト</a:t>
            </a:r>
            <a:endParaRPr lang="ja-JP" alt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ロータリーの目的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国際</a:t>
            </a:r>
            <a:r>
              <a:rPr lang="ja-JP" altLang="en-US" sz="2800" dirty="0">
                <a:solidFill>
                  <a:schemeClr val="accent5">
                    <a:lumMod val="50000"/>
                  </a:schemeClr>
                </a:solidFill>
              </a:rPr>
              <a:t>ロータリ</a:t>
            </a:r>
            <a:r>
              <a:rPr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ーの使命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ロータリー財団の使命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中核的</a:t>
            </a:r>
            <a:r>
              <a:rPr kumimoji="1" lang="ja-JP" altLang="en-US" sz="2800" dirty="0">
                <a:solidFill>
                  <a:schemeClr val="accent5">
                    <a:lumMod val="50000"/>
                  </a:schemeClr>
                </a:solidFill>
              </a:rPr>
              <a:t>価値観</a:t>
            </a:r>
          </a:p>
        </p:txBody>
      </p:sp>
    </p:spTree>
    <p:extLst>
      <p:ext uri="{BB962C8B-B14F-4D97-AF65-F5344CB8AC3E}">
        <p14:creationId xmlns:p14="http://schemas.microsoft.com/office/powerpoint/2010/main" val="239096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722080"/>
            <a:ext cx="7315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四つのテスト</a:t>
            </a:r>
            <a:endParaRPr lang="ja-JP" altLang="en-US" sz="2500" dirty="0" smtClean="0">
              <a:solidFill>
                <a:srgbClr val="C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7801" y="2749983"/>
            <a:ext cx="65531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ロータリアン</a:t>
            </a:r>
            <a:r>
              <a:rPr lang="ja-JP" altLang="en-US" sz="3000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が生活や仕事の場面で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常</a:t>
            </a:r>
          </a:p>
          <a:p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に</a:t>
            </a:r>
            <a:r>
              <a:rPr lang="ja-JP" altLang="en-US" sz="3000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覚えておく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べき４つの</a:t>
            </a:r>
            <a:r>
              <a:rPr lang="ja-JP" altLang="en-US" sz="3000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問い、それ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が</a:t>
            </a:r>
          </a:p>
          <a:p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「</a:t>
            </a:r>
            <a:r>
              <a:rPr lang="ja-JP" altLang="en-US" sz="3000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四つのテスト」です。政治や宗教に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関</a:t>
            </a:r>
          </a:p>
          <a:p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係</a:t>
            </a:r>
            <a:r>
              <a:rPr lang="ja-JP" altLang="en-US" sz="3000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なく、すべての人びとの倫理的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指針</a:t>
            </a:r>
          </a:p>
          <a:p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となる</a:t>
            </a:r>
            <a:r>
              <a:rPr lang="ja-JP" altLang="en-US" sz="3000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このテストは、</a:t>
            </a:r>
            <a:r>
              <a:rPr lang="en-US" altLang="ja-JP" sz="3000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100</a:t>
            </a:r>
            <a:r>
              <a:rPr lang="ja-JP" altLang="en-US" sz="3000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カ国語以上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に</a:t>
            </a:r>
          </a:p>
          <a:p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翻訳</a:t>
            </a:r>
            <a:r>
              <a:rPr lang="ja-JP" altLang="en-US" sz="3000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されています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。</a:t>
            </a:r>
            <a:endParaRPr lang="ja-JP" altLang="en-US" sz="3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6943" y="6449787"/>
            <a:ext cx="7021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19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0600" y="1122362"/>
            <a:ext cx="5135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 smtClean="0">
                <a:solidFill>
                  <a:srgbClr val="C00000"/>
                </a:solidFill>
              </a:rPr>
              <a:t>ロータリーの基本理念</a:t>
            </a:r>
            <a:endParaRPr kumimoji="1" lang="ja-JP" altLang="en-US" sz="3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05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722080"/>
            <a:ext cx="7315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四つのテスト</a:t>
            </a:r>
            <a:endParaRPr lang="ja-JP" altLang="en-US" sz="2500" dirty="0" smtClean="0">
              <a:solidFill>
                <a:srgbClr val="C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7801" y="2871903"/>
            <a:ext cx="65531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言行はこれに照らしてから</a:t>
            </a:r>
          </a:p>
          <a:p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</a:rPr>
              <a:t>　１</a:t>
            </a:r>
            <a:r>
              <a:rPr lang="en-US" altLang="ja-JP" sz="30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</a:rPr>
              <a:t> 真実かどうか</a:t>
            </a:r>
          </a:p>
          <a:p>
            <a:r>
              <a:rPr lang="ja-JP" altLang="en-US" sz="3000" dirty="0">
                <a:solidFill>
                  <a:schemeClr val="accent5">
                    <a:lumMod val="50000"/>
                  </a:schemeClr>
                </a:solidFill>
              </a:rPr>
              <a:t>　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</a:rPr>
              <a:t>２</a:t>
            </a:r>
            <a:r>
              <a:rPr lang="en-US" altLang="ja-JP" sz="30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</a:rPr>
              <a:t> みんなに公平か</a:t>
            </a:r>
          </a:p>
          <a:p>
            <a:r>
              <a:rPr lang="ja-JP" altLang="en-US" sz="3000" dirty="0">
                <a:solidFill>
                  <a:schemeClr val="accent5">
                    <a:lumMod val="50000"/>
                  </a:schemeClr>
                </a:solidFill>
              </a:rPr>
              <a:t>　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</a:rPr>
              <a:t>３</a:t>
            </a:r>
            <a:r>
              <a:rPr lang="en-US" altLang="ja-JP" sz="30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</a:rPr>
              <a:t> 行為と友情を深めるか</a:t>
            </a:r>
          </a:p>
          <a:p>
            <a:r>
              <a:rPr lang="ja-JP" altLang="en-US" sz="3000" dirty="0">
                <a:solidFill>
                  <a:schemeClr val="accent5">
                    <a:lumMod val="50000"/>
                  </a:schemeClr>
                </a:solidFill>
              </a:rPr>
              <a:t>　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</a:rPr>
              <a:t>４</a:t>
            </a:r>
            <a:r>
              <a:rPr lang="en-US" altLang="ja-JP" sz="30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ja-JP" altLang="en-US" sz="3000" dirty="0" err="1" smtClean="0">
                <a:solidFill>
                  <a:schemeClr val="accent5">
                    <a:lumMod val="50000"/>
                  </a:schemeClr>
                </a:solidFill>
              </a:rPr>
              <a:t>み</a:t>
            </a:r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</a:rPr>
              <a:t>なんのためになるかどうか</a:t>
            </a:r>
            <a:endParaRPr lang="ja-JP" altLang="en-US" sz="3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6943" y="6449787"/>
            <a:ext cx="7021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20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0600" y="1122362"/>
            <a:ext cx="5135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 smtClean="0">
                <a:solidFill>
                  <a:srgbClr val="C00000"/>
                </a:solidFill>
              </a:rPr>
              <a:t>ロータリーの基本理念</a:t>
            </a:r>
            <a:endParaRPr kumimoji="1" lang="ja-JP" altLang="en-US" sz="3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3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676360"/>
            <a:ext cx="7315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ロータリーの目的 </a:t>
            </a:r>
            <a:r>
              <a:rPr lang="ja-JP" altLang="en-US" sz="2500" dirty="0" smtClean="0">
                <a:solidFill>
                  <a:srgbClr val="C00000"/>
                </a:solidFill>
              </a:rPr>
              <a:t>・・・ 定款第４条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95400" y="2799091"/>
            <a:ext cx="7015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 smtClean="0">
                <a:solidFill>
                  <a:schemeClr val="accent5">
                    <a:lumMod val="50000"/>
                  </a:schemeClr>
                </a:solidFill>
              </a:rPr>
              <a:t>ロータリーの目的は、意義ある事業の基礎として奉仕の理念を奨励し、これを育むことである。</a:t>
            </a:r>
            <a:endParaRPr lang="ja-JP" altLang="en-US" sz="3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47801" y="4616184"/>
            <a:ext cx="74512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dirty="0" smtClean="0">
                <a:solidFill>
                  <a:srgbClr val="002060"/>
                </a:solidFill>
              </a:rPr>
              <a:t>(</a:t>
            </a:r>
            <a:r>
              <a:rPr lang="ja-JP" altLang="en-US" sz="2500" dirty="0" smtClean="0">
                <a:solidFill>
                  <a:srgbClr val="002060"/>
                </a:solidFill>
              </a:rPr>
              <a:t>続いて</a:t>
            </a:r>
            <a:r>
              <a:rPr lang="en-US" altLang="ja-JP" sz="2500" dirty="0" smtClean="0">
                <a:solidFill>
                  <a:srgbClr val="002060"/>
                </a:solidFill>
              </a:rPr>
              <a:t>)</a:t>
            </a:r>
            <a:r>
              <a:rPr lang="ja-JP" altLang="en-US" sz="2500" dirty="0" smtClean="0">
                <a:solidFill>
                  <a:srgbClr val="002060"/>
                </a:solidFill>
              </a:rPr>
              <a:t> 具体的には、次の各項を奨励する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ことにある、として、４項目を規定しています。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6943" y="6449787"/>
            <a:ext cx="7021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21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0600" y="1122362"/>
            <a:ext cx="5135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 smtClean="0">
                <a:solidFill>
                  <a:srgbClr val="C00000"/>
                </a:solidFill>
              </a:rPr>
              <a:t>ロータリーの基本理念</a:t>
            </a:r>
            <a:endParaRPr kumimoji="1" lang="ja-JP" altLang="en-US" sz="3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17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676360"/>
            <a:ext cx="7315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国際ロータリーの使命</a:t>
            </a:r>
            <a:endParaRPr lang="ja-JP" altLang="en-US" sz="2500" dirty="0" smtClean="0">
              <a:solidFill>
                <a:srgbClr val="C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71599" y="2727960"/>
            <a:ext cx="6847841" cy="1961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b="1" dirty="0">
                <a:solidFill>
                  <a:schemeClr val="accent5">
                    <a:lumMod val="50000"/>
                  </a:schemeClr>
                </a:solidFill>
              </a:rPr>
              <a:t>国際ロータリーの使命は、職業人と地域社会のリーダーのネットワークを通じて、</a:t>
            </a:r>
            <a:r>
              <a:rPr lang="ja-JP" altLang="en-US" sz="3000" b="1" dirty="0" smtClean="0">
                <a:solidFill>
                  <a:schemeClr val="accent5">
                    <a:lumMod val="50000"/>
                  </a:schemeClr>
                </a:solidFill>
              </a:rPr>
              <a:t>人びとに</a:t>
            </a:r>
            <a:r>
              <a:rPr lang="ja-JP" altLang="en-US" sz="3000" b="1" dirty="0">
                <a:solidFill>
                  <a:schemeClr val="accent5">
                    <a:lumMod val="50000"/>
                  </a:schemeClr>
                </a:solidFill>
              </a:rPr>
              <a:t>奉仕し、高潔さを奨励し、世界理解、親善、平和を推進することで</a:t>
            </a:r>
            <a:r>
              <a:rPr lang="ja-JP" altLang="en-US" sz="3000" b="1" dirty="0" smtClean="0">
                <a:solidFill>
                  <a:schemeClr val="accent5">
                    <a:lumMod val="50000"/>
                  </a:schemeClr>
                </a:solidFill>
              </a:rPr>
              <a:t>ある。</a:t>
            </a:r>
            <a:endParaRPr lang="ja-JP" altLang="en-US" sz="3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6943" y="6449787"/>
            <a:ext cx="56605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22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0600" y="1122362"/>
            <a:ext cx="5135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 smtClean="0">
                <a:solidFill>
                  <a:srgbClr val="C00000"/>
                </a:solidFill>
              </a:rPr>
              <a:t>ロータリーの基本理念</a:t>
            </a:r>
            <a:endParaRPr kumimoji="1" lang="ja-JP" altLang="en-US" sz="3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56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676360"/>
            <a:ext cx="7315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ロータリー財団の使命</a:t>
            </a:r>
            <a:endParaRPr lang="ja-JP" altLang="en-US" sz="2500" dirty="0" smtClean="0">
              <a:solidFill>
                <a:srgbClr val="C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41121" y="2749983"/>
            <a:ext cx="68630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ロータリー財団の使命は、ロータリアンが、健康状態を改善し、教育への支援を高め、</a:t>
            </a:r>
            <a:r>
              <a:rPr lang="ja-JP" altLang="en-US" sz="3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貧困</a:t>
            </a:r>
            <a:r>
              <a:rPr lang="ja-JP" altLang="en-US" sz="30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を救済することを通じて、世界理解、親善、平和を達成できるようにすることで</a:t>
            </a:r>
            <a:r>
              <a:rPr lang="ja-JP" altLang="en-US" sz="3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ある。</a:t>
            </a:r>
            <a:endParaRPr lang="ja-JP" altLang="en-US" sz="3000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6943" y="6449787"/>
            <a:ext cx="56605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23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0600" y="1122362"/>
            <a:ext cx="5135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 smtClean="0">
                <a:solidFill>
                  <a:srgbClr val="C00000"/>
                </a:solidFill>
              </a:rPr>
              <a:t>ロータリーの基本理念</a:t>
            </a:r>
            <a:endParaRPr kumimoji="1" lang="ja-JP" altLang="en-US" sz="3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37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676360"/>
            <a:ext cx="7315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ロータリー戦略計画</a:t>
            </a:r>
            <a:endParaRPr lang="ja-JP" altLang="en-US" sz="2500" dirty="0" smtClean="0">
              <a:solidFill>
                <a:srgbClr val="C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6361" y="2749983"/>
            <a:ext cx="68630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地区とクラブは、ロータリー戦略計画の優先事項と目標を指針として、独自の戦略計画を作成するよう奨励されている。</a:t>
            </a:r>
          </a:p>
          <a:p>
            <a:endParaRPr lang="ja-JP" altLang="en-US" sz="3000" b="1" dirty="0" smtClean="0">
              <a:solidFill>
                <a:schemeClr val="accent5">
                  <a:lumMod val="50000"/>
                </a:schemeClr>
              </a:solidFill>
              <a:latin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b="1" dirty="0">
                <a:solidFill>
                  <a:schemeClr val="accent5">
                    <a:lumMod val="50000"/>
                  </a:schemeClr>
                </a:solidFill>
              </a:rPr>
              <a:t>クラブのサポートと</a:t>
            </a:r>
            <a:r>
              <a:rPr lang="ja-JP" altLang="en-US" sz="3200" b="1" dirty="0" smtClean="0">
                <a:solidFill>
                  <a:schemeClr val="accent5">
                    <a:lumMod val="50000"/>
                  </a:schemeClr>
                </a:solidFill>
              </a:rPr>
              <a:t>強化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b="1" dirty="0">
                <a:solidFill>
                  <a:schemeClr val="accent5">
                    <a:lumMod val="50000"/>
                  </a:schemeClr>
                </a:solidFill>
              </a:rPr>
              <a:t>人道的奉仕の重点化と</a:t>
            </a:r>
            <a:r>
              <a:rPr lang="ja-JP" altLang="en-US" sz="3200" b="1" dirty="0" smtClean="0">
                <a:solidFill>
                  <a:schemeClr val="accent5">
                    <a:lumMod val="50000"/>
                  </a:schemeClr>
                </a:solidFill>
              </a:rPr>
              <a:t>増加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b="1" dirty="0">
                <a:solidFill>
                  <a:schemeClr val="accent5">
                    <a:lumMod val="50000"/>
                  </a:schemeClr>
                </a:solidFill>
              </a:rPr>
              <a:t>公共イメージと認知度の向上</a:t>
            </a:r>
            <a:endParaRPr lang="ja-JP" altLang="en-US" sz="3000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6943" y="6449787"/>
            <a:ext cx="56605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24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0600" y="1122362"/>
            <a:ext cx="5135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 smtClean="0">
                <a:solidFill>
                  <a:srgbClr val="C00000"/>
                </a:solidFill>
              </a:rPr>
              <a:t>ロータリーの基本理念</a:t>
            </a:r>
            <a:endParaRPr kumimoji="1" lang="ja-JP" altLang="en-US" sz="3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676360"/>
            <a:ext cx="56692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ロータリー戦略計画</a:t>
            </a:r>
            <a:endParaRPr lang="ja-JP" altLang="en-US" sz="2500" dirty="0">
              <a:solidFill>
                <a:srgbClr val="C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6943" y="6449787"/>
            <a:ext cx="56605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25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0600" y="1122362"/>
            <a:ext cx="5135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 smtClean="0">
                <a:solidFill>
                  <a:srgbClr val="C00000"/>
                </a:solidFill>
              </a:rPr>
              <a:t>ロータリーの基本理念</a:t>
            </a:r>
            <a:endParaRPr kumimoji="1" lang="ja-JP" altLang="en-US" sz="3000" dirty="0">
              <a:solidFill>
                <a:srgbClr val="C00000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" y="2461190"/>
            <a:ext cx="4761747" cy="3571310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4907281" y="3048000"/>
            <a:ext cx="3962400" cy="1505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３つの戦略的優先項目</a:t>
            </a:r>
          </a:p>
          <a:p>
            <a:endParaRPr kumimoji="1" lang="ja-JP" altLang="en-US" sz="3000" b="1" dirty="0" smtClean="0">
              <a:solidFill>
                <a:schemeClr val="accent5">
                  <a:lumMod val="50000"/>
                </a:schemeClr>
              </a:solidFill>
              <a:latin typeface="+mn-ea"/>
            </a:endParaRPr>
          </a:p>
          <a:p>
            <a:r>
              <a:rPr kumimoji="1" lang="ja-JP" altLang="en-US" sz="3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その下に</a:t>
            </a:r>
            <a:r>
              <a:rPr kumimoji="1" lang="en-US" altLang="ja-JP" sz="3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16</a:t>
            </a:r>
            <a:r>
              <a:rPr kumimoji="1" lang="ja-JP" altLang="en-US" sz="3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の目標</a:t>
            </a:r>
            <a:endParaRPr kumimoji="1" lang="ja-JP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652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676360"/>
            <a:ext cx="7315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中核的価値観</a:t>
            </a:r>
            <a:endParaRPr lang="ja-JP" altLang="en-US" sz="2500" dirty="0" smtClean="0">
              <a:solidFill>
                <a:srgbClr val="C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95400" y="2651761"/>
            <a:ext cx="7015481" cy="3422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2007</a:t>
            </a:r>
            <a:r>
              <a:rPr lang="ja-JP" altLang="en-US" sz="30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年、ロータリーは戦略計画の一環として、以下の</a:t>
            </a:r>
            <a:r>
              <a:rPr lang="en-US" altLang="ja-JP" sz="30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5</a:t>
            </a:r>
            <a:r>
              <a:rPr lang="ja-JP" altLang="en-US" sz="3000" b="1" dirty="0" err="1">
                <a:solidFill>
                  <a:schemeClr val="accent5">
                    <a:lumMod val="50000"/>
                  </a:schemeClr>
                </a:solidFill>
                <a:latin typeface="+mn-ea"/>
              </a:rPr>
              <a:t>つの</a:t>
            </a:r>
            <a:r>
              <a:rPr lang="ja-JP" altLang="en-US" sz="30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価値観がロータリアンの</a:t>
            </a:r>
            <a:r>
              <a:rPr lang="ja-JP" altLang="en-US" sz="3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基本的</a:t>
            </a:r>
            <a:r>
              <a:rPr lang="ja-JP" altLang="en-US" sz="30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特徴であるとの理解の下、これらの中核的価値観を採択した</a:t>
            </a:r>
            <a:r>
              <a:rPr lang="ja-JP" altLang="en-US" sz="3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。世界中</a:t>
            </a:r>
            <a:r>
              <a:rPr lang="ja-JP" altLang="en-US" sz="30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のロータリアンによって強く支持されて</a:t>
            </a:r>
            <a:r>
              <a:rPr lang="ja-JP" altLang="en-US" sz="3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いる。</a:t>
            </a:r>
          </a:p>
          <a:p>
            <a:r>
              <a:rPr lang="ja-JP" altLang="en-US" sz="3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　①奉仕　②親睦　③多様性　</a:t>
            </a:r>
          </a:p>
          <a:p>
            <a:r>
              <a:rPr lang="ja-JP" altLang="en-US" sz="30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　</a:t>
            </a:r>
            <a:r>
              <a:rPr lang="ja-JP" altLang="en-US" sz="3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④高潔性　⑤</a:t>
            </a:r>
            <a:r>
              <a:rPr lang="ja-JP" altLang="en-US" sz="30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　</a:t>
            </a:r>
            <a:r>
              <a:rPr lang="ja-JP" altLang="en-US" sz="3000" b="1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リーダーシップ</a:t>
            </a:r>
            <a:r>
              <a:rPr lang="ja-JP" altLang="en-US" sz="3000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　</a:t>
            </a:r>
            <a:endParaRPr lang="ja-JP" altLang="en-US" sz="3000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6943" y="6449787"/>
            <a:ext cx="56605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26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0600" y="1122362"/>
            <a:ext cx="5135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 smtClean="0">
                <a:solidFill>
                  <a:srgbClr val="C00000"/>
                </a:solidFill>
              </a:rPr>
              <a:t>ロータリーの基本理念</a:t>
            </a:r>
            <a:endParaRPr kumimoji="1" lang="ja-JP" altLang="en-US" sz="3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16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304593"/>
            <a:ext cx="7315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奉仕部門</a:t>
            </a:r>
            <a:endParaRPr lang="ja-JP" altLang="en-US" sz="2500" dirty="0" smtClean="0">
              <a:solidFill>
                <a:srgbClr val="C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56361" y="2271653"/>
            <a:ext cx="7101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2060"/>
                </a:solidFill>
              </a:rPr>
              <a:t>ロータリーの奉仕部門は、全ロータリークラブの活動の指針となる。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6943" y="6449787"/>
            <a:ext cx="7021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27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74520" y="3357679"/>
            <a:ext cx="55006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クラブ奉仕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職業奉仕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社会奉仕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国際奉仕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青少年奉仕</a:t>
            </a:r>
            <a:endParaRPr kumimoji="1" lang="ja-JP" alt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7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"/>
            <a:ext cx="9144000" cy="685342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539240" y="1325880"/>
            <a:ext cx="643128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500" dirty="0" smtClean="0">
                <a:solidFill>
                  <a:srgbClr val="C00000"/>
                </a:solidFill>
              </a:rPr>
              <a:t>規定審議会 決議 </a:t>
            </a:r>
            <a:r>
              <a:rPr kumimoji="1" lang="en-US" altLang="ja-JP" sz="4500" dirty="0" smtClean="0">
                <a:solidFill>
                  <a:srgbClr val="C00000"/>
                </a:solidFill>
              </a:rPr>
              <a:t>10</a:t>
            </a:r>
            <a:r>
              <a:rPr kumimoji="1" lang="ja-JP" altLang="en-US" sz="4500" dirty="0" smtClean="0">
                <a:solidFill>
                  <a:srgbClr val="C00000"/>
                </a:solidFill>
              </a:rPr>
              <a:t>－</a:t>
            </a:r>
            <a:r>
              <a:rPr kumimoji="1" lang="en-US" altLang="ja-JP" sz="4500" dirty="0" smtClean="0">
                <a:solidFill>
                  <a:srgbClr val="C00000"/>
                </a:solidFill>
              </a:rPr>
              <a:t>01</a:t>
            </a:r>
            <a:endParaRPr kumimoji="1" lang="ja-JP" altLang="en-US" sz="4500" dirty="0">
              <a:solidFill>
                <a:srgbClr val="C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05840" y="2240280"/>
            <a:ext cx="7437120" cy="3554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2060"/>
                </a:solidFill>
              </a:rPr>
              <a:t>　</a:t>
            </a:r>
            <a:r>
              <a:rPr lang="ja-JP" altLang="ja-JP" sz="2800" dirty="0" smtClean="0">
                <a:solidFill>
                  <a:srgbClr val="002060"/>
                </a:solidFill>
              </a:rPr>
              <a:t>新会員</a:t>
            </a:r>
            <a:r>
              <a:rPr lang="ja-JP" altLang="ja-JP" sz="2800" dirty="0">
                <a:solidFill>
                  <a:srgbClr val="002060"/>
                </a:solidFill>
              </a:rPr>
              <a:t>も古くからの会員も含め、</a:t>
            </a:r>
            <a:r>
              <a:rPr lang="ja-JP" altLang="ja-JP" sz="2800" dirty="0" smtClean="0">
                <a:solidFill>
                  <a:srgbClr val="002060"/>
                </a:solidFill>
              </a:rPr>
              <a:t>Ｒ</a:t>
            </a:r>
            <a:r>
              <a:rPr lang="ja-JP" altLang="en-US" sz="2800" dirty="0" smtClean="0">
                <a:solidFill>
                  <a:srgbClr val="002060"/>
                </a:solidFill>
              </a:rPr>
              <a:t>  </a:t>
            </a:r>
            <a:r>
              <a:rPr lang="ja-JP" altLang="ja-JP" sz="2800" dirty="0" smtClean="0">
                <a:solidFill>
                  <a:srgbClr val="002060"/>
                </a:solidFill>
              </a:rPr>
              <a:t>Ｉ</a:t>
            </a:r>
            <a:r>
              <a:rPr lang="ja-JP" altLang="en-US" sz="2800" dirty="0" smtClean="0">
                <a:solidFill>
                  <a:srgbClr val="002060"/>
                </a:solidFill>
              </a:rPr>
              <a:t>  </a:t>
            </a:r>
            <a:r>
              <a:rPr lang="ja-JP" altLang="ja-JP" sz="2800" dirty="0" smtClean="0">
                <a:solidFill>
                  <a:srgbClr val="002060"/>
                </a:solidFill>
              </a:rPr>
              <a:t>ならび</a:t>
            </a:r>
            <a:r>
              <a:rPr lang="ja-JP" altLang="ja-JP" sz="2800" dirty="0">
                <a:solidFill>
                  <a:srgbClr val="002060"/>
                </a:solidFill>
              </a:rPr>
              <a:t>にロータリー財団の目標、規則、リソースに関する知識が欠如しているロータリアンが多く見られる。これは、クラブが徹底した定期研修を継続的</a:t>
            </a:r>
            <a:r>
              <a:rPr lang="ja-JP" altLang="ja-JP" sz="2800" dirty="0" smtClean="0">
                <a:solidFill>
                  <a:srgbClr val="002060"/>
                </a:solidFill>
              </a:rPr>
              <a:t>に</a:t>
            </a:r>
            <a:endParaRPr lang="ja-JP" altLang="en-US" sz="2800" dirty="0" smtClean="0">
              <a:solidFill>
                <a:srgbClr val="002060"/>
              </a:solidFill>
            </a:endParaRPr>
          </a:p>
          <a:p>
            <a:r>
              <a:rPr lang="ja-JP" altLang="ja-JP" sz="2800" dirty="0" smtClean="0">
                <a:solidFill>
                  <a:srgbClr val="002060"/>
                </a:solidFill>
              </a:rPr>
              <a:t>提供</a:t>
            </a:r>
            <a:r>
              <a:rPr lang="ja-JP" altLang="ja-JP" sz="2800" dirty="0">
                <a:solidFill>
                  <a:srgbClr val="002060"/>
                </a:solidFill>
              </a:rPr>
              <a:t>していないことに起因している。</a:t>
            </a:r>
            <a:r>
              <a:rPr lang="ja-JP" altLang="ja-JP" sz="2800" dirty="0" smtClean="0">
                <a:solidFill>
                  <a:srgbClr val="002060"/>
                </a:solidFill>
              </a:rPr>
              <a:t>さらに</a:t>
            </a:r>
            <a:r>
              <a:rPr lang="ja-JP" altLang="ja-JP" sz="2800" dirty="0">
                <a:solidFill>
                  <a:srgbClr val="002060"/>
                </a:solidFill>
              </a:rPr>
              <a:t>、クラブ会長などといったクラブの責務</a:t>
            </a:r>
            <a:r>
              <a:rPr lang="ja-JP" altLang="ja-JP" sz="2800" dirty="0" smtClean="0">
                <a:solidFill>
                  <a:srgbClr val="002060"/>
                </a:solidFill>
              </a:rPr>
              <a:t>を引き受ける</a:t>
            </a:r>
            <a:r>
              <a:rPr lang="ja-JP" altLang="ja-JP" sz="2800" dirty="0">
                <a:solidFill>
                  <a:srgbClr val="002060"/>
                </a:solidFill>
              </a:rPr>
              <a:t>前に、指導力を改善する機会</a:t>
            </a:r>
            <a:r>
              <a:rPr lang="ja-JP" altLang="ja-JP" sz="2800" dirty="0" smtClean="0">
                <a:solidFill>
                  <a:srgbClr val="002060"/>
                </a:solidFill>
              </a:rPr>
              <a:t>が与えられて</a:t>
            </a:r>
            <a:endParaRPr lang="ja-JP" altLang="en-US" sz="2800" dirty="0" smtClean="0">
              <a:solidFill>
                <a:srgbClr val="002060"/>
              </a:solidFill>
            </a:endParaRPr>
          </a:p>
          <a:p>
            <a:r>
              <a:rPr lang="ja-JP" altLang="ja-JP" sz="2800" dirty="0" smtClean="0">
                <a:solidFill>
                  <a:srgbClr val="002060"/>
                </a:solidFill>
              </a:rPr>
              <a:t>いない</a:t>
            </a:r>
            <a:r>
              <a:rPr lang="ja-JP" altLang="ja-JP" sz="2800" dirty="0">
                <a:solidFill>
                  <a:srgbClr val="002060"/>
                </a:solidFill>
              </a:rPr>
              <a:t>ロータリアンが多すぎる</a:t>
            </a:r>
            <a:r>
              <a:rPr lang="ja-JP" altLang="ja-JP" sz="2800" dirty="0" smtClean="0">
                <a:solidFill>
                  <a:srgbClr val="002060"/>
                </a:solidFill>
              </a:rPr>
              <a:t>。</a:t>
            </a:r>
            <a:r>
              <a:rPr lang="ja-JP" altLang="en-US" sz="2000" dirty="0" smtClean="0">
                <a:solidFill>
                  <a:srgbClr val="002060"/>
                </a:solidFill>
              </a:rPr>
              <a:t>（一部省略）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6526056"/>
            <a:ext cx="2407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329613" y="6451830"/>
            <a:ext cx="8143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solidFill>
                  <a:schemeClr val="bg1"/>
                </a:solidFill>
              </a:rPr>
              <a:t>１</a:t>
            </a:r>
            <a:endParaRPr kumimoji="1" lang="ja-JP" altLang="en-US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82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304593"/>
            <a:ext cx="7315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決議</a:t>
            </a:r>
            <a:r>
              <a:rPr lang="en-US" altLang="ja-JP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－</a:t>
            </a:r>
            <a:r>
              <a:rPr lang="en-US" altLang="ja-JP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34</a:t>
            </a:r>
            <a:r>
              <a:rPr lang="ja-JP" altLang="en-US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について</a:t>
            </a:r>
            <a:endParaRPr lang="ja-JP" altLang="en-US" sz="2500" dirty="0" smtClean="0">
              <a:solidFill>
                <a:srgbClr val="C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10641" y="2271652"/>
            <a:ext cx="71475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2060"/>
                </a:solidFill>
              </a:rPr>
              <a:t>　タイトルは「社会奉仕に関する</a:t>
            </a:r>
            <a:r>
              <a:rPr lang="en-US" altLang="ja-JP" sz="2800" dirty="0" smtClean="0">
                <a:solidFill>
                  <a:srgbClr val="002060"/>
                </a:solidFill>
              </a:rPr>
              <a:t>1923</a:t>
            </a:r>
            <a:r>
              <a:rPr lang="ja-JP" altLang="en-US" sz="2800" dirty="0" smtClean="0">
                <a:solidFill>
                  <a:srgbClr val="002060"/>
                </a:solidFill>
              </a:rPr>
              <a:t>年の声明」となっていますが、採択当初は「本来の</a:t>
            </a:r>
          </a:p>
          <a:p>
            <a:r>
              <a:rPr lang="ja-JP" altLang="en-US" sz="2800" dirty="0" smtClean="0">
                <a:solidFill>
                  <a:srgbClr val="002060"/>
                </a:solidFill>
              </a:rPr>
              <a:t>諸活動に対するロータリーの方針の再確認」</a:t>
            </a:r>
          </a:p>
          <a:p>
            <a:r>
              <a:rPr lang="ja-JP" altLang="en-US" sz="2800" dirty="0" err="1" smtClean="0">
                <a:solidFill>
                  <a:srgbClr val="002060"/>
                </a:solidFill>
              </a:rPr>
              <a:t>だった</a:t>
            </a:r>
            <a:r>
              <a:rPr lang="ja-JP" altLang="en-US" sz="2800" dirty="0" smtClean="0">
                <a:solidFill>
                  <a:srgbClr val="002060"/>
                </a:solidFill>
              </a:rPr>
              <a:t>そうです。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6943" y="6449787"/>
            <a:ext cx="7021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smtClean="0">
                <a:solidFill>
                  <a:schemeClr val="bg1"/>
                </a:solidFill>
                <a:latin typeface="+mn-ea"/>
              </a:rPr>
              <a:t>28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10642" y="4179609"/>
            <a:ext cx="71475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accent5">
                    <a:lumMod val="50000"/>
                  </a:schemeClr>
                </a:solidFill>
              </a:rPr>
              <a:t>　</a:t>
            </a:r>
            <a:r>
              <a:rPr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決議</a:t>
            </a:r>
            <a:r>
              <a:rPr lang="en-US" altLang="ja-JP" sz="2800" dirty="0" smtClean="0">
                <a:solidFill>
                  <a:schemeClr val="accent5">
                    <a:lumMod val="50000"/>
                  </a:schemeClr>
                </a:solidFill>
              </a:rPr>
              <a:t>23</a:t>
            </a:r>
            <a:r>
              <a:rPr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－</a:t>
            </a:r>
            <a:r>
              <a:rPr lang="en-US" altLang="ja-JP" sz="2800" dirty="0" smtClean="0">
                <a:solidFill>
                  <a:schemeClr val="accent5">
                    <a:lumMod val="50000"/>
                  </a:schemeClr>
                </a:solidFill>
              </a:rPr>
              <a:t>34</a:t>
            </a:r>
            <a:r>
              <a:rPr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は</a:t>
            </a:r>
            <a:r>
              <a:rPr lang="ja-JP" altLang="en-US" sz="2800" dirty="0">
                <a:solidFill>
                  <a:schemeClr val="accent5">
                    <a:lumMod val="50000"/>
                  </a:schemeClr>
                </a:solidFill>
              </a:rPr>
              <a:t>組織規程ではありませんが</a:t>
            </a:r>
            <a:r>
              <a:rPr lang="ja-JP" altLang="en-US" sz="2800" dirty="0" smtClean="0">
                <a:solidFill>
                  <a:schemeClr val="accent5">
                    <a:lumMod val="50000"/>
                  </a:schemeClr>
                </a:solidFill>
              </a:rPr>
              <a:t>、社会奉仕に限らず、ロータリーの奉仕活動全般に関するものと言えます。</a:t>
            </a:r>
            <a:endParaRPr kumimoji="1" lang="ja-JP" alt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75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b="1" dirty="0" smtClean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ＲＬＩ</a:t>
            </a:r>
            <a:r>
              <a:rPr lang="ja-JP" altLang="en-US" sz="4500" dirty="0" smtClean="0">
                <a:solidFill>
                  <a:srgbClr val="C00000"/>
                </a:solidFill>
              </a:rPr>
              <a:t>について </a:t>
            </a:r>
            <a:r>
              <a:rPr lang="ja-JP" altLang="en-US" sz="2500" dirty="0" smtClean="0">
                <a:solidFill>
                  <a:srgbClr val="C00000"/>
                </a:solidFill>
              </a:rPr>
              <a:t>・・・ ＰＲです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32561" y="2475663"/>
            <a:ext cx="743414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地区では、</a:t>
            </a:r>
            <a:r>
              <a:rPr lang="ja-JP" altLang="en-US" sz="2500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ＲＬＩ</a:t>
            </a:r>
            <a:r>
              <a:rPr lang="ja-JP" altLang="en-US" sz="2500" dirty="0" smtClean="0">
                <a:solidFill>
                  <a:srgbClr val="002060"/>
                </a:solidFill>
              </a:rPr>
              <a:t>を本年度も実施します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32561" y="3044792"/>
            <a:ext cx="70256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皆さんの中に既に参加された方が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  おられるかもしれません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32561" y="3998641"/>
            <a:ext cx="771143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ロータリーを段階的に理解するのに有効です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32561" y="4555887"/>
            <a:ext cx="6878320" cy="488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是非ご参加ください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6943" y="6449787"/>
            <a:ext cx="7021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29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71700" y="5044824"/>
            <a:ext cx="479298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rgbClr val="002060"/>
                </a:solidFill>
                <a:latin typeface="+mn-ea"/>
              </a:rPr>
              <a:t>パート</a:t>
            </a:r>
            <a:r>
              <a:rPr kumimoji="1" lang="en-US" altLang="ja-JP" sz="2500" dirty="0" smtClean="0">
                <a:solidFill>
                  <a:srgbClr val="002060"/>
                </a:solidFill>
                <a:latin typeface="+mn-ea"/>
              </a:rPr>
              <a:t>Ⅰ</a:t>
            </a:r>
            <a:r>
              <a:rPr kumimoji="1" lang="ja-JP" altLang="en-US" sz="2500" dirty="0" smtClean="0">
                <a:solidFill>
                  <a:srgbClr val="002060"/>
                </a:solidFill>
                <a:latin typeface="+mn-ea"/>
              </a:rPr>
              <a:t>　</a:t>
            </a:r>
            <a:r>
              <a:rPr kumimoji="1" lang="en-US" altLang="ja-JP" sz="2500" dirty="0" smtClean="0">
                <a:solidFill>
                  <a:srgbClr val="002060"/>
                </a:solidFill>
                <a:latin typeface="+mn-ea"/>
              </a:rPr>
              <a:t>10</a:t>
            </a:r>
            <a:r>
              <a:rPr kumimoji="1" lang="ja-JP" altLang="en-US" sz="2500" dirty="0" smtClean="0">
                <a:solidFill>
                  <a:srgbClr val="002060"/>
                </a:solidFill>
                <a:latin typeface="+mn-ea"/>
              </a:rPr>
              <a:t>月４日に実施済み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  <a:latin typeface="+mn-ea"/>
              </a:rPr>
              <a:t>パート</a:t>
            </a:r>
            <a:r>
              <a:rPr lang="en-US" altLang="ja-JP" sz="2500" dirty="0" smtClean="0">
                <a:solidFill>
                  <a:srgbClr val="002060"/>
                </a:solidFill>
                <a:latin typeface="+mn-ea"/>
              </a:rPr>
              <a:t>Ⅱ</a:t>
            </a:r>
            <a:r>
              <a:rPr lang="ja-JP" altLang="en-US" sz="2500" dirty="0" smtClean="0">
                <a:solidFill>
                  <a:srgbClr val="002060"/>
                </a:solidFill>
                <a:latin typeface="+mn-ea"/>
              </a:rPr>
              <a:t>　</a:t>
            </a:r>
            <a:r>
              <a:rPr lang="en-US" altLang="ja-JP" sz="2500" dirty="0" smtClean="0">
                <a:solidFill>
                  <a:srgbClr val="002060"/>
                </a:solidFill>
                <a:latin typeface="+mn-ea"/>
              </a:rPr>
              <a:t>11</a:t>
            </a:r>
            <a:r>
              <a:rPr lang="ja-JP" altLang="en-US" sz="2500" dirty="0" smtClean="0">
                <a:solidFill>
                  <a:srgbClr val="002060"/>
                </a:solidFill>
                <a:latin typeface="+mn-ea"/>
              </a:rPr>
              <a:t>月</a:t>
            </a:r>
            <a:r>
              <a:rPr lang="en-US" altLang="ja-JP" sz="2500" dirty="0" smtClean="0">
                <a:solidFill>
                  <a:srgbClr val="002060"/>
                </a:solidFill>
                <a:latin typeface="+mn-ea"/>
              </a:rPr>
              <a:t>21</a:t>
            </a:r>
            <a:r>
              <a:rPr lang="ja-JP" altLang="en-US" sz="2500" dirty="0" smtClean="0">
                <a:solidFill>
                  <a:srgbClr val="002060"/>
                </a:solidFill>
                <a:latin typeface="+mn-ea"/>
              </a:rPr>
              <a:t>日</a:t>
            </a:r>
          </a:p>
          <a:p>
            <a:r>
              <a:rPr kumimoji="1" lang="ja-JP" altLang="en-US" sz="2500" dirty="0" smtClean="0">
                <a:solidFill>
                  <a:srgbClr val="002060"/>
                </a:solidFill>
                <a:latin typeface="+mn-ea"/>
              </a:rPr>
              <a:t>パート</a:t>
            </a:r>
            <a:r>
              <a:rPr kumimoji="1" lang="en-US" altLang="ja-JP" sz="2500" dirty="0" smtClean="0">
                <a:solidFill>
                  <a:srgbClr val="002060"/>
                </a:solidFill>
                <a:latin typeface="+mn-ea"/>
              </a:rPr>
              <a:t>Ⅲ</a:t>
            </a:r>
            <a:r>
              <a:rPr kumimoji="1" lang="ja-JP" altLang="en-US" sz="2500" dirty="0" smtClean="0">
                <a:solidFill>
                  <a:srgbClr val="002060"/>
                </a:solidFill>
                <a:latin typeface="+mn-ea"/>
              </a:rPr>
              <a:t>　</a:t>
            </a:r>
            <a:r>
              <a:rPr kumimoji="1" lang="en-US" altLang="ja-JP" sz="2500" dirty="0" smtClean="0">
                <a:solidFill>
                  <a:srgbClr val="002060"/>
                </a:solidFill>
                <a:latin typeface="+mn-ea"/>
              </a:rPr>
              <a:t>12</a:t>
            </a:r>
            <a:r>
              <a:rPr kumimoji="1" lang="ja-JP" altLang="en-US" sz="2500" dirty="0" smtClean="0">
                <a:solidFill>
                  <a:srgbClr val="002060"/>
                </a:solidFill>
                <a:latin typeface="+mn-ea"/>
              </a:rPr>
              <a:t>月５日</a:t>
            </a:r>
            <a:endParaRPr kumimoji="1" lang="ja-JP" altLang="en-US" sz="2500" dirty="0">
              <a:solidFill>
                <a:srgbClr val="00206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8696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テーブルディスカッション</a:t>
            </a:r>
          </a:p>
          <a:p>
            <a:r>
              <a:rPr lang="ja-JP" altLang="en-US" sz="4500" dirty="0" smtClean="0">
                <a:solidFill>
                  <a:srgbClr val="C00000"/>
                </a:solidFill>
              </a:rPr>
              <a:t>について</a:t>
            </a:r>
            <a:endParaRPr lang="ja-JP" altLang="en-US" sz="2500" dirty="0" smtClean="0">
              <a:solidFill>
                <a:srgbClr val="C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56360" y="3098581"/>
            <a:ext cx="71018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コーヒーブレークの後に、テーブルディスカッ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 </a:t>
            </a:r>
            <a:r>
              <a:rPr lang="ja-JP" altLang="en-US" sz="2500" dirty="0" smtClean="0">
                <a:solidFill>
                  <a:srgbClr val="002060"/>
                </a:solidFill>
              </a:rPr>
              <a:t> ションをして頂きます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56360" y="4067112"/>
            <a:ext cx="73761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地区役員の方達には 司会進行役を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  お願いします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5856" y="6448698"/>
            <a:ext cx="568234" cy="47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30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56360" y="5029199"/>
            <a:ext cx="68242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他のクラブの会員との話し合いにより、ロータリーについて学んで下さい。</a:t>
            </a:r>
            <a:endParaRPr kumimoji="1" lang="ja-JP" altLang="en-US" sz="2500" dirty="0"/>
          </a:p>
        </p:txBody>
      </p:sp>
    </p:spTree>
    <p:extLst>
      <p:ext uri="{BB962C8B-B14F-4D97-AF65-F5344CB8AC3E}">
        <p14:creationId xmlns:p14="http://schemas.microsoft.com/office/powerpoint/2010/main" val="310542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テーブルディスカッション</a:t>
            </a:r>
          </a:p>
          <a:p>
            <a:r>
              <a:rPr lang="ja-JP" altLang="en-US" sz="4500" dirty="0" smtClean="0">
                <a:solidFill>
                  <a:srgbClr val="C00000"/>
                </a:solidFill>
              </a:rPr>
              <a:t>について </a:t>
            </a:r>
            <a:r>
              <a:rPr lang="ja-JP" altLang="en-US" sz="3500" dirty="0" smtClean="0">
                <a:solidFill>
                  <a:srgbClr val="C00000"/>
                </a:solidFill>
              </a:rPr>
              <a:t>・・・ 続き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799" y="6526056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25880" y="3026396"/>
            <a:ext cx="6858001" cy="86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司会進行役の方には、お手元の「ディスカッションの話題」に従って進行して下さい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25880" y="3975958"/>
            <a:ext cx="7818119" cy="483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500" dirty="0" smtClean="0">
                <a:solidFill>
                  <a:srgbClr val="002060"/>
                </a:solidFill>
              </a:rPr>
              <a:t>15</a:t>
            </a:r>
            <a:r>
              <a:rPr lang="ja-JP" altLang="en-US" sz="2500" dirty="0" smtClean="0">
                <a:solidFill>
                  <a:srgbClr val="002060"/>
                </a:solidFill>
              </a:rPr>
              <a:t>分間程度で、アンケートをお願いします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25880" y="4545087"/>
            <a:ext cx="6985001" cy="868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「その後ディスカッションの話題」について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  話し合ってください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99121" y="6446520"/>
            <a:ext cx="666206" cy="494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" b="1" dirty="0" smtClean="0">
                <a:solidFill>
                  <a:schemeClr val="bg1"/>
                </a:solidFill>
                <a:latin typeface="+mn-ea"/>
              </a:rPr>
              <a:t>31</a:t>
            </a:r>
            <a:endParaRPr lang="ja-JP" altLang="en-US" sz="25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00525" y="6384175"/>
            <a:ext cx="2914650" cy="330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25880" y="5498936"/>
            <a:ext cx="5516880" cy="483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  <a:latin typeface="+mn-ea"/>
              </a:rPr>
              <a:t>２回目はアンケートはありません</a:t>
            </a:r>
            <a:endParaRPr kumimoji="1" lang="ja-JP" altLang="en-US" sz="25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617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"/>
            <a:ext cx="9144000" cy="685342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8204199" y="6464300"/>
            <a:ext cx="65114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" b="1" dirty="0" smtClean="0">
                <a:solidFill>
                  <a:schemeClr val="bg1"/>
                </a:solidFill>
              </a:rPr>
              <a:t>32</a:t>
            </a:r>
            <a:endParaRPr kumimoji="1" lang="ja-JP" altLang="en-US" sz="2500" b="1" dirty="0">
              <a:solidFill>
                <a:schemeClr val="bg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788276" y="1371599"/>
            <a:ext cx="7583215" cy="677917"/>
          </a:xfrm>
        </p:spPr>
        <p:txBody>
          <a:bodyPr>
            <a:no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ロータリーは ・ ・ ・</a:t>
            </a:r>
            <a:endParaRPr kumimoji="1" lang="ja-JP" altLang="en-US" sz="4500" dirty="0">
              <a:solidFill>
                <a:srgbClr val="C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88275" y="3065180"/>
            <a:ext cx="8198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</a:rPr>
              <a:t>・ </a:t>
            </a:r>
            <a:r>
              <a:rPr lang="ja-JP" altLang="en-US" sz="2800" b="1" dirty="0">
                <a:solidFill>
                  <a:srgbClr val="002060"/>
                </a:solidFill>
              </a:rPr>
              <a:t>私たちの住む社会が少しでも住みやすくなるよう</a:t>
            </a:r>
            <a:r>
              <a:rPr lang="ja-JP" altLang="en-US" sz="2800" b="1" dirty="0" smtClean="0">
                <a:solidFill>
                  <a:srgbClr val="002060"/>
                </a:solidFill>
              </a:rPr>
              <a:t>に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8276" y="2049516"/>
            <a:ext cx="75516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b="1" dirty="0">
                <a:solidFill>
                  <a:schemeClr val="accent2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ロータリー</a:t>
            </a:r>
            <a:r>
              <a:rPr lang="ja-JP" altLang="en-US" sz="3000" b="1" dirty="0" smtClean="0">
                <a:solidFill>
                  <a:schemeClr val="accent2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 </a:t>
            </a:r>
            <a:r>
              <a:rPr lang="en-US" altLang="ja-JP" sz="3000" b="1" dirty="0" smtClean="0">
                <a:solidFill>
                  <a:schemeClr val="accent2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110</a:t>
            </a:r>
            <a:r>
              <a:rPr lang="ja-JP" altLang="en-US" sz="3000" b="1" dirty="0">
                <a:solidFill>
                  <a:schemeClr val="accent2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年もの間続けて来た活動</a:t>
            </a:r>
            <a:r>
              <a:rPr lang="ja-JP" altLang="en-US" sz="3000" b="1" dirty="0" smtClean="0">
                <a:solidFill>
                  <a:schemeClr val="accent2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ja-JP" altLang="en-US" sz="3000" b="1" dirty="0">
              <a:solidFill>
                <a:schemeClr val="accent2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88275" y="3588400"/>
            <a:ext cx="8245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</a:rPr>
              <a:t>・ </a:t>
            </a:r>
            <a:r>
              <a:rPr lang="ja-JP" altLang="en-US" sz="2800" b="1" dirty="0">
                <a:solidFill>
                  <a:srgbClr val="002060"/>
                </a:solidFill>
              </a:rPr>
              <a:t>次世代に良い環境を残せるよう</a:t>
            </a:r>
            <a:r>
              <a:rPr lang="ja-JP" altLang="en-US" sz="2800" b="1" dirty="0" smtClean="0">
                <a:solidFill>
                  <a:srgbClr val="002060"/>
                </a:solidFill>
              </a:rPr>
              <a:t>に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8275" y="4080843"/>
            <a:ext cx="7315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</a:rPr>
              <a:t>・ </a:t>
            </a:r>
            <a:r>
              <a:rPr lang="ja-JP" altLang="en-US" sz="2800" b="1" dirty="0">
                <a:solidFill>
                  <a:srgbClr val="002060"/>
                </a:solidFill>
              </a:rPr>
              <a:t>世界中のひと達が笑顔になるよう</a:t>
            </a:r>
            <a:r>
              <a:rPr lang="ja-JP" altLang="en-US" sz="2800" b="1" dirty="0" smtClean="0">
                <a:solidFill>
                  <a:srgbClr val="002060"/>
                </a:solidFill>
              </a:rPr>
              <a:t>に</a:t>
            </a:r>
            <a:endParaRPr lang="ja-JP" altLang="en-US" sz="2800" b="1" dirty="0">
              <a:solidFill>
                <a:srgbClr val="00206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97279" y="4720792"/>
            <a:ext cx="58384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b="1" dirty="0" smtClean="0">
                <a:solidFill>
                  <a:srgbClr val="C00000"/>
                </a:solidFill>
              </a:rPr>
              <a:t>私たちは　世界へのプレゼントになるように、会員全員で力を合わせて、奉仕活動</a:t>
            </a:r>
            <a:r>
              <a:rPr lang="ja-JP" altLang="en-US" sz="3000" b="1" dirty="0">
                <a:solidFill>
                  <a:srgbClr val="C00000"/>
                </a:solidFill>
              </a:rPr>
              <a:t>を続けて</a:t>
            </a:r>
            <a:r>
              <a:rPr lang="ja-JP" altLang="en-US" sz="3000" b="1" dirty="0" smtClean="0">
                <a:solidFill>
                  <a:srgbClr val="C00000"/>
                </a:solidFill>
              </a:rPr>
              <a:t>参りましょう</a:t>
            </a:r>
            <a:endParaRPr kumimoji="1" lang="ja-JP" altLang="en-US" sz="3000" b="1" dirty="0">
              <a:solidFill>
                <a:srgbClr val="C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1595" y="6522720"/>
            <a:ext cx="2473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07720" y="2575560"/>
            <a:ext cx="67513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b="1" dirty="0">
                <a:solidFill>
                  <a:schemeClr val="accent2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これから</a:t>
            </a:r>
            <a:r>
              <a:rPr lang="ja-JP" altLang="en-US" sz="3000" b="1" dirty="0" smtClean="0">
                <a:solidFill>
                  <a:schemeClr val="accent2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793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361"/>
            <a:ext cx="9144000" cy="685342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036320" y="1539240"/>
            <a:ext cx="7528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>
                <a:solidFill>
                  <a:srgbClr val="C00000"/>
                </a:solidFill>
              </a:rPr>
              <a:t>ご清聴</a:t>
            </a:r>
            <a:r>
              <a:rPr lang="ja-JP" altLang="en-US" sz="6000" dirty="0" smtClean="0">
                <a:solidFill>
                  <a:srgbClr val="C00000"/>
                </a:solidFill>
              </a:rPr>
              <a:t>いただきまして</a:t>
            </a:r>
            <a:endParaRPr lang="en-US" altLang="ja-JP" sz="6000" dirty="0" smtClean="0">
              <a:solidFill>
                <a:srgbClr val="C00000"/>
              </a:solidFill>
            </a:endParaRPr>
          </a:p>
          <a:p>
            <a:r>
              <a:rPr lang="ja-JP" altLang="en-US" sz="6000" dirty="0">
                <a:solidFill>
                  <a:srgbClr val="C00000"/>
                </a:solidFill>
              </a:rPr>
              <a:t>ありがとう</a:t>
            </a:r>
            <a:r>
              <a:rPr lang="ja-JP" altLang="en-US" sz="6000" dirty="0" smtClean="0">
                <a:solidFill>
                  <a:srgbClr val="C00000"/>
                </a:solidFill>
              </a:rPr>
              <a:t>ございました</a:t>
            </a:r>
            <a:endParaRPr lang="ja-JP" altLang="en-US" sz="60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10" y="4094452"/>
            <a:ext cx="1263329" cy="2112521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137949" y="4775200"/>
            <a:ext cx="3771784" cy="118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300" dirty="0">
                <a:solidFill>
                  <a:srgbClr val="002060"/>
                </a:solidFill>
              </a:rPr>
              <a:t>国際ロータリー第</a:t>
            </a:r>
            <a:r>
              <a:rPr lang="en-US" altLang="ja-JP" sz="2300" dirty="0">
                <a:solidFill>
                  <a:srgbClr val="002060"/>
                </a:solidFill>
              </a:rPr>
              <a:t>2790</a:t>
            </a:r>
            <a:r>
              <a:rPr lang="ja-JP" altLang="en-US" sz="2300" dirty="0">
                <a:solidFill>
                  <a:srgbClr val="002060"/>
                </a:solidFill>
              </a:rPr>
              <a:t>地区</a:t>
            </a:r>
          </a:p>
          <a:p>
            <a:r>
              <a:rPr lang="ja-JP" altLang="en-US" sz="2300" dirty="0">
                <a:solidFill>
                  <a:srgbClr val="002060"/>
                </a:solidFill>
              </a:rPr>
              <a:t>　地区研修リーダー</a:t>
            </a:r>
          </a:p>
          <a:p>
            <a:r>
              <a:rPr lang="ja-JP" altLang="en-US" sz="2300" dirty="0">
                <a:solidFill>
                  <a:srgbClr val="002060"/>
                </a:solidFill>
              </a:rPr>
              <a:t>　地区研修委員長</a:t>
            </a:r>
            <a:endParaRPr lang="ja-JP" altLang="en-US" sz="2300" b="1" dirty="0">
              <a:solidFill>
                <a:schemeClr val="accent2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39733" y="5257800"/>
            <a:ext cx="2489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500" dirty="0">
                <a:solidFill>
                  <a:srgbClr val="002060"/>
                </a:solidFill>
              </a:rPr>
              <a:t>山 田　修 </a:t>
            </a:r>
            <a:r>
              <a:rPr lang="ja-JP" altLang="en-US" sz="3500" dirty="0" smtClean="0">
                <a:solidFill>
                  <a:srgbClr val="002060"/>
                </a:solidFill>
              </a:rPr>
              <a:t>平</a:t>
            </a:r>
            <a:endParaRPr lang="ja-JP" altLang="en-US" sz="3500" dirty="0">
              <a:solidFill>
                <a:srgbClr val="00206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5800" y="6514721"/>
            <a:ext cx="2453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</a:t>
            </a:r>
            <a:r>
              <a:rPr lang="ja-JP" altLang="en-US" dirty="0" smtClean="0">
                <a:solidFill>
                  <a:schemeClr val="bg1"/>
                </a:solidFill>
              </a:rPr>
              <a:t>セミナー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517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"/>
            <a:ext cx="9144000" cy="685342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249680" y="1683834"/>
            <a:ext cx="759323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500" dirty="0" smtClean="0">
                <a:solidFill>
                  <a:srgbClr val="C00000"/>
                </a:solidFill>
              </a:rPr>
              <a:t>ようこそ ロータリーへ</a:t>
            </a:r>
            <a:endParaRPr kumimoji="1" lang="ja-JP" altLang="en-US" sz="5500" dirty="0">
              <a:solidFill>
                <a:srgbClr val="C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23503" y="2791572"/>
            <a:ext cx="63689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皆さんは、クラブから選ばれて、一定の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  手続きにより、入会しました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08263" y="3775369"/>
            <a:ext cx="618605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会員には、様々な特典があります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6526056"/>
            <a:ext cx="2407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23503" y="4374446"/>
            <a:ext cx="486017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会員としての義務もあります</a:t>
            </a:r>
            <a:endParaRPr kumimoji="1" lang="ja-JP" altLang="en-US" sz="25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329613" y="6451830"/>
            <a:ext cx="8143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bg1"/>
                </a:solidFill>
              </a:rPr>
              <a:t>２</a:t>
            </a:r>
            <a:endParaRPr kumimoji="1" lang="ja-JP" altLang="en-US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21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"/>
            <a:ext cx="9144000" cy="685342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143000" y="1445296"/>
            <a:ext cx="42330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 smtClean="0">
                <a:solidFill>
                  <a:srgbClr val="C00000"/>
                </a:solidFill>
              </a:rPr>
              <a:t>新会員入会までの流れ</a:t>
            </a:r>
            <a:endParaRPr kumimoji="1" lang="ja-JP" altLang="en-US" sz="3000" dirty="0">
              <a:solidFill>
                <a:srgbClr val="C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43000" y="2018088"/>
            <a:ext cx="704088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会員としての審査の基準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0640" y="2894993"/>
            <a:ext cx="714756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善良な成人・地域社会で評判の良い人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6526056"/>
            <a:ext cx="2331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10641" y="3464122"/>
            <a:ext cx="53644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必ず例会に出席できる人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10641" y="4024405"/>
            <a:ext cx="71475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人格の立派な人で、社交性に富んでいる人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10640" y="4604446"/>
            <a:ext cx="64144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地域で指導者たり得る意欲的な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 </a:t>
            </a:r>
            <a:r>
              <a:rPr lang="ja-JP" altLang="en-US" sz="2500" dirty="0" smtClean="0">
                <a:solidFill>
                  <a:srgbClr val="002060"/>
                </a:solidFill>
              </a:rPr>
              <a:t> 職業人で、将来性のある人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343900" y="6449788"/>
            <a:ext cx="800100" cy="489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solidFill>
                  <a:schemeClr val="bg1"/>
                </a:solidFill>
              </a:rPr>
              <a:t>３</a:t>
            </a:r>
            <a:endParaRPr kumimoji="1" lang="ja-JP" altLang="en-US" sz="2500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310641" y="5503866"/>
            <a:ext cx="53644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事業場か居住地が所在区域内</a:t>
            </a:r>
            <a:endParaRPr kumimoji="1" lang="ja-JP" alt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9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72"/>
            <a:ext cx="9144000" cy="685342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143000" y="1456993"/>
            <a:ext cx="42330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 smtClean="0">
                <a:solidFill>
                  <a:srgbClr val="C00000"/>
                </a:solidFill>
              </a:rPr>
              <a:t>新会員入会までの流れ</a:t>
            </a:r>
            <a:endParaRPr kumimoji="1" lang="ja-JP" altLang="en-US" sz="3000" dirty="0">
              <a:solidFill>
                <a:srgbClr val="C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43000" y="2021238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入会するまでの順序</a:t>
            </a:r>
            <a:r>
              <a:rPr lang="ja-JP" altLang="en-US" sz="3000" dirty="0" smtClean="0">
                <a:solidFill>
                  <a:srgbClr val="C00000"/>
                </a:solidFill>
              </a:rPr>
              <a:t> － その１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43000" y="2944268"/>
            <a:ext cx="79065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正会員が、新会員候補者をクラブ幹事宛推薦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6526056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42999" y="3469850"/>
            <a:ext cx="744938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幹事から理事会に提出。情報を漏らさない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42999" y="3985986"/>
            <a:ext cx="7315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職業分類の審査。会員資格条件の審査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42999" y="4532893"/>
            <a:ext cx="80010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推薦書提出後</a:t>
            </a:r>
            <a:r>
              <a:rPr lang="en-US" altLang="ja-JP" sz="2500" dirty="0" smtClean="0">
                <a:solidFill>
                  <a:srgbClr val="002060"/>
                </a:solidFill>
              </a:rPr>
              <a:t>30</a:t>
            </a:r>
            <a:r>
              <a:rPr lang="ja-JP" altLang="en-US" sz="2500" dirty="0" smtClean="0">
                <a:solidFill>
                  <a:srgbClr val="002060"/>
                </a:solidFill>
              </a:rPr>
              <a:t>日以内に承認または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 </a:t>
            </a:r>
            <a:r>
              <a:rPr lang="ja-JP" altLang="en-US" sz="2500" dirty="0" smtClean="0">
                <a:solidFill>
                  <a:srgbClr val="002060"/>
                </a:solidFill>
              </a:rPr>
              <a:t> 拒否を決定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42998" y="5385220"/>
            <a:ext cx="56834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500" dirty="0" smtClean="0">
                <a:solidFill>
                  <a:srgbClr val="002060"/>
                </a:solidFill>
              </a:rPr>
              <a:t>候補者へのオリエンテーション</a:t>
            </a:r>
            <a:endParaRPr kumimoji="1"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301032" y="6451829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bg1"/>
                </a:solidFill>
              </a:rPr>
              <a:t>４</a:t>
            </a:r>
          </a:p>
        </p:txBody>
      </p:sp>
    </p:spTree>
    <p:extLst>
      <p:ext uri="{BB962C8B-B14F-4D97-AF65-F5344CB8AC3E}">
        <p14:creationId xmlns:p14="http://schemas.microsoft.com/office/powerpoint/2010/main" val="7300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60"/>
            <a:ext cx="9144000" cy="685342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143000" y="1456993"/>
            <a:ext cx="42330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 smtClean="0">
                <a:solidFill>
                  <a:srgbClr val="C00000"/>
                </a:solidFill>
              </a:rPr>
              <a:t>新会員入会までの流れ</a:t>
            </a:r>
            <a:endParaRPr kumimoji="1" lang="ja-JP" altLang="en-US" sz="3000" dirty="0">
              <a:solidFill>
                <a:srgbClr val="C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43000" y="2021238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入会するまでの順序</a:t>
            </a:r>
            <a:r>
              <a:rPr lang="ja-JP" altLang="en-US" sz="3000" dirty="0" smtClean="0">
                <a:solidFill>
                  <a:srgbClr val="C00000"/>
                </a:solidFill>
              </a:rPr>
              <a:t> － その２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43000" y="2872765"/>
            <a:ext cx="756369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入会見込者氏名と職業分類を全会員に知らせ、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  異議がある場合、７日以内に異議申し立て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6526056"/>
            <a:ext cx="216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43000" y="3758891"/>
            <a:ext cx="73152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会員からの異議がない場合承認となり、入会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  金と年会費を納入により、正会員に決定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43000" y="4620665"/>
            <a:ext cx="80009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新会員入会式を挙行。所属委員会を決定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43000" y="5162875"/>
            <a:ext cx="568347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500" dirty="0" smtClean="0">
                <a:solidFill>
                  <a:srgbClr val="002060"/>
                </a:solidFill>
              </a:rPr>
              <a:t>幹事が新会員を</a:t>
            </a:r>
            <a:r>
              <a:rPr kumimoji="1" lang="ja-JP" altLang="en-US" sz="25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ＲＩ</a:t>
            </a:r>
            <a:r>
              <a:rPr kumimoji="1" lang="ja-JP" altLang="en-US" sz="2500" dirty="0" smtClean="0">
                <a:solidFill>
                  <a:srgbClr val="002060"/>
                </a:solidFill>
              </a:rPr>
              <a:t>に報告</a:t>
            </a:r>
            <a:endParaRPr kumimoji="1"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301038" y="6439583"/>
            <a:ext cx="8429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bg1"/>
                </a:solidFill>
              </a:rPr>
              <a:t>５</a:t>
            </a:r>
            <a:endParaRPr kumimoji="1" lang="ja-JP" altLang="en-US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46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72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ロータリークラブ会員の特典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25880" y="2394742"/>
            <a:ext cx="77237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入会と同時に日本は勿論、世界中のどこの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</a:t>
            </a:r>
            <a:r>
              <a:rPr lang="ja-JP" altLang="en-US" sz="2500" dirty="0">
                <a:solidFill>
                  <a:srgbClr val="002060"/>
                </a:solidFill>
              </a:rPr>
              <a:t> </a:t>
            </a:r>
            <a:r>
              <a:rPr lang="ja-JP" altLang="en-US" sz="2500" dirty="0" smtClean="0">
                <a:solidFill>
                  <a:srgbClr val="002060"/>
                </a:solidFill>
              </a:rPr>
              <a:t> クラブの例会にも出席できます。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6526056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25880" y="3348475"/>
            <a:ext cx="713232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人前で話すことに習熟します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25880" y="3970271"/>
            <a:ext cx="78181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様々な職業や外部講師卓話により、他業種の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  知識や情報を得ることができます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25880" y="4971864"/>
            <a:ext cx="58789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500" dirty="0" smtClean="0">
                <a:solidFill>
                  <a:srgbClr val="002060"/>
                </a:solidFill>
              </a:rPr>
              <a:t>地域社会に奉仕することにより、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 </a:t>
            </a:r>
            <a:r>
              <a:rPr lang="ja-JP" altLang="en-US" sz="2500" dirty="0" smtClean="0">
                <a:solidFill>
                  <a:srgbClr val="002060"/>
                </a:solidFill>
              </a:rPr>
              <a:t> </a:t>
            </a:r>
            <a:r>
              <a:rPr kumimoji="1" lang="ja-JP" altLang="en-US" sz="2500" dirty="0" smtClean="0">
                <a:solidFill>
                  <a:srgbClr val="002060"/>
                </a:solidFill>
              </a:rPr>
              <a:t>地域社会から認められます</a:t>
            </a:r>
            <a:endParaRPr kumimoji="1"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90561" y="6477000"/>
            <a:ext cx="74569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bg1"/>
                </a:solidFill>
              </a:rPr>
              <a:t>６</a:t>
            </a:r>
            <a:endParaRPr kumimoji="1" lang="ja-JP" altLang="en-US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19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72"/>
            <a:ext cx="9144000" cy="6853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143000" y="1456993"/>
            <a:ext cx="7040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C00000"/>
                </a:solidFill>
              </a:rPr>
              <a:t>ロータリークラブ会員の義務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54481" y="2472901"/>
            <a:ext cx="749510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会費の納入 ⇒ クラブ運営の平等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6526056"/>
            <a:ext cx="216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新会員研修セミナー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54481" y="3042030"/>
            <a:ext cx="690371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500" dirty="0" smtClean="0">
                <a:solidFill>
                  <a:srgbClr val="002060"/>
                </a:solidFill>
              </a:rPr>
              <a:t>例会への出席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14939" y="3651609"/>
            <a:ext cx="73290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solidFill>
                  <a:schemeClr val="accent6">
                    <a:lumMod val="75000"/>
                  </a:schemeClr>
                </a:solidFill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75000"/>
                  </a:schemeClr>
                </a:solidFill>
              </a:rPr>
              <a:t>　　例会を欠席した場合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54481" y="4218211"/>
            <a:ext cx="56503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500" dirty="0" smtClean="0">
                <a:solidFill>
                  <a:srgbClr val="002060"/>
                </a:solidFill>
              </a:rPr>
              <a:t>ロータリーの雑誌の購読</a:t>
            </a:r>
            <a:endParaRPr kumimoji="1"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14939" y="4820589"/>
            <a:ext cx="428631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rgbClr val="002060"/>
                </a:solidFill>
              </a:rPr>
              <a:t>　　　</a:t>
            </a:r>
            <a:r>
              <a:rPr kumimoji="1" lang="ja-JP" altLang="en-US" sz="2500" dirty="0" smtClean="0">
                <a:solidFill>
                  <a:schemeClr val="accent6">
                    <a:lumMod val="75000"/>
                  </a:schemeClr>
                </a:solidFill>
              </a:rPr>
              <a:t>定款・細則の順守</a:t>
            </a:r>
            <a:endParaRPr kumimoji="1" lang="ja-JP" altLang="en-US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14939" y="5357076"/>
            <a:ext cx="39286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solidFill>
                  <a:schemeClr val="accent6">
                    <a:lumMod val="75000"/>
                  </a:schemeClr>
                </a:solidFill>
              </a:rPr>
              <a:t>　</a:t>
            </a:r>
            <a:r>
              <a:rPr lang="ja-JP" altLang="en-US" sz="2500" dirty="0" smtClean="0">
                <a:solidFill>
                  <a:schemeClr val="accent6">
                    <a:lumMod val="75000"/>
                  </a:schemeClr>
                </a:solidFill>
              </a:rPr>
              <a:t>　　</a:t>
            </a:r>
            <a:r>
              <a:rPr kumimoji="1" lang="ja-JP" altLang="en-US" sz="2500" dirty="0" smtClean="0">
                <a:solidFill>
                  <a:srgbClr val="C00000"/>
                </a:solidFill>
              </a:rPr>
              <a:t>新会員紹介</a:t>
            </a:r>
            <a:endParaRPr kumimoji="1" lang="ja-JP" altLang="en-US" sz="2500" dirty="0">
              <a:solidFill>
                <a:srgbClr val="C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321040" y="6480267"/>
            <a:ext cx="728546" cy="492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dirty="0" smtClean="0">
                <a:solidFill>
                  <a:schemeClr val="bg1"/>
                </a:solidFill>
              </a:rPr>
              <a:t>７</a:t>
            </a:r>
            <a:endParaRPr kumimoji="1" lang="ja-JP" altLang="en-US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96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671</TotalTime>
  <Words>1553</Words>
  <Application>Microsoft Office PowerPoint</Application>
  <PresentationFormat>画面に合わせる (4:3)</PresentationFormat>
  <Paragraphs>325</Paragraphs>
  <Slides>35</Slides>
  <Notes>35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2" baseType="lpstr">
      <vt:lpstr>ＭＳ Ｐゴシック</vt:lpstr>
      <vt:lpstr>ＭＳ ゴシック</vt:lpstr>
      <vt:lpstr>ＭＳ 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ロータリーは ・ ・ ・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山田修平</dc:creator>
  <cp:lastModifiedBy>山田修平</cp:lastModifiedBy>
  <cp:revision>45</cp:revision>
  <dcterms:created xsi:type="dcterms:W3CDTF">2015-10-16T03:46:11Z</dcterms:created>
  <dcterms:modified xsi:type="dcterms:W3CDTF">2015-10-18T06:50:54Z</dcterms:modified>
</cp:coreProperties>
</file>