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handoutMasterIdLst>
    <p:handoutMasterId r:id="rId19"/>
  </p:handoutMasterIdLst>
  <p:sldIdLst>
    <p:sldId id="256" r:id="rId2"/>
    <p:sldId id="262" r:id="rId3"/>
    <p:sldId id="261" r:id="rId4"/>
    <p:sldId id="258" r:id="rId5"/>
    <p:sldId id="264" r:id="rId6"/>
    <p:sldId id="263" r:id="rId7"/>
    <p:sldId id="265" r:id="rId8"/>
    <p:sldId id="266" r:id="rId9"/>
    <p:sldId id="267" r:id="rId10"/>
    <p:sldId id="268" r:id="rId11"/>
    <p:sldId id="269" r:id="rId12"/>
    <p:sldId id="270" r:id="rId13"/>
    <p:sldId id="271" r:id="rId14"/>
    <p:sldId id="272" r:id="rId15"/>
    <p:sldId id="278" r:id="rId16"/>
    <p:sldId id="273" r:id="rId17"/>
  </p:sldIdLst>
  <p:sldSz cx="9144000" cy="6858000" type="screen4x3"/>
  <p:notesSz cx="6858000" cy="98742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C8D2C8-5B49-4AA4-9142-1796B4D829C9}">
          <p14:sldIdLst>
            <p14:sldId id="256"/>
            <p14:sldId id="262"/>
            <p14:sldId id="261"/>
            <p14:sldId id="258"/>
            <p14:sldId id="264"/>
            <p14:sldId id="263"/>
            <p14:sldId id="265"/>
            <p14:sldId id="266"/>
            <p14:sldId id="267"/>
            <p14:sldId id="268"/>
            <p14:sldId id="269"/>
            <p14:sldId id="270"/>
            <p14:sldId id="271"/>
            <p14:sldId id="272"/>
            <p14:sldId id="278"/>
            <p14:sldId id="273"/>
          </p14:sldIdLst>
        </p14:section>
      </p14:sectionLst>
    </p:ex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6"/>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1995" autoAdjust="0"/>
    <p:restoredTop sz="94660"/>
  </p:normalViewPr>
  <p:slideViewPr>
    <p:cSldViewPr snapToGrid="0" showGuides="1">
      <p:cViewPr varScale="1">
        <p:scale>
          <a:sx n="74" d="100"/>
          <a:sy n="74" d="100"/>
        </p:scale>
        <p:origin x="1410" y="72"/>
      </p:cViewPr>
      <p:guideLst>
        <p:guide orient="horz" pos="2228"/>
        <p:guide pos="2880"/>
      </p:guideLst>
    </p:cSldViewPr>
  </p:slideViewPr>
  <p:notesTextViewPr>
    <p:cViewPr>
      <p:scale>
        <a:sx n="1" d="1"/>
        <a:sy n="1" d="1"/>
      </p:scale>
      <p:origin x="0" y="0"/>
    </p:cViewPr>
  </p:notesTextViewPr>
  <p:sorterViewPr>
    <p:cViewPr>
      <p:scale>
        <a:sx n="100" d="100"/>
        <a:sy n="100" d="100"/>
      </p:scale>
      <p:origin x="0" y="-1398"/>
    </p:cViewPr>
  </p:sorterViewPr>
  <p:notesViewPr>
    <p:cSldViewPr snapToGrid="0">
      <p:cViewPr>
        <p:scale>
          <a:sx n="100" d="100"/>
          <a:sy n="100" d="100"/>
        </p:scale>
        <p:origin x="1890" y="-28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489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4895"/>
          </a:xfrm>
          <a:prstGeom prst="rect">
            <a:avLst/>
          </a:prstGeom>
        </p:spPr>
        <p:txBody>
          <a:bodyPr vert="horz" lIns="91440" tIns="45720" rIns="91440" bIns="45720" rtlCol="0"/>
          <a:lstStyle>
            <a:lvl1pPr algn="r">
              <a:defRPr sz="1200"/>
            </a:lvl1pPr>
          </a:lstStyle>
          <a:p>
            <a:fld id="{50C6922D-EF80-4CB3-AC76-B1A0C11D233F}" type="datetimeFigureOut">
              <a:rPr kumimoji="1" lang="ja-JP" altLang="en-US" smtClean="0"/>
              <a:t>2016/10/2</a:t>
            </a:fld>
            <a:endParaRPr kumimoji="1" lang="ja-JP" altLang="en-US"/>
          </a:p>
        </p:txBody>
      </p:sp>
      <p:sp>
        <p:nvSpPr>
          <p:cNvPr id="4" name="フッター プレースホルダー 3"/>
          <p:cNvSpPr>
            <a:spLocks noGrp="1"/>
          </p:cNvSpPr>
          <p:nvPr>
            <p:ph type="ftr" sz="quarter" idx="2"/>
          </p:nvPr>
        </p:nvSpPr>
        <p:spPr>
          <a:xfrm>
            <a:off x="0" y="9379356"/>
            <a:ext cx="2971800" cy="49489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379356"/>
            <a:ext cx="2971800" cy="494895"/>
          </a:xfrm>
          <a:prstGeom prst="rect">
            <a:avLst/>
          </a:prstGeom>
        </p:spPr>
        <p:txBody>
          <a:bodyPr vert="horz" lIns="91440" tIns="45720" rIns="91440" bIns="45720" rtlCol="0" anchor="b"/>
          <a:lstStyle>
            <a:lvl1pPr algn="r">
              <a:defRPr sz="1200"/>
            </a:lvl1pPr>
          </a:lstStyle>
          <a:p>
            <a:fld id="{4A466DAD-04F0-4C65-8FEC-BCA7B7B6E0F6}" type="slidenum">
              <a:rPr kumimoji="1" lang="ja-JP" altLang="en-US" smtClean="0"/>
              <a:t>‹#›</a:t>
            </a:fld>
            <a:endParaRPr kumimoji="1" lang="ja-JP" altLang="en-US"/>
          </a:p>
        </p:txBody>
      </p:sp>
    </p:spTree>
    <p:extLst>
      <p:ext uri="{BB962C8B-B14F-4D97-AF65-F5344CB8AC3E}">
        <p14:creationId xmlns:p14="http://schemas.microsoft.com/office/powerpoint/2010/main" val="3311071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489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4895"/>
          </a:xfrm>
          <a:prstGeom prst="rect">
            <a:avLst/>
          </a:prstGeom>
        </p:spPr>
        <p:txBody>
          <a:bodyPr vert="horz" lIns="91440" tIns="45720" rIns="91440" bIns="45720" rtlCol="0"/>
          <a:lstStyle>
            <a:lvl1pPr algn="r">
              <a:defRPr sz="1200"/>
            </a:lvl1pPr>
          </a:lstStyle>
          <a:p>
            <a:fld id="{8665BD46-9B07-4E73-87F8-C31561EA4488}" type="datetimeFigureOut">
              <a:rPr kumimoji="1" lang="ja-JP" altLang="en-US" smtClean="0"/>
              <a:t>2016/10/2</a:t>
            </a:fld>
            <a:endParaRPr kumimoji="1" lang="ja-JP" altLang="en-US"/>
          </a:p>
        </p:txBody>
      </p:sp>
      <p:sp>
        <p:nvSpPr>
          <p:cNvPr id="4" name="スライド イメージ プレースホルダー 3"/>
          <p:cNvSpPr>
            <a:spLocks noGrp="1" noRot="1" noChangeAspect="1"/>
          </p:cNvSpPr>
          <p:nvPr>
            <p:ph type="sldImg" idx="2"/>
          </p:nvPr>
        </p:nvSpPr>
        <p:spPr>
          <a:xfrm>
            <a:off x="1206500" y="1233488"/>
            <a:ext cx="4445000" cy="3333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934"/>
            <a:ext cx="5486400" cy="388823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9356"/>
            <a:ext cx="2971800" cy="49489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9356"/>
            <a:ext cx="2971800" cy="494895"/>
          </a:xfrm>
          <a:prstGeom prst="rect">
            <a:avLst/>
          </a:prstGeom>
        </p:spPr>
        <p:txBody>
          <a:bodyPr vert="horz" lIns="91440" tIns="45720" rIns="91440" bIns="45720" rtlCol="0" anchor="b"/>
          <a:lstStyle>
            <a:lvl1pPr algn="r">
              <a:defRPr sz="1200"/>
            </a:lvl1pPr>
          </a:lstStyle>
          <a:p>
            <a:fld id="{187AD69F-D7D1-4387-BD0A-6F5C7635EF64}" type="slidenum">
              <a:rPr kumimoji="1" lang="ja-JP" altLang="en-US" smtClean="0"/>
              <a:t>‹#›</a:t>
            </a:fld>
            <a:endParaRPr kumimoji="1" lang="ja-JP" altLang="en-US"/>
          </a:p>
        </p:txBody>
      </p:sp>
    </p:spTree>
    <p:extLst>
      <p:ext uri="{BB962C8B-B14F-4D97-AF65-F5344CB8AC3E}">
        <p14:creationId xmlns:p14="http://schemas.microsoft.com/office/powerpoint/2010/main" val="36961711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19912" y="4976212"/>
            <a:ext cx="5218176" cy="3994461"/>
          </a:xfrm>
        </p:spPr>
        <p:txBody>
          <a:bodyPr/>
          <a:lstStyle/>
          <a:p>
            <a:r>
              <a:rPr kumimoji="1" lang="ja-JP" altLang="en-US" dirty="0" smtClean="0"/>
              <a:t>皆様こんにちは</a:t>
            </a:r>
            <a:endParaRPr kumimoji="1" lang="en-US" altLang="ja-JP" dirty="0" smtClean="0"/>
          </a:p>
          <a:p>
            <a:endParaRPr kumimoji="1" lang="en-US" altLang="ja-JP" dirty="0" smtClean="0"/>
          </a:p>
          <a:p>
            <a:r>
              <a:rPr kumimoji="1" lang="ja-JP" altLang="en-US" dirty="0" smtClean="0"/>
              <a:t>　本日はご多用の中をガバナー補</a:t>
            </a:r>
            <a:r>
              <a:rPr lang="ja-JP" altLang="en-US" dirty="0"/>
              <a:t>佐</a:t>
            </a:r>
            <a:r>
              <a:rPr kumimoji="1" lang="ja-JP" altLang="en-US" dirty="0" smtClean="0"/>
              <a:t>主催のロータリー情報研修会に参加下さり</a:t>
            </a:r>
            <a:endParaRPr kumimoji="1" lang="en-US" altLang="ja-JP" dirty="0" smtClean="0"/>
          </a:p>
          <a:p>
            <a:endParaRPr lang="en-US" altLang="ja-JP" dirty="0"/>
          </a:p>
          <a:p>
            <a:r>
              <a:rPr kumimoji="1" lang="ja-JP" altLang="en-US" dirty="0" smtClean="0"/>
              <a:t>ありがとうございます。</a:t>
            </a:r>
            <a:endParaRPr kumimoji="1" lang="en-US" altLang="ja-JP" dirty="0" smtClean="0"/>
          </a:p>
          <a:p>
            <a:endParaRPr lang="en-US" altLang="ja-JP" dirty="0"/>
          </a:p>
          <a:p>
            <a:r>
              <a:rPr kumimoji="1" lang="ja-JP" altLang="en-US" dirty="0" smtClean="0"/>
              <a:t>　私は地区研修委員会の○○です。○○ＲＣ所属です。</a:t>
            </a:r>
            <a:endParaRPr kumimoji="1" lang="en-US" altLang="ja-JP" dirty="0" smtClean="0"/>
          </a:p>
          <a:p>
            <a:endParaRPr lang="en-US" altLang="ja-JP" dirty="0"/>
          </a:p>
          <a:p>
            <a:r>
              <a:rPr kumimoji="1" lang="ja-JP" altLang="en-US" dirty="0" smtClean="0"/>
              <a:t>　今回このＰＰＴの解説を担当しますのでよろしくお願いたします。</a:t>
            </a:r>
            <a:endParaRPr kumimoji="1" lang="en-US" altLang="ja-JP" dirty="0" smtClean="0"/>
          </a:p>
          <a:p>
            <a:endParaRPr lang="en-US" altLang="ja-JP" dirty="0"/>
          </a:p>
          <a:p>
            <a:r>
              <a:rPr lang="ja-JP" altLang="en-US" dirty="0" smtClean="0"/>
              <a:t>　ロータリー</a:t>
            </a:r>
            <a:r>
              <a:rPr lang="ja-JP" altLang="en-US" dirty="0"/>
              <a:t>情報研修会の目的は、ロータリーを正しく理解し、</a:t>
            </a:r>
            <a:r>
              <a:rPr lang="ja-JP" altLang="en-US" dirty="0" smtClean="0"/>
              <a:t>ロータリー</a:t>
            </a:r>
            <a:r>
              <a:rPr lang="ja-JP" altLang="en-US" dirty="0"/>
              <a:t>の</a:t>
            </a:r>
            <a:r>
              <a:rPr lang="ja-JP" altLang="en-US" dirty="0" smtClean="0"/>
              <a:t>考え</a:t>
            </a:r>
            <a:endParaRPr lang="en-US" altLang="ja-JP" dirty="0" smtClean="0"/>
          </a:p>
          <a:p>
            <a:endParaRPr lang="en-US" altLang="ja-JP" dirty="0"/>
          </a:p>
          <a:p>
            <a:r>
              <a:rPr lang="ja-JP" altLang="en-US" dirty="0" smtClean="0"/>
              <a:t>や</a:t>
            </a:r>
            <a:r>
              <a:rPr lang="ja-JP" altLang="en-US" dirty="0"/>
              <a:t>哲学（生き様）を学び、</a:t>
            </a:r>
            <a:r>
              <a:rPr lang="ja-JP" altLang="en-US" dirty="0" smtClean="0"/>
              <a:t>家底や職場や地域</a:t>
            </a:r>
            <a:r>
              <a:rPr lang="ja-JP" altLang="en-US" dirty="0"/>
              <a:t>社会に</a:t>
            </a:r>
            <a:r>
              <a:rPr lang="ja-JP" altLang="en-US" dirty="0" smtClean="0"/>
              <a:t>おいて</a:t>
            </a:r>
            <a:r>
              <a:rPr lang="ja-JP" altLang="en-US" dirty="0"/>
              <a:t>、また世界的な</a:t>
            </a:r>
            <a:r>
              <a:rPr lang="ja-JP" altLang="en-US" dirty="0" smtClean="0"/>
              <a:t>規</a:t>
            </a:r>
            <a:endParaRPr lang="en-US" altLang="ja-JP" dirty="0" smtClean="0"/>
          </a:p>
          <a:p>
            <a:endParaRPr lang="en-US" altLang="ja-JP" dirty="0"/>
          </a:p>
          <a:p>
            <a:r>
              <a:rPr lang="ja-JP" altLang="en-US" dirty="0" smtClean="0"/>
              <a:t>模</a:t>
            </a:r>
            <a:r>
              <a:rPr lang="ja-JP" altLang="en-US" dirty="0"/>
              <a:t>において、ロータリー精神で</a:t>
            </a:r>
            <a:r>
              <a:rPr lang="ja-JP" altLang="en-US" dirty="0" smtClean="0"/>
              <a:t>ある「人</a:t>
            </a:r>
            <a:r>
              <a:rPr lang="ja-JP" altLang="en-US" dirty="0"/>
              <a:t>の</a:t>
            </a:r>
            <a:r>
              <a:rPr lang="ja-JP" altLang="en-US" dirty="0" smtClean="0"/>
              <a:t>お役に立つこと</a:t>
            </a:r>
            <a:r>
              <a:rPr lang="ja-JP" altLang="en-US" dirty="0" smtClean="0"/>
              <a:t>」を願い、それを実践し</a:t>
            </a:r>
            <a:endParaRPr lang="en-US" altLang="ja-JP" dirty="0" smtClean="0"/>
          </a:p>
          <a:p>
            <a:endParaRPr lang="en-US" altLang="ja-JP" dirty="0"/>
          </a:p>
          <a:p>
            <a:r>
              <a:rPr lang="ja-JP" altLang="en-US" dirty="0" smtClean="0"/>
              <a:t>ていくことにあります。</a:t>
            </a:r>
            <a:r>
              <a:rPr lang="ja-JP" altLang="en-US" dirty="0"/>
              <a:t>つまり本当のロータリー</a:t>
            </a:r>
            <a:r>
              <a:rPr lang="ja-JP" altLang="en-US" dirty="0" smtClean="0"/>
              <a:t>運動をとは何かを学ぶ（知る）こと</a:t>
            </a:r>
            <a:endParaRPr lang="en-US" altLang="ja-JP" dirty="0" smtClean="0"/>
          </a:p>
          <a:p>
            <a:endParaRPr lang="en-US" altLang="ja-JP" dirty="0"/>
          </a:p>
          <a:p>
            <a:r>
              <a:rPr lang="ja-JP" altLang="en-US" dirty="0" smtClean="0"/>
              <a:t>にあります。</a:t>
            </a:r>
            <a:endParaRPr lang="en-US" altLang="ja-JP" dirty="0" smtClean="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a:t>
            </a:fld>
            <a:endParaRPr kumimoji="1" lang="ja-JP" altLang="en-US"/>
          </a:p>
        </p:txBody>
      </p:sp>
    </p:spTree>
    <p:extLst>
      <p:ext uri="{BB962C8B-B14F-4D97-AF65-F5344CB8AC3E}">
        <p14:creationId xmlns:p14="http://schemas.microsoft.com/office/powerpoint/2010/main" val="3915135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764126"/>
            <a:ext cx="5486400" cy="3888232"/>
          </a:xfrm>
        </p:spPr>
        <p:txBody>
          <a:bodyPr/>
          <a:lstStyle/>
          <a:p>
            <a:r>
              <a:rPr kumimoji="1" lang="ja-JP" altLang="en-US" dirty="0" smtClean="0"/>
              <a:t>　ロータリーの思想・哲学の基本を今一度申し上げます。</a:t>
            </a:r>
            <a:endParaRPr kumimoji="1" lang="en-US" altLang="ja-JP" dirty="0" smtClean="0"/>
          </a:p>
          <a:p>
            <a:endParaRPr lang="en-US" altLang="ja-JP" dirty="0"/>
          </a:p>
          <a:p>
            <a:r>
              <a:rPr kumimoji="1" lang="ja-JP" altLang="en-US" dirty="0" smtClean="0"/>
              <a:t>　ロータリーは国・民族・宗教よる差別はなく、人類は全て平等であり、人と人との関</a:t>
            </a:r>
            <a:endParaRPr kumimoji="1" lang="en-US" altLang="ja-JP" dirty="0" smtClean="0"/>
          </a:p>
          <a:p>
            <a:endParaRPr lang="en-US" altLang="ja-JP" dirty="0"/>
          </a:p>
          <a:p>
            <a:r>
              <a:rPr kumimoji="1" lang="ja-JP" altLang="en-US" dirty="0" smtClean="0"/>
              <a:t>係は全て対等であることです。そこに対話が生まれ、ロータリーは発展してきました。</a:t>
            </a:r>
            <a:endParaRPr kumimoji="1" lang="en-US" altLang="ja-JP" dirty="0" smtClean="0"/>
          </a:p>
          <a:p>
            <a:endParaRPr lang="en-US" altLang="ja-JP" dirty="0"/>
          </a:p>
          <a:p>
            <a:r>
              <a:rPr kumimoji="1" lang="ja-JP" altLang="en-US" dirty="0" smtClean="0"/>
              <a:t>　人間を大事にする団体。人間の尊厳を大事にする団体、人間の関係を大事にして</a:t>
            </a:r>
            <a:endParaRPr kumimoji="1" lang="en-US" altLang="ja-JP" dirty="0" smtClean="0"/>
          </a:p>
          <a:p>
            <a:endParaRPr lang="en-US" altLang="ja-JP" dirty="0"/>
          </a:p>
          <a:p>
            <a:r>
              <a:rPr kumimoji="1" lang="ja-JP" altLang="en-US" dirty="0" smtClean="0"/>
              <a:t>いる団体であります。そこには上下関係、親分子分の関係など全くないのです。</a:t>
            </a:r>
            <a:endParaRPr kumimoji="1" lang="en-US" altLang="ja-JP" dirty="0" smtClean="0"/>
          </a:p>
          <a:p>
            <a:endParaRPr lang="en-US" altLang="ja-JP" dirty="0"/>
          </a:p>
          <a:p>
            <a:r>
              <a:rPr kumimoji="1" lang="ja-JP" altLang="en-US" dirty="0" smtClean="0"/>
              <a:t>　世のため、人のためになる心を養う団体であり、世のために活動する団体であり</a:t>
            </a:r>
            <a:endParaRPr kumimoji="1" lang="en-US" altLang="ja-JP" dirty="0" smtClean="0"/>
          </a:p>
          <a:p>
            <a:endParaRPr lang="en-US" altLang="ja-JP" dirty="0"/>
          </a:p>
          <a:p>
            <a:r>
              <a:rPr kumimoji="1" lang="ja-JP" altLang="en-US" dirty="0" smtClean="0"/>
              <a:t>ます。　さらにお互いに切磋琢磨する団体でもあるのです。</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10</a:t>
            </a:fld>
            <a:endParaRPr kumimoji="1" lang="ja-JP" altLang="en-US"/>
          </a:p>
        </p:txBody>
      </p:sp>
    </p:spTree>
    <p:extLst>
      <p:ext uri="{BB962C8B-B14F-4D97-AF65-F5344CB8AC3E}">
        <p14:creationId xmlns:p14="http://schemas.microsoft.com/office/powerpoint/2010/main" val="2796748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94944" y="4815840"/>
            <a:ext cx="5623560" cy="3860902"/>
          </a:xfrm>
        </p:spPr>
        <p:txBody>
          <a:bodyPr/>
          <a:lstStyle/>
          <a:p>
            <a:r>
              <a:rPr kumimoji="1" lang="ja-JP" altLang="en-US" dirty="0" smtClean="0"/>
              <a:t>　例会は米山梅吉さんの云う「人生</a:t>
            </a:r>
            <a:r>
              <a:rPr lang="ja-JP" altLang="en-US" dirty="0"/>
              <a:t>の</a:t>
            </a:r>
            <a:r>
              <a:rPr lang="ja-JP" altLang="en-US" dirty="0" smtClean="0"/>
              <a:t>道場」であリ、「自己研鑽の場」であります。</a:t>
            </a:r>
            <a:endParaRPr kumimoji="1" lang="en-US" altLang="ja-JP" dirty="0" smtClean="0"/>
          </a:p>
          <a:p>
            <a:endParaRPr lang="en-US" altLang="ja-JP" dirty="0"/>
          </a:p>
          <a:p>
            <a:r>
              <a:rPr kumimoji="1" lang="ja-JP" altLang="en-US" dirty="0" smtClean="0"/>
              <a:t>　例会でロータリーを学びし、出でて奉仕するところに、仲間と</a:t>
            </a:r>
            <a:r>
              <a:rPr lang="ja-JP" altLang="en-US" dirty="0"/>
              <a:t>しての本当の友情</a:t>
            </a:r>
            <a:r>
              <a:rPr kumimoji="1" lang="ja-JP" altLang="en-US" dirty="0" smtClean="0"/>
              <a:t>が生</a:t>
            </a:r>
            <a:endParaRPr kumimoji="1" lang="en-US" altLang="ja-JP" dirty="0" smtClean="0"/>
          </a:p>
          <a:p>
            <a:endParaRPr lang="en-US" altLang="ja-JP" dirty="0"/>
          </a:p>
          <a:p>
            <a:r>
              <a:rPr kumimoji="1" lang="ja-JP" altLang="en-US" dirty="0" smtClean="0"/>
              <a:t>れ、例会は憩いの場にもなるのです。</a:t>
            </a:r>
            <a:endParaRPr kumimoji="1" lang="en-US" altLang="ja-JP" dirty="0" smtClean="0"/>
          </a:p>
          <a:p>
            <a:endParaRPr kumimoji="1" lang="en-US" altLang="ja-JP" dirty="0" smtClean="0"/>
          </a:p>
          <a:p>
            <a:r>
              <a:rPr lang="ja-JP" altLang="en-US" dirty="0"/>
              <a:t>　</a:t>
            </a:r>
            <a:r>
              <a:rPr lang="ja-JP" altLang="en-US" dirty="0" smtClean="0"/>
              <a:t>ロータリーでは、</a:t>
            </a:r>
            <a:r>
              <a:rPr kumimoji="1" lang="ja-JP" altLang="en-US" dirty="0" smtClean="0"/>
              <a:t>多様で品格ある価値観を身に付けるようになり、感性が磨かれて</a:t>
            </a:r>
            <a:endParaRPr kumimoji="1" lang="en-US" altLang="ja-JP" dirty="0" smtClean="0"/>
          </a:p>
          <a:p>
            <a:endParaRPr lang="en-US" altLang="ja-JP" dirty="0"/>
          </a:p>
          <a:p>
            <a:r>
              <a:rPr kumimoji="1" lang="ja-JP" altLang="en-US" dirty="0" smtClean="0"/>
              <a:t>より豊かな人生を送ることはできるようになります。</a:t>
            </a:r>
            <a:endParaRPr kumimoji="1" lang="en-US" altLang="ja-JP" dirty="0" smtClean="0"/>
          </a:p>
          <a:p>
            <a:endParaRPr lang="en-US" altLang="ja-JP" dirty="0"/>
          </a:p>
          <a:p>
            <a:r>
              <a:rPr kumimoji="1" lang="ja-JP" altLang="en-US" dirty="0" smtClean="0"/>
              <a:t>　「ロータリーは一つの人生哲学である。それは実践しなければならない。」　このフ</a:t>
            </a:r>
            <a:endParaRPr kumimoji="1" lang="en-US" altLang="ja-JP" dirty="0" smtClean="0"/>
          </a:p>
          <a:p>
            <a:endParaRPr lang="en-US" altLang="ja-JP" dirty="0"/>
          </a:p>
          <a:p>
            <a:r>
              <a:rPr kumimoji="1" lang="ja-JP" altLang="en-US" dirty="0" smtClean="0"/>
              <a:t>レーズをじっくりと味わいたいものです。</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11</a:t>
            </a:fld>
            <a:endParaRPr kumimoji="1" lang="ja-JP" altLang="en-US"/>
          </a:p>
        </p:txBody>
      </p:sp>
    </p:spTree>
    <p:extLst>
      <p:ext uri="{BB962C8B-B14F-4D97-AF65-F5344CB8AC3E}">
        <p14:creationId xmlns:p14="http://schemas.microsoft.com/office/powerpoint/2010/main" val="728661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さらにロータリからは恩恵、つまり贈りものが沢山あります。</a:t>
            </a:r>
            <a:endParaRPr kumimoji="1" lang="en-US" altLang="ja-JP" dirty="0" smtClean="0"/>
          </a:p>
          <a:p>
            <a:endParaRPr kumimoji="1" lang="en-US" altLang="ja-JP" dirty="0" smtClean="0"/>
          </a:p>
          <a:p>
            <a:r>
              <a:rPr lang="ja-JP" altLang="en-US" dirty="0"/>
              <a:t>　</a:t>
            </a:r>
            <a:r>
              <a:rPr lang="ja-JP" altLang="en-US" dirty="0" smtClean="0"/>
              <a:t>ロータリーは、仲間からのいろんな感性を授かり、豊かな人生の一助になり、か</a:t>
            </a:r>
            <a:endParaRPr lang="en-US" altLang="ja-JP" dirty="0" smtClean="0"/>
          </a:p>
          <a:p>
            <a:endParaRPr lang="en-US" altLang="ja-JP" dirty="0"/>
          </a:p>
          <a:p>
            <a:r>
              <a:rPr lang="ja-JP" altLang="en-US" dirty="0" smtClean="0"/>
              <a:t>つ豊富な経験や体験する機会に恵まれています。</a:t>
            </a:r>
            <a:endParaRPr lang="en-US" altLang="ja-JP" dirty="0" smtClean="0"/>
          </a:p>
          <a:p>
            <a:endParaRPr kumimoji="1" lang="en-US" altLang="ja-JP" dirty="0"/>
          </a:p>
          <a:p>
            <a:r>
              <a:rPr lang="ja-JP" altLang="en-US" dirty="0" smtClean="0"/>
              <a:t>　それからロータリーは「人間力」「人徳」をも身に付けることができます。「足る</a:t>
            </a:r>
            <a:r>
              <a:rPr lang="ja-JP" altLang="en-US" dirty="0" err="1" smtClean="0"/>
              <a:t>を</a:t>
            </a:r>
            <a:r>
              <a:rPr lang="ja-JP" altLang="en-US" dirty="0" smtClean="0"/>
              <a:t>知</a:t>
            </a:r>
            <a:endParaRPr lang="en-US" altLang="ja-JP" dirty="0" smtClean="0"/>
          </a:p>
          <a:p>
            <a:endParaRPr lang="en-US" altLang="ja-JP" dirty="0"/>
          </a:p>
          <a:p>
            <a:r>
              <a:rPr lang="ja-JP" altLang="en-US" dirty="0" smtClean="0"/>
              <a:t>る」を悟ることができるようになり、幸福感に満ちた人生を送ることができるのです。</a:t>
            </a:r>
            <a:endParaRPr lang="en-US" altLang="ja-JP" dirty="0" smtClean="0"/>
          </a:p>
          <a:p>
            <a:endParaRPr lang="en-US" altLang="ja-JP" dirty="0"/>
          </a:p>
          <a:p>
            <a:r>
              <a:rPr lang="ja-JP" altLang="en-US" dirty="0" smtClean="0"/>
              <a:t>それが、クラブで、家庭で、職場で、地域社会に良い</a:t>
            </a:r>
            <a:r>
              <a:rPr lang="ja-JP" altLang="en-US" dirty="0"/>
              <a:t>影響を</a:t>
            </a:r>
            <a:r>
              <a:rPr lang="ja-JP" altLang="en-US" dirty="0" smtClean="0"/>
              <a:t>与えてまいります。</a:t>
            </a:r>
            <a:endParaRPr lang="en-US" altLang="ja-JP" dirty="0" smtClean="0"/>
          </a:p>
          <a:p>
            <a:endParaRPr lang="en-US" altLang="ja-JP" dirty="0"/>
          </a:p>
          <a:p>
            <a:r>
              <a:rPr lang="ja-JP" altLang="en-US" dirty="0" smtClean="0"/>
              <a:t>つまり、己の人作りが世のため、人のためになるのです。</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12</a:t>
            </a:fld>
            <a:endParaRPr kumimoji="1" lang="ja-JP" altLang="en-US"/>
          </a:p>
        </p:txBody>
      </p:sp>
    </p:spTree>
    <p:extLst>
      <p:ext uri="{BB962C8B-B14F-4D97-AF65-F5344CB8AC3E}">
        <p14:creationId xmlns:p14="http://schemas.microsoft.com/office/powerpoint/2010/main" val="3221940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36448" y="4718304"/>
            <a:ext cx="5669280" cy="4523232"/>
          </a:xfrm>
        </p:spPr>
        <p:txBody>
          <a:bodyPr/>
          <a:lstStyle/>
          <a:p>
            <a:r>
              <a:rPr kumimoji="1" lang="ja-JP" altLang="en-US" dirty="0" smtClean="0"/>
              <a:t>　ロータリーは７年前に</a:t>
            </a:r>
            <a:r>
              <a:rPr lang="ja-JP" altLang="en-US" dirty="0"/>
              <a:t>従来の</a:t>
            </a:r>
            <a:r>
              <a:rPr kumimoji="1" lang="ja-JP" altLang="en-US" dirty="0" smtClean="0"/>
              <a:t>親睦と奉仕の価値観に加えて高潔性、多様性、リー</a:t>
            </a:r>
            <a:endParaRPr kumimoji="1" lang="en-US" altLang="ja-JP" dirty="0" smtClean="0"/>
          </a:p>
          <a:p>
            <a:endParaRPr lang="en-US" altLang="ja-JP" dirty="0"/>
          </a:p>
          <a:p>
            <a:r>
              <a:rPr kumimoji="1" lang="ja-JP" altLang="en-US" dirty="0" smtClean="0"/>
              <a:t>ダーシップを</a:t>
            </a:r>
            <a:r>
              <a:rPr lang="ja-JP" altLang="en-US" dirty="0" smtClean="0"/>
              <a:t>ロータリアンの価値観に付け加えました。</a:t>
            </a:r>
            <a:endParaRPr lang="en-US" altLang="ja-JP" dirty="0" smtClean="0"/>
          </a:p>
          <a:p>
            <a:endParaRPr kumimoji="1" lang="en-US" altLang="ja-JP" dirty="0"/>
          </a:p>
          <a:p>
            <a:r>
              <a:rPr lang="ja-JP" altLang="en-US" dirty="0" smtClean="0"/>
              <a:t>　高潔性とは、行動を起こすときに時、いつも</a:t>
            </a:r>
            <a:r>
              <a:rPr lang="ja-JP" altLang="en-US" dirty="0"/>
              <a:t>相手を</a:t>
            </a:r>
            <a:r>
              <a:rPr lang="ja-JP" altLang="en-US" dirty="0" smtClean="0"/>
              <a:t>思いやり、誠意をもって行動する</a:t>
            </a:r>
            <a:endParaRPr lang="en-US" altLang="ja-JP" dirty="0" smtClean="0"/>
          </a:p>
          <a:p>
            <a:endParaRPr lang="en-US" altLang="ja-JP" dirty="0"/>
          </a:p>
          <a:p>
            <a:r>
              <a:rPr lang="ja-JP" altLang="en-US" dirty="0" smtClean="0"/>
              <a:t>様をいいます。結果として品格が自ずと高まるというものです同時に知的な心が身に</a:t>
            </a:r>
            <a:endParaRPr lang="en-US" altLang="ja-JP" dirty="0" smtClean="0"/>
          </a:p>
          <a:p>
            <a:endParaRPr lang="en-US" altLang="ja-JP" dirty="0"/>
          </a:p>
          <a:p>
            <a:r>
              <a:rPr lang="ja-JP" altLang="en-US" dirty="0" smtClean="0"/>
              <a:t>つくのです。</a:t>
            </a:r>
            <a:endParaRPr lang="en-US" altLang="ja-JP" dirty="0" smtClean="0"/>
          </a:p>
          <a:p>
            <a:endParaRPr lang="en-US" altLang="ja-JP" dirty="0" smtClean="0"/>
          </a:p>
          <a:p>
            <a:r>
              <a:rPr kumimoji="1" lang="ja-JP" altLang="en-US" dirty="0" smtClean="0"/>
              <a:t>　多様性とは、人は環境によって１０人１０色の考え方があるので、相手を尊重して（対</a:t>
            </a:r>
            <a:endParaRPr kumimoji="1" lang="en-US" altLang="ja-JP" dirty="0" smtClean="0"/>
          </a:p>
          <a:p>
            <a:endParaRPr lang="en-US" altLang="ja-JP" dirty="0"/>
          </a:p>
          <a:p>
            <a:r>
              <a:rPr kumimoji="1" lang="ja-JP" altLang="en-US" dirty="0" smtClean="0"/>
              <a:t>等）に）接することが、多様性である基本であります。そして、多様性</a:t>
            </a:r>
            <a:r>
              <a:rPr lang="ja-JP" altLang="en-US" dirty="0" smtClean="0"/>
              <a:t>は</a:t>
            </a:r>
            <a:r>
              <a:rPr kumimoji="1" lang="ja-JP" altLang="en-US" dirty="0" smtClean="0"/>
              <a:t>相手との違いを</a:t>
            </a:r>
            <a:endParaRPr kumimoji="1" lang="en-US" altLang="ja-JP" dirty="0" smtClean="0"/>
          </a:p>
          <a:p>
            <a:endParaRPr lang="en-US" altLang="ja-JP" dirty="0"/>
          </a:p>
          <a:p>
            <a:r>
              <a:rPr kumimoji="1" lang="ja-JP" altLang="en-US" dirty="0" smtClean="0"/>
              <a:t>認めあうので共存共栄ができるし。素晴らし知恵が相互に生まれます。</a:t>
            </a:r>
            <a:endParaRPr kumimoji="1" lang="en-US" altLang="ja-JP" dirty="0" smtClean="0"/>
          </a:p>
          <a:p>
            <a:endParaRPr lang="en-US" altLang="ja-JP" dirty="0"/>
          </a:p>
          <a:p>
            <a:r>
              <a:rPr kumimoji="1" lang="ja-JP" altLang="en-US" dirty="0" smtClean="0"/>
              <a:t>　リーダーシップとは、単なる指導力だけではありません。率先して、向上心と信念と勇</a:t>
            </a:r>
            <a:endParaRPr kumimoji="1" lang="en-US" altLang="ja-JP" dirty="0" smtClean="0"/>
          </a:p>
          <a:p>
            <a:endParaRPr lang="en-US" altLang="ja-JP" dirty="0"/>
          </a:p>
          <a:p>
            <a:r>
              <a:rPr kumimoji="1" lang="ja-JP" altLang="en-US" dirty="0" smtClean="0"/>
              <a:t>気を</a:t>
            </a:r>
            <a:r>
              <a:rPr lang="ja-JP" altLang="en-US" dirty="0"/>
              <a:t>もって前向き</a:t>
            </a:r>
            <a:r>
              <a:rPr lang="ja-JP" altLang="en-US" dirty="0" smtClean="0"/>
              <a:t>に</a:t>
            </a:r>
            <a:r>
              <a:rPr kumimoji="1" lang="ja-JP" altLang="en-US" dirty="0" smtClean="0"/>
              <a:t>行動することです。</a:t>
            </a:r>
            <a:endParaRPr kumimoji="1" lang="en-US" altLang="ja-JP" dirty="0" smtClean="0"/>
          </a:p>
          <a:p>
            <a:endParaRPr lang="en-US" altLang="ja-JP" dirty="0"/>
          </a:p>
          <a:p>
            <a:r>
              <a:rPr kumimoji="1" lang="ja-JP" altLang="en-US" dirty="0" smtClean="0"/>
              <a:t>　こうして、ロータリーはこの３つの価値観を加えてロータリアンに人間としての成長を</a:t>
            </a:r>
            <a:endParaRPr kumimoji="1" lang="en-US" altLang="ja-JP" dirty="0" smtClean="0"/>
          </a:p>
          <a:p>
            <a:endParaRPr lang="en-US" altLang="ja-JP" dirty="0"/>
          </a:p>
          <a:p>
            <a:r>
              <a:rPr kumimoji="1" lang="ja-JP" altLang="en-US" dirty="0" smtClean="0"/>
              <a:t>促しています。</a:t>
            </a:r>
            <a:endParaRPr kumimoji="1" lang="en-US" altLang="ja-JP" dirty="0" smtClean="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13</a:t>
            </a:fld>
            <a:endParaRPr kumimoji="1" lang="ja-JP" altLang="en-US" dirty="0"/>
          </a:p>
        </p:txBody>
      </p:sp>
    </p:spTree>
    <p:extLst>
      <p:ext uri="{BB962C8B-B14F-4D97-AF65-F5344CB8AC3E}">
        <p14:creationId xmlns:p14="http://schemas.microsoft.com/office/powerpoint/2010/main" val="469523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ロータリーの理念・思想を身に付けていくロータリアンは日々人間的に成長して</a:t>
            </a:r>
            <a:r>
              <a:rPr kumimoji="1" lang="ja-JP" altLang="en-US" dirty="0" err="1" smtClean="0"/>
              <a:t>ま</a:t>
            </a:r>
            <a:endParaRPr kumimoji="1" lang="en-US" altLang="ja-JP" dirty="0" smtClean="0"/>
          </a:p>
          <a:p>
            <a:endParaRPr lang="en-US" altLang="ja-JP" dirty="0"/>
          </a:p>
          <a:p>
            <a:r>
              <a:rPr kumimoji="1" lang="ja-JP" altLang="en-US" dirty="0" smtClean="0"/>
              <a:t>いります。つまり昨年の自分と今年の自分の違いを見出すことができます。</a:t>
            </a:r>
            <a:endParaRPr lang="en-US" altLang="ja-JP" dirty="0"/>
          </a:p>
          <a:p>
            <a:endParaRPr lang="en-US" altLang="ja-JP" dirty="0"/>
          </a:p>
          <a:p>
            <a:r>
              <a:rPr kumimoji="1" lang="ja-JP" altLang="en-US" dirty="0" smtClean="0"/>
              <a:t>　これが世に役たち、人のためになるのです</a:t>
            </a:r>
            <a:r>
              <a:rPr lang="ja-JP" altLang="en-US" dirty="0"/>
              <a:t>。実践活動</a:t>
            </a:r>
            <a:r>
              <a:rPr lang="ja-JP" altLang="en-US" dirty="0" smtClean="0"/>
              <a:t>において、クラブ</a:t>
            </a:r>
            <a:r>
              <a:rPr kumimoji="1" lang="ja-JP" altLang="en-US" dirty="0" smtClean="0"/>
              <a:t>奉仕や社</a:t>
            </a:r>
            <a:endParaRPr kumimoji="1" lang="en-US" altLang="ja-JP" dirty="0" smtClean="0"/>
          </a:p>
          <a:p>
            <a:endParaRPr lang="en-US" altLang="ja-JP" dirty="0"/>
          </a:p>
          <a:p>
            <a:r>
              <a:rPr kumimoji="1" lang="ja-JP" altLang="en-US" dirty="0" smtClean="0"/>
              <a:t>会奉仕をより質の高いものに変えていきます。</a:t>
            </a:r>
            <a:endParaRPr kumimoji="1" lang="en-US" altLang="ja-JP" dirty="0" smtClean="0"/>
          </a:p>
          <a:p>
            <a:endParaRPr lang="en-US" altLang="ja-JP" dirty="0"/>
          </a:p>
          <a:p>
            <a:r>
              <a:rPr kumimoji="1" lang="ja-JP" altLang="en-US" dirty="0" smtClean="0"/>
              <a:t>　実にロータリーは素晴らしいことではありませんか。</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14</a:t>
            </a:fld>
            <a:endParaRPr kumimoji="1" lang="ja-JP" altLang="en-US"/>
          </a:p>
        </p:txBody>
      </p:sp>
    </p:spTree>
    <p:extLst>
      <p:ext uri="{BB962C8B-B14F-4D97-AF65-F5344CB8AC3E}">
        <p14:creationId xmlns:p14="http://schemas.microsoft.com/office/powerpoint/2010/main" val="1052993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812894"/>
            <a:ext cx="5486400" cy="3888232"/>
          </a:xfrm>
        </p:spPr>
        <p:txBody>
          <a:bodyPr/>
          <a:lstStyle/>
          <a:p>
            <a:r>
              <a:rPr kumimoji="1" lang="ja-JP" altLang="en-US" dirty="0" smtClean="0"/>
              <a:t>この絵をよく見てください。ロータリーの理念・思想の相関関係を図にしています。</a:t>
            </a:r>
            <a:endParaRPr kumimoji="1" lang="en-US" altLang="ja-JP" dirty="0" smtClean="0"/>
          </a:p>
          <a:p>
            <a:endParaRPr lang="en-US" altLang="ja-JP" dirty="0"/>
          </a:p>
          <a:p>
            <a:r>
              <a:rPr lang="ja-JP" altLang="en-US" dirty="0" smtClean="0"/>
              <a:t>分かり易いですね。２７９０地区の地区大会にＲＩ会長代理としてご指導下さった渡邊</a:t>
            </a:r>
            <a:endParaRPr lang="en-US" altLang="ja-JP" dirty="0" smtClean="0"/>
          </a:p>
          <a:p>
            <a:endParaRPr lang="en-US" altLang="ja-JP" dirty="0"/>
          </a:p>
          <a:p>
            <a:r>
              <a:rPr lang="ja-JP" altLang="en-US" dirty="0" smtClean="0"/>
              <a:t>好政元</a:t>
            </a:r>
            <a:r>
              <a:rPr lang="ja-JP" altLang="en-US" smtClean="0"/>
              <a:t>ＲＩ理事が</a:t>
            </a:r>
            <a:r>
              <a:rPr lang="ja-JP" altLang="en-US" dirty="0" smtClean="0"/>
              <a:t>描き、ロータリーの国際研修・協議会で発表されたものです。</a:t>
            </a:r>
            <a:endParaRPr lang="en-US" altLang="ja-JP" dirty="0" smtClean="0"/>
          </a:p>
          <a:p>
            <a:endParaRPr kumimoji="1" lang="en-US" altLang="ja-JP" dirty="0"/>
          </a:p>
          <a:p>
            <a:r>
              <a:rPr kumimoji="1" lang="ja-JP" altLang="en-US" dirty="0" smtClean="0"/>
              <a:t>　ロータリーの大きな特徴である職業奉仕が幹になり、</a:t>
            </a:r>
            <a:r>
              <a:rPr lang="ja-JP" altLang="en-US" dirty="0"/>
              <a:t>そこから他</a:t>
            </a:r>
            <a:r>
              <a:rPr lang="ja-JP" altLang="en-US" dirty="0" smtClean="0"/>
              <a:t>の目的である</a:t>
            </a:r>
            <a:endParaRPr lang="en-US" altLang="ja-JP" dirty="0" smtClean="0"/>
          </a:p>
          <a:p>
            <a:endParaRPr lang="en-US" altLang="ja-JP" dirty="0"/>
          </a:p>
          <a:p>
            <a:r>
              <a:rPr lang="ja-JP" altLang="en-US" dirty="0" smtClean="0"/>
              <a:t>社会奉仕、国際奉仕の枝</a:t>
            </a:r>
            <a:r>
              <a:rPr kumimoji="1" lang="ja-JP" altLang="en-US" dirty="0" smtClean="0"/>
              <a:t>や葉が茂り、大きな樹になっています。</a:t>
            </a:r>
            <a:endParaRPr kumimoji="1" lang="en-US" altLang="ja-JP" dirty="0" smtClean="0"/>
          </a:p>
          <a:p>
            <a:endParaRPr lang="en-US" altLang="ja-JP" dirty="0" smtClean="0"/>
          </a:p>
          <a:p>
            <a:r>
              <a:rPr lang="ja-JP" altLang="en-US" dirty="0"/>
              <a:t>　</a:t>
            </a:r>
            <a:r>
              <a:rPr lang="ja-JP" altLang="en-US" dirty="0" smtClean="0"/>
              <a:t>ロータリー財団もありますね</a:t>
            </a:r>
            <a:r>
              <a:rPr lang="ja-JP" altLang="en-US" dirty="0"/>
              <a:t>。</a:t>
            </a:r>
            <a:endParaRPr lang="en-US" altLang="ja-JP" dirty="0"/>
          </a:p>
          <a:p>
            <a:endParaRPr lang="en-US" altLang="ja-JP" dirty="0"/>
          </a:p>
          <a:p>
            <a:r>
              <a:rPr kumimoji="1" lang="ja-JP" altLang="en-US" dirty="0" smtClean="0"/>
              <a:t>　根っこにはロータリーの理念・思想という地味の肥えた土壌があります。大きな樹</a:t>
            </a:r>
            <a:endParaRPr kumimoji="1" lang="en-US" altLang="ja-JP" dirty="0" smtClean="0"/>
          </a:p>
          <a:p>
            <a:endParaRPr lang="en-US" altLang="ja-JP" dirty="0"/>
          </a:p>
          <a:p>
            <a:r>
              <a:rPr kumimoji="1" lang="ja-JP" altLang="en-US" dirty="0" smtClean="0"/>
              <a:t>が立派に育つ</a:t>
            </a:r>
            <a:r>
              <a:rPr lang="ja-JP" altLang="en-US" dirty="0"/>
              <a:t>に</a:t>
            </a:r>
            <a:r>
              <a:rPr lang="ja-JP" altLang="en-US" dirty="0" smtClean="0"/>
              <a:t>は、この土壌が良いものでなければなりません。</a:t>
            </a:r>
            <a:endParaRPr lang="en-US" altLang="ja-JP" dirty="0" smtClean="0"/>
          </a:p>
          <a:p>
            <a:endParaRPr kumimoji="1" lang="en-US" altLang="ja-JP" dirty="0"/>
          </a:p>
          <a:p>
            <a:r>
              <a:rPr lang="ja-JP" altLang="en-US" dirty="0" smtClean="0"/>
              <a:t>つまりロータリーの理念・思想を常に磨いていなければならないのです。大きな樹を</a:t>
            </a:r>
            <a:endParaRPr lang="en-US" altLang="ja-JP" dirty="0" smtClean="0"/>
          </a:p>
          <a:p>
            <a:endParaRPr lang="en-US" altLang="ja-JP" dirty="0"/>
          </a:p>
          <a:p>
            <a:r>
              <a:rPr lang="ja-JP" altLang="en-US" dirty="0" smtClean="0"/>
              <a:t>しっかりと育てていこうではありませんか。</a:t>
            </a:r>
            <a:endParaRPr lang="en-US" altLang="ja-JP" dirty="0" smtClean="0"/>
          </a:p>
          <a:p>
            <a:endParaRPr lang="en-US" altLang="ja-JP" dirty="0"/>
          </a:p>
          <a:p>
            <a:endParaRPr lang="en-US" altLang="ja-JP" dirty="0" smtClean="0"/>
          </a:p>
          <a:p>
            <a:endParaRPr lang="ja-JP" altLang="en-US" dirty="0" smtClean="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15</a:t>
            </a:fld>
            <a:endParaRPr kumimoji="1" lang="ja-JP" altLang="en-US"/>
          </a:p>
        </p:txBody>
      </p:sp>
    </p:spTree>
    <p:extLst>
      <p:ext uri="{BB962C8B-B14F-4D97-AF65-F5344CB8AC3E}">
        <p14:creationId xmlns:p14="http://schemas.microsoft.com/office/powerpoint/2010/main" val="3106172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776318"/>
            <a:ext cx="5486400" cy="3888232"/>
          </a:xfrm>
        </p:spPr>
        <p:txBody>
          <a:bodyPr/>
          <a:lstStyle/>
          <a:p>
            <a:r>
              <a:rPr kumimoji="1" lang="ja-JP" altLang="en-US" dirty="0" smtClean="0"/>
              <a:t>　クラブの評価は会員数ではありません。クラブから真のロータリアンがどのくらい</a:t>
            </a:r>
            <a:endParaRPr kumimoji="1" lang="en-US" altLang="ja-JP" dirty="0" smtClean="0"/>
          </a:p>
          <a:p>
            <a:endParaRPr lang="en-US" altLang="ja-JP" dirty="0"/>
          </a:p>
          <a:p>
            <a:r>
              <a:rPr kumimoji="1" lang="ja-JP" altLang="en-US" dirty="0" smtClean="0"/>
              <a:t>育っているかであります。</a:t>
            </a:r>
            <a:endParaRPr kumimoji="1" lang="en-US" altLang="ja-JP" dirty="0" smtClean="0"/>
          </a:p>
          <a:p>
            <a:endParaRPr lang="en-US" altLang="ja-JP" dirty="0"/>
          </a:p>
          <a:p>
            <a:r>
              <a:rPr kumimoji="1" lang="ja-JP" altLang="en-US" dirty="0" smtClean="0"/>
              <a:t>　ロータリーの理念・思想はあらゆるものに役立っています。会社経営、専門職の運</a:t>
            </a:r>
            <a:endParaRPr kumimoji="1" lang="en-US" altLang="ja-JP" dirty="0" smtClean="0"/>
          </a:p>
          <a:p>
            <a:endParaRPr lang="en-US" altLang="ja-JP" dirty="0"/>
          </a:p>
          <a:p>
            <a:r>
              <a:rPr kumimoji="1" lang="ja-JP" altLang="en-US" dirty="0" smtClean="0"/>
              <a:t>営などに基本となる考えとして活用することができます。</a:t>
            </a:r>
            <a:endParaRPr kumimoji="1" lang="en-US" altLang="ja-JP" dirty="0" smtClean="0"/>
          </a:p>
          <a:p>
            <a:endParaRPr lang="en-US" altLang="ja-JP" dirty="0"/>
          </a:p>
          <a:p>
            <a:r>
              <a:rPr lang="ja-JP" altLang="en-US" dirty="0" smtClean="0"/>
              <a:t>　皆さまのロータリーライフを今から意義あるようにしていこうではありませんか。</a:t>
            </a:r>
            <a:endParaRPr lang="en-US" altLang="ja-JP" dirty="0" smtClean="0"/>
          </a:p>
          <a:p>
            <a:endParaRPr lang="en-US" altLang="ja-JP" dirty="0"/>
          </a:p>
          <a:p>
            <a:r>
              <a:rPr lang="ja-JP" altLang="en-US" dirty="0" smtClean="0"/>
              <a:t>そして　ロータリーから沢山の贈りもの（恩恵）を得ていきましょう。</a:t>
            </a:r>
            <a:endParaRPr lang="en-US" altLang="ja-JP" dirty="0" smtClean="0"/>
          </a:p>
          <a:p>
            <a:endParaRPr lang="en-US" altLang="ja-JP" dirty="0"/>
          </a:p>
          <a:p>
            <a:r>
              <a:rPr lang="ja-JP" altLang="en-US" dirty="0" smtClean="0"/>
              <a:t>　</a:t>
            </a:r>
            <a:endParaRPr lang="en-US" altLang="ja-JP" dirty="0" smtClean="0"/>
          </a:p>
          <a:p>
            <a:r>
              <a:rPr lang="ja-JP" altLang="en-US" dirty="0" smtClean="0"/>
              <a:t>　皆さまのクラブのご発展と個々のロータリアン全てのご健勝とお祈りしまして</a:t>
            </a:r>
            <a:endParaRPr lang="en-US" altLang="ja-JP" dirty="0" smtClean="0"/>
          </a:p>
          <a:p>
            <a:endParaRPr lang="en-US" altLang="ja-JP" dirty="0" smtClean="0"/>
          </a:p>
          <a:p>
            <a:r>
              <a:rPr lang="ja-JP" altLang="en-US" dirty="0" smtClean="0"/>
              <a:t>ＰＰＴの説明を</a:t>
            </a:r>
            <a:r>
              <a:rPr lang="ja-JP" altLang="en-US" dirty="0"/>
              <a:t>終了</a:t>
            </a:r>
            <a:r>
              <a:rPr lang="ja-JP" altLang="en-US" dirty="0" smtClean="0"/>
              <a:t>いたします。</a:t>
            </a:r>
            <a:endParaRPr lang="en-US" altLang="ja-JP" dirty="0" smtClean="0"/>
          </a:p>
          <a:p>
            <a:endParaRPr lang="en-US" altLang="ja-JP" dirty="0"/>
          </a:p>
          <a:p>
            <a:r>
              <a:rPr lang="ja-JP" altLang="en-US" dirty="0" smtClean="0"/>
              <a:t>　　　　　　　　　　　　　　ありがとうございました。</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16</a:t>
            </a:fld>
            <a:endParaRPr kumimoji="1" lang="ja-JP" altLang="en-US"/>
          </a:p>
        </p:txBody>
      </p:sp>
    </p:spTree>
    <p:extLst>
      <p:ext uri="{BB962C8B-B14F-4D97-AF65-F5344CB8AC3E}">
        <p14:creationId xmlns:p14="http://schemas.microsoft.com/office/powerpoint/2010/main" val="581528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93065" y="4776489"/>
            <a:ext cx="5340095" cy="4200236"/>
          </a:xfrm>
        </p:spPr>
        <p:txBody>
          <a:bodyPr/>
          <a:lstStyle/>
          <a:p>
            <a:r>
              <a:rPr lang="ja-JP" altLang="en-US" dirty="0" smtClean="0"/>
              <a:t>　そのためにはロータリーとは何か、ロータリークラブとはなにか、ポール・ハリス</a:t>
            </a:r>
            <a:endParaRPr lang="en-US" altLang="ja-JP" dirty="0" smtClean="0"/>
          </a:p>
          <a:p>
            <a:endParaRPr lang="en-US" altLang="ja-JP" dirty="0"/>
          </a:p>
          <a:p>
            <a:r>
              <a:rPr lang="ja-JP" altLang="en-US" dirty="0" smtClean="0"/>
              <a:t>の生い立ちやロータリーの誕生、ロータリーの思想が芽生えとロータリーの特徴</a:t>
            </a:r>
            <a:endParaRPr lang="en-US" altLang="ja-JP" dirty="0" smtClean="0"/>
          </a:p>
          <a:p>
            <a:endParaRPr lang="en-US" altLang="ja-JP" dirty="0"/>
          </a:p>
          <a:p>
            <a:r>
              <a:rPr lang="ja-JP" altLang="en-US" dirty="0" smtClean="0"/>
              <a:t>（違い）が</a:t>
            </a:r>
            <a:r>
              <a:rPr lang="ja-JP" altLang="en-US" dirty="0"/>
              <a:t>ロータリーの</a:t>
            </a:r>
            <a:r>
              <a:rPr lang="ja-JP" altLang="en-US" dirty="0" smtClean="0"/>
              <a:t>強さになっていることを順に説明いたします。</a:t>
            </a:r>
            <a:endParaRPr lang="en-US" altLang="ja-JP" dirty="0" smtClean="0"/>
          </a:p>
          <a:p>
            <a:endParaRPr lang="en-US" altLang="ja-JP" dirty="0"/>
          </a:p>
          <a:p>
            <a:r>
              <a:rPr lang="ja-JP" altLang="en-US" dirty="0" smtClean="0"/>
              <a:t>　さらに　ロータリーライフの心構えについても触れて、ロータリーから授かる贈り</a:t>
            </a:r>
            <a:endParaRPr lang="en-US" altLang="ja-JP" dirty="0" smtClean="0"/>
          </a:p>
          <a:p>
            <a:endParaRPr lang="en-US" altLang="ja-JP" dirty="0"/>
          </a:p>
          <a:p>
            <a:r>
              <a:rPr lang="ja-JP" altLang="en-US" dirty="0" smtClean="0"/>
              <a:t>ものは沢山あることを知ってもらいたいと思います。</a:t>
            </a:r>
            <a:endParaRPr lang="en-US" altLang="ja-JP" dirty="0" smtClean="0"/>
          </a:p>
          <a:p>
            <a:endParaRPr lang="en-US" altLang="ja-JP" dirty="0" smtClean="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2</a:t>
            </a:fld>
            <a:endParaRPr kumimoji="1" lang="ja-JP" altLang="en-US"/>
          </a:p>
        </p:txBody>
      </p:sp>
    </p:spTree>
    <p:extLst>
      <p:ext uri="{BB962C8B-B14F-4D97-AF65-F5344CB8AC3E}">
        <p14:creationId xmlns:p14="http://schemas.microsoft.com/office/powerpoint/2010/main" val="190130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44652" y="4791947"/>
            <a:ext cx="5568696" cy="4362700"/>
          </a:xfrm>
        </p:spPr>
        <p:txBody>
          <a:bodyPr/>
          <a:lstStyle/>
          <a:p>
            <a:r>
              <a:rPr kumimoji="1" lang="ja-JP" altLang="en-US" dirty="0" smtClean="0"/>
              <a:t>　ポール・ハリスは１８６８年（明治元年）の生まれです。日本のロータリの創始者で</a:t>
            </a:r>
            <a:endParaRPr kumimoji="1" lang="en-US" altLang="ja-JP" dirty="0" smtClean="0"/>
          </a:p>
          <a:p>
            <a:endParaRPr lang="en-US" altLang="ja-JP" dirty="0"/>
          </a:p>
          <a:p>
            <a:r>
              <a:rPr kumimoji="1" lang="ja-JP" altLang="en-US" dirty="0" smtClean="0"/>
              <a:t>ある米山梅吉、小説家の夏目漱石も同じ年に生まれています。</a:t>
            </a:r>
            <a:endParaRPr kumimoji="1" lang="en-US" altLang="ja-JP" dirty="0" smtClean="0"/>
          </a:p>
          <a:p>
            <a:endParaRPr kumimoji="1" lang="en-US" altLang="ja-JP" dirty="0" smtClean="0"/>
          </a:p>
          <a:p>
            <a:r>
              <a:rPr kumimoji="1" lang="ja-JP" altLang="en-US" dirty="0" smtClean="0"/>
              <a:t>　ポール・ハリスは両親</a:t>
            </a:r>
            <a:r>
              <a:rPr lang="ja-JP" altLang="en-US" dirty="0"/>
              <a:t>の浪費癖のため</a:t>
            </a:r>
            <a:r>
              <a:rPr lang="ja-JP" altLang="en-US" dirty="0" smtClean="0"/>
              <a:t>に一家は離散し、ポールは父方の祖父母に</a:t>
            </a:r>
            <a:endParaRPr lang="en-US" altLang="ja-JP" dirty="0" smtClean="0"/>
          </a:p>
          <a:p>
            <a:endParaRPr lang="en-US" altLang="ja-JP" dirty="0"/>
          </a:p>
          <a:p>
            <a:r>
              <a:rPr lang="ja-JP" altLang="en-US" dirty="0" smtClean="0"/>
              <a:t>預けられました。ポールが３歳</a:t>
            </a:r>
            <a:r>
              <a:rPr lang="ja-JP" altLang="en-US" dirty="0"/>
              <a:t>の</a:t>
            </a:r>
            <a:r>
              <a:rPr lang="ja-JP" altLang="en-US" dirty="0" smtClean="0"/>
              <a:t>時でありました。</a:t>
            </a:r>
            <a:endParaRPr lang="en-US" altLang="ja-JP" dirty="0" smtClean="0"/>
          </a:p>
          <a:p>
            <a:endParaRPr lang="ja-JP" altLang="en-US" dirty="0"/>
          </a:p>
          <a:p>
            <a:r>
              <a:rPr kumimoji="1" lang="ja-JP" altLang="en-US" dirty="0" smtClean="0"/>
              <a:t>　祖父母は敬虔な新教徒であり、謹厳、実直な人で、生活は質素であるが、優しい人</a:t>
            </a:r>
            <a:endParaRPr kumimoji="1" lang="en-US" altLang="ja-JP" dirty="0" smtClean="0"/>
          </a:p>
          <a:p>
            <a:endParaRPr lang="en-US" altLang="ja-JP" dirty="0"/>
          </a:p>
          <a:p>
            <a:r>
              <a:rPr kumimoji="1" lang="ja-JP" altLang="en-US" dirty="0" smtClean="0"/>
              <a:t>であり、</a:t>
            </a:r>
            <a:r>
              <a:rPr lang="ja-JP" altLang="en-US" dirty="0" smtClean="0"/>
              <a:t>ポールはその祖父母の</a:t>
            </a:r>
            <a:r>
              <a:rPr lang="ja-JP" altLang="en-US" dirty="0"/>
              <a:t>影響</a:t>
            </a:r>
            <a:r>
              <a:rPr lang="ja-JP" altLang="en-US" dirty="0" smtClean="0"/>
              <a:t>を受けて育ちました。緑濃きウォリングフォード</a:t>
            </a:r>
            <a:endParaRPr lang="en-US" altLang="ja-JP" dirty="0" smtClean="0"/>
          </a:p>
          <a:p>
            <a:endParaRPr lang="en-US" altLang="ja-JP" dirty="0"/>
          </a:p>
          <a:p>
            <a:r>
              <a:rPr lang="ja-JP" altLang="en-US" dirty="0" smtClean="0"/>
              <a:t>の田舎町で無邪気な腕白ぶりを発揮して幼少年時代を過しました。</a:t>
            </a:r>
            <a:endParaRPr lang="en-US" altLang="ja-JP" dirty="0" smtClean="0"/>
          </a:p>
          <a:p>
            <a:endParaRPr lang="en-US" altLang="ja-JP" dirty="0" smtClean="0"/>
          </a:p>
          <a:p>
            <a:r>
              <a:rPr lang="ja-JP" altLang="en-US" dirty="0"/>
              <a:t>　</a:t>
            </a:r>
            <a:r>
              <a:rPr lang="ja-JP" altLang="en-US" dirty="0" smtClean="0"/>
              <a:t>アイオワ州立大学を卒業して５年間にわたり「放浪の旅」を続けて、農場で働いたり、</a:t>
            </a:r>
            <a:endParaRPr lang="en-US" altLang="ja-JP" dirty="0" smtClean="0"/>
          </a:p>
          <a:p>
            <a:endParaRPr lang="en-US" altLang="ja-JP" dirty="0" smtClean="0"/>
          </a:p>
          <a:p>
            <a:r>
              <a:rPr lang="ja-JP" altLang="en-US" dirty="0" smtClean="0"/>
              <a:t>商科大学の講師やセールスマン、舞台俳優、家畜運搬船の火夫、新聞記者を</a:t>
            </a:r>
            <a:r>
              <a:rPr lang="ja-JP" altLang="en-US" dirty="0" err="1" smtClean="0"/>
              <a:t>しな</a:t>
            </a:r>
            <a:r>
              <a:rPr lang="ja-JP" altLang="en-US" dirty="0" smtClean="0"/>
              <a:t>が</a:t>
            </a:r>
            <a:endParaRPr lang="en-US" altLang="ja-JP" dirty="0" smtClean="0"/>
          </a:p>
          <a:p>
            <a:endParaRPr lang="en-US" altLang="ja-JP" dirty="0"/>
          </a:p>
          <a:p>
            <a:r>
              <a:rPr lang="ja-JP" altLang="en-US" dirty="0" smtClean="0"/>
              <a:t>ら資金を得て旅を続けました。ポールはいろんな体験から人間の実態を直視出来</a:t>
            </a:r>
            <a:r>
              <a:rPr lang="ja-JP" altLang="en-US" dirty="0" err="1" smtClean="0"/>
              <a:t>ま</a:t>
            </a:r>
            <a:endParaRPr lang="en-US" altLang="ja-JP" dirty="0" smtClean="0"/>
          </a:p>
          <a:p>
            <a:endParaRPr lang="en-US" altLang="ja-JP" dirty="0"/>
          </a:p>
          <a:p>
            <a:r>
              <a:rPr lang="ja-JP" altLang="en-US" dirty="0" smtClean="0"/>
              <a:t>した。この</a:t>
            </a:r>
            <a:r>
              <a:rPr lang="ja-JP" altLang="en-US" dirty="0"/>
              <a:t>５年間の「放浪</a:t>
            </a:r>
            <a:r>
              <a:rPr lang="ja-JP" altLang="en-US" dirty="0" smtClean="0"/>
              <a:t>の旅」はポール・ハリスの人格形成に大きく影響を与えて</a:t>
            </a:r>
            <a:r>
              <a:rPr lang="ja-JP" altLang="en-US" dirty="0" err="1" smtClean="0"/>
              <a:t>い</a:t>
            </a:r>
            <a:endParaRPr lang="en-US" altLang="ja-JP" dirty="0" smtClean="0"/>
          </a:p>
          <a:p>
            <a:endParaRPr lang="en-US" altLang="ja-JP" dirty="0"/>
          </a:p>
          <a:p>
            <a:r>
              <a:rPr lang="ja-JP" altLang="en-US" dirty="0" smtClean="0"/>
              <a:t>ます。また後のロータリーの思想にも大きく反映されました。</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3</a:t>
            </a:fld>
            <a:endParaRPr kumimoji="1" lang="ja-JP" altLang="en-US"/>
          </a:p>
        </p:txBody>
      </p:sp>
    </p:spTree>
    <p:extLst>
      <p:ext uri="{BB962C8B-B14F-4D97-AF65-F5344CB8AC3E}">
        <p14:creationId xmlns:p14="http://schemas.microsoft.com/office/powerpoint/2010/main" val="3460069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ポール・ハリスは、当時、新興都市であったシカゴを訪れた時、文明の発達と悪徳</a:t>
            </a:r>
            <a:endParaRPr kumimoji="1" lang="en-US" altLang="ja-JP" dirty="0" smtClean="0"/>
          </a:p>
          <a:p>
            <a:endParaRPr lang="en-US" altLang="ja-JP" dirty="0"/>
          </a:p>
          <a:p>
            <a:r>
              <a:rPr kumimoji="1" lang="ja-JP" altLang="en-US" dirty="0" smtClean="0"/>
              <a:t>が蔓延るが活気に満ちているシカゴに魅力を感じて、１８９６年にシカゴで弁護士業</a:t>
            </a:r>
            <a:endParaRPr kumimoji="1" lang="en-US" altLang="ja-JP" dirty="0" smtClean="0"/>
          </a:p>
          <a:p>
            <a:endParaRPr lang="en-US" altLang="ja-JP" dirty="0"/>
          </a:p>
          <a:p>
            <a:r>
              <a:rPr kumimoji="1" lang="ja-JP" altLang="en-US" dirty="0" smtClean="0"/>
              <a:t>を始めました。</a:t>
            </a:r>
            <a:endParaRPr kumimoji="1" lang="en-US" altLang="ja-JP" dirty="0" smtClean="0"/>
          </a:p>
          <a:p>
            <a:endParaRPr kumimoji="1" lang="en-US" altLang="ja-JP" dirty="0" smtClean="0"/>
          </a:p>
          <a:p>
            <a:r>
              <a:rPr lang="ja-JP" altLang="en-US" dirty="0"/>
              <a:t>　</a:t>
            </a:r>
            <a:r>
              <a:rPr lang="ja-JP" altLang="en-US" dirty="0" smtClean="0"/>
              <a:t>都会のカサカサした生活、人間の冷たさと友のいない寂しさに、故郷のウォリング</a:t>
            </a:r>
            <a:endParaRPr lang="en-US" altLang="ja-JP" dirty="0" smtClean="0"/>
          </a:p>
          <a:p>
            <a:endParaRPr lang="en-US" altLang="ja-JP" dirty="0"/>
          </a:p>
          <a:p>
            <a:r>
              <a:rPr lang="ja-JP" altLang="en-US" dirty="0" smtClean="0"/>
              <a:t>フォードの生活を懐かしみ、友人と語り合って、社交クラブを設立しました。</a:t>
            </a:r>
            <a:endParaRPr lang="en-US" altLang="ja-JP" dirty="0" smtClean="0"/>
          </a:p>
          <a:p>
            <a:endParaRPr lang="en-US" altLang="ja-JP" dirty="0"/>
          </a:p>
          <a:p>
            <a:r>
              <a:rPr lang="ja-JP" altLang="en-US" dirty="0" smtClean="0"/>
              <a:t>　ポール・ハリス、　ハイラム・ショーリ</a:t>
            </a:r>
            <a:r>
              <a:rPr lang="en-US" altLang="ja-JP" dirty="0" smtClean="0"/>
              <a:t>―</a:t>
            </a:r>
            <a:r>
              <a:rPr lang="ja-JP" altLang="en-US" dirty="0" err="1" smtClean="0"/>
              <a:t>、</a:t>
            </a:r>
            <a:r>
              <a:rPr lang="ja-JP" altLang="en-US" dirty="0" smtClean="0"/>
              <a:t>　シルベスター</a:t>
            </a:r>
            <a:r>
              <a:rPr lang="ja-JP" altLang="en-US" dirty="0" smtClean="0"/>
              <a:t>・シール、　ガスターバス・</a:t>
            </a:r>
            <a:endParaRPr lang="en-US" altLang="ja-JP" dirty="0" smtClean="0"/>
          </a:p>
          <a:p>
            <a:endParaRPr lang="en-US" altLang="ja-JP" dirty="0"/>
          </a:p>
          <a:p>
            <a:r>
              <a:rPr lang="ja-JP" altLang="en-US" dirty="0" smtClean="0"/>
              <a:t>ローアが１９０５年２月２３日にシカゴのユニティビルの７階で初めての会合もったの</a:t>
            </a:r>
            <a:endParaRPr lang="en-US" altLang="ja-JP" dirty="0" smtClean="0"/>
          </a:p>
          <a:p>
            <a:endParaRPr lang="en-US" altLang="ja-JP" dirty="0"/>
          </a:p>
          <a:p>
            <a:r>
              <a:rPr lang="ja-JP" altLang="en-US" dirty="0" smtClean="0"/>
              <a:t>であります。これがロータリーの最初の会合といわれ、この日がロータリーの創立記</a:t>
            </a:r>
            <a:endParaRPr lang="en-US" altLang="ja-JP" dirty="0" smtClean="0"/>
          </a:p>
          <a:p>
            <a:endParaRPr lang="en-US" altLang="ja-JP" dirty="0"/>
          </a:p>
          <a:p>
            <a:r>
              <a:rPr lang="ja-JP" altLang="en-US" dirty="0" smtClean="0"/>
              <a:t>念日になっています。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4</a:t>
            </a:fld>
            <a:endParaRPr kumimoji="1" lang="ja-JP" altLang="en-US"/>
          </a:p>
        </p:txBody>
      </p:sp>
    </p:spTree>
    <p:extLst>
      <p:ext uri="{BB962C8B-B14F-4D97-AF65-F5344CB8AC3E}">
        <p14:creationId xmlns:p14="http://schemas.microsoft.com/office/powerpoint/2010/main" val="1216178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00456" y="4727725"/>
            <a:ext cx="5486400" cy="3888232"/>
          </a:xfrm>
        </p:spPr>
        <p:txBody>
          <a:bodyPr/>
          <a:lstStyle/>
          <a:p>
            <a:r>
              <a:rPr lang="ja-JP" altLang="en-US" dirty="0" smtClean="0"/>
              <a:t>　１９０５年</a:t>
            </a:r>
            <a:r>
              <a:rPr lang="ja-JP" altLang="en-US" dirty="0"/>
              <a:t>２月２３日に創設</a:t>
            </a:r>
            <a:r>
              <a:rPr lang="ja-JP" altLang="en-US" dirty="0" smtClean="0"/>
              <a:t>した社交クラブは、後</a:t>
            </a:r>
            <a:r>
              <a:rPr lang="ja-JP" altLang="en-US" dirty="0"/>
              <a:t>に</a:t>
            </a:r>
            <a:r>
              <a:rPr lang="ja-JP" altLang="en-US" dirty="0" smtClean="0"/>
              <a:t>ロータリークラブと名付けました</a:t>
            </a:r>
            <a:endParaRPr lang="en-US" altLang="ja-JP" dirty="0"/>
          </a:p>
          <a:p>
            <a:endParaRPr lang="en-US" altLang="ja-JP" dirty="0"/>
          </a:p>
          <a:p>
            <a:r>
              <a:rPr lang="ja-JP" altLang="en-US" dirty="0"/>
              <a:t>　本音で話せるには異業種同士の集まりでなければならないとし、職業分類の</a:t>
            </a:r>
            <a:r>
              <a:rPr lang="ja-JP" altLang="en-US" dirty="0" smtClean="0"/>
              <a:t>考え</a:t>
            </a:r>
            <a:endParaRPr lang="en-US" altLang="ja-JP" dirty="0" smtClean="0"/>
          </a:p>
          <a:p>
            <a:endParaRPr lang="en-US" altLang="ja-JP" dirty="0"/>
          </a:p>
          <a:p>
            <a:r>
              <a:rPr lang="ja-JP" altLang="en-US" dirty="0" smtClean="0"/>
              <a:t>とメンバーだけの互恵取引と、その</a:t>
            </a:r>
            <a:r>
              <a:rPr lang="ja-JP" altLang="en-US" dirty="0"/>
              <a:t>もとになる親睦を目的とした</a:t>
            </a:r>
            <a:r>
              <a:rPr lang="ja-JP" altLang="en-US" dirty="0" smtClean="0"/>
              <a:t>。</a:t>
            </a:r>
            <a:endParaRPr lang="en-US" altLang="ja-JP" dirty="0" smtClean="0"/>
          </a:p>
          <a:p>
            <a:endParaRPr lang="en-US" altLang="ja-JP" dirty="0"/>
          </a:p>
          <a:p>
            <a:r>
              <a:rPr lang="ja-JP" altLang="en-US" dirty="0"/>
              <a:t>　弁理士であったドナルド・カーター（社会奉仕の父</a:t>
            </a:r>
            <a:r>
              <a:rPr lang="ja-JP" altLang="en-US" dirty="0" smtClean="0"/>
              <a:t>）は入会</a:t>
            </a:r>
            <a:r>
              <a:rPr lang="ja-JP" altLang="en-US" dirty="0"/>
              <a:t>の誘いにたいして、</a:t>
            </a:r>
            <a:r>
              <a:rPr lang="ja-JP" altLang="en-US" dirty="0" smtClean="0"/>
              <a:t>自分</a:t>
            </a:r>
            <a:endParaRPr lang="en-US" altLang="ja-JP" dirty="0" smtClean="0"/>
          </a:p>
          <a:p>
            <a:endParaRPr lang="en-US" altLang="ja-JP" dirty="0"/>
          </a:p>
          <a:p>
            <a:r>
              <a:rPr lang="ja-JP" altLang="en-US" dirty="0" smtClean="0"/>
              <a:t>たち</a:t>
            </a:r>
            <a:r>
              <a:rPr lang="ja-JP" altLang="en-US" dirty="0"/>
              <a:t>の利益</a:t>
            </a:r>
            <a:r>
              <a:rPr lang="ja-JP" altLang="en-US" dirty="0" smtClean="0"/>
              <a:t>だけを目的</a:t>
            </a:r>
            <a:r>
              <a:rPr lang="ja-JP" altLang="en-US" dirty="0"/>
              <a:t>とする</a:t>
            </a:r>
            <a:r>
              <a:rPr lang="ja-JP" altLang="en-US" dirty="0" smtClean="0"/>
              <a:t>閉鎖的なクラブでは将来性</a:t>
            </a:r>
            <a:r>
              <a:rPr lang="ja-JP" altLang="en-US" dirty="0"/>
              <a:t>がないと断られた</a:t>
            </a:r>
            <a:r>
              <a:rPr lang="ja-JP" altLang="en-US" dirty="0" smtClean="0"/>
              <a:t>こと</a:t>
            </a:r>
            <a:endParaRPr lang="en-US" altLang="ja-JP" dirty="0" smtClean="0"/>
          </a:p>
          <a:p>
            <a:endParaRPr lang="en-US" altLang="ja-JP" dirty="0"/>
          </a:p>
          <a:p>
            <a:r>
              <a:rPr lang="ja-JP" altLang="en-US" dirty="0" smtClean="0"/>
              <a:t>から、ポールハリスは深く反省し、親睦、奉仕に続く第三の目的を追加しました。</a:t>
            </a:r>
            <a:endParaRPr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5</a:t>
            </a:fld>
            <a:endParaRPr kumimoji="1" lang="ja-JP" altLang="en-US"/>
          </a:p>
        </p:txBody>
      </p:sp>
    </p:spTree>
    <p:extLst>
      <p:ext uri="{BB962C8B-B14F-4D97-AF65-F5344CB8AC3E}">
        <p14:creationId xmlns:p14="http://schemas.microsoft.com/office/powerpoint/2010/main" val="2047057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764126"/>
            <a:ext cx="5486400" cy="3888232"/>
          </a:xfrm>
        </p:spPr>
        <p:txBody>
          <a:bodyPr/>
          <a:lstStyle/>
          <a:p>
            <a:r>
              <a:rPr kumimoji="1" lang="ja-JP" altLang="en-US" dirty="0" smtClean="0"/>
              <a:t>　三番目に付け加えた目的は　「シカゴ最大の利益を推進し、シカゴ市民の誇りと忠</a:t>
            </a:r>
            <a:endParaRPr kumimoji="1" lang="en-US" altLang="ja-JP" dirty="0" smtClean="0"/>
          </a:p>
          <a:p>
            <a:endParaRPr lang="en-US" altLang="ja-JP" dirty="0"/>
          </a:p>
          <a:p>
            <a:r>
              <a:rPr kumimoji="1" lang="ja-JP" altLang="en-US" dirty="0" smtClean="0"/>
              <a:t>誠心を、市民の間に広めること」でした。いわゆる地域社会への奉仕活動である社</a:t>
            </a:r>
            <a:endParaRPr kumimoji="1" lang="en-US" altLang="ja-JP" dirty="0" smtClean="0"/>
          </a:p>
          <a:p>
            <a:endParaRPr lang="en-US" altLang="ja-JP" dirty="0"/>
          </a:p>
          <a:p>
            <a:r>
              <a:rPr kumimoji="1" lang="ja-JP" altLang="en-US" dirty="0" smtClean="0"/>
              <a:t>会奉仕活動を追加したのであります。</a:t>
            </a:r>
            <a:endParaRPr kumimoji="1" lang="en-US" altLang="ja-JP" dirty="0" smtClean="0"/>
          </a:p>
          <a:p>
            <a:endParaRPr kumimoji="1" lang="en-US" altLang="ja-JP" dirty="0" smtClean="0"/>
          </a:p>
          <a:p>
            <a:r>
              <a:rPr lang="ja-JP" altLang="en-US" dirty="0"/>
              <a:t>　</a:t>
            </a:r>
            <a:r>
              <a:rPr lang="ja-JP" altLang="en-US" dirty="0" smtClean="0"/>
              <a:t>二年間におよぶ公衆トイレ設置の運動の結果、市内に２か所に公衆トイレが設置</a:t>
            </a:r>
            <a:endParaRPr lang="en-US" altLang="ja-JP" dirty="0" smtClean="0"/>
          </a:p>
          <a:p>
            <a:endParaRPr lang="en-US" altLang="ja-JP" dirty="0"/>
          </a:p>
          <a:p>
            <a:r>
              <a:rPr lang="ja-JP" altLang="en-US" dirty="0" smtClean="0"/>
              <a:t>されました。</a:t>
            </a:r>
            <a:endParaRPr lang="en-US" altLang="ja-JP" dirty="0" smtClean="0"/>
          </a:p>
          <a:p>
            <a:endParaRPr lang="en-US" altLang="ja-JP" dirty="0" smtClean="0"/>
          </a:p>
          <a:p>
            <a:r>
              <a:rPr kumimoji="1" lang="ja-JP" altLang="en-US" dirty="0" smtClean="0"/>
              <a:t>　ロータリーの最初の社会奉仕活動であり、ロータリーの社会奉仕の原形となった</a:t>
            </a:r>
            <a:endParaRPr kumimoji="1" lang="en-US" altLang="ja-JP" dirty="0" smtClean="0"/>
          </a:p>
          <a:p>
            <a:endParaRPr lang="en-US" altLang="ja-JP" dirty="0"/>
          </a:p>
          <a:p>
            <a:r>
              <a:rPr kumimoji="1" lang="ja-JP" altLang="en-US" dirty="0" err="1" smtClean="0"/>
              <a:t>ので</a:t>
            </a:r>
            <a:r>
              <a:rPr kumimoji="1" lang="ja-JP" altLang="en-US" dirty="0" smtClean="0"/>
              <a:t>あります。</a:t>
            </a:r>
            <a:endParaRPr kumimoji="1" lang="en-US" altLang="ja-JP" dirty="0" smtClean="0"/>
          </a:p>
          <a:p>
            <a:endParaRPr lang="en-US" altLang="ja-JP" dirty="0" smtClean="0"/>
          </a:p>
          <a:p>
            <a:r>
              <a:rPr lang="ja-JP" altLang="en-US" dirty="0"/>
              <a:t>　</a:t>
            </a:r>
            <a:r>
              <a:rPr lang="ja-JP" altLang="en-US" dirty="0" smtClean="0"/>
              <a:t>資金を</a:t>
            </a:r>
            <a:r>
              <a:rPr lang="ja-JP" altLang="en-US" dirty="0"/>
              <a:t>出</a:t>
            </a:r>
            <a:r>
              <a:rPr lang="ja-JP" altLang="en-US" dirty="0" smtClean="0"/>
              <a:t>すのでなく、シカゴ市役所に働き掛けて実現したのです。ロータリーの最</a:t>
            </a:r>
            <a:endParaRPr lang="en-US" altLang="ja-JP" dirty="0" smtClean="0"/>
          </a:p>
          <a:p>
            <a:endParaRPr lang="en-US" altLang="ja-JP" dirty="0"/>
          </a:p>
          <a:p>
            <a:r>
              <a:rPr lang="ja-JP" altLang="en-US" dirty="0" smtClean="0"/>
              <a:t>初の社会奉仕で</a:t>
            </a:r>
            <a:r>
              <a:rPr lang="ja-JP" altLang="en-US" dirty="0" smtClean="0"/>
              <a:t>あります</a:t>
            </a:r>
            <a:r>
              <a:rPr lang="ja-JP" altLang="en-US" dirty="0" smtClean="0"/>
              <a:t>。</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6</a:t>
            </a:fld>
            <a:endParaRPr kumimoji="1" lang="ja-JP" altLang="en-US"/>
          </a:p>
        </p:txBody>
      </p:sp>
    </p:spTree>
    <p:extLst>
      <p:ext uri="{BB962C8B-B14F-4D97-AF65-F5344CB8AC3E}">
        <p14:creationId xmlns:p14="http://schemas.microsoft.com/office/powerpoint/2010/main" val="1021464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49086" y="4957355"/>
            <a:ext cx="5532120" cy="4340352"/>
          </a:xfrm>
        </p:spPr>
        <p:txBody>
          <a:bodyPr/>
          <a:lstStyle/>
          <a:p>
            <a:r>
              <a:rPr kumimoji="1" lang="ja-JP" altLang="en-US" dirty="0" smtClean="0"/>
              <a:t>　</a:t>
            </a:r>
            <a:r>
              <a:rPr lang="ja-JP" altLang="en-US" dirty="0"/>
              <a:t>第３の目的</a:t>
            </a:r>
            <a:r>
              <a:rPr lang="ja-JP" altLang="en-US" dirty="0" smtClean="0"/>
              <a:t>を</a:t>
            </a:r>
            <a:r>
              <a:rPr kumimoji="1" lang="ja-JP" altLang="en-US" dirty="0" smtClean="0"/>
              <a:t>付け加えたことにより、ロータリークラブは全米に拡がり、</a:t>
            </a:r>
            <a:r>
              <a:rPr lang="ja-JP" altLang="en-US" dirty="0" smtClean="0"/>
              <a:t>全米ロータ</a:t>
            </a:r>
            <a:endParaRPr lang="en-US" altLang="ja-JP" dirty="0" smtClean="0"/>
          </a:p>
          <a:p>
            <a:endParaRPr lang="en-US" altLang="ja-JP" dirty="0" smtClean="0"/>
          </a:p>
          <a:p>
            <a:r>
              <a:rPr lang="ja-JP" altLang="en-US" dirty="0" smtClean="0"/>
              <a:t>リー連合会が</a:t>
            </a:r>
            <a:r>
              <a:rPr lang="ja-JP" altLang="en-US" dirty="0"/>
              <a:t>結成</a:t>
            </a:r>
            <a:r>
              <a:rPr lang="ja-JP" altLang="en-US" dirty="0" smtClean="0"/>
              <a:t>されました。１９１１年第二回ポートランド大会においてミネアナポ</a:t>
            </a:r>
            <a:endParaRPr lang="en-US" altLang="ja-JP" dirty="0" smtClean="0"/>
          </a:p>
          <a:p>
            <a:endParaRPr lang="en-US" altLang="ja-JP" dirty="0"/>
          </a:p>
          <a:p>
            <a:r>
              <a:rPr lang="ja-JP" altLang="en-US" dirty="0" smtClean="0"/>
              <a:t>リスＲＣ初代会長フランク・Ｂ・コリンズが“、ロータリアンは　</a:t>
            </a:r>
            <a:r>
              <a:rPr lang="en-US" altLang="ja-JP" dirty="0" err="1" smtClean="0"/>
              <a:t>Service,not</a:t>
            </a:r>
            <a:r>
              <a:rPr lang="en-US" altLang="ja-JP" dirty="0" smtClean="0"/>
              <a:t> self”</a:t>
            </a:r>
          </a:p>
          <a:p>
            <a:endParaRPr lang="en-US" altLang="ja-JP" dirty="0"/>
          </a:p>
          <a:p>
            <a:r>
              <a:rPr lang="ja-JP" altLang="en-US" dirty="0" smtClean="0"/>
              <a:t>　「奉仕だ、私利私欲でない」と提唱し、後に</a:t>
            </a:r>
            <a:r>
              <a:rPr lang="en-US" altLang="ja-JP" dirty="0" smtClean="0"/>
              <a:t>”Service above self”</a:t>
            </a:r>
            <a:r>
              <a:rPr lang="ja-JP" altLang="en-US" dirty="0" smtClean="0"/>
              <a:t>　「超我の奉仕」と書</a:t>
            </a:r>
            <a:endParaRPr lang="en-US" altLang="ja-JP" dirty="0" smtClean="0"/>
          </a:p>
          <a:p>
            <a:endParaRPr lang="en-US" altLang="ja-JP" dirty="0"/>
          </a:p>
          <a:p>
            <a:r>
              <a:rPr lang="ja-JP" altLang="en-US" dirty="0" smtClean="0"/>
              <a:t>き直しされました。</a:t>
            </a:r>
            <a:endParaRPr lang="en-US" altLang="ja-JP" dirty="0" smtClean="0"/>
          </a:p>
          <a:p>
            <a:endParaRPr lang="en-US" altLang="ja-JP" dirty="0"/>
          </a:p>
          <a:p>
            <a:r>
              <a:rPr lang="ja-JP" altLang="en-US" dirty="0" smtClean="0"/>
              <a:t>「ロータリアンは皆、自分のことより人のためになることを第１に</a:t>
            </a:r>
            <a:r>
              <a:rPr lang="en-US" altLang="ja-JP" dirty="0" smtClean="0"/>
              <a:t> </a:t>
            </a:r>
            <a:r>
              <a:rPr lang="ja-JP" altLang="en-US" dirty="0" smtClean="0"/>
              <a:t>しようではないか」と</a:t>
            </a:r>
            <a:endParaRPr lang="en-US" altLang="ja-JP" dirty="0" smtClean="0"/>
          </a:p>
          <a:p>
            <a:endParaRPr lang="en-US" altLang="ja-JP" dirty="0"/>
          </a:p>
          <a:p>
            <a:r>
              <a:rPr lang="ja-JP" altLang="en-US" dirty="0" smtClean="0"/>
              <a:t>してロータリーの標語となっています。</a:t>
            </a:r>
            <a:endParaRPr lang="en-US" altLang="ja-JP" dirty="0" smtClean="0"/>
          </a:p>
          <a:p>
            <a:endParaRPr lang="en-US" altLang="ja-JP" dirty="0" smtClean="0"/>
          </a:p>
          <a:p>
            <a:r>
              <a:rPr lang="ja-JP" altLang="en-US" dirty="0"/>
              <a:t>　</a:t>
            </a:r>
            <a:r>
              <a:rPr lang="ja-JP" altLang="en-US" dirty="0" smtClean="0"/>
              <a:t>また同時にフレデリック・シェルドンが　“</a:t>
            </a:r>
            <a:r>
              <a:rPr lang="en-US" altLang="ja-JP" dirty="0" smtClean="0"/>
              <a:t>He profits most who serves best “</a:t>
            </a:r>
            <a:r>
              <a:rPr lang="ja-JP" altLang="en-US" dirty="0" smtClean="0"/>
              <a:t>　「最も</a:t>
            </a:r>
            <a:endParaRPr lang="en-US" altLang="ja-JP" dirty="0" smtClean="0"/>
          </a:p>
          <a:p>
            <a:endParaRPr lang="en-US" altLang="ja-JP" dirty="0"/>
          </a:p>
          <a:p>
            <a:r>
              <a:rPr lang="ja-JP" altLang="en-US" dirty="0" smtClean="0"/>
              <a:t>良く奉仕する者　最も多く報いられる」と話した時、会場から万雷の拍手をもってロー</a:t>
            </a:r>
            <a:endParaRPr lang="en-US" altLang="ja-JP" dirty="0" smtClean="0"/>
          </a:p>
          <a:p>
            <a:endParaRPr lang="en-US" altLang="ja-JP" dirty="0"/>
          </a:p>
          <a:p>
            <a:r>
              <a:rPr lang="ja-JP" altLang="en-US" dirty="0" smtClean="0"/>
              <a:t>タリーはその考えを受け入れました。</a:t>
            </a:r>
            <a:endParaRPr lang="en-US" altLang="ja-JP" dirty="0" smtClean="0"/>
          </a:p>
          <a:p>
            <a:endParaRPr lang="en-US" altLang="ja-JP" dirty="0" smtClean="0"/>
          </a:p>
          <a:p>
            <a:r>
              <a:rPr kumimoji="1" lang="ja-JP" altLang="en-US" dirty="0"/>
              <a:t>　</a:t>
            </a:r>
            <a:r>
              <a:rPr kumimoji="1" lang="ja-JP" altLang="en-US" dirty="0" smtClean="0"/>
              <a:t>１９２３年の２３－３４の決議として二つの基本理念をロータリーの標語にしました。</a:t>
            </a:r>
            <a:endParaRPr kumimoji="1" lang="en-US" altLang="ja-JP" dirty="0" smtClean="0"/>
          </a:p>
          <a:p>
            <a:endParaRPr lang="en-US" altLang="ja-JP" dirty="0"/>
          </a:p>
          <a:p>
            <a:r>
              <a:rPr lang="ja-JP" altLang="en-US" dirty="0" smtClean="0"/>
              <a:t>前者を第１標語とし、後者を第２標語としたのです。</a:t>
            </a:r>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7</a:t>
            </a:fld>
            <a:endParaRPr kumimoji="1" lang="ja-JP" altLang="en-US"/>
          </a:p>
        </p:txBody>
      </p:sp>
    </p:spTree>
    <p:extLst>
      <p:ext uri="{BB962C8B-B14F-4D97-AF65-F5344CB8AC3E}">
        <p14:creationId xmlns:p14="http://schemas.microsoft.com/office/powerpoint/2010/main" val="2710790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873854"/>
            <a:ext cx="5556504" cy="4294530"/>
          </a:xfrm>
        </p:spPr>
        <p:txBody>
          <a:bodyPr/>
          <a:lstStyle/>
          <a:p>
            <a:r>
              <a:rPr kumimoji="1" lang="ja-JP" altLang="en-US" dirty="0" smtClean="0"/>
              <a:t>　この他、</a:t>
            </a:r>
            <a:r>
              <a:rPr kumimoji="1" lang="ja-JP" altLang="en-US" dirty="0" smtClean="0"/>
              <a:t>ロータリーで</a:t>
            </a:r>
            <a:r>
              <a:rPr kumimoji="1" lang="ja-JP" altLang="en-US" dirty="0" smtClean="0"/>
              <a:t>は４つのテストがあり、ロータリーの行動規範があります。</a:t>
            </a:r>
            <a:endParaRPr kumimoji="1" lang="en-US" altLang="ja-JP" dirty="0" smtClean="0"/>
          </a:p>
          <a:p>
            <a:endParaRPr lang="en-US" altLang="ja-JP" dirty="0"/>
          </a:p>
          <a:p>
            <a:r>
              <a:rPr kumimoji="1" lang="ja-JP" altLang="en-US" dirty="0" smtClean="0"/>
              <a:t>四つのテストはハーバート・テイラーがクラブアルミニューム会社の再建を頼まれた</a:t>
            </a:r>
            <a:endParaRPr kumimoji="1" lang="en-US" altLang="ja-JP" dirty="0" smtClean="0"/>
          </a:p>
          <a:p>
            <a:endParaRPr lang="en-US" altLang="ja-JP" dirty="0"/>
          </a:p>
          <a:p>
            <a:r>
              <a:rPr kumimoji="1" lang="ja-JP" altLang="en-US" dirty="0" smtClean="0"/>
              <a:t>時</a:t>
            </a:r>
            <a:r>
              <a:rPr lang="ja-JP" altLang="en-US" dirty="0" smtClean="0"/>
              <a:t>、</a:t>
            </a:r>
            <a:r>
              <a:rPr kumimoji="1" lang="ja-JP" altLang="en-US" dirty="0" smtClean="0"/>
              <a:t>社員の行動基準として考えたチエック項目です</a:t>
            </a:r>
            <a:r>
              <a:rPr kumimoji="1" lang="ja-JP" altLang="en-US" dirty="0" smtClean="0"/>
              <a:t>。</a:t>
            </a:r>
            <a:endParaRPr kumimoji="1" lang="en-US" altLang="ja-JP" dirty="0" smtClean="0"/>
          </a:p>
          <a:p>
            <a:endParaRPr lang="en-US" altLang="ja-JP" dirty="0"/>
          </a:p>
          <a:p>
            <a:r>
              <a:rPr kumimoji="1" lang="ja-JP" altLang="en-US" dirty="0" smtClean="0"/>
              <a:t>この</a:t>
            </a:r>
            <a:r>
              <a:rPr kumimoji="1" lang="ja-JP" altLang="en-US" dirty="0" smtClean="0"/>
              <a:t>テストを忠実に</a:t>
            </a:r>
            <a:r>
              <a:rPr kumimoji="1" lang="ja-JP" altLang="en-US" dirty="0" smtClean="0"/>
              <a:t>実行して</a:t>
            </a:r>
            <a:r>
              <a:rPr kumimoji="1" lang="ja-JP" altLang="en-US" dirty="0" smtClean="0"/>
              <a:t>見事に会社は再建できたのです。ハーバート・</a:t>
            </a:r>
            <a:r>
              <a:rPr kumimoji="1" lang="ja-JP" altLang="en-US" dirty="0" smtClean="0"/>
              <a:t>テイラー</a:t>
            </a:r>
            <a:endParaRPr kumimoji="1" lang="en-US" altLang="ja-JP" dirty="0" smtClean="0"/>
          </a:p>
          <a:p>
            <a:endParaRPr lang="en-US" altLang="ja-JP" dirty="0"/>
          </a:p>
          <a:p>
            <a:r>
              <a:rPr kumimoji="1" lang="ja-JP" altLang="en-US" dirty="0" smtClean="0"/>
              <a:t>は</a:t>
            </a:r>
            <a:r>
              <a:rPr kumimoji="1" lang="ja-JP" altLang="en-US" dirty="0" smtClean="0"/>
              <a:t>ＲＩ会長の時、この</a:t>
            </a:r>
            <a:r>
              <a:rPr kumimoji="1" lang="ja-JP" altLang="en-US" dirty="0" smtClean="0"/>
              <a:t>四つ</a:t>
            </a:r>
            <a:r>
              <a:rPr kumimoji="1" lang="ja-JP" altLang="en-US" dirty="0" smtClean="0"/>
              <a:t>のテストの版権をロータリーに譲りました。</a:t>
            </a:r>
            <a:endParaRPr kumimoji="1" lang="en-US" altLang="ja-JP" dirty="0" smtClean="0"/>
          </a:p>
          <a:p>
            <a:endParaRPr kumimoji="1" lang="en-US" altLang="ja-JP" dirty="0" smtClean="0"/>
          </a:p>
          <a:p>
            <a:r>
              <a:rPr lang="ja-JP" altLang="en-US" dirty="0" smtClean="0"/>
              <a:t>　１９２７年には</a:t>
            </a:r>
            <a:r>
              <a:rPr lang="ja-JP" altLang="en-US" dirty="0"/>
              <a:t>ロータリ</a:t>
            </a:r>
            <a:r>
              <a:rPr lang="ja-JP" altLang="en-US" dirty="0" smtClean="0"/>
              <a:t>ーの目的として４項目の奉仕活動を決めています。</a:t>
            </a:r>
            <a:endParaRPr lang="en-US" altLang="ja-JP" dirty="0" smtClean="0"/>
          </a:p>
          <a:p>
            <a:endParaRPr lang="en-US" altLang="ja-JP" dirty="0" smtClean="0"/>
          </a:p>
          <a:p>
            <a:r>
              <a:rPr lang="ja-JP" altLang="en-US" dirty="0" smtClean="0"/>
              <a:t>　ロータリーは理念を掲げて、ロータリーの目的を推進したのであります。ロータリー</a:t>
            </a:r>
            <a:endParaRPr lang="en-US" altLang="ja-JP" dirty="0" smtClean="0"/>
          </a:p>
          <a:p>
            <a:endParaRPr lang="en-US" altLang="ja-JP" dirty="0"/>
          </a:p>
          <a:p>
            <a:r>
              <a:rPr lang="ja-JP" altLang="en-US" dirty="0" smtClean="0"/>
              <a:t>運動が思想であると云われる所以であります。</a:t>
            </a:r>
            <a:endParaRPr lang="en-US" altLang="ja-JP" dirty="0" smtClean="0"/>
          </a:p>
          <a:p>
            <a:endParaRPr lang="en-US" altLang="ja-JP" dirty="0" smtClean="0"/>
          </a:p>
          <a:p>
            <a:r>
              <a:rPr lang="ja-JP" altLang="en-US" dirty="0" smtClean="0"/>
              <a:t>　ロータリーの思想の根底には平等であることです。民族、宗教、国などの区別は</a:t>
            </a:r>
            <a:r>
              <a:rPr lang="ja-JP" altLang="en-US" dirty="0" err="1" smtClean="0"/>
              <a:t>な</a:t>
            </a:r>
            <a:endParaRPr lang="en-US" altLang="ja-JP" dirty="0" smtClean="0"/>
          </a:p>
          <a:p>
            <a:endParaRPr lang="en-US" altLang="ja-JP" dirty="0"/>
          </a:p>
          <a:p>
            <a:r>
              <a:rPr lang="ja-JP" altLang="en-US" dirty="0" smtClean="0"/>
              <a:t>く、すべての関係は</a:t>
            </a:r>
            <a:r>
              <a:rPr lang="ja-JP" altLang="en-US" dirty="0"/>
              <a:t>対等（イーブン</a:t>
            </a:r>
            <a:r>
              <a:rPr lang="ja-JP" altLang="en-US" dirty="0" smtClean="0"/>
              <a:t>）であり、差別は一切ありません。</a:t>
            </a:r>
            <a:endParaRPr lang="en-US" altLang="ja-JP" dirty="0" smtClean="0"/>
          </a:p>
          <a:p>
            <a:endParaRPr lang="en-US" altLang="ja-JP" dirty="0"/>
          </a:p>
          <a:p>
            <a:r>
              <a:rPr lang="ja-JP" altLang="en-US" dirty="0" smtClean="0"/>
              <a:t>これは四つのテストにも色濃く表れています。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8</a:t>
            </a:fld>
            <a:endParaRPr kumimoji="1" lang="ja-JP" altLang="en-US"/>
          </a:p>
        </p:txBody>
      </p:sp>
    </p:spTree>
    <p:extLst>
      <p:ext uri="{BB962C8B-B14F-4D97-AF65-F5344CB8AC3E}">
        <p14:creationId xmlns:p14="http://schemas.microsoft.com/office/powerpoint/2010/main" val="1275375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63296" y="4669536"/>
            <a:ext cx="5864352" cy="3998976"/>
          </a:xfrm>
        </p:spPr>
        <p:txBody>
          <a:bodyPr/>
          <a:lstStyle/>
          <a:p>
            <a:r>
              <a:rPr kumimoji="1" lang="ja-JP" altLang="en-US" dirty="0" smtClean="0"/>
              <a:t>　このロータリーの理念・思想はこれからも変わることはなく、ロータリーの特徴であり、強</a:t>
            </a:r>
            <a:endParaRPr kumimoji="1" lang="en-US" altLang="ja-JP" dirty="0" smtClean="0"/>
          </a:p>
          <a:p>
            <a:endParaRPr lang="en-US" altLang="ja-JP" dirty="0"/>
          </a:p>
          <a:p>
            <a:r>
              <a:rPr kumimoji="1" lang="ja-JP" altLang="en-US" dirty="0" smtClean="0"/>
              <a:t>みであります。</a:t>
            </a:r>
            <a:r>
              <a:rPr kumimoji="1" lang="ja-JP" altLang="en-US" dirty="0"/>
              <a:t>　</a:t>
            </a:r>
            <a:r>
              <a:rPr kumimoji="1" lang="ja-JP" altLang="en-US" dirty="0" smtClean="0"/>
              <a:t>他の団体との違いはここにあるのです。</a:t>
            </a:r>
            <a:endParaRPr kumimoji="1" lang="en-US" altLang="ja-JP" dirty="0" smtClean="0"/>
          </a:p>
          <a:p>
            <a:endParaRPr lang="en-US" altLang="ja-JP" dirty="0"/>
          </a:p>
          <a:p>
            <a:r>
              <a:rPr kumimoji="1" lang="ja-JP" altLang="en-US" dirty="0" smtClean="0"/>
              <a:t>　だから私たちロータリアンは、ロータリ</a:t>
            </a:r>
            <a:r>
              <a:rPr kumimoji="1" lang="en-US" altLang="ja-JP" dirty="0" smtClean="0"/>
              <a:t>―</a:t>
            </a:r>
            <a:r>
              <a:rPr kumimoji="1" lang="ja-JP" altLang="en-US" dirty="0" smtClean="0"/>
              <a:t>の理念・思想よく理解し、身に付けなければなら</a:t>
            </a:r>
            <a:endParaRPr kumimoji="1" lang="en-US" altLang="ja-JP" dirty="0" smtClean="0"/>
          </a:p>
          <a:p>
            <a:endParaRPr lang="en-US" altLang="ja-JP" dirty="0"/>
          </a:p>
          <a:p>
            <a:r>
              <a:rPr kumimoji="1" lang="ja-JP" altLang="en-US" dirty="0" smtClean="0"/>
              <a:t>ないのです。</a:t>
            </a:r>
            <a:r>
              <a:rPr lang="ja-JP" altLang="en-US" dirty="0"/>
              <a:t>　</a:t>
            </a:r>
            <a:endParaRPr lang="en-US" altLang="ja-JP" dirty="0" smtClean="0"/>
          </a:p>
          <a:p>
            <a:endParaRPr lang="en-US" altLang="ja-JP" dirty="0" smtClean="0"/>
          </a:p>
          <a:p>
            <a:r>
              <a:rPr kumimoji="1" lang="ja-JP" altLang="en-US" dirty="0" smtClean="0"/>
              <a:t>　ロータリーの理念・思想をまず理解し、身に付けることが、世のため、人のためになる第</a:t>
            </a:r>
            <a:endParaRPr kumimoji="1" lang="en-US" altLang="ja-JP" dirty="0" smtClean="0"/>
          </a:p>
          <a:p>
            <a:endParaRPr lang="en-US" altLang="ja-JP" dirty="0"/>
          </a:p>
          <a:p>
            <a:r>
              <a:rPr kumimoji="1" lang="ja-JP" altLang="en-US" dirty="0" smtClean="0"/>
              <a:t>一歩です。</a:t>
            </a:r>
            <a:r>
              <a:rPr lang="ja-JP" altLang="en-US" dirty="0" smtClean="0"/>
              <a:t>そして、</a:t>
            </a:r>
            <a:r>
              <a:rPr lang="ja-JP" altLang="en-US" dirty="0"/>
              <a:t>　</a:t>
            </a:r>
            <a:r>
              <a:rPr kumimoji="1" lang="ja-JP" altLang="en-US" dirty="0" smtClean="0"/>
              <a:t>クラブ・家庭・職場・地域社会において身に付けたロータリーの思想を</a:t>
            </a:r>
            <a:endParaRPr kumimoji="1" lang="en-US" altLang="ja-JP" dirty="0" smtClean="0"/>
          </a:p>
          <a:p>
            <a:endParaRPr lang="en-US" altLang="ja-JP" dirty="0"/>
          </a:p>
          <a:p>
            <a:r>
              <a:rPr kumimoji="1" lang="ja-JP" altLang="en-US" dirty="0" smtClean="0"/>
              <a:t>実際に行動に移していかなければならないのです。</a:t>
            </a:r>
            <a:endParaRPr kumimoji="1" lang="en-US" altLang="ja-JP" dirty="0" smtClean="0"/>
          </a:p>
          <a:p>
            <a:endParaRPr lang="en-US" altLang="ja-JP" dirty="0"/>
          </a:p>
          <a:p>
            <a:r>
              <a:rPr kumimoji="1" lang="ja-JP" altLang="en-US" dirty="0" smtClean="0"/>
              <a:t>　学んでは実践し、実践しては学ぶ、このあくなき繰り返しが、ロータリー運動です。そこ</a:t>
            </a:r>
            <a:endParaRPr kumimoji="1" lang="en-US" altLang="ja-JP" dirty="0" smtClean="0"/>
          </a:p>
          <a:p>
            <a:endParaRPr lang="en-US" altLang="ja-JP" dirty="0"/>
          </a:p>
          <a:p>
            <a:r>
              <a:rPr kumimoji="1" lang="ja-JP" altLang="en-US" dirty="0" smtClean="0"/>
              <a:t>には、おのずと己の人間性をも磨かれてまいります。</a:t>
            </a:r>
            <a:endParaRPr kumimoji="1" lang="en-US" altLang="ja-JP" dirty="0" smtClean="0"/>
          </a:p>
          <a:p>
            <a:endParaRPr lang="en-US" altLang="ja-JP" dirty="0" smtClean="0"/>
          </a:p>
          <a:p>
            <a:r>
              <a:rPr lang="ja-JP" altLang="en-US" dirty="0" smtClean="0"/>
              <a:t>　ロータリアンは、ロータリーの</a:t>
            </a:r>
            <a:r>
              <a:rPr lang="ja-JP" altLang="en-US" dirty="0"/>
              <a:t>理念、</a:t>
            </a:r>
            <a:r>
              <a:rPr lang="ja-JP" altLang="en-US" dirty="0" smtClean="0"/>
              <a:t>思想をしっかり身に付けることが最大の務めである</a:t>
            </a:r>
            <a:endParaRPr lang="en-US" altLang="ja-JP" dirty="0" smtClean="0"/>
          </a:p>
          <a:p>
            <a:endParaRPr lang="en-US" altLang="ja-JP" dirty="0"/>
          </a:p>
          <a:p>
            <a:r>
              <a:rPr lang="ja-JP" altLang="en-US" dirty="0" smtClean="0"/>
              <a:t>ということです。</a:t>
            </a:r>
            <a:endParaRPr lang="en-US" altLang="ja-JP" dirty="0" smtClean="0"/>
          </a:p>
          <a:p>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87AD69F-D7D1-4387-BD0A-6F5C7635EF64}" type="slidenum">
              <a:rPr kumimoji="1" lang="ja-JP" altLang="en-US" smtClean="0"/>
              <a:t>9</a:t>
            </a:fld>
            <a:endParaRPr kumimoji="1" lang="ja-JP" altLang="en-US"/>
          </a:p>
        </p:txBody>
      </p:sp>
    </p:spTree>
    <p:extLst>
      <p:ext uri="{BB962C8B-B14F-4D97-AF65-F5344CB8AC3E}">
        <p14:creationId xmlns:p14="http://schemas.microsoft.com/office/powerpoint/2010/main" val="2172633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42452850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19492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3050228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914522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147717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10866469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17212060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22131061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35654041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10642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9FB52E-9E4C-43AC-B3DB-A1EA3B018AF9}" type="datetimeFigureOut">
              <a:rPr kumimoji="1" lang="ja-JP" altLang="en-US" smtClean="0"/>
              <a:t>2016/10/2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638246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FB52E-9E4C-43AC-B3DB-A1EA3B018AF9}" type="datetimeFigureOut">
              <a:rPr kumimoji="1" lang="ja-JP" altLang="en-US" smtClean="0"/>
              <a:t>2016/10/2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396DD-A0B0-41B0-A5F3-EF33615B8043}" type="slidenum">
              <a:rPr kumimoji="1" lang="ja-JP" altLang="en-US" smtClean="0"/>
              <a:t>‹#›</a:t>
            </a:fld>
            <a:endParaRPr kumimoji="1" lang="ja-JP" altLang="en-US"/>
          </a:p>
        </p:txBody>
      </p:sp>
    </p:spTree>
    <p:extLst>
      <p:ext uri="{BB962C8B-B14F-4D97-AF65-F5344CB8AC3E}">
        <p14:creationId xmlns:p14="http://schemas.microsoft.com/office/powerpoint/2010/main" val="10782805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345809" y="282634"/>
            <a:ext cx="8452381" cy="1531388"/>
          </a:xfrm>
          <a:solidFill>
            <a:schemeClr val="accent4">
              <a:lumMod val="20000"/>
              <a:lumOff val="80000"/>
            </a:schemeClr>
          </a:solidFill>
          <a:ln w="6350">
            <a:noFill/>
          </a:ln>
          <a:effectLst>
            <a:outerShdw blurRad="50800" dist="38100" dir="2700000" algn="tl" rotWithShape="0">
              <a:prstClr val="black">
                <a:alpha val="40000"/>
              </a:prstClr>
            </a:outerShdw>
          </a:effectLst>
        </p:spPr>
        <p:txBody>
          <a:bodyPr>
            <a:normAutofit fontScale="90000"/>
          </a:bodyPr>
          <a:lstStyle/>
          <a:p>
            <a:pPr algn="ctr"/>
            <a:r>
              <a:rPr lang="en-US" altLang="ja-JP" sz="4800" dirty="0" smtClean="0">
                <a:solidFill>
                  <a:schemeClr val="bg1"/>
                </a:solidFill>
                <a:effectLst>
                  <a:outerShdw blurRad="38100" dist="38100" dir="2700000" algn="tl">
                    <a:srgbClr val="000000">
                      <a:alpha val="43137"/>
                    </a:srgbClr>
                  </a:outerShdw>
                </a:effectLst>
              </a:rPr>
              <a:t/>
            </a:r>
            <a:br>
              <a:rPr lang="en-US" altLang="ja-JP" sz="4800" dirty="0" smtClean="0">
                <a:solidFill>
                  <a:schemeClr val="bg1"/>
                </a:solidFill>
                <a:effectLst>
                  <a:outerShdw blurRad="38100" dist="38100" dir="2700000" algn="tl">
                    <a:srgbClr val="000000">
                      <a:alpha val="43137"/>
                    </a:srgbClr>
                  </a:outerShdw>
                </a:effectLst>
              </a:rPr>
            </a:br>
            <a:r>
              <a:rPr lang="en-US" altLang="ja-JP" sz="4800" dirty="0" smtClean="0">
                <a:solidFill>
                  <a:schemeClr val="bg1"/>
                </a:solidFill>
                <a:effectLst>
                  <a:outerShdw blurRad="38100" dist="38100" dir="2700000" algn="tl">
                    <a:srgbClr val="000000">
                      <a:alpha val="43137"/>
                    </a:srgbClr>
                  </a:outerShdw>
                </a:effectLst>
              </a:rPr>
              <a:t/>
            </a:r>
            <a:br>
              <a:rPr lang="en-US" altLang="ja-JP" sz="4800" dirty="0" smtClean="0">
                <a:solidFill>
                  <a:schemeClr val="bg1"/>
                </a:solidFill>
                <a:effectLst>
                  <a:outerShdw blurRad="38100" dist="38100" dir="2700000" algn="tl">
                    <a:srgbClr val="000000">
                      <a:alpha val="43137"/>
                    </a:srgbClr>
                  </a:outerShdw>
                </a:effectLst>
              </a:rPr>
            </a:br>
            <a:r>
              <a:rPr lang="ja-JP" altLang="en-US" sz="5300" b="1" dirty="0" smtClean="0">
                <a:ln w="0"/>
                <a:solidFill>
                  <a:srgbClr val="000000"/>
                </a:solidFill>
                <a:latin typeface="ＭＳ 明朝" panose="02020609040205080304" pitchFamily="17" charset="-128"/>
                <a:ea typeface="ＭＳ 明朝" panose="02020609040205080304" pitchFamily="17" charset="-128"/>
              </a:rPr>
              <a:t>ロータリー</a:t>
            </a:r>
            <a:r>
              <a:rPr lang="ja-JP" altLang="en-US" sz="5300" b="1" dirty="0">
                <a:ln w="0"/>
                <a:solidFill>
                  <a:srgbClr val="000000"/>
                </a:solidFill>
                <a:latin typeface="ＭＳ 明朝" panose="02020609040205080304" pitchFamily="17" charset="-128"/>
                <a:ea typeface="ＭＳ 明朝" panose="02020609040205080304" pitchFamily="17" charset="-128"/>
              </a:rPr>
              <a:t>情報研修会</a:t>
            </a:r>
            <a:r>
              <a:rPr lang="en-US" altLang="ja-JP" sz="4800" b="1" dirty="0">
                <a:solidFill>
                  <a:srgbClr val="000000"/>
                </a:solidFill>
                <a:latin typeface="ＭＳ 明朝" panose="02020609040205080304" pitchFamily="17" charset="-128"/>
                <a:ea typeface="ＭＳ 明朝" panose="02020609040205080304" pitchFamily="17" charset="-128"/>
              </a:rPr>
              <a:t/>
            </a:r>
            <a:br>
              <a:rPr lang="en-US" altLang="ja-JP" sz="4800" b="1" dirty="0">
                <a:solidFill>
                  <a:srgbClr val="000000"/>
                </a:solidFill>
                <a:latin typeface="ＭＳ 明朝" panose="02020609040205080304" pitchFamily="17" charset="-128"/>
                <a:ea typeface="ＭＳ 明朝" panose="02020609040205080304" pitchFamily="17" charset="-128"/>
              </a:rPr>
            </a:br>
            <a:r>
              <a:rPr lang="en-US" altLang="ja-JP" sz="4800" dirty="0" smtClean="0">
                <a:solidFill>
                  <a:schemeClr val="bg1"/>
                </a:solidFill>
                <a:effectLst>
                  <a:outerShdw blurRad="38100" dist="38100" dir="2700000" algn="tl">
                    <a:srgbClr val="000000">
                      <a:alpha val="43137"/>
                    </a:srgbClr>
                  </a:outerShdw>
                </a:effectLst>
              </a:rPr>
              <a:t/>
            </a:r>
            <a:br>
              <a:rPr lang="en-US" altLang="ja-JP" sz="4800" dirty="0" smtClean="0">
                <a:solidFill>
                  <a:schemeClr val="bg1"/>
                </a:solidFill>
                <a:effectLst>
                  <a:outerShdw blurRad="38100" dist="38100" dir="2700000" algn="tl">
                    <a:srgbClr val="000000">
                      <a:alpha val="43137"/>
                    </a:srgbClr>
                  </a:outerShdw>
                </a:effectLst>
              </a:rPr>
            </a:br>
            <a:endParaRPr lang="ja-JP" altLang="en-US" sz="4800" dirty="0">
              <a:ln w="0"/>
              <a:solidFill>
                <a:schemeClr val="accent2">
                  <a:lumMod val="50000"/>
                </a:schemeClr>
              </a:solidFill>
              <a:latin typeface="ＭＳ 明朝" panose="02020609040205080304" pitchFamily="17" charset="-128"/>
              <a:ea typeface="ＭＳ 明朝" panose="02020609040205080304" pitchFamily="17" charset="-128"/>
            </a:endParaRPr>
          </a:p>
        </p:txBody>
      </p:sp>
      <p:sp>
        <p:nvSpPr>
          <p:cNvPr id="5" name="コンテンツ プレースホルダー 4"/>
          <p:cNvSpPr>
            <a:spLocks noGrp="1"/>
          </p:cNvSpPr>
          <p:nvPr>
            <p:ph idx="1"/>
          </p:nvPr>
        </p:nvSpPr>
        <p:spPr>
          <a:xfrm>
            <a:off x="345808" y="1903615"/>
            <a:ext cx="8452381" cy="4568859"/>
          </a:xfrm>
          <a:solidFill>
            <a:schemeClr val="accent4">
              <a:lumMod val="20000"/>
              <a:lumOff val="80000"/>
            </a:schemeClr>
          </a:solidFill>
          <a:ln w="6350">
            <a:noFill/>
          </a:ln>
          <a:effectLst>
            <a:outerShdw blurRad="50800" dist="38100" dir="2700000" algn="tl" rotWithShape="0">
              <a:prstClr val="black">
                <a:alpha val="40000"/>
              </a:prstClr>
            </a:outerShdw>
          </a:effectLst>
        </p:spPr>
        <p:txBody>
          <a:bodyPr/>
          <a:lstStyle/>
          <a:p>
            <a:pPr marL="0" indent="0">
              <a:buNone/>
            </a:pPr>
            <a:endParaRPr lang="en-US" altLang="ja-JP" sz="1200" dirty="0" smtClean="0"/>
          </a:p>
          <a:p>
            <a:pPr marL="0" indent="0" algn="ctr">
              <a:buNone/>
            </a:pPr>
            <a:r>
              <a:rPr lang="ja-JP" altLang="en-US" sz="2400" dirty="0" smtClean="0">
                <a:solidFill>
                  <a:srgbClr val="000000"/>
                </a:solidFill>
                <a:latin typeface="ＭＳ 明朝" panose="02020609040205080304" pitchFamily="17" charset="-128"/>
                <a:ea typeface="ＭＳ 明朝" panose="02020609040205080304" pitchFamily="17" charset="-128"/>
              </a:rPr>
              <a:t>２０１６～２０１７年度</a:t>
            </a:r>
            <a:endParaRPr lang="en-US" altLang="ja-JP" sz="2400" dirty="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3200" dirty="0" smtClean="0">
                <a:solidFill>
                  <a:srgbClr val="000000"/>
                </a:solidFill>
                <a:latin typeface="ＭＳ 明朝" panose="02020609040205080304" pitchFamily="17" charset="-128"/>
                <a:ea typeface="ＭＳ 明朝" panose="02020609040205080304" pitchFamily="17" charset="-128"/>
              </a:rPr>
              <a:t>国際ロータリー第</a:t>
            </a:r>
            <a:r>
              <a:rPr lang="en-US" altLang="ja-JP" sz="3200" dirty="0" smtClean="0">
                <a:solidFill>
                  <a:srgbClr val="000000"/>
                </a:solidFill>
                <a:latin typeface="ＭＳ 明朝" panose="02020609040205080304" pitchFamily="17" charset="-128"/>
                <a:ea typeface="ＭＳ 明朝" panose="02020609040205080304" pitchFamily="17" charset="-128"/>
              </a:rPr>
              <a:t>2790</a:t>
            </a:r>
            <a:r>
              <a:rPr lang="ja-JP" altLang="en-US" sz="3200" dirty="0" smtClean="0">
                <a:solidFill>
                  <a:srgbClr val="000000"/>
                </a:solidFill>
                <a:latin typeface="ＭＳ 明朝" panose="02020609040205080304" pitchFamily="17" charset="-128"/>
                <a:ea typeface="ＭＳ 明朝" panose="02020609040205080304" pitchFamily="17" charset="-128"/>
              </a:rPr>
              <a:t>地区</a:t>
            </a:r>
            <a:r>
              <a:rPr lang="en-US" altLang="ja-JP" sz="2400" dirty="0">
                <a:solidFill>
                  <a:schemeClr val="accent2">
                    <a:lumMod val="50000"/>
                  </a:schemeClr>
                </a:solidFill>
                <a:latin typeface="ＭＳ 明朝" panose="02020609040205080304" pitchFamily="17" charset="-128"/>
                <a:ea typeface="ＭＳ 明朝" panose="02020609040205080304" pitchFamily="17" charset="-128"/>
              </a:rPr>
              <a:t/>
            </a:r>
            <a:br>
              <a:rPr lang="en-US" altLang="ja-JP" sz="2400" dirty="0">
                <a:solidFill>
                  <a:schemeClr val="accent2">
                    <a:lumMod val="50000"/>
                  </a:schemeClr>
                </a:solidFill>
                <a:latin typeface="ＭＳ 明朝" panose="02020609040205080304" pitchFamily="17" charset="-128"/>
                <a:ea typeface="ＭＳ 明朝" panose="02020609040205080304" pitchFamily="17" charset="-128"/>
              </a:rPr>
            </a:br>
            <a:endParaRPr lang="en-US" altLang="ja-JP" sz="1800" dirty="0" smtClean="0"/>
          </a:p>
          <a:p>
            <a:pPr marL="0" indent="0" algn="ctr">
              <a:buNone/>
            </a:pPr>
            <a:endParaRPr lang="en-US" altLang="ja-JP" sz="2000" dirty="0" smtClean="0">
              <a:solidFill>
                <a:srgbClr val="000000"/>
              </a:solidFill>
            </a:endParaRPr>
          </a:p>
          <a:p>
            <a:pPr marL="0" indent="0" algn="ctr">
              <a:buNone/>
            </a:pPr>
            <a:r>
              <a:rPr lang="ja-JP" altLang="en-US" sz="3600" dirty="0" smtClean="0">
                <a:solidFill>
                  <a:srgbClr val="000000"/>
                </a:solidFill>
                <a:latin typeface="ＭＳ 明朝" panose="02020609040205080304" pitchFamily="17" charset="-128"/>
                <a:ea typeface="ＭＳ 明朝" panose="02020609040205080304" pitchFamily="17" charset="-128"/>
              </a:rPr>
              <a:t>ガバナー補佐</a:t>
            </a:r>
            <a:endParaRPr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3600" dirty="0" smtClean="0">
                <a:solidFill>
                  <a:srgbClr val="000000"/>
                </a:solidFill>
                <a:latin typeface="ＭＳ 明朝" panose="02020609040205080304" pitchFamily="17" charset="-128"/>
                <a:ea typeface="ＭＳ 明朝" panose="02020609040205080304" pitchFamily="17" charset="-128"/>
              </a:rPr>
              <a:t>地区研修委員会</a:t>
            </a:r>
            <a:endParaRPr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3600" dirty="0" smtClean="0">
                <a:solidFill>
                  <a:srgbClr val="000000"/>
                </a:solidFill>
                <a:latin typeface="ＭＳ 明朝" panose="02020609040205080304" pitchFamily="17" charset="-128"/>
                <a:ea typeface="ＭＳ 明朝" panose="02020609040205080304" pitchFamily="17" charset="-128"/>
              </a:rPr>
              <a:t>地区ＲＬＩ小委員会</a:t>
            </a:r>
            <a:endParaRPr lang="ja-JP" altLang="en-US" sz="3600" dirty="0">
              <a:solidFill>
                <a:srgbClr val="0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1363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1" y="237744"/>
            <a:ext cx="8650224" cy="1218413"/>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kumimoji="1" lang="ja-JP" altLang="en-US" sz="4800" b="1" dirty="0" smtClean="0">
                <a:solidFill>
                  <a:srgbClr val="000000"/>
                </a:solidFill>
                <a:latin typeface="ＭＳ 明朝" panose="02020609040205080304" pitchFamily="17" charset="-128"/>
                <a:ea typeface="ＭＳ 明朝" panose="02020609040205080304" pitchFamily="17" charset="-128"/>
              </a:rPr>
              <a:t>ロータリーの思想・哲学</a:t>
            </a:r>
            <a:endParaRPr kumimoji="1" lang="ja-JP" altLang="en-US" sz="4800"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246888" y="1544781"/>
            <a:ext cx="8631937" cy="5093085"/>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marL="0" indent="0" algn="ctr">
              <a:buNone/>
            </a:pPr>
            <a:endParaRPr kumimoji="1" lang="en-US" altLang="ja-JP" sz="2000" b="1" dirty="0" smtClean="0">
              <a:solidFill>
                <a:schemeClr val="bg1"/>
              </a:solidFill>
            </a:endParaRPr>
          </a:p>
          <a:p>
            <a:pPr marL="0" indent="0">
              <a:buNone/>
            </a:pPr>
            <a:r>
              <a:rPr kumimoji="1" lang="ja-JP" altLang="en-US" b="1" dirty="0" smtClean="0">
                <a:solidFill>
                  <a:schemeClr val="accent2">
                    <a:lumMod val="50000"/>
                  </a:schemeClr>
                </a:solidFill>
                <a:latin typeface="ＭＳ 明朝" panose="02020609040205080304" pitchFamily="17" charset="-128"/>
                <a:ea typeface="ＭＳ 明朝" panose="02020609040205080304" pitchFamily="17" charset="-128"/>
              </a:rPr>
              <a:t> </a:t>
            </a:r>
            <a:r>
              <a:rPr kumimoji="1" lang="ja-JP" altLang="en-US" dirty="0" smtClean="0">
                <a:solidFill>
                  <a:srgbClr val="000000"/>
                </a:solidFill>
                <a:latin typeface="ＭＳ 明朝" panose="02020609040205080304" pitchFamily="17" charset="-128"/>
                <a:ea typeface="ＭＳ 明朝" panose="02020609040205080304" pitchFamily="17" charset="-128"/>
              </a:rPr>
              <a:t>・</a:t>
            </a:r>
            <a:r>
              <a:rPr kumimoji="1" lang="ja-JP" altLang="en-US" u="sng" dirty="0" smtClean="0">
                <a:solidFill>
                  <a:srgbClr val="000000"/>
                </a:solidFill>
                <a:latin typeface="ＭＳ 明朝" panose="02020609040205080304" pitchFamily="17" charset="-128"/>
                <a:ea typeface="ＭＳ 明朝" panose="02020609040205080304" pitchFamily="17" charset="-128"/>
              </a:rPr>
              <a:t>国</a:t>
            </a:r>
            <a:r>
              <a:rPr kumimoji="1" lang="ja-JP" altLang="en-US"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民族</a:t>
            </a:r>
            <a:r>
              <a:rPr kumimoji="1" lang="ja-JP" altLang="en-US"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宗教による差別はない</a:t>
            </a:r>
            <a:r>
              <a:rPr kumimoji="1" lang="ja-JP" altLang="en-US"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全て平等で</a:t>
            </a:r>
            <a:endParaRPr kumimoji="1" lang="en-US" altLang="ja-JP" u="sng"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a:solidFill>
                  <a:srgbClr val="000000"/>
                </a:solidFill>
                <a:latin typeface="ＭＳ 明朝" panose="02020609040205080304" pitchFamily="17" charset="-128"/>
                <a:ea typeface="ＭＳ 明朝" panose="02020609040205080304" pitchFamily="17" charset="-128"/>
              </a:rPr>
              <a:t>　</a:t>
            </a:r>
            <a:r>
              <a:rPr lang="ja-JP" altLang="en-US"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あり</a:t>
            </a:r>
            <a:r>
              <a:rPr kumimoji="1" lang="ja-JP" altLang="en-US"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人と人との関係は 対等である</a:t>
            </a:r>
            <a:r>
              <a:rPr kumimoji="1" lang="ja-JP" altLang="en-US" dirty="0" smtClean="0">
                <a:solidFill>
                  <a:srgbClr val="000000"/>
                </a:solidFill>
                <a:latin typeface="ＭＳ 明朝" panose="02020609040205080304" pitchFamily="17" charset="-128"/>
                <a:ea typeface="ＭＳ 明朝" panose="02020609040205080304" pitchFamily="17" charset="-128"/>
              </a:rPr>
              <a:t>団体である</a:t>
            </a:r>
            <a:endParaRPr kumimoji="1" lang="en-US" altLang="ja-JP" i="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u="sng" dirty="0" smtClean="0">
                <a:solidFill>
                  <a:srgbClr val="000000"/>
                </a:solidFill>
                <a:latin typeface="ＭＳ 明朝" panose="02020609040205080304" pitchFamily="17" charset="-128"/>
                <a:ea typeface="ＭＳ 明朝" panose="02020609040205080304" pitchFamily="17" charset="-128"/>
              </a:rPr>
              <a:t>人間を大事にする</a:t>
            </a:r>
            <a:r>
              <a:rPr lang="ja-JP" altLang="en-US" dirty="0" smtClean="0">
                <a:solidFill>
                  <a:srgbClr val="000000"/>
                </a:solidFill>
                <a:latin typeface="ＭＳ 明朝" panose="02020609040205080304" pitchFamily="17" charset="-128"/>
                <a:ea typeface="ＭＳ 明朝" panose="02020609040205080304" pitchFamily="17" charset="-128"/>
              </a:rPr>
              <a:t>団体である　　</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u="sng" dirty="0" smtClean="0">
                <a:solidFill>
                  <a:srgbClr val="000000"/>
                </a:solidFill>
                <a:latin typeface="ＭＳ 明朝" panose="02020609040205080304" pitchFamily="17" charset="-128"/>
                <a:ea typeface="ＭＳ 明朝" panose="02020609040205080304" pitchFamily="17" charset="-128"/>
              </a:rPr>
              <a:t>人間の尊厳を大事にする</a:t>
            </a:r>
            <a:r>
              <a:rPr lang="ja-JP" altLang="en-US" dirty="0" smtClean="0">
                <a:solidFill>
                  <a:srgbClr val="000000"/>
                </a:solidFill>
                <a:latin typeface="ＭＳ 明朝" panose="02020609040205080304" pitchFamily="17" charset="-128"/>
                <a:ea typeface="ＭＳ 明朝" panose="02020609040205080304" pitchFamily="17" charset="-128"/>
              </a:rPr>
              <a:t>団体</a:t>
            </a:r>
            <a:r>
              <a:rPr lang="ja-JP" altLang="en-US" sz="3200" dirty="0" smtClean="0">
                <a:solidFill>
                  <a:srgbClr val="000000"/>
                </a:solidFill>
                <a:latin typeface="ＭＳ 明朝" panose="02020609040205080304" pitchFamily="17" charset="-128"/>
                <a:ea typeface="ＭＳ 明朝" panose="02020609040205080304" pitchFamily="17" charset="-128"/>
              </a:rPr>
              <a:t>である</a:t>
            </a:r>
            <a:endParaRPr lang="en-US" altLang="ja-JP" sz="32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人間の</a:t>
            </a:r>
            <a:r>
              <a:rPr kumimoji="1" lang="ja-JP" altLang="en-US" u="sng" dirty="0">
                <a:solidFill>
                  <a:srgbClr val="000000"/>
                </a:solidFill>
                <a:latin typeface="ＭＳ 明朝" panose="02020609040205080304" pitchFamily="17" charset="-128"/>
                <a:ea typeface="ＭＳ 明朝" panose="02020609040205080304" pitchFamily="17" charset="-128"/>
              </a:rPr>
              <a:t>関係</a:t>
            </a:r>
            <a:r>
              <a:rPr kumimoji="1" lang="ja-JP" altLang="en-US" u="sng" dirty="0" smtClean="0">
                <a:solidFill>
                  <a:srgbClr val="000000"/>
                </a:solidFill>
                <a:latin typeface="ＭＳ 明朝" panose="02020609040205080304" pitchFamily="17" charset="-128"/>
                <a:ea typeface="ＭＳ 明朝" panose="02020609040205080304" pitchFamily="17" charset="-128"/>
              </a:rPr>
              <a:t>を</a:t>
            </a:r>
            <a:r>
              <a:rPr kumimoji="1" lang="ja-JP" altLang="en-US" u="sng" dirty="0">
                <a:solidFill>
                  <a:srgbClr val="000000"/>
                </a:solidFill>
                <a:latin typeface="ＭＳ 明朝" panose="02020609040205080304" pitchFamily="17" charset="-128"/>
                <a:ea typeface="ＭＳ 明朝" panose="02020609040205080304" pitchFamily="17" charset="-128"/>
              </a:rPr>
              <a:t>大事</a:t>
            </a:r>
            <a:r>
              <a:rPr kumimoji="1" lang="ja-JP" altLang="en-US" u="sng" dirty="0" smtClean="0">
                <a:solidFill>
                  <a:srgbClr val="000000"/>
                </a:solidFill>
                <a:latin typeface="ＭＳ 明朝" panose="02020609040205080304" pitchFamily="17" charset="-128"/>
                <a:ea typeface="ＭＳ 明朝" panose="02020609040205080304" pitchFamily="17" charset="-128"/>
              </a:rPr>
              <a:t>にする</a:t>
            </a:r>
            <a:r>
              <a:rPr kumimoji="1" lang="ja-JP" altLang="en-US" dirty="0" smtClean="0">
                <a:solidFill>
                  <a:srgbClr val="000000"/>
                </a:solidFill>
                <a:latin typeface="ＭＳ 明朝" panose="02020609040205080304" pitchFamily="17" charset="-128"/>
                <a:ea typeface="ＭＳ 明朝" panose="02020609040205080304" pitchFamily="17" charset="-128"/>
              </a:rPr>
              <a:t>団体である</a:t>
            </a:r>
            <a:endParaRPr kumimoji="1"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u="sng" dirty="0" smtClean="0">
                <a:solidFill>
                  <a:srgbClr val="000000"/>
                </a:solidFill>
                <a:latin typeface="ＭＳ 明朝" panose="02020609040205080304" pitchFamily="17" charset="-128"/>
                <a:ea typeface="ＭＳ 明朝" panose="02020609040205080304" pitchFamily="17" charset="-128"/>
              </a:rPr>
              <a:t>世のため人のためになる心を養う</a:t>
            </a:r>
            <a:r>
              <a:rPr lang="ja-JP" altLang="en-US" dirty="0" smtClean="0">
                <a:solidFill>
                  <a:srgbClr val="000000"/>
                </a:solidFill>
                <a:latin typeface="ＭＳ 明朝" panose="02020609040205080304" pitchFamily="17" charset="-128"/>
                <a:ea typeface="ＭＳ 明朝" panose="02020609040205080304" pitchFamily="17" charset="-128"/>
              </a:rPr>
              <a:t>団体である</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u="sng" dirty="0" smtClean="0">
                <a:solidFill>
                  <a:srgbClr val="000000"/>
                </a:solidFill>
                <a:latin typeface="ＭＳ 明朝" panose="02020609040205080304" pitchFamily="17" charset="-128"/>
                <a:ea typeface="ＭＳ 明朝" panose="02020609040205080304" pitchFamily="17" charset="-128"/>
              </a:rPr>
              <a:t>世</a:t>
            </a:r>
            <a:r>
              <a:rPr lang="ja-JP" altLang="en-US" u="sng" dirty="0">
                <a:solidFill>
                  <a:srgbClr val="000000"/>
                </a:solidFill>
                <a:latin typeface="ＭＳ 明朝" panose="02020609040205080304" pitchFamily="17" charset="-128"/>
                <a:ea typeface="ＭＳ 明朝" panose="02020609040205080304" pitchFamily="17" charset="-128"/>
              </a:rPr>
              <a:t>のために</a:t>
            </a:r>
            <a:r>
              <a:rPr lang="ja-JP" altLang="en-US" u="sng" dirty="0" smtClean="0">
                <a:solidFill>
                  <a:srgbClr val="000000"/>
                </a:solidFill>
                <a:latin typeface="ＭＳ 明朝" panose="02020609040205080304" pitchFamily="17" charset="-128"/>
                <a:ea typeface="ＭＳ 明朝" panose="02020609040205080304" pitchFamily="17" charset="-128"/>
              </a:rPr>
              <a:t>尽くす実践活動</a:t>
            </a:r>
            <a:r>
              <a:rPr lang="ja-JP" altLang="en-US" dirty="0" smtClean="0">
                <a:solidFill>
                  <a:srgbClr val="000000"/>
                </a:solidFill>
                <a:latin typeface="ＭＳ 明朝" panose="02020609040205080304" pitchFamily="17" charset="-128"/>
                <a:ea typeface="ＭＳ 明朝" panose="02020609040205080304" pitchFamily="17" charset="-128"/>
              </a:rPr>
              <a:t>の団体である</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u="sng" dirty="0" smtClean="0">
                <a:solidFill>
                  <a:srgbClr val="000000"/>
                </a:solidFill>
                <a:latin typeface="ＭＳ 明朝" panose="02020609040205080304" pitchFamily="17" charset="-128"/>
                <a:ea typeface="ＭＳ 明朝" panose="02020609040205080304" pitchFamily="17" charset="-128"/>
              </a:rPr>
              <a:t>お互い切磋</a:t>
            </a:r>
            <a:r>
              <a:rPr lang="ja-JP" altLang="en-US" u="sng" dirty="0">
                <a:solidFill>
                  <a:srgbClr val="000000"/>
                </a:solidFill>
                <a:latin typeface="ＭＳ 明朝" panose="02020609040205080304" pitchFamily="17" charset="-128"/>
                <a:ea typeface="ＭＳ 明朝" panose="02020609040205080304" pitchFamily="17" charset="-128"/>
              </a:rPr>
              <a:t>琢磨</a:t>
            </a:r>
            <a:r>
              <a:rPr lang="ja-JP" altLang="en-US" u="sng" dirty="0" smtClean="0">
                <a:solidFill>
                  <a:srgbClr val="000000"/>
                </a:solidFill>
                <a:latin typeface="ＭＳ 明朝" panose="02020609040205080304" pitchFamily="17" charset="-128"/>
                <a:ea typeface="ＭＳ 明朝" panose="02020609040205080304" pitchFamily="17" charset="-128"/>
              </a:rPr>
              <a:t>する</a:t>
            </a:r>
            <a:r>
              <a:rPr lang="ja-JP" altLang="en-US" dirty="0">
                <a:solidFill>
                  <a:srgbClr val="000000"/>
                </a:solidFill>
                <a:latin typeface="ＭＳ 明朝" panose="02020609040205080304" pitchFamily="17" charset="-128"/>
                <a:ea typeface="ＭＳ 明朝" panose="02020609040205080304" pitchFamily="17" charset="-128"/>
              </a:rPr>
              <a:t>団体</a:t>
            </a:r>
            <a:r>
              <a:rPr lang="ja-JP" altLang="en-US" dirty="0" smtClean="0">
                <a:solidFill>
                  <a:srgbClr val="000000"/>
                </a:solidFill>
                <a:latin typeface="ＭＳ 明朝" panose="02020609040205080304" pitchFamily="17" charset="-128"/>
                <a:ea typeface="ＭＳ 明朝" panose="02020609040205080304" pitchFamily="17" charset="-128"/>
              </a:rPr>
              <a:t>であ</a:t>
            </a:r>
            <a:r>
              <a:rPr lang="ja-JP" altLang="en-US" dirty="0">
                <a:solidFill>
                  <a:srgbClr val="000000"/>
                </a:solidFill>
                <a:latin typeface="ＭＳ 明朝" panose="02020609040205080304" pitchFamily="17" charset="-128"/>
                <a:ea typeface="ＭＳ 明朝" panose="02020609040205080304" pitchFamily="17" charset="-128"/>
              </a:rPr>
              <a:t>る</a:t>
            </a:r>
            <a:endParaRPr kumimoji="1" lang="ja-JP" altLang="en-US" dirty="0">
              <a:solidFill>
                <a:srgbClr val="0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454366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88035" y="262466"/>
            <a:ext cx="8613917" cy="1106644"/>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kumimoji="1" lang="ja-JP" altLang="en-US" b="1" dirty="0" smtClean="0">
                <a:solidFill>
                  <a:srgbClr val="000000"/>
                </a:solidFill>
                <a:latin typeface="ＭＳ 明朝" panose="02020609040205080304" pitchFamily="17" charset="-128"/>
                <a:ea typeface="ＭＳ 明朝" panose="02020609040205080304" pitchFamily="17" charset="-128"/>
              </a:rPr>
              <a:t>ロータリー</a:t>
            </a:r>
            <a:r>
              <a:rPr lang="ja-JP" altLang="en-US" b="1" dirty="0" smtClean="0">
                <a:solidFill>
                  <a:srgbClr val="000000"/>
                </a:solidFill>
                <a:latin typeface="ＭＳ 明朝" panose="02020609040205080304" pitchFamily="17" charset="-128"/>
                <a:ea typeface="ＭＳ 明朝" panose="02020609040205080304" pitchFamily="17" charset="-128"/>
              </a:rPr>
              <a:t>からの贈りもの</a:t>
            </a:r>
            <a:endParaRPr kumimoji="1" lang="ja-JP" altLang="en-US"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288035" y="1473200"/>
            <a:ext cx="8613917" cy="5250329"/>
          </a:xfrm>
          <a:solidFill>
            <a:schemeClr val="accent4">
              <a:lumMod val="20000"/>
              <a:lumOff val="80000"/>
            </a:schemeClr>
          </a:solidFill>
          <a:ln>
            <a:noFill/>
          </a:ln>
          <a:effectLst>
            <a:outerShdw blurRad="50800" dist="38100" dir="2700000" algn="tl" rotWithShape="0">
              <a:prstClr val="black">
                <a:alpha val="40000"/>
              </a:prstClr>
            </a:outerShdw>
          </a:effectLst>
        </p:spPr>
        <p:txBody>
          <a:bodyPr>
            <a:normAutofit fontScale="85000" lnSpcReduction="20000"/>
          </a:bodyPr>
          <a:lstStyle/>
          <a:p>
            <a:pPr marL="0" indent="0" algn="ctr">
              <a:buNone/>
            </a:pPr>
            <a:endParaRPr kumimoji="1" lang="en-US" altLang="ja-JP" sz="800" dirty="0" smtClean="0"/>
          </a:p>
          <a:p>
            <a:pPr marL="0" indent="0">
              <a:buNone/>
            </a:pPr>
            <a:r>
              <a:rPr kumimoji="1" lang="ja-JP" altLang="en-US" sz="3300" dirty="0" smtClean="0">
                <a:solidFill>
                  <a:srgbClr val="000000"/>
                </a:solidFill>
                <a:latin typeface="ＭＳ 明朝" panose="02020609040205080304" pitchFamily="17" charset="-128"/>
                <a:ea typeface="ＭＳ 明朝" panose="02020609040205080304" pitchFamily="17" charset="-128"/>
              </a:rPr>
              <a:t>　例会は</a:t>
            </a:r>
            <a:endParaRPr kumimoji="1" lang="en-US" altLang="ja-JP" sz="33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a:t>
            </a:r>
            <a:r>
              <a:rPr lang="ja-JP" altLang="en-US" sz="3000" dirty="0" smtClean="0">
                <a:solidFill>
                  <a:srgbClr val="000000"/>
                </a:solidFill>
                <a:latin typeface="ＭＳ 明朝" panose="02020609040205080304" pitchFamily="17" charset="-128"/>
                <a:ea typeface="ＭＳ 明朝" panose="02020609040205080304" pitchFamily="17" charset="-128"/>
              </a:rPr>
              <a:t>「</a:t>
            </a:r>
            <a:r>
              <a:rPr kumimoji="1" lang="ja-JP" altLang="en-US" sz="3000" u="sng" dirty="0" smtClean="0">
                <a:solidFill>
                  <a:srgbClr val="000000"/>
                </a:solidFill>
                <a:latin typeface="ＭＳ 明朝" panose="02020609040205080304" pitchFamily="17" charset="-128"/>
                <a:ea typeface="ＭＳ 明朝" panose="02020609040205080304" pitchFamily="17" charset="-128"/>
              </a:rPr>
              <a:t>人生の道場</a:t>
            </a:r>
            <a:r>
              <a:rPr kumimoji="1" lang="ja-JP" altLang="en-US" sz="3000" dirty="0" smtClean="0">
                <a:solidFill>
                  <a:srgbClr val="000000"/>
                </a:solidFill>
                <a:latin typeface="ＭＳ 明朝" panose="02020609040205080304" pitchFamily="17" charset="-128"/>
                <a:ea typeface="ＭＳ 明朝" panose="02020609040205080304" pitchFamily="17" charset="-128"/>
              </a:rPr>
              <a:t>」であり「</a:t>
            </a:r>
            <a:r>
              <a:rPr kumimoji="1" lang="ja-JP" altLang="en-US" sz="3000" u="sng" dirty="0" smtClean="0">
                <a:solidFill>
                  <a:srgbClr val="000000"/>
                </a:solidFill>
                <a:latin typeface="ＭＳ 明朝" panose="02020609040205080304" pitchFamily="17" charset="-128"/>
                <a:ea typeface="ＭＳ 明朝" panose="02020609040205080304" pitchFamily="17" charset="-128"/>
              </a:rPr>
              <a:t>自己研鑽</a:t>
            </a:r>
            <a:r>
              <a:rPr kumimoji="1" lang="ja-JP" altLang="en-US" sz="3000" dirty="0" smtClean="0">
                <a:solidFill>
                  <a:srgbClr val="000000"/>
                </a:solidFill>
                <a:latin typeface="ＭＳ 明朝" panose="02020609040205080304" pitchFamily="17" charset="-128"/>
                <a:ea typeface="ＭＳ 明朝" panose="02020609040205080304" pitchFamily="17" charset="-128"/>
              </a:rPr>
              <a:t>」ができる場である</a:t>
            </a:r>
            <a:endParaRPr kumimoji="1" lang="en-US" altLang="ja-JP" sz="30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900"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a:t>
            </a:r>
            <a:r>
              <a:rPr lang="ja-JP" altLang="en-US" sz="3000" dirty="0" smtClean="0">
                <a:solidFill>
                  <a:srgbClr val="000000"/>
                </a:solidFill>
                <a:latin typeface="ＭＳ 明朝" panose="02020609040205080304" pitchFamily="17" charset="-128"/>
                <a:ea typeface="ＭＳ 明朝" panose="02020609040205080304" pitchFamily="17" charset="-128"/>
              </a:rPr>
              <a:t>「</a:t>
            </a:r>
            <a:r>
              <a:rPr lang="ja-JP" altLang="en-US" sz="3000" u="sng" dirty="0" smtClean="0">
                <a:solidFill>
                  <a:srgbClr val="000000"/>
                </a:solidFill>
                <a:latin typeface="ＭＳ 明朝" panose="02020609040205080304" pitchFamily="17" charset="-128"/>
                <a:ea typeface="ＭＳ 明朝" panose="02020609040205080304" pitchFamily="17" charset="-128"/>
              </a:rPr>
              <a:t>憩いの場</a:t>
            </a:r>
            <a:r>
              <a:rPr lang="ja-JP" altLang="en-US" sz="3000" dirty="0" smtClean="0">
                <a:solidFill>
                  <a:srgbClr val="000000"/>
                </a:solidFill>
                <a:latin typeface="ＭＳ 明朝" panose="02020609040205080304" pitchFamily="17" charset="-128"/>
                <a:ea typeface="ＭＳ 明朝" panose="02020609040205080304" pitchFamily="17" charset="-128"/>
              </a:rPr>
              <a:t>」で「砂漠の中のオアシス」ともいえる</a:t>
            </a:r>
            <a:endParaRPr lang="en-US" altLang="ja-JP" sz="30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9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2400" dirty="0" smtClean="0">
                <a:solidFill>
                  <a:srgbClr val="000000"/>
                </a:solidFill>
                <a:latin typeface="ＭＳ 明朝" panose="02020609040205080304" pitchFamily="17" charset="-128"/>
                <a:ea typeface="ＭＳ 明朝" panose="02020609040205080304" pitchFamily="17" charset="-128"/>
              </a:rPr>
              <a:t>・</a:t>
            </a:r>
            <a:r>
              <a:rPr kumimoji="1" lang="ja-JP" altLang="en-US" sz="3000" dirty="0" smtClean="0">
                <a:solidFill>
                  <a:srgbClr val="000000"/>
                </a:solidFill>
                <a:latin typeface="ＭＳ 明朝" panose="02020609040205080304" pitchFamily="17" charset="-128"/>
                <a:ea typeface="ＭＳ 明朝" panose="02020609040205080304" pitchFamily="17" charset="-128"/>
              </a:rPr>
              <a:t>本当の</a:t>
            </a:r>
            <a:r>
              <a:rPr kumimoji="1" lang="ja-JP" altLang="en-US" sz="3000" u="sng" dirty="0" smtClean="0">
                <a:solidFill>
                  <a:srgbClr val="000000"/>
                </a:solidFill>
                <a:latin typeface="ＭＳ 明朝" panose="02020609040205080304" pitchFamily="17" charset="-128"/>
                <a:ea typeface="ＭＳ 明朝" panose="02020609040205080304" pitchFamily="17" charset="-128"/>
              </a:rPr>
              <a:t>心の友に出会う</a:t>
            </a:r>
            <a:r>
              <a:rPr kumimoji="1" lang="ja-JP" altLang="en-US" sz="3000" dirty="0" smtClean="0">
                <a:solidFill>
                  <a:srgbClr val="000000"/>
                </a:solidFill>
                <a:latin typeface="ＭＳ 明朝" panose="02020609040205080304" pitchFamily="17" charset="-128"/>
                <a:ea typeface="ＭＳ 明朝" panose="02020609040205080304" pitchFamily="17" charset="-128"/>
              </a:rPr>
              <a:t>場である</a:t>
            </a:r>
            <a:endParaRPr kumimoji="1" lang="en-US" altLang="ja-JP" sz="30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9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a:t>
            </a:r>
            <a:r>
              <a:rPr lang="ja-JP" altLang="en-US" sz="3000" u="sng" dirty="0" smtClean="0">
                <a:solidFill>
                  <a:srgbClr val="000000"/>
                </a:solidFill>
                <a:latin typeface="ＭＳ 明朝" panose="02020609040205080304" pitchFamily="17" charset="-128"/>
                <a:ea typeface="ＭＳ 明朝" panose="02020609040205080304" pitchFamily="17" charset="-128"/>
              </a:rPr>
              <a:t>多種多様な価値観を持つ仲間と交流できる</a:t>
            </a:r>
            <a:r>
              <a:rPr lang="ja-JP" altLang="en-US" sz="3000" dirty="0" smtClean="0">
                <a:solidFill>
                  <a:srgbClr val="000000"/>
                </a:solidFill>
                <a:latin typeface="ＭＳ 明朝" panose="02020609040205080304" pitchFamily="17" charset="-128"/>
                <a:ea typeface="ＭＳ 明朝" panose="02020609040205080304" pitchFamily="17" charset="-128"/>
              </a:rPr>
              <a:t>場であ</a:t>
            </a:r>
            <a:r>
              <a:rPr lang="ja-JP" altLang="en-US" sz="3000" dirty="0">
                <a:solidFill>
                  <a:srgbClr val="000000"/>
                </a:solidFill>
                <a:latin typeface="ＭＳ 明朝" panose="02020609040205080304" pitchFamily="17" charset="-128"/>
                <a:ea typeface="ＭＳ 明朝" panose="02020609040205080304" pitchFamily="17" charset="-128"/>
              </a:rPr>
              <a:t>る</a:t>
            </a:r>
            <a:r>
              <a:rPr lang="ja-JP" altLang="en-US" sz="3000" dirty="0" smtClean="0">
                <a:solidFill>
                  <a:srgbClr val="000000"/>
                </a:solidFill>
                <a:latin typeface="ＭＳ 明朝" panose="02020609040205080304" pitchFamily="17" charset="-128"/>
                <a:ea typeface="ＭＳ 明朝" panose="02020609040205080304" pitchFamily="17" charset="-128"/>
              </a:rPr>
              <a:t>　</a:t>
            </a:r>
            <a:endParaRPr lang="en-US" altLang="ja-JP" sz="30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000" dirty="0">
                <a:solidFill>
                  <a:srgbClr val="000000"/>
                </a:solidFill>
                <a:latin typeface="ＭＳ 明朝" panose="02020609040205080304" pitchFamily="17" charset="-128"/>
                <a:ea typeface="ＭＳ 明朝" panose="02020609040205080304" pitchFamily="17" charset="-128"/>
              </a:rPr>
              <a:t>　</a:t>
            </a:r>
            <a:r>
              <a:rPr lang="ja-JP" altLang="en-US" sz="3000" dirty="0" smtClean="0">
                <a:solidFill>
                  <a:srgbClr val="000000"/>
                </a:solidFill>
                <a:latin typeface="ＭＳ 明朝" panose="02020609040205080304" pitchFamily="17" charset="-128"/>
                <a:ea typeface="ＭＳ 明朝" panose="02020609040205080304" pitchFamily="17" charset="-128"/>
              </a:rPr>
              <a:t>しかも</a:t>
            </a:r>
            <a:r>
              <a:rPr kumimoji="1" lang="ja-JP" altLang="en-US" sz="3000" dirty="0">
                <a:solidFill>
                  <a:srgbClr val="000000"/>
                </a:solidFill>
                <a:latin typeface="ＭＳ 明朝" panose="02020609040205080304" pitchFamily="17" charset="-128"/>
                <a:ea typeface="ＭＳ 明朝" panose="02020609040205080304" pitchFamily="17" charset="-128"/>
              </a:rPr>
              <a:t>　</a:t>
            </a:r>
            <a:r>
              <a:rPr lang="ja-JP" altLang="en-US" sz="3000" u="sng" dirty="0" smtClean="0">
                <a:solidFill>
                  <a:srgbClr val="000000"/>
                </a:solidFill>
                <a:latin typeface="ＭＳ 明朝" panose="02020609040205080304" pitchFamily="17" charset="-128"/>
                <a:ea typeface="ＭＳ 明朝" panose="02020609040205080304" pitchFamily="17" charset="-128"/>
              </a:rPr>
              <a:t>上下関係がなく</a:t>
            </a:r>
            <a:r>
              <a:rPr lang="ja-JP" altLang="en-US" sz="3000" u="sng" dirty="0">
                <a:solidFill>
                  <a:srgbClr val="000000"/>
                </a:solidFill>
                <a:latin typeface="ＭＳ 明朝" panose="02020609040205080304" pitchFamily="17" charset="-128"/>
                <a:ea typeface="ＭＳ 明朝" panose="02020609040205080304" pitchFamily="17" charset="-128"/>
              </a:rPr>
              <a:t>対等</a:t>
            </a:r>
            <a:r>
              <a:rPr lang="ja-JP" altLang="en-US" sz="3000" u="sng" dirty="0" smtClean="0">
                <a:solidFill>
                  <a:srgbClr val="000000"/>
                </a:solidFill>
                <a:latin typeface="ＭＳ 明朝" panose="02020609040205080304" pitchFamily="17" charset="-128"/>
                <a:ea typeface="ＭＳ 明朝" panose="02020609040205080304" pitchFamily="17" charset="-128"/>
              </a:rPr>
              <a:t>に付き合い</a:t>
            </a:r>
            <a:r>
              <a:rPr lang="ja-JP" altLang="en-US" sz="3000" dirty="0" smtClean="0">
                <a:solidFill>
                  <a:srgbClr val="000000"/>
                </a:solidFill>
                <a:latin typeface="ＭＳ 明朝" panose="02020609040205080304" pitchFamily="17" charset="-128"/>
                <a:ea typeface="ＭＳ 明朝" panose="02020609040205080304" pitchFamily="17" charset="-128"/>
              </a:rPr>
              <a:t>ができる</a:t>
            </a:r>
            <a:endParaRPr lang="en-US" altLang="ja-JP" sz="30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9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2400" dirty="0" smtClean="0">
                <a:solidFill>
                  <a:srgbClr val="000000"/>
                </a:solidFill>
                <a:latin typeface="ＭＳ 明朝" panose="02020609040205080304" pitchFamily="17" charset="-128"/>
                <a:ea typeface="ＭＳ 明朝" panose="02020609040205080304" pitchFamily="17" charset="-128"/>
              </a:rPr>
              <a:t>・</a:t>
            </a:r>
            <a:r>
              <a:rPr kumimoji="1" lang="ja-JP" altLang="en-US" sz="3000" dirty="0" smtClean="0">
                <a:solidFill>
                  <a:srgbClr val="000000"/>
                </a:solidFill>
                <a:latin typeface="ＭＳ 明朝" panose="02020609040205080304" pitchFamily="17" charset="-128"/>
                <a:ea typeface="ＭＳ 明朝" panose="02020609040205080304" pitchFamily="17" charset="-128"/>
              </a:rPr>
              <a:t>心を開き　刺激し合い　知識と共に  </a:t>
            </a:r>
            <a:r>
              <a:rPr kumimoji="1" lang="ja-JP" altLang="en-US" sz="3000" u="sng" dirty="0" smtClean="0">
                <a:solidFill>
                  <a:srgbClr val="000000"/>
                </a:solidFill>
                <a:latin typeface="ＭＳ 明朝" panose="02020609040205080304" pitchFamily="17" charset="-128"/>
                <a:ea typeface="ＭＳ 明朝" panose="02020609040205080304" pitchFamily="17" charset="-128"/>
              </a:rPr>
              <a:t>心の奥行きを</a:t>
            </a:r>
            <a:endParaRPr kumimoji="1" lang="en-US" altLang="ja-JP" sz="3000" u="sng"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000" dirty="0">
                <a:solidFill>
                  <a:srgbClr val="000000"/>
                </a:solidFill>
                <a:latin typeface="ＭＳ 明朝" panose="02020609040205080304" pitchFamily="17" charset="-128"/>
                <a:ea typeface="ＭＳ 明朝" panose="02020609040205080304" pitchFamily="17" charset="-128"/>
              </a:rPr>
              <a:t>　</a:t>
            </a:r>
            <a:r>
              <a:rPr kumimoji="1" lang="ja-JP" altLang="en-US" sz="3000" u="sng" dirty="0" smtClean="0">
                <a:solidFill>
                  <a:srgbClr val="000000"/>
                </a:solidFill>
                <a:latin typeface="ＭＳ 明朝" panose="02020609040205080304" pitchFamily="17" charset="-128"/>
                <a:ea typeface="ＭＳ 明朝" panose="02020609040205080304" pitchFamily="17" charset="-128"/>
              </a:rPr>
              <a:t>深め向上心を引き出せる</a:t>
            </a:r>
            <a:r>
              <a:rPr kumimoji="1" lang="ja-JP" altLang="en-US" sz="3000" dirty="0" smtClean="0">
                <a:solidFill>
                  <a:srgbClr val="000000"/>
                </a:solidFill>
                <a:latin typeface="ＭＳ 明朝" panose="02020609040205080304" pitchFamily="17" charset="-128"/>
                <a:ea typeface="ＭＳ 明朝" panose="02020609040205080304" pitchFamily="17" charset="-128"/>
              </a:rPr>
              <a:t>場である</a:t>
            </a:r>
            <a:endParaRPr kumimoji="1" lang="en-US" altLang="ja-JP" sz="30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10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a:t>
            </a:r>
            <a:r>
              <a:rPr lang="ja-JP" altLang="en-US" sz="3000" dirty="0" smtClean="0">
                <a:solidFill>
                  <a:srgbClr val="000000"/>
                </a:solidFill>
                <a:latin typeface="ＭＳ 明朝" panose="02020609040205080304" pitchFamily="17" charset="-128"/>
                <a:ea typeface="ＭＳ 明朝" panose="02020609040205080304" pitchFamily="17" charset="-128"/>
              </a:rPr>
              <a:t>ロータリーは</a:t>
            </a:r>
            <a:r>
              <a:rPr lang="ja-JP" altLang="en-US" sz="3000" u="sng" dirty="0" smtClean="0">
                <a:solidFill>
                  <a:srgbClr val="000000"/>
                </a:solidFill>
                <a:latin typeface="ＭＳ 明朝" panose="02020609040205080304" pitchFamily="17" charset="-128"/>
                <a:ea typeface="ＭＳ 明朝" panose="02020609040205080304" pitchFamily="17" charset="-128"/>
              </a:rPr>
              <a:t>人生哲学</a:t>
            </a:r>
            <a:r>
              <a:rPr lang="ja-JP" altLang="en-US" sz="3000" dirty="0" smtClean="0">
                <a:solidFill>
                  <a:srgbClr val="000000"/>
                </a:solidFill>
                <a:latin typeface="ＭＳ 明朝" panose="02020609040205080304" pitchFamily="17" charset="-128"/>
                <a:ea typeface="ＭＳ 明朝" panose="02020609040205080304" pitchFamily="17" charset="-128"/>
              </a:rPr>
              <a:t>であるから考える力がつく</a:t>
            </a:r>
            <a:endParaRPr kumimoji="1" lang="ja-JP" altLang="en-US" dirty="0">
              <a:solidFill>
                <a:srgbClr val="000000"/>
              </a:solidFill>
            </a:endParaRPr>
          </a:p>
        </p:txBody>
      </p:sp>
    </p:spTree>
    <p:extLst>
      <p:ext uri="{BB962C8B-B14F-4D97-AF65-F5344CB8AC3E}">
        <p14:creationId xmlns:p14="http://schemas.microsoft.com/office/powerpoint/2010/main" val="3611601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10896" y="264695"/>
            <a:ext cx="8540496" cy="1155031"/>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lang="ja-JP" altLang="en-US" b="1" dirty="0" smtClean="0">
                <a:solidFill>
                  <a:srgbClr val="000000"/>
                </a:solidFill>
                <a:latin typeface="ＭＳ 明朝" panose="02020609040205080304" pitchFamily="17" charset="-128"/>
                <a:ea typeface="ＭＳ 明朝" panose="02020609040205080304" pitchFamily="17" charset="-128"/>
              </a:rPr>
              <a:t>ロータリーからの贈りもの</a:t>
            </a:r>
            <a:endParaRPr kumimoji="1" lang="ja-JP" altLang="en-US"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310897" y="1580147"/>
            <a:ext cx="8540495" cy="5035806"/>
          </a:xfrm>
          <a:solidFill>
            <a:schemeClr val="accent4">
              <a:lumMod val="20000"/>
              <a:lumOff val="80000"/>
            </a:schemeClr>
          </a:solidFill>
          <a:effectLst>
            <a:outerShdw blurRad="50800" dist="38100" dir="2700000" algn="tl" rotWithShape="0">
              <a:prstClr val="black">
                <a:alpha val="40000"/>
              </a:prstClr>
            </a:outerShdw>
          </a:effectLst>
        </p:spPr>
        <p:txBody>
          <a:bodyPr>
            <a:normAutofit fontScale="25000" lnSpcReduction="20000"/>
          </a:bodyPr>
          <a:lstStyle/>
          <a:p>
            <a:pPr marL="0" indent="0">
              <a:buNone/>
            </a:pPr>
            <a:endParaRPr lang="en-US" altLang="ja-JP" sz="8000" dirty="0" smtClean="0">
              <a:solidFill>
                <a:schemeClr val="bg1"/>
              </a:solidFill>
              <a:effectLst>
                <a:outerShdw blurRad="38100" dist="38100" dir="2700000" algn="tl">
                  <a:srgbClr val="000000">
                    <a:alpha val="43137"/>
                  </a:srgbClr>
                </a:outerShdw>
              </a:effectLst>
            </a:endParaRPr>
          </a:p>
          <a:p>
            <a:pPr marL="0" indent="0">
              <a:buNone/>
            </a:pPr>
            <a:r>
              <a:rPr lang="ja-JP" altLang="en-US" sz="11200" dirty="0" smtClean="0">
                <a:solidFill>
                  <a:srgbClr val="000000"/>
                </a:solidFill>
                <a:latin typeface="ＭＳ 明朝" panose="02020609040205080304" pitchFamily="17" charset="-128"/>
                <a:ea typeface="ＭＳ 明朝" panose="02020609040205080304" pitchFamily="17" charset="-128"/>
              </a:rPr>
              <a:t>・世界的</a:t>
            </a:r>
            <a:r>
              <a:rPr lang="ja-JP" altLang="en-US" sz="11200" dirty="0">
                <a:solidFill>
                  <a:srgbClr val="000000"/>
                </a:solidFill>
                <a:latin typeface="ＭＳ 明朝" panose="02020609040205080304" pitchFamily="17" charset="-128"/>
                <a:ea typeface="ＭＳ 明朝" panose="02020609040205080304" pitchFamily="17" charset="-128"/>
              </a:rPr>
              <a:t>な</a:t>
            </a:r>
            <a:r>
              <a:rPr lang="ja-JP" altLang="en-US" sz="11200" dirty="0" smtClean="0">
                <a:solidFill>
                  <a:srgbClr val="000000"/>
                </a:solidFill>
                <a:latin typeface="ＭＳ 明朝" panose="02020609040205080304" pitchFamily="17" charset="-128"/>
                <a:ea typeface="ＭＳ 明朝" panose="02020609040205080304" pitchFamily="17" charset="-128"/>
              </a:rPr>
              <a:t>規模の</a:t>
            </a:r>
            <a:r>
              <a:rPr lang="ja-JP" altLang="en-US" sz="11200" u="sng" dirty="0" smtClean="0">
                <a:solidFill>
                  <a:srgbClr val="000000"/>
                </a:solidFill>
                <a:latin typeface="ＭＳ 明朝" panose="02020609040205080304" pitchFamily="17" charset="-128"/>
                <a:ea typeface="ＭＳ 明朝" panose="02020609040205080304" pitchFamily="17" charset="-128"/>
              </a:rPr>
              <a:t>豊富</a:t>
            </a:r>
            <a:r>
              <a:rPr lang="ja-JP" altLang="en-US" sz="11200" u="sng" dirty="0">
                <a:solidFill>
                  <a:srgbClr val="000000"/>
                </a:solidFill>
                <a:latin typeface="ＭＳ 明朝" panose="02020609040205080304" pitchFamily="17" charset="-128"/>
                <a:ea typeface="ＭＳ 明朝" panose="02020609040205080304" pitchFamily="17" charset="-128"/>
              </a:rPr>
              <a:t>な経験</a:t>
            </a:r>
            <a:r>
              <a:rPr lang="ja-JP" altLang="en-US" sz="11200" dirty="0">
                <a:solidFill>
                  <a:srgbClr val="000000"/>
                </a:solidFill>
                <a:latin typeface="ＭＳ 明朝" panose="02020609040205080304" pitchFamily="17" charset="-128"/>
                <a:ea typeface="ＭＳ 明朝" panose="02020609040205080304" pitchFamily="17" charset="-128"/>
              </a:rPr>
              <a:t>を与えて</a:t>
            </a:r>
            <a:r>
              <a:rPr lang="ja-JP" altLang="en-US" sz="11200" dirty="0" smtClean="0">
                <a:solidFill>
                  <a:srgbClr val="000000"/>
                </a:solidFill>
                <a:latin typeface="ＭＳ 明朝" panose="02020609040205080304" pitchFamily="17" charset="-128"/>
                <a:ea typeface="ＭＳ 明朝" panose="02020609040205080304" pitchFamily="17" charset="-128"/>
              </a:rPr>
              <a:t>くれる</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200" dirty="0">
                <a:solidFill>
                  <a:srgbClr val="000000"/>
                </a:solidFill>
                <a:latin typeface="ＭＳ 明朝" panose="02020609040205080304" pitchFamily="17" charset="-128"/>
                <a:ea typeface="ＭＳ 明朝" panose="02020609040205080304" pitchFamily="17" charset="-128"/>
              </a:rPr>
              <a:t>　</a:t>
            </a:r>
            <a:endParaRPr lang="en-US" altLang="ja-JP" sz="3200"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11200" dirty="0" smtClean="0">
                <a:solidFill>
                  <a:srgbClr val="000000"/>
                </a:solidFill>
                <a:latin typeface="ＭＳ 明朝" panose="02020609040205080304" pitchFamily="17" charset="-128"/>
                <a:ea typeface="ＭＳ 明朝" panose="02020609040205080304" pitchFamily="17" charset="-128"/>
              </a:rPr>
              <a:t>・己</a:t>
            </a:r>
            <a:r>
              <a:rPr lang="ja-JP" altLang="en-US" sz="11200" dirty="0">
                <a:solidFill>
                  <a:srgbClr val="000000"/>
                </a:solidFill>
                <a:latin typeface="ＭＳ 明朝" panose="02020609040205080304" pitchFamily="17" charset="-128"/>
                <a:ea typeface="ＭＳ 明朝" panose="02020609040205080304" pitchFamily="17" charset="-128"/>
              </a:rPr>
              <a:t>の</a:t>
            </a:r>
            <a:r>
              <a:rPr lang="ja-JP" altLang="en-US" sz="11200" u="sng" dirty="0">
                <a:solidFill>
                  <a:srgbClr val="000000"/>
                </a:solidFill>
                <a:latin typeface="ＭＳ 明朝" panose="02020609040205080304" pitchFamily="17" charset="-128"/>
                <a:ea typeface="ＭＳ 明朝" panose="02020609040205080304" pitchFamily="17" charset="-128"/>
              </a:rPr>
              <a:t>職業を価値あらしめる</a:t>
            </a:r>
            <a:r>
              <a:rPr lang="ja-JP" altLang="en-US" sz="11200" dirty="0">
                <a:solidFill>
                  <a:srgbClr val="000000"/>
                </a:solidFill>
                <a:latin typeface="ＭＳ 明朝" panose="02020609040205080304" pitchFamily="17" charset="-128"/>
                <a:ea typeface="ＭＳ 明朝" panose="02020609040205080304" pitchFamily="17" charset="-128"/>
              </a:rPr>
              <a:t>ように</a:t>
            </a:r>
            <a:r>
              <a:rPr lang="ja-JP" altLang="en-US" sz="11200" dirty="0" smtClean="0">
                <a:solidFill>
                  <a:srgbClr val="000000"/>
                </a:solidFill>
                <a:latin typeface="ＭＳ 明朝" panose="02020609040205080304" pitchFamily="17" charset="-128"/>
                <a:ea typeface="ＭＳ 明朝" panose="02020609040205080304" pitchFamily="17" charset="-128"/>
              </a:rPr>
              <a:t>なる</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3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11200" dirty="0" smtClean="0">
                <a:solidFill>
                  <a:srgbClr val="000000"/>
                </a:solidFill>
                <a:latin typeface="ＭＳ 明朝" panose="02020609040205080304" pitchFamily="17" charset="-128"/>
                <a:ea typeface="ＭＳ 明朝" panose="02020609040205080304" pitchFamily="17" charset="-128"/>
              </a:rPr>
              <a:t>・人生</a:t>
            </a:r>
            <a:r>
              <a:rPr lang="ja-JP" altLang="en-US" sz="11200" dirty="0">
                <a:solidFill>
                  <a:srgbClr val="000000"/>
                </a:solidFill>
                <a:latin typeface="ＭＳ 明朝" panose="02020609040205080304" pitchFamily="17" charset="-128"/>
                <a:ea typeface="ＭＳ 明朝" panose="02020609040205080304" pitchFamily="17" charset="-128"/>
              </a:rPr>
              <a:t>最大の喜びである「</a:t>
            </a:r>
            <a:r>
              <a:rPr lang="ja-JP" altLang="en-US" sz="11200" u="sng" dirty="0">
                <a:solidFill>
                  <a:srgbClr val="000000"/>
                </a:solidFill>
                <a:latin typeface="ＭＳ 明朝" panose="02020609040205080304" pitchFamily="17" charset="-128"/>
                <a:ea typeface="ＭＳ 明朝" panose="02020609040205080304" pitchFamily="17" charset="-128"/>
              </a:rPr>
              <a:t>人のために尽くす」機会</a:t>
            </a:r>
            <a:endParaRPr lang="en-US" altLang="ja-JP" sz="11200" u="sng"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7000" dirty="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を与えてくれて</a:t>
            </a:r>
            <a:r>
              <a:rPr lang="ja-JP" altLang="en-US" sz="11200" u="sng" dirty="0" smtClean="0">
                <a:solidFill>
                  <a:srgbClr val="000000"/>
                </a:solidFill>
                <a:latin typeface="ＭＳ 明朝" panose="02020609040205080304" pitchFamily="17" charset="-128"/>
                <a:ea typeface="ＭＳ 明朝" panose="02020609040205080304" pitchFamily="17" charset="-128"/>
              </a:rPr>
              <a:t>豊か</a:t>
            </a:r>
            <a:r>
              <a:rPr lang="ja-JP" altLang="en-US" sz="11200" u="sng" dirty="0">
                <a:solidFill>
                  <a:srgbClr val="000000"/>
                </a:solidFill>
                <a:latin typeface="ＭＳ 明朝" panose="02020609040205080304" pitchFamily="17" charset="-128"/>
                <a:ea typeface="ＭＳ 明朝" panose="02020609040205080304" pitchFamily="17" charset="-128"/>
              </a:rPr>
              <a:t>な</a:t>
            </a:r>
            <a:r>
              <a:rPr lang="ja-JP" altLang="en-US" sz="11200" u="sng" dirty="0" smtClean="0">
                <a:solidFill>
                  <a:srgbClr val="000000"/>
                </a:solidFill>
                <a:latin typeface="ＭＳ 明朝" panose="02020609040205080304" pitchFamily="17" charset="-128"/>
                <a:ea typeface="ＭＳ 明朝" panose="02020609040205080304" pitchFamily="17" charset="-128"/>
              </a:rPr>
              <a:t>人生を経験</a:t>
            </a:r>
            <a:r>
              <a:rPr lang="ja-JP" altLang="en-US" sz="11200" dirty="0" smtClean="0">
                <a:solidFill>
                  <a:srgbClr val="000000"/>
                </a:solidFill>
                <a:latin typeface="ＭＳ 明朝" panose="02020609040205080304" pitchFamily="17" charset="-128"/>
                <a:ea typeface="ＭＳ 明朝" panose="02020609040205080304" pitchFamily="17" charset="-128"/>
              </a:rPr>
              <a:t>できる</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3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11200" dirty="0" smtClean="0">
                <a:solidFill>
                  <a:srgbClr val="000000"/>
                </a:solidFill>
                <a:latin typeface="ＭＳ 明朝" panose="02020609040205080304" pitchFamily="17" charset="-128"/>
                <a:ea typeface="ＭＳ 明朝" panose="02020609040205080304" pitchFamily="17" charset="-128"/>
              </a:rPr>
              <a:t>・人間学を学び　</a:t>
            </a:r>
            <a:r>
              <a:rPr lang="ja-JP" altLang="en-US" sz="11200" u="sng" dirty="0" smtClean="0">
                <a:solidFill>
                  <a:srgbClr val="000000"/>
                </a:solidFill>
                <a:latin typeface="ＭＳ 明朝" panose="02020609040205080304" pitchFamily="17" charset="-128"/>
                <a:ea typeface="ＭＳ 明朝" panose="02020609040205080304" pitchFamily="17" charset="-128"/>
              </a:rPr>
              <a:t>変身する</a:t>
            </a:r>
            <a:r>
              <a:rPr lang="ja-JP" altLang="en-US" sz="11200" dirty="0" smtClean="0">
                <a:solidFill>
                  <a:srgbClr val="000000"/>
                </a:solidFill>
                <a:latin typeface="ＭＳ 明朝" panose="02020609040205080304" pitchFamily="17" charset="-128"/>
                <a:ea typeface="ＭＳ 明朝" panose="02020609040205080304" pitchFamily="17" charset="-128"/>
              </a:rPr>
              <a:t>ようになる</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1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11200" dirty="0">
                <a:solidFill>
                  <a:srgbClr val="000000"/>
                </a:solidFill>
                <a:latin typeface="ＭＳ 明朝" panose="02020609040205080304" pitchFamily="17" charset="-128"/>
                <a:ea typeface="ＭＳ 明朝" panose="02020609040205080304" pitchFamily="17" charset="-128"/>
              </a:rPr>
              <a:t>・「財産の道」または「徳の道</a:t>
            </a:r>
            <a:r>
              <a:rPr lang="ja-JP" altLang="en-US" sz="11200" dirty="0" smtClean="0">
                <a:solidFill>
                  <a:srgbClr val="000000"/>
                </a:solidFill>
                <a:latin typeface="ＭＳ 明朝" panose="02020609040205080304" pitchFamily="17" charset="-128"/>
                <a:ea typeface="ＭＳ 明朝" panose="02020609040205080304" pitchFamily="17" charset="-128"/>
              </a:rPr>
              <a:t>」の</a:t>
            </a:r>
            <a:r>
              <a:rPr lang="ja-JP" altLang="en-US" sz="11200" dirty="0">
                <a:solidFill>
                  <a:srgbClr val="000000"/>
                </a:solidFill>
                <a:latin typeface="ＭＳ 明朝" panose="02020609040205080304" pitchFamily="17" charset="-128"/>
                <a:ea typeface="ＭＳ 明朝" panose="02020609040205080304" pitchFamily="17" charset="-128"/>
              </a:rPr>
              <a:t>選択に</a:t>
            </a:r>
            <a:r>
              <a:rPr lang="ja-JP" altLang="en-US" sz="11200" dirty="0" smtClean="0">
                <a:solidFill>
                  <a:srgbClr val="000000"/>
                </a:solidFill>
                <a:latin typeface="ＭＳ 明朝" panose="02020609040205080304" pitchFamily="17" charset="-128"/>
                <a:ea typeface="ＭＳ 明朝" panose="02020609040205080304" pitchFamily="17" charset="-128"/>
              </a:rPr>
              <a:t>より</a:t>
            </a:r>
            <a:endParaRPr lang="en-US" altLang="ja-JP" sz="2000"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11200" dirty="0" smtClean="0">
                <a:solidFill>
                  <a:srgbClr val="000000"/>
                </a:solidFill>
                <a:latin typeface="ＭＳ 明朝" panose="02020609040205080304" pitchFamily="17" charset="-128"/>
                <a:ea typeface="ＭＳ 明朝" panose="02020609040205080304" pitchFamily="17" charset="-128"/>
              </a:rPr>
              <a:t>　「</a:t>
            </a:r>
            <a:r>
              <a:rPr lang="ja-JP" altLang="en-US" sz="11200" u="sng" dirty="0" smtClean="0">
                <a:solidFill>
                  <a:srgbClr val="000000"/>
                </a:solidFill>
                <a:latin typeface="ＭＳ 明朝" panose="02020609040205080304" pitchFamily="17" charset="-128"/>
                <a:ea typeface="ＭＳ 明朝" panose="02020609040205080304" pitchFamily="17" charset="-128"/>
              </a:rPr>
              <a:t>人徳</a:t>
            </a:r>
            <a:r>
              <a:rPr lang="ja-JP" altLang="en-US" sz="11200" dirty="0" smtClean="0">
                <a:solidFill>
                  <a:srgbClr val="000000"/>
                </a:solidFill>
                <a:latin typeface="ＭＳ 明朝" panose="02020609040205080304" pitchFamily="17" charset="-128"/>
                <a:ea typeface="ＭＳ 明朝" panose="02020609040205080304" pitchFamily="17" charset="-128"/>
              </a:rPr>
              <a:t>」および「</a:t>
            </a:r>
            <a:r>
              <a:rPr lang="ja-JP" altLang="en-US" sz="11200" u="sng" dirty="0" smtClean="0">
                <a:solidFill>
                  <a:srgbClr val="000000"/>
                </a:solidFill>
                <a:latin typeface="ＭＳ 明朝" panose="02020609040205080304" pitchFamily="17" charset="-128"/>
                <a:ea typeface="ＭＳ 明朝" panose="02020609040205080304" pitchFamily="17" charset="-128"/>
              </a:rPr>
              <a:t>人間力</a:t>
            </a:r>
            <a:r>
              <a:rPr lang="ja-JP" altLang="en-US" sz="11200" dirty="0" smtClean="0">
                <a:solidFill>
                  <a:srgbClr val="000000"/>
                </a:solidFill>
                <a:latin typeface="ＭＳ 明朝" panose="02020609040205080304" pitchFamily="17" charset="-128"/>
                <a:ea typeface="ＭＳ 明朝" panose="02020609040205080304" pitchFamily="17" charset="-128"/>
              </a:rPr>
              <a:t>」を身に付ける</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3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11200" dirty="0" smtClean="0">
                <a:solidFill>
                  <a:srgbClr val="000000"/>
                </a:solidFill>
                <a:latin typeface="ＭＳ 明朝" panose="02020609040205080304" pitchFamily="17" charset="-128"/>
                <a:ea typeface="ＭＳ 明朝" panose="02020609040205080304" pitchFamily="17" charset="-128"/>
              </a:rPr>
              <a:t>・ロータリーは自分自身の「</a:t>
            </a:r>
            <a:r>
              <a:rPr lang="ja-JP" altLang="en-US" sz="11200" u="sng" dirty="0" smtClean="0">
                <a:solidFill>
                  <a:srgbClr val="000000"/>
                </a:solidFill>
                <a:latin typeface="ＭＳ 明朝" panose="02020609040205080304" pitchFamily="17" charset="-128"/>
                <a:ea typeface="ＭＳ 明朝" panose="02020609040205080304" pitchFamily="17" charset="-128"/>
              </a:rPr>
              <a:t>人作り</a:t>
            </a:r>
            <a:r>
              <a:rPr lang="ja-JP" altLang="en-US" sz="11200" dirty="0" smtClean="0">
                <a:solidFill>
                  <a:srgbClr val="000000"/>
                </a:solidFill>
                <a:latin typeface="ＭＳ 明朝" panose="02020609040205080304" pitchFamily="17" charset="-128"/>
                <a:ea typeface="ＭＳ 明朝" panose="02020609040205080304" pitchFamily="17" charset="-128"/>
              </a:rPr>
              <a:t>」である</a:t>
            </a:r>
            <a:endParaRPr lang="en-US" altLang="ja-JP" sz="11200" dirty="0">
              <a:solidFill>
                <a:srgbClr val="0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208347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174992"/>
            <a:ext cx="8540496" cy="1425513"/>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kumimoji="1" lang="ja-JP" altLang="en-US" sz="4800" b="1" dirty="0" smtClean="0">
                <a:solidFill>
                  <a:srgbClr val="000000"/>
                </a:solidFill>
                <a:latin typeface="ＭＳ 明朝" panose="02020609040205080304" pitchFamily="17" charset="-128"/>
                <a:ea typeface="ＭＳ 明朝" panose="02020609040205080304" pitchFamily="17" charset="-128"/>
              </a:rPr>
              <a:t>中核となる価値観</a:t>
            </a:r>
            <a:endParaRPr kumimoji="1" lang="ja-JP" altLang="en-US" sz="4800"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301752" y="1726932"/>
            <a:ext cx="8540496" cy="4826268"/>
          </a:xfrm>
          <a:solidFill>
            <a:schemeClr val="accent4">
              <a:lumMod val="20000"/>
              <a:lumOff val="80000"/>
            </a:schemeClr>
          </a:solidFill>
          <a:effectLst>
            <a:outerShdw blurRad="50800" dist="38100" dir="2700000" algn="tl" rotWithShape="0">
              <a:prstClr val="black">
                <a:alpha val="40000"/>
              </a:prstClr>
            </a:outerShdw>
          </a:effectLst>
        </p:spPr>
        <p:txBody>
          <a:bodyPr>
            <a:normAutofit fontScale="77500" lnSpcReduction="20000"/>
          </a:bodyPr>
          <a:lstStyle/>
          <a:p>
            <a:pPr marL="0" indent="0">
              <a:buNone/>
            </a:pPr>
            <a:r>
              <a:rPr lang="ja-JP" altLang="en-US" dirty="0" smtClean="0"/>
              <a:t>　　</a:t>
            </a:r>
            <a:r>
              <a:rPr lang="ja-JP" altLang="en-US" sz="1900" dirty="0" smtClean="0"/>
              <a:t>　　</a:t>
            </a:r>
            <a:endParaRPr lang="en-US" altLang="ja-JP" sz="1900" dirty="0" smtClean="0"/>
          </a:p>
          <a:p>
            <a:pPr marL="0" indent="0">
              <a:buNone/>
            </a:pPr>
            <a:r>
              <a:rPr lang="ja-JP" altLang="en-US" sz="4500" b="1" dirty="0" smtClean="0">
                <a:solidFill>
                  <a:schemeClr val="accent2">
                    <a:lumMod val="50000"/>
                  </a:schemeClr>
                </a:solidFill>
                <a:latin typeface="ＭＳ 明朝" panose="02020609040205080304" pitchFamily="17" charset="-128"/>
                <a:ea typeface="ＭＳ 明朝" panose="02020609040205080304" pitchFamily="17" charset="-128"/>
              </a:rPr>
              <a:t>　　</a:t>
            </a:r>
            <a:r>
              <a:rPr lang="ja-JP" altLang="en-US" sz="4100" b="1" dirty="0" smtClean="0">
                <a:solidFill>
                  <a:schemeClr val="accent2">
                    <a:lumMod val="50000"/>
                  </a:schemeClr>
                </a:solidFill>
                <a:latin typeface="ＭＳ 明朝" panose="02020609040205080304" pitchFamily="17" charset="-128"/>
                <a:ea typeface="ＭＳ 明朝" panose="02020609040205080304" pitchFamily="17" charset="-128"/>
              </a:rPr>
              <a:t>　</a:t>
            </a:r>
            <a:r>
              <a:rPr lang="ja-JP" altLang="en-US" sz="4500" b="1" dirty="0" smtClean="0">
                <a:solidFill>
                  <a:schemeClr val="accent2">
                    <a:lumMod val="50000"/>
                  </a:schemeClr>
                </a:solidFill>
                <a:latin typeface="ＭＳ 明朝" panose="02020609040205080304" pitchFamily="17" charset="-128"/>
                <a:ea typeface="ＭＳ 明朝" panose="02020609040205080304" pitchFamily="17" charset="-128"/>
              </a:rPr>
              <a:t>　</a:t>
            </a:r>
            <a:r>
              <a:rPr lang="ja-JP" altLang="en-US" sz="4100" b="1" dirty="0" smtClean="0">
                <a:solidFill>
                  <a:schemeClr val="accent2">
                    <a:lumMod val="50000"/>
                  </a:schemeClr>
                </a:solidFill>
                <a:latin typeface="ＭＳ 明朝" panose="02020609040205080304" pitchFamily="17" charset="-128"/>
                <a:ea typeface="ＭＳ 明朝" panose="02020609040205080304" pitchFamily="17" charset="-128"/>
              </a:rPr>
              <a:t> </a:t>
            </a:r>
            <a:r>
              <a:rPr lang="ja-JP" altLang="en-US" sz="4000" dirty="0" smtClean="0">
                <a:solidFill>
                  <a:srgbClr val="000000"/>
                </a:solidFill>
                <a:latin typeface="ＭＳ 明朝" panose="02020609040205080304" pitchFamily="17" charset="-128"/>
                <a:ea typeface="ＭＳ 明朝" panose="02020609040205080304" pitchFamily="17" charset="-128"/>
              </a:rPr>
              <a:t>・親睦　　　　</a:t>
            </a:r>
            <a:r>
              <a:rPr lang="en-US" altLang="ja-JP" sz="4000" dirty="0" smtClean="0">
                <a:solidFill>
                  <a:srgbClr val="000000"/>
                </a:solidFill>
                <a:latin typeface="ＭＳ 明朝" panose="02020609040205080304" pitchFamily="17" charset="-128"/>
                <a:ea typeface="ＭＳ 明朝" panose="02020609040205080304" pitchFamily="17" charset="-128"/>
              </a:rPr>
              <a:t>Fellowship</a:t>
            </a:r>
          </a:p>
          <a:p>
            <a:pPr marL="0" indent="0">
              <a:buNone/>
            </a:pPr>
            <a:r>
              <a:rPr lang="ja-JP" altLang="en-US" sz="4000" dirty="0" smtClean="0">
                <a:solidFill>
                  <a:srgbClr val="000000"/>
                </a:solidFill>
                <a:latin typeface="ＭＳ 明朝" panose="02020609040205080304" pitchFamily="17" charset="-128"/>
                <a:ea typeface="ＭＳ 明朝" panose="02020609040205080304" pitchFamily="17" charset="-128"/>
              </a:rPr>
              <a:t>　　　　 </a:t>
            </a:r>
            <a:r>
              <a:rPr lang="ja-JP" altLang="en-US" sz="4000" dirty="0">
                <a:solidFill>
                  <a:srgbClr val="000000"/>
                </a:solidFill>
                <a:latin typeface="ＭＳ 明朝" panose="02020609040205080304" pitchFamily="17" charset="-128"/>
                <a:ea typeface="ＭＳ 明朝" panose="02020609040205080304" pitchFamily="17" charset="-128"/>
              </a:rPr>
              <a:t> </a:t>
            </a:r>
            <a:r>
              <a:rPr lang="ja-JP" altLang="en-US" sz="4000" dirty="0" smtClean="0">
                <a:solidFill>
                  <a:srgbClr val="000000"/>
                </a:solidFill>
                <a:latin typeface="ＭＳ 明朝" panose="02020609040205080304" pitchFamily="17" charset="-128"/>
                <a:ea typeface="ＭＳ 明朝" panose="02020609040205080304" pitchFamily="17" charset="-128"/>
              </a:rPr>
              <a:t>・</a:t>
            </a:r>
            <a:r>
              <a:rPr lang="ja-JP" altLang="en-US" sz="4000" dirty="0">
                <a:solidFill>
                  <a:srgbClr val="000000"/>
                </a:solidFill>
                <a:latin typeface="ＭＳ 明朝" panose="02020609040205080304" pitchFamily="17" charset="-128"/>
                <a:ea typeface="ＭＳ 明朝" panose="02020609040205080304" pitchFamily="17" charset="-128"/>
              </a:rPr>
              <a:t>奉</a:t>
            </a:r>
            <a:r>
              <a:rPr lang="ja-JP" altLang="en-US" sz="4000" dirty="0" smtClean="0">
                <a:solidFill>
                  <a:srgbClr val="000000"/>
                </a:solidFill>
                <a:latin typeface="ＭＳ 明朝" panose="02020609040205080304" pitchFamily="17" charset="-128"/>
                <a:ea typeface="ＭＳ 明朝" panose="02020609040205080304" pitchFamily="17" charset="-128"/>
              </a:rPr>
              <a:t>仕　　　　</a:t>
            </a:r>
            <a:r>
              <a:rPr lang="en-US" altLang="ja-JP" sz="4000" dirty="0" smtClean="0">
                <a:solidFill>
                  <a:srgbClr val="000000"/>
                </a:solidFill>
                <a:latin typeface="ＭＳ 明朝" panose="02020609040205080304" pitchFamily="17" charset="-128"/>
                <a:ea typeface="ＭＳ 明朝" panose="02020609040205080304" pitchFamily="17" charset="-128"/>
              </a:rPr>
              <a:t>Service</a:t>
            </a:r>
          </a:p>
          <a:p>
            <a:pPr marL="0" indent="0">
              <a:buNone/>
            </a:pPr>
            <a:r>
              <a:rPr kumimoji="1" lang="ja-JP" altLang="en-US" sz="4000" dirty="0" smtClean="0">
                <a:solidFill>
                  <a:srgbClr val="000000"/>
                </a:solidFill>
                <a:latin typeface="ＭＳ 明朝" panose="02020609040205080304" pitchFamily="17" charset="-128"/>
                <a:ea typeface="ＭＳ 明朝" panose="02020609040205080304" pitchFamily="17" charset="-128"/>
              </a:rPr>
              <a:t>　　　　　・高潔性　　　</a:t>
            </a:r>
            <a:r>
              <a:rPr kumimoji="1" lang="en-US" altLang="ja-JP" sz="4000" dirty="0" smtClean="0">
                <a:solidFill>
                  <a:srgbClr val="000000"/>
                </a:solidFill>
                <a:latin typeface="ＭＳ 明朝" panose="02020609040205080304" pitchFamily="17" charset="-128"/>
                <a:ea typeface="ＭＳ 明朝" panose="02020609040205080304" pitchFamily="17" charset="-128"/>
              </a:rPr>
              <a:t>Integrity</a:t>
            </a:r>
          </a:p>
          <a:p>
            <a:pPr marL="0" indent="0">
              <a:buNone/>
            </a:pPr>
            <a:r>
              <a:rPr lang="ja-JP" altLang="en-US" sz="4000" dirty="0" smtClean="0">
                <a:solidFill>
                  <a:srgbClr val="000000"/>
                </a:solidFill>
                <a:latin typeface="ＭＳ 明朝" panose="02020609040205080304" pitchFamily="17" charset="-128"/>
                <a:ea typeface="ＭＳ 明朝" panose="02020609040205080304" pitchFamily="17" charset="-128"/>
              </a:rPr>
              <a:t>          ・多様性　　　</a:t>
            </a:r>
            <a:r>
              <a:rPr lang="en-US" altLang="ja-JP" sz="4000" dirty="0" smtClean="0">
                <a:solidFill>
                  <a:srgbClr val="000000"/>
                </a:solidFill>
                <a:latin typeface="ＭＳ 明朝" panose="02020609040205080304" pitchFamily="17" charset="-128"/>
                <a:ea typeface="ＭＳ 明朝" panose="02020609040205080304" pitchFamily="17" charset="-128"/>
              </a:rPr>
              <a:t>Diversity</a:t>
            </a:r>
          </a:p>
          <a:p>
            <a:pPr marL="0" indent="0">
              <a:buNone/>
            </a:pPr>
            <a:r>
              <a:rPr kumimoji="1" lang="ja-JP" altLang="en-US" sz="4000" dirty="0" smtClean="0">
                <a:solidFill>
                  <a:srgbClr val="000000"/>
                </a:solidFill>
                <a:latin typeface="ＭＳ 明朝" panose="02020609040205080304" pitchFamily="17" charset="-128"/>
                <a:ea typeface="ＭＳ 明朝" panose="02020609040205080304" pitchFamily="17" charset="-128"/>
              </a:rPr>
              <a:t>　　　・リーダーシップ　</a:t>
            </a:r>
            <a:r>
              <a:rPr kumimoji="1" lang="en-US" altLang="ja-JP" sz="4100" dirty="0" smtClean="0">
                <a:solidFill>
                  <a:srgbClr val="000000"/>
                </a:solidFill>
                <a:latin typeface="ＭＳ 明朝" panose="02020609040205080304" pitchFamily="17" charset="-128"/>
                <a:ea typeface="ＭＳ 明朝" panose="02020609040205080304" pitchFamily="17" charset="-128"/>
              </a:rPr>
              <a:t>Leadership</a:t>
            </a:r>
          </a:p>
          <a:p>
            <a:pPr marL="0" indent="0">
              <a:buNone/>
            </a:pPr>
            <a:endParaRPr lang="en-US" altLang="ja-JP" sz="1800"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300" dirty="0" smtClean="0">
                <a:solidFill>
                  <a:srgbClr val="000000"/>
                </a:solidFill>
                <a:latin typeface="ＭＳ 明朝" panose="02020609040205080304" pitchFamily="17" charset="-128"/>
                <a:ea typeface="ＭＳ 明朝" panose="02020609040205080304" pitchFamily="17" charset="-128"/>
              </a:rPr>
              <a:t>　　ロータリーは　親睦</a:t>
            </a:r>
            <a:r>
              <a:rPr lang="ja-JP" altLang="en-US" sz="2600" dirty="0" smtClean="0">
                <a:solidFill>
                  <a:srgbClr val="000000"/>
                </a:solidFill>
                <a:latin typeface="ＭＳ 明朝" panose="02020609040205080304" pitchFamily="17" charset="-128"/>
                <a:ea typeface="ＭＳ 明朝" panose="02020609040205080304" pitchFamily="17" charset="-128"/>
              </a:rPr>
              <a:t>・</a:t>
            </a:r>
            <a:r>
              <a:rPr lang="ja-JP" altLang="en-US" sz="3300" dirty="0" smtClean="0">
                <a:solidFill>
                  <a:srgbClr val="000000"/>
                </a:solidFill>
                <a:latin typeface="ＭＳ 明朝" panose="02020609040205080304" pitchFamily="17" charset="-128"/>
                <a:ea typeface="ＭＳ 明朝" panose="02020609040205080304" pitchFamily="17" charset="-128"/>
              </a:rPr>
              <a:t>奉仕に　高潔性</a:t>
            </a:r>
            <a:r>
              <a:rPr lang="ja-JP" altLang="en-US" sz="2600" dirty="0" smtClean="0">
                <a:solidFill>
                  <a:srgbClr val="000000"/>
                </a:solidFill>
                <a:latin typeface="ＭＳ 明朝" panose="02020609040205080304" pitchFamily="17" charset="-128"/>
                <a:ea typeface="ＭＳ 明朝" panose="02020609040205080304" pitchFamily="17" charset="-128"/>
              </a:rPr>
              <a:t>・</a:t>
            </a:r>
            <a:r>
              <a:rPr lang="ja-JP" altLang="en-US" sz="3300" dirty="0" smtClean="0">
                <a:solidFill>
                  <a:srgbClr val="000000"/>
                </a:solidFill>
                <a:latin typeface="ＭＳ 明朝" panose="02020609040205080304" pitchFamily="17" charset="-128"/>
                <a:ea typeface="ＭＳ 明朝" panose="02020609040205080304" pitchFamily="17" charset="-128"/>
              </a:rPr>
              <a:t>多様性</a:t>
            </a:r>
            <a:r>
              <a:rPr lang="ja-JP" altLang="en-US" sz="2600" dirty="0" smtClean="0">
                <a:solidFill>
                  <a:srgbClr val="000000"/>
                </a:solidFill>
                <a:latin typeface="ＭＳ 明朝" panose="02020609040205080304" pitchFamily="17" charset="-128"/>
                <a:ea typeface="ＭＳ 明朝" panose="02020609040205080304" pitchFamily="17" charset="-128"/>
              </a:rPr>
              <a:t>・</a:t>
            </a:r>
            <a:endParaRPr lang="en-US" altLang="ja-JP" sz="2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300" dirty="0">
                <a:solidFill>
                  <a:srgbClr val="000000"/>
                </a:solidFill>
                <a:latin typeface="ＭＳ 明朝" panose="02020609040205080304" pitchFamily="17" charset="-128"/>
                <a:ea typeface="ＭＳ 明朝" panose="02020609040205080304" pitchFamily="17" charset="-128"/>
              </a:rPr>
              <a:t>　</a:t>
            </a:r>
            <a:r>
              <a:rPr lang="ja-JP" altLang="en-US" sz="3300" dirty="0" smtClean="0">
                <a:solidFill>
                  <a:srgbClr val="000000"/>
                </a:solidFill>
                <a:latin typeface="ＭＳ 明朝" panose="02020609040205080304" pitchFamily="17" charset="-128"/>
                <a:ea typeface="ＭＳ 明朝" panose="02020609040205080304" pitchFamily="17" charset="-128"/>
              </a:rPr>
              <a:t>　リーダーシップを加え　ロータリアンの価値観</a:t>
            </a:r>
            <a:endParaRPr lang="en-US" altLang="ja-JP" sz="33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300" dirty="0">
                <a:solidFill>
                  <a:srgbClr val="000000"/>
                </a:solidFill>
                <a:latin typeface="ＭＳ 明朝" panose="02020609040205080304" pitchFamily="17" charset="-128"/>
                <a:ea typeface="ＭＳ 明朝" panose="02020609040205080304" pitchFamily="17" charset="-128"/>
              </a:rPr>
              <a:t>　</a:t>
            </a:r>
            <a:r>
              <a:rPr lang="ja-JP" altLang="en-US" sz="3300" dirty="0" smtClean="0">
                <a:solidFill>
                  <a:srgbClr val="000000"/>
                </a:solidFill>
                <a:latin typeface="ＭＳ 明朝" panose="02020609040205080304" pitchFamily="17" charset="-128"/>
                <a:ea typeface="ＭＳ 明朝" panose="02020609040205080304" pitchFamily="17" charset="-128"/>
              </a:rPr>
              <a:t>　の中心に据えて人間性をよ</a:t>
            </a:r>
            <a:r>
              <a:rPr lang="ja-JP" altLang="en-US" sz="3300" dirty="0">
                <a:solidFill>
                  <a:srgbClr val="000000"/>
                </a:solidFill>
                <a:latin typeface="ＭＳ 明朝" panose="02020609040205080304" pitchFamily="17" charset="-128"/>
                <a:ea typeface="ＭＳ 明朝" panose="02020609040205080304" pitchFamily="17" charset="-128"/>
              </a:rPr>
              <a:t>り</a:t>
            </a:r>
            <a:r>
              <a:rPr lang="ja-JP" altLang="en-US" sz="3300" dirty="0" smtClean="0">
                <a:solidFill>
                  <a:srgbClr val="000000"/>
                </a:solidFill>
                <a:latin typeface="ＭＳ 明朝" panose="02020609040205080304" pitchFamily="17" charset="-128"/>
                <a:ea typeface="ＭＳ 明朝" panose="02020609040205080304" pitchFamily="17" charset="-128"/>
              </a:rPr>
              <a:t>高めることにした</a:t>
            </a:r>
            <a:endParaRPr lang="en-US" altLang="ja-JP" sz="33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3300" b="1" dirty="0" smtClean="0">
                <a:solidFill>
                  <a:schemeClr val="accent2">
                    <a:lumMod val="50000"/>
                  </a:schemeClr>
                </a:solidFill>
                <a:latin typeface="ＭＳ 明朝" panose="02020609040205080304" pitchFamily="17" charset="-128"/>
                <a:ea typeface="ＭＳ 明朝" panose="02020609040205080304" pitchFamily="17" charset="-128"/>
              </a:rPr>
              <a:t>　</a:t>
            </a:r>
            <a:endParaRPr kumimoji="1" lang="ja-JP" altLang="en-US" sz="3300" b="1" dirty="0">
              <a:solidFill>
                <a:schemeClr val="accent2">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19645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9374" y="200526"/>
            <a:ext cx="8681332" cy="1395192"/>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lang="ja-JP" altLang="en-US" b="1" dirty="0" smtClean="0">
                <a:solidFill>
                  <a:srgbClr val="000000"/>
                </a:solidFill>
                <a:latin typeface="ＭＳ 明朝" panose="02020609040205080304" pitchFamily="17" charset="-128"/>
                <a:ea typeface="ＭＳ 明朝" panose="02020609040205080304" pitchFamily="17" charset="-128"/>
              </a:rPr>
              <a:t>ロータリークラブ</a:t>
            </a:r>
            <a:r>
              <a:rPr lang="ja-JP" altLang="en-US" b="1" dirty="0" smtClean="0">
                <a:solidFill>
                  <a:srgbClr val="000000"/>
                </a:solidFill>
                <a:latin typeface="ＭＳ 明朝" panose="02020609040205080304" pitchFamily="17" charset="-128"/>
                <a:ea typeface="ＭＳ 明朝" panose="02020609040205080304" pitchFamily="17" charset="-128"/>
              </a:rPr>
              <a:t>は</a:t>
            </a:r>
            <a:r>
              <a:rPr lang="en-US" altLang="ja-JP" b="1" dirty="0" smtClean="0">
                <a:solidFill>
                  <a:srgbClr val="000000"/>
                </a:solidFill>
                <a:latin typeface="ＭＳ 明朝" panose="02020609040205080304" pitchFamily="17" charset="-128"/>
                <a:ea typeface="ＭＳ 明朝" panose="02020609040205080304" pitchFamily="17" charset="-128"/>
              </a:rPr>
              <a:t/>
            </a:r>
            <a:br>
              <a:rPr lang="en-US" altLang="ja-JP" b="1" dirty="0" smtClean="0">
                <a:solidFill>
                  <a:srgbClr val="000000"/>
                </a:solidFill>
                <a:latin typeface="ＭＳ 明朝" panose="02020609040205080304" pitchFamily="17" charset="-128"/>
                <a:ea typeface="ＭＳ 明朝" panose="02020609040205080304" pitchFamily="17" charset="-128"/>
              </a:rPr>
            </a:br>
            <a:r>
              <a:rPr lang="ja-JP" altLang="en-US" b="1" dirty="0" smtClean="0">
                <a:solidFill>
                  <a:srgbClr val="000000"/>
                </a:solidFill>
                <a:latin typeface="ＭＳ 明朝" panose="02020609040205080304" pitchFamily="17" charset="-128"/>
                <a:ea typeface="ＭＳ 明朝" panose="02020609040205080304" pitchFamily="17" charset="-128"/>
              </a:rPr>
              <a:t>あ</a:t>
            </a:r>
            <a:r>
              <a:rPr kumimoji="1" lang="ja-JP" altLang="en-US" b="1" dirty="0" smtClean="0">
                <a:solidFill>
                  <a:srgbClr val="000000"/>
                </a:solidFill>
                <a:latin typeface="ＭＳ 明朝" panose="02020609040205080304" pitchFamily="17" charset="-128"/>
                <a:ea typeface="ＭＳ 明朝" panose="02020609040205080304" pitchFamily="17" charset="-128"/>
              </a:rPr>
              <a:t>なた</a:t>
            </a:r>
            <a:r>
              <a:rPr kumimoji="1" lang="ja-JP" altLang="en-US" b="1" dirty="0" smtClean="0">
                <a:solidFill>
                  <a:srgbClr val="000000"/>
                </a:solidFill>
                <a:latin typeface="ＭＳ 明朝" panose="02020609040205080304" pitchFamily="17" charset="-128"/>
                <a:ea typeface="ＭＳ 明朝" panose="02020609040205080304" pitchFamily="17" charset="-128"/>
              </a:rPr>
              <a:t>を変身させる</a:t>
            </a:r>
            <a:endParaRPr kumimoji="1" lang="ja-JP" altLang="en-US" b="1" dirty="0">
              <a:solidFill>
                <a:srgbClr val="000000"/>
              </a:solidFill>
              <a:latin typeface="ＭＳ 明朝" panose="02020609040205080304" pitchFamily="17" charset="-128"/>
              <a:ea typeface="ＭＳ 明朝" panose="02020609040205080304" pitchFamily="17" charset="-128"/>
            </a:endParaRPr>
          </a:p>
        </p:txBody>
      </p:sp>
      <p:sp>
        <p:nvSpPr>
          <p:cNvPr id="4" name="コンテンツ プレースホルダー 3"/>
          <p:cNvSpPr>
            <a:spLocks noGrp="1"/>
          </p:cNvSpPr>
          <p:nvPr>
            <p:ph idx="1"/>
          </p:nvPr>
        </p:nvSpPr>
        <p:spPr>
          <a:xfrm>
            <a:off x="228950" y="1748117"/>
            <a:ext cx="8681755" cy="4966447"/>
          </a:xfrm>
          <a:solidFill>
            <a:schemeClr val="accent4">
              <a:lumMod val="20000"/>
              <a:lumOff val="80000"/>
            </a:schemeClr>
          </a:solidFill>
        </p:spPr>
        <p:txBody>
          <a:bodyPr>
            <a:normAutofit fontScale="25000" lnSpcReduction="20000"/>
          </a:bodyPr>
          <a:lstStyle/>
          <a:p>
            <a:pPr marL="0" indent="0">
              <a:buNone/>
            </a:pPr>
            <a:endParaRPr kumimoji="1" lang="en-US" altLang="ja-JP" sz="9600" b="1" dirty="0" smtClean="0">
              <a:solidFill>
                <a:schemeClr val="accent2">
                  <a:lumMod val="50000"/>
                </a:schemeClr>
              </a:solidFill>
              <a:latin typeface="ＭＳ 明朝" panose="02020609040205080304" pitchFamily="17" charset="-128"/>
              <a:ea typeface="ＭＳ 明朝" panose="02020609040205080304" pitchFamily="17" charset="-128"/>
            </a:endParaRPr>
          </a:p>
          <a:p>
            <a:pPr marL="0" indent="0">
              <a:buNone/>
            </a:pPr>
            <a:r>
              <a:rPr kumimoji="1" lang="ja-JP" altLang="en-US" sz="3000" b="1" dirty="0" smtClean="0">
                <a:solidFill>
                  <a:schemeClr val="accent2">
                    <a:lumMod val="50000"/>
                  </a:schemeClr>
                </a:solidFill>
                <a:latin typeface="ＭＳ 明朝" panose="02020609040205080304" pitchFamily="17" charset="-128"/>
                <a:ea typeface="ＭＳ 明朝" panose="02020609040205080304" pitchFamily="17" charset="-128"/>
              </a:rPr>
              <a:t>　　</a:t>
            </a:r>
            <a:r>
              <a:rPr kumimoji="1" lang="ja-JP" altLang="en-US" sz="11200" dirty="0" smtClean="0">
                <a:solidFill>
                  <a:srgbClr val="000000"/>
                </a:solidFill>
                <a:latin typeface="ＭＳ 明朝" panose="02020609040205080304" pitchFamily="17" charset="-128"/>
                <a:ea typeface="ＭＳ 明朝" panose="02020609040205080304" pitchFamily="17" charset="-128"/>
              </a:rPr>
              <a:t>己の変身 </a:t>
            </a:r>
            <a:r>
              <a:rPr kumimoji="1" lang="en-US" altLang="ja-JP" sz="11200" dirty="0" smtClean="0">
                <a:solidFill>
                  <a:srgbClr val="000000"/>
                </a:solidFill>
                <a:latin typeface="ＭＳ 明朝" panose="02020609040205080304" pitchFamily="17" charset="-128"/>
                <a:ea typeface="ＭＳ 明朝" panose="02020609040205080304" pitchFamily="17" charset="-128"/>
              </a:rPr>
              <a:t>:</a:t>
            </a:r>
            <a:r>
              <a:rPr lang="ja-JP" altLang="en-US" sz="11200" dirty="0" smtClean="0">
                <a:solidFill>
                  <a:srgbClr val="000000"/>
                </a:solidFill>
                <a:latin typeface="ＭＳ 明朝" panose="02020609040205080304" pitchFamily="17" charset="-128"/>
                <a:ea typeface="ＭＳ 明朝" panose="02020609040205080304" pitchFamily="17" charset="-128"/>
              </a:rPr>
              <a:t> </a:t>
            </a:r>
            <a:r>
              <a:rPr kumimoji="1" lang="ja-JP" altLang="en-US" sz="11200" dirty="0" smtClean="0">
                <a:solidFill>
                  <a:srgbClr val="000000"/>
                </a:solidFill>
                <a:latin typeface="ＭＳ 明朝" panose="02020609040205080304" pitchFamily="17" charset="-128"/>
                <a:ea typeface="ＭＳ 明朝" panose="02020609040205080304" pitchFamily="17" charset="-128"/>
              </a:rPr>
              <a:t>仲間と共に己の精神を向上させよう</a:t>
            </a:r>
            <a:endParaRPr kumimoji="1"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5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000" dirty="0" smtClean="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実践活動 </a:t>
            </a:r>
            <a:r>
              <a:rPr lang="en-US" altLang="ja-JP" sz="11200" dirty="0" smtClean="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ク</a:t>
            </a:r>
            <a:r>
              <a:rPr kumimoji="1" lang="ja-JP" altLang="en-US" sz="11200" dirty="0" smtClean="0">
                <a:solidFill>
                  <a:srgbClr val="000000"/>
                </a:solidFill>
                <a:latin typeface="ＭＳ 明朝" panose="02020609040205080304" pitchFamily="17" charset="-128"/>
                <a:ea typeface="ＭＳ 明朝" panose="02020609040205080304" pitchFamily="17" charset="-128"/>
              </a:rPr>
              <a:t>ラブ奉仕 職業奉仕 社会奉仕 国際</a:t>
            </a:r>
            <a:endParaRPr kumimoji="1"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7000" dirty="0">
                <a:solidFill>
                  <a:srgbClr val="000000"/>
                </a:solidFill>
                <a:latin typeface="ＭＳ 明朝" panose="02020609040205080304" pitchFamily="17" charset="-128"/>
                <a:ea typeface="ＭＳ 明朝" panose="02020609040205080304" pitchFamily="17" charset="-128"/>
              </a:rPr>
              <a:t>　</a:t>
            </a:r>
            <a:r>
              <a:rPr lang="ja-JP" altLang="en-US" sz="7000" dirty="0" smtClean="0">
                <a:solidFill>
                  <a:srgbClr val="000000"/>
                </a:solidFill>
                <a:latin typeface="ＭＳ 明朝" panose="02020609040205080304" pitchFamily="17" charset="-128"/>
                <a:ea typeface="ＭＳ 明朝" panose="02020609040205080304" pitchFamily="17" charset="-128"/>
              </a:rPr>
              <a:t>　　　　 </a:t>
            </a:r>
            <a:r>
              <a:rPr kumimoji="1" lang="ja-JP" altLang="en-US" sz="7000" dirty="0" smtClean="0">
                <a:solidFill>
                  <a:srgbClr val="000000"/>
                </a:solidFill>
                <a:latin typeface="ＭＳ 明朝" panose="02020609040205080304" pitchFamily="17" charset="-128"/>
                <a:ea typeface="ＭＳ 明朝" panose="02020609040205080304" pitchFamily="17" charset="-128"/>
              </a:rPr>
              <a:t>　　　　</a:t>
            </a:r>
            <a:r>
              <a:rPr kumimoji="1" lang="ja-JP" altLang="en-US" sz="11200" dirty="0" smtClean="0">
                <a:solidFill>
                  <a:srgbClr val="000000"/>
                </a:solidFill>
                <a:latin typeface="ＭＳ 明朝" panose="02020609040205080304" pitchFamily="17" charset="-128"/>
                <a:ea typeface="ＭＳ 明朝" panose="02020609040205080304" pitchFamily="17" charset="-128"/>
              </a:rPr>
              <a:t>奉仕に参加し</a:t>
            </a:r>
            <a:r>
              <a:rPr lang="ja-JP" altLang="en-US" sz="11200" dirty="0" smtClean="0">
                <a:solidFill>
                  <a:srgbClr val="000000"/>
                </a:solidFill>
                <a:latin typeface="ＭＳ 明朝" panose="02020609040205080304" pitchFamily="17" charset="-128"/>
                <a:ea typeface="ＭＳ 明朝" panose="02020609040205080304" pitchFamily="17" charset="-128"/>
              </a:rPr>
              <a:t>心の仲間を得よう</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5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a:solidFill>
                  <a:srgbClr val="000000"/>
                </a:solidFill>
                <a:latin typeface="ＭＳ 明朝" panose="02020609040205080304" pitchFamily="17" charset="-128"/>
                <a:ea typeface="ＭＳ 明朝" panose="02020609040205080304" pitchFamily="17" charset="-128"/>
              </a:rPr>
              <a:t>　</a:t>
            </a: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Ｒの思想</a:t>
            </a:r>
            <a:r>
              <a:rPr lang="ja-JP" altLang="en-US" sz="5600" dirty="0" smtClean="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a:t>
            </a:r>
            <a:r>
              <a:rPr lang="ja-JP" altLang="en-US" sz="8000" dirty="0" smtClean="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しっかりと身に付けて 自己研鑽し</a:t>
            </a:r>
            <a:r>
              <a:rPr lang="ja-JP" altLang="en-US" sz="8600" dirty="0" smtClean="0">
                <a:solidFill>
                  <a:srgbClr val="000000"/>
                </a:solidFill>
                <a:latin typeface="ＭＳ 明朝" panose="02020609040205080304" pitchFamily="17" charset="-128"/>
                <a:ea typeface="ＭＳ 明朝" panose="02020609040205080304" pitchFamily="17" charset="-128"/>
              </a:rPr>
              <a:t>　</a:t>
            </a:r>
            <a:r>
              <a:rPr lang="ja-JP" altLang="en-US" sz="8600" dirty="0">
                <a:solidFill>
                  <a:srgbClr val="000000"/>
                </a:solidFill>
                <a:latin typeface="ＭＳ 明朝" panose="02020609040205080304" pitchFamily="17" charset="-128"/>
                <a:ea typeface="ＭＳ 明朝" panose="02020609040205080304" pitchFamily="17" charset="-128"/>
              </a:rPr>
              <a:t>　</a:t>
            </a:r>
            <a:r>
              <a:rPr lang="ja-JP" altLang="en-US" sz="8600" dirty="0" smtClean="0">
                <a:solidFill>
                  <a:srgbClr val="000000"/>
                </a:solidFill>
                <a:latin typeface="ＭＳ 明朝" panose="02020609040205080304" pitchFamily="17" charset="-128"/>
                <a:ea typeface="ＭＳ 明朝" panose="02020609040205080304" pitchFamily="17" charset="-128"/>
              </a:rPr>
              <a:t>　　　　　</a:t>
            </a:r>
            <a:endParaRPr lang="en-US" altLang="ja-JP" sz="8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8600" dirty="0">
                <a:solidFill>
                  <a:srgbClr val="000000"/>
                </a:solidFill>
                <a:latin typeface="ＭＳ 明朝" panose="02020609040205080304" pitchFamily="17" charset="-128"/>
                <a:ea typeface="ＭＳ 明朝" panose="02020609040205080304" pitchFamily="17" charset="-128"/>
              </a:rPr>
              <a:t>　</a:t>
            </a:r>
            <a:r>
              <a:rPr lang="ja-JP" altLang="en-US" sz="8600" dirty="0" smtClean="0">
                <a:solidFill>
                  <a:srgbClr val="000000"/>
                </a:solidFill>
                <a:latin typeface="ＭＳ 明朝" panose="02020609040205080304" pitchFamily="17" charset="-128"/>
                <a:ea typeface="ＭＳ 明朝" panose="02020609040205080304" pitchFamily="17" charset="-128"/>
              </a:rPr>
              <a:t>　　　　</a:t>
            </a:r>
            <a:r>
              <a:rPr lang="ja-JP" altLang="en-US" sz="8600" dirty="0">
                <a:solidFill>
                  <a:srgbClr val="000000"/>
                </a:solidFill>
                <a:latin typeface="ＭＳ 明朝" panose="02020609040205080304" pitchFamily="17" charset="-128"/>
                <a:ea typeface="ＭＳ 明朝" panose="02020609040205080304" pitchFamily="17" charset="-128"/>
              </a:rPr>
              <a:t> </a:t>
            </a:r>
            <a:r>
              <a:rPr lang="ja-JP" altLang="en-US" sz="8600" dirty="0" smtClean="0">
                <a:solidFill>
                  <a:srgbClr val="000000"/>
                </a:solidFill>
                <a:latin typeface="ＭＳ 明朝" panose="02020609040205080304" pitchFamily="17" charset="-128"/>
                <a:ea typeface="ＭＳ 明朝" panose="02020609040205080304" pitchFamily="17" charset="-128"/>
              </a:rPr>
              <a:t>　  </a:t>
            </a:r>
            <a:r>
              <a:rPr lang="ja-JP" altLang="en-US" sz="8600" dirty="0">
                <a:solidFill>
                  <a:srgbClr val="000000"/>
                </a:solidFill>
                <a:latin typeface="ＭＳ 明朝" panose="02020609040205080304" pitchFamily="17" charset="-128"/>
                <a:ea typeface="ＭＳ 明朝" panose="02020609040205080304" pitchFamily="17" charset="-128"/>
              </a:rPr>
              <a:t> </a:t>
            </a:r>
            <a:r>
              <a:rPr lang="ja-JP" altLang="en-US" sz="11200" dirty="0" smtClean="0">
                <a:solidFill>
                  <a:srgbClr val="000000"/>
                </a:solidFill>
                <a:latin typeface="ＭＳ 明朝" panose="02020609040205080304" pitchFamily="17" charset="-128"/>
                <a:ea typeface="ＭＳ 明朝" panose="02020609040205080304" pitchFamily="17" charset="-128"/>
              </a:rPr>
              <a:t>切磋琢磨しあい 変身していこう</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4000" dirty="0" smtClean="0">
                <a:solidFill>
                  <a:srgbClr val="000000"/>
                </a:solidFill>
                <a:latin typeface="ＭＳ 明朝" panose="02020609040205080304" pitchFamily="17" charset="-128"/>
                <a:ea typeface="ＭＳ 明朝" panose="02020609040205080304" pitchFamily="17" charset="-128"/>
              </a:rPr>
              <a:t>　</a:t>
            </a:r>
            <a:endParaRPr lang="en-US" altLang="ja-JP" sz="7200" dirty="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1200" dirty="0" smtClean="0">
                <a:solidFill>
                  <a:srgbClr val="000000"/>
                </a:solidFill>
                <a:latin typeface="ＭＳ 明朝" panose="02020609040205080304" pitchFamily="17" charset="-128"/>
                <a:ea typeface="ＭＳ 明朝" panose="02020609040205080304" pitchFamily="17" charset="-128"/>
              </a:rPr>
              <a:t>　　 </a:t>
            </a:r>
            <a:endParaRPr lang="en-US" altLang="ja-JP" sz="12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11200" dirty="0" smtClean="0">
                <a:solidFill>
                  <a:srgbClr val="000000"/>
                </a:solidFill>
                <a:latin typeface="ＭＳ 明朝" panose="02020609040205080304" pitchFamily="17" charset="-128"/>
                <a:ea typeface="ＭＳ 明朝" panose="02020609040205080304" pitchFamily="17" charset="-128"/>
              </a:rPr>
              <a:t>ロータリーの良さを知っていこう</a:t>
            </a:r>
            <a:endParaRPr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3600" dirty="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11200" dirty="0" smtClean="0">
                <a:solidFill>
                  <a:srgbClr val="000000"/>
                </a:solidFill>
                <a:latin typeface="ＭＳ 明朝" panose="02020609040205080304" pitchFamily="17" charset="-128"/>
                <a:ea typeface="ＭＳ 明朝" panose="02020609040205080304" pitchFamily="17" charset="-128"/>
              </a:rPr>
              <a:t>すべては明るい挨拶から始まる</a:t>
            </a:r>
            <a:r>
              <a:rPr lang="ja-JP" altLang="en-US" dirty="0" smtClean="0">
                <a:solidFill>
                  <a:srgbClr val="000000"/>
                </a:solidFill>
                <a:latin typeface="ＭＳ 明朝" panose="02020609040205080304" pitchFamily="17" charset="-128"/>
                <a:ea typeface="ＭＳ 明朝" panose="02020609040205080304" pitchFamily="17" charset="-128"/>
              </a:rPr>
              <a:t>　</a:t>
            </a:r>
            <a:endParaRPr lang="en-US" altLang="ja-JP"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rPr>
              <a:t>　　　　</a:t>
            </a:r>
            <a:endParaRPr lang="en-US" altLang="ja-JP" dirty="0" smtClean="0">
              <a:solidFill>
                <a:srgbClr val="000000"/>
              </a:solidFill>
            </a:endParaRPr>
          </a:p>
        </p:txBody>
      </p:sp>
    </p:spTree>
    <p:extLst>
      <p:ext uri="{BB962C8B-B14F-4D97-AF65-F5344CB8AC3E}">
        <p14:creationId xmlns:p14="http://schemas.microsoft.com/office/powerpoint/2010/main" val="3401951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ロータリーの樹</a:t>
            </a:r>
            <a:endParaRPr kumimoji="1" lang="ja-JP" altLang="en-US" dirty="0"/>
          </a:p>
        </p:txBody>
      </p:sp>
      <p:sp>
        <p:nvSpPr>
          <p:cNvPr id="3" name="コンテンツ プレースホルダー 2"/>
          <p:cNvSpPr>
            <a:spLocks noGrp="1"/>
          </p:cNvSpPr>
          <p:nvPr>
            <p:ph idx="1"/>
          </p:nvPr>
        </p:nvSpPr>
        <p:spPr/>
        <p:txBody>
          <a:bodyPr/>
          <a:lstStyle/>
          <a:p>
            <a:pPr lvl="0"/>
            <a:endParaRPr lang="ja-JP" altLang="en-US" dirty="0">
              <a:solidFill>
                <a:prstClr val="black"/>
              </a:solidFill>
            </a:endParaRPr>
          </a:p>
          <a:p>
            <a:pPr lvl="0"/>
            <a:endParaRPr lang="ja-JP" altLang="en-US" dirty="0">
              <a:solidFill>
                <a:prstClr val="black"/>
              </a:solidFill>
            </a:endParaRPr>
          </a:p>
        </p:txBody>
      </p:sp>
      <p:sp>
        <p:nvSpPr>
          <p:cNvPr id="4" name="コンテンツ プレースホルダー 2"/>
          <p:cNvSpPr txBox="1">
            <a:spLocks/>
          </p:cNvSpPr>
          <p:nvPr/>
        </p:nvSpPr>
        <p:spPr>
          <a:xfrm>
            <a:off x="781050" y="19780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dirty="0" smtClean="0">
              <a:solidFill>
                <a:prstClr val="black"/>
              </a:solidFill>
            </a:endParaRPr>
          </a:p>
          <a:p>
            <a:endParaRPr lang="ja-JP" altLang="en-US" dirty="0">
              <a:solidFill>
                <a:prstClr val="black"/>
              </a:solidFill>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450" y="204341"/>
            <a:ext cx="8683100" cy="6512326"/>
          </a:xfrm>
          <a:prstGeom prst="rect">
            <a:avLst/>
          </a:prstGeom>
          <a:solidFill>
            <a:schemeClr val="accent4">
              <a:lumMod val="20000"/>
              <a:lumOff val="80000"/>
            </a:schemeClr>
          </a:solidFill>
        </p:spPr>
      </p:pic>
    </p:spTree>
    <p:extLst>
      <p:ext uri="{BB962C8B-B14F-4D97-AF65-F5344CB8AC3E}">
        <p14:creationId xmlns:p14="http://schemas.microsoft.com/office/powerpoint/2010/main" val="3523629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285991" y="220133"/>
            <a:ext cx="8637876" cy="1285938"/>
          </a:xfr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en-US" altLang="ja-JP" dirty="0" smtClean="0">
                <a:solidFill>
                  <a:schemeClr val="bg1"/>
                </a:solidFill>
              </a:rPr>
              <a:t/>
            </a:r>
            <a:br>
              <a:rPr lang="en-US" altLang="ja-JP" dirty="0" smtClean="0">
                <a:solidFill>
                  <a:schemeClr val="bg1"/>
                </a:solidFill>
              </a:rPr>
            </a:br>
            <a:r>
              <a:rPr lang="ja-JP" altLang="en-US" sz="4900" b="1" dirty="0">
                <a:solidFill>
                  <a:srgbClr val="000000"/>
                </a:solidFill>
                <a:latin typeface="ＭＳ 明朝" panose="02020609040205080304" pitchFamily="17" charset="-128"/>
                <a:ea typeface="ＭＳ 明朝" panose="02020609040205080304" pitchFamily="17" charset="-128"/>
              </a:rPr>
              <a:t>あなた</a:t>
            </a:r>
            <a:r>
              <a:rPr lang="ja-JP" altLang="en-US" sz="4900" b="1" dirty="0" smtClean="0">
                <a:solidFill>
                  <a:srgbClr val="000000"/>
                </a:solidFill>
                <a:latin typeface="ＭＳ 明朝" panose="02020609040205080304" pitchFamily="17" charset="-128"/>
                <a:ea typeface="ＭＳ 明朝" panose="02020609040205080304" pitchFamily="17" charset="-128"/>
              </a:rPr>
              <a:t>のロータリーライフ</a:t>
            </a:r>
            <a:r>
              <a:rPr lang="ja-JP" altLang="en-US" sz="4900" b="1" dirty="0">
                <a:solidFill>
                  <a:srgbClr val="000000"/>
                </a:solidFill>
                <a:latin typeface="ＭＳ 明朝" panose="02020609040205080304" pitchFamily="17" charset="-128"/>
                <a:ea typeface="ＭＳ 明朝" panose="02020609040205080304" pitchFamily="17" charset="-128"/>
              </a:rPr>
              <a:t>を</a:t>
            </a:r>
            <a:r>
              <a:rPr lang="en-US" altLang="ja-JP" sz="4900" b="1" dirty="0">
                <a:solidFill>
                  <a:srgbClr val="000000"/>
                </a:solidFill>
                <a:latin typeface="ＭＳ 明朝" panose="02020609040205080304" pitchFamily="17" charset="-128"/>
                <a:ea typeface="ＭＳ 明朝" panose="02020609040205080304" pitchFamily="17" charset="-128"/>
              </a:rPr>
              <a:t/>
            </a:r>
            <a:br>
              <a:rPr lang="en-US" altLang="ja-JP" sz="4900" b="1" dirty="0">
                <a:solidFill>
                  <a:srgbClr val="000000"/>
                </a:solidFill>
                <a:latin typeface="ＭＳ 明朝" panose="02020609040205080304" pitchFamily="17" charset="-128"/>
                <a:ea typeface="ＭＳ 明朝" panose="02020609040205080304" pitchFamily="17" charset="-128"/>
              </a:rPr>
            </a:br>
            <a:endParaRPr kumimoji="1" lang="ja-JP" altLang="en-US" sz="4900"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4294967295"/>
          </p:nvPr>
        </p:nvSpPr>
        <p:spPr>
          <a:xfrm>
            <a:off x="285990" y="1577315"/>
            <a:ext cx="8637877" cy="5094417"/>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marL="0" indent="0" algn="ctr">
              <a:buNone/>
            </a:pPr>
            <a:endParaRPr lang="en-US" altLang="ja-JP" sz="2200" dirty="0" smtClean="0">
              <a:solidFill>
                <a:schemeClr val="bg1"/>
              </a:solidFill>
            </a:endParaRPr>
          </a:p>
          <a:p>
            <a:pPr marL="0" indent="0" algn="ctr">
              <a:buNone/>
            </a:pPr>
            <a:r>
              <a:rPr lang="ja-JP" altLang="en-US" sz="3600" dirty="0" smtClean="0">
                <a:solidFill>
                  <a:srgbClr val="000000"/>
                </a:solidFill>
                <a:latin typeface="ＭＳ 明朝" panose="02020609040205080304" pitchFamily="17" charset="-128"/>
                <a:ea typeface="ＭＳ 明朝" panose="02020609040205080304" pitchFamily="17" charset="-128"/>
              </a:rPr>
              <a:t>自分自身</a:t>
            </a:r>
            <a:r>
              <a:rPr lang="en-US" altLang="ja-JP" sz="3600" dirty="0" smtClean="0">
                <a:solidFill>
                  <a:srgbClr val="000000"/>
                </a:solidFill>
                <a:latin typeface="ＭＳ 明朝" panose="02020609040205080304" pitchFamily="17" charset="-128"/>
                <a:ea typeface="ＭＳ 明朝" panose="02020609040205080304" pitchFamily="17" charset="-128"/>
              </a:rPr>
              <a:t> </a:t>
            </a:r>
            <a:r>
              <a:rPr lang="ja-JP" altLang="en-US" sz="3600" dirty="0" smtClean="0">
                <a:solidFill>
                  <a:srgbClr val="000000"/>
                </a:solidFill>
                <a:latin typeface="ＭＳ 明朝" panose="02020609040205080304" pitchFamily="17" charset="-128"/>
                <a:ea typeface="ＭＳ 明朝" panose="02020609040205080304" pitchFamily="17" charset="-128"/>
              </a:rPr>
              <a:t>にとって意義ある</a:t>
            </a:r>
            <a:endParaRPr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lang="en-US" altLang="ja-JP" sz="10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3600" dirty="0" smtClean="0">
                <a:solidFill>
                  <a:srgbClr val="000000"/>
                </a:solidFill>
                <a:latin typeface="ＭＳ 明朝" panose="02020609040205080304" pitchFamily="17" charset="-128"/>
                <a:ea typeface="ＭＳ 明朝" panose="02020609040205080304" pitchFamily="17" charset="-128"/>
              </a:rPr>
              <a:t>ものにしようではありませんか</a:t>
            </a:r>
            <a:endParaRPr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lang="en-US" altLang="ja-JP" sz="14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kumimoji="1" lang="ja-JP" altLang="en-US" sz="3600" dirty="0" smtClean="0">
                <a:solidFill>
                  <a:srgbClr val="000000"/>
                </a:solidFill>
                <a:latin typeface="ＭＳ 明朝" panose="02020609040205080304" pitchFamily="17" charset="-128"/>
                <a:ea typeface="ＭＳ 明朝" panose="02020609040205080304" pitchFamily="17" charset="-128"/>
              </a:rPr>
              <a:t>そして</a:t>
            </a:r>
            <a:endParaRPr kumimoji="1"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kumimoji="1" lang="en-US" altLang="ja-JP" sz="10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kumimoji="1" lang="ja-JP" altLang="en-US" sz="3600" dirty="0" smtClean="0">
                <a:solidFill>
                  <a:srgbClr val="000000"/>
                </a:solidFill>
                <a:latin typeface="ＭＳ 明朝" panose="02020609040205080304" pitchFamily="17" charset="-128"/>
                <a:ea typeface="ＭＳ 明朝" panose="02020609040205080304" pitchFamily="17" charset="-128"/>
              </a:rPr>
              <a:t>ロータリーから</a:t>
            </a:r>
            <a:endParaRPr kumimoji="1"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kumimoji="1" lang="en-US" altLang="ja-JP" sz="1200" dirty="0" smtClean="0">
              <a:solidFill>
                <a:srgbClr val="000000"/>
              </a:solidFill>
              <a:effectLst>
                <a:outerShdw blurRad="38100" dist="38100" dir="2700000" algn="tl">
                  <a:srgbClr val="000000">
                    <a:alpha val="43137"/>
                  </a:srgbClr>
                </a:outerShdw>
              </a:effectLst>
            </a:endParaRPr>
          </a:p>
          <a:p>
            <a:pPr marL="0" indent="0" algn="ctr">
              <a:buNone/>
            </a:pPr>
            <a:r>
              <a:rPr lang="ja-JP" altLang="en-US" sz="3600" dirty="0">
                <a:solidFill>
                  <a:srgbClr val="000000"/>
                </a:solidFill>
                <a:latin typeface="ＭＳ 明朝" panose="02020609040205080304" pitchFamily="17" charset="-128"/>
                <a:ea typeface="ＭＳ 明朝" panose="02020609040205080304" pitchFamily="17" charset="-128"/>
              </a:rPr>
              <a:t>沢山</a:t>
            </a:r>
            <a:r>
              <a:rPr lang="ja-JP" altLang="en-US" sz="3600" dirty="0" smtClean="0">
                <a:solidFill>
                  <a:srgbClr val="000000"/>
                </a:solidFill>
                <a:latin typeface="ＭＳ 明朝" panose="02020609040205080304" pitchFamily="17" charset="-128"/>
                <a:ea typeface="ＭＳ 明朝" panose="02020609040205080304" pitchFamily="17" charset="-128"/>
              </a:rPr>
              <a:t>の</a:t>
            </a:r>
            <a:r>
              <a:rPr lang="ja-JP" altLang="en-US" sz="3600" dirty="0">
                <a:solidFill>
                  <a:srgbClr val="000000"/>
                </a:solidFill>
                <a:latin typeface="ＭＳ 明朝" panose="02020609040205080304" pitchFamily="17" charset="-128"/>
                <a:ea typeface="ＭＳ 明朝" panose="02020609040205080304" pitchFamily="17" charset="-128"/>
              </a:rPr>
              <a:t>贈</a:t>
            </a:r>
            <a:r>
              <a:rPr lang="ja-JP" altLang="en-US" sz="3600" dirty="0" smtClean="0">
                <a:solidFill>
                  <a:srgbClr val="000000"/>
                </a:solidFill>
                <a:latin typeface="ＭＳ 明朝" panose="02020609040205080304" pitchFamily="17" charset="-128"/>
                <a:ea typeface="ＭＳ 明朝" panose="02020609040205080304" pitchFamily="17" charset="-128"/>
              </a:rPr>
              <a:t>りも</a:t>
            </a:r>
            <a:r>
              <a:rPr lang="ja-JP" altLang="en-US" sz="3600" dirty="0">
                <a:solidFill>
                  <a:srgbClr val="000000"/>
                </a:solidFill>
                <a:latin typeface="ＭＳ 明朝" panose="02020609040205080304" pitchFamily="17" charset="-128"/>
                <a:ea typeface="ＭＳ 明朝" panose="02020609040205080304" pitchFamily="17" charset="-128"/>
              </a:rPr>
              <a:t>の</a:t>
            </a:r>
            <a:r>
              <a:rPr lang="ja-JP" altLang="en-US" sz="3600" dirty="0" smtClean="0">
                <a:solidFill>
                  <a:srgbClr val="000000"/>
                </a:solidFill>
                <a:latin typeface="ＭＳ 明朝" panose="02020609040205080304" pitchFamily="17" charset="-128"/>
                <a:ea typeface="ＭＳ 明朝" panose="02020609040205080304" pitchFamily="17" charset="-128"/>
              </a:rPr>
              <a:t>を得ていこう</a:t>
            </a:r>
            <a:endParaRPr kumimoji="1" lang="ja-JP" altLang="en-US" sz="3600" dirty="0">
              <a:solidFill>
                <a:srgbClr val="0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05110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66268" y="245533"/>
            <a:ext cx="8411464" cy="1634067"/>
          </a:xfrm>
          <a:solidFill>
            <a:schemeClr val="accent4">
              <a:lumMod val="20000"/>
              <a:lumOff val="80000"/>
            </a:schemeClr>
          </a:solidFill>
          <a:ln>
            <a:noFill/>
          </a:ln>
          <a:effectLst>
            <a:outerShdw blurRad="50800" dist="38100" dir="2700000" algn="tl" rotWithShape="0">
              <a:prstClr val="black">
                <a:alpha val="40000"/>
              </a:prstClr>
            </a:outerShdw>
          </a:effectLst>
        </p:spPr>
        <p:txBody>
          <a:bodyPr>
            <a:normAutofit/>
          </a:bodyPr>
          <a:lstStyle/>
          <a:p>
            <a:pPr algn="ctr"/>
            <a:r>
              <a:rPr kumimoji="1" lang="ja-JP" altLang="en-US" b="1" dirty="0" smtClean="0">
                <a:solidFill>
                  <a:srgbClr val="000000"/>
                </a:solidFill>
                <a:latin typeface="ＭＳ 明朝" panose="02020609040205080304" pitchFamily="17" charset="-128"/>
                <a:ea typeface="ＭＳ 明朝" panose="02020609040205080304" pitchFamily="17" charset="-128"/>
              </a:rPr>
              <a:t>ロータリーとは</a:t>
            </a:r>
            <a:r>
              <a:rPr kumimoji="1" lang="en-US" altLang="ja-JP" b="1" dirty="0" smtClean="0">
                <a:solidFill>
                  <a:srgbClr val="000000"/>
                </a:solidFill>
                <a:latin typeface="ＭＳ 明朝" panose="02020609040205080304" pitchFamily="17" charset="-128"/>
                <a:ea typeface="ＭＳ 明朝" panose="02020609040205080304" pitchFamily="17" charset="-128"/>
              </a:rPr>
              <a:t/>
            </a:r>
            <a:br>
              <a:rPr kumimoji="1" lang="en-US" altLang="ja-JP" b="1" dirty="0" smtClean="0">
                <a:solidFill>
                  <a:srgbClr val="000000"/>
                </a:solidFill>
                <a:latin typeface="ＭＳ 明朝" panose="02020609040205080304" pitchFamily="17" charset="-128"/>
                <a:ea typeface="ＭＳ 明朝" panose="02020609040205080304" pitchFamily="17" charset="-128"/>
              </a:rPr>
            </a:br>
            <a:r>
              <a:rPr kumimoji="1" lang="ja-JP" altLang="en-US" b="1" dirty="0" smtClean="0">
                <a:solidFill>
                  <a:srgbClr val="000000"/>
                </a:solidFill>
                <a:latin typeface="ＭＳ 明朝" panose="02020609040205080304" pitchFamily="17" charset="-128"/>
                <a:ea typeface="ＭＳ 明朝" panose="02020609040205080304" pitchFamily="17" charset="-128"/>
              </a:rPr>
              <a:t>ロータリークラブとは</a:t>
            </a:r>
            <a:endParaRPr kumimoji="1" lang="ja-JP" altLang="en-US"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366268" y="2032000"/>
            <a:ext cx="8411464" cy="4524248"/>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marL="0" indent="0" algn="ctr">
              <a:buNone/>
            </a:pPr>
            <a:endParaRPr lang="en-US" altLang="ja-JP" sz="1400" dirty="0" smtClean="0"/>
          </a:p>
          <a:p>
            <a:pPr marL="0" indent="0" algn="ctr">
              <a:buNone/>
            </a:pPr>
            <a:r>
              <a:rPr lang="ja-JP" altLang="en-US" sz="1400" dirty="0" smtClean="0"/>
              <a:t>　　</a:t>
            </a:r>
            <a:endParaRPr lang="en-US" altLang="ja-JP" sz="1400" dirty="0" smtClean="0"/>
          </a:p>
          <a:p>
            <a:pPr marL="0" indent="0">
              <a:buNone/>
            </a:pPr>
            <a:r>
              <a:rPr lang="ja-JP" altLang="en-US" sz="3600" dirty="0" smtClean="0">
                <a:latin typeface="ＭＳ 明朝" panose="02020609040205080304" pitchFamily="17" charset="-128"/>
                <a:ea typeface="ＭＳ 明朝" panose="02020609040205080304" pitchFamily="17" charset="-128"/>
              </a:rPr>
              <a:t>　</a:t>
            </a:r>
            <a:r>
              <a:rPr lang="ja-JP" altLang="en-US" sz="3600" dirty="0" smtClean="0">
                <a:solidFill>
                  <a:srgbClr val="000000"/>
                </a:solidFill>
                <a:latin typeface="ＭＳ 明朝" panose="02020609040205080304" pitchFamily="17" charset="-128"/>
                <a:ea typeface="ＭＳ 明朝" panose="02020609040205080304" pitchFamily="17" charset="-128"/>
              </a:rPr>
              <a:t>・ポールハリスの生い立ち</a:t>
            </a:r>
            <a:endParaRPr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3600" dirty="0" smtClean="0">
                <a:solidFill>
                  <a:srgbClr val="000000"/>
                </a:solidFill>
                <a:latin typeface="ＭＳ 明朝" panose="02020609040205080304" pitchFamily="17" charset="-128"/>
                <a:ea typeface="ＭＳ 明朝" panose="02020609040205080304" pitchFamily="17" charset="-128"/>
              </a:rPr>
              <a:t>　・ロータリーの誕生と思想の確立</a:t>
            </a:r>
            <a:endParaRPr kumimoji="1"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800" dirty="0" smtClean="0">
                <a:solidFill>
                  <a:srgbClr val="000000"/>
                </a:solidFill>
                <a:latin typeface="ＭＳ 明朝" panose="02020609040205080304" pitchFamily="17" charset="-128"/>
                <a:ea typeface="ＭＳ 明朝" panose="02020609040205080304" pitchFamily="17" charset="-128"/>
              </a:rPr>
              <a:t>　</a:t>
            </a: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sz="3600" dirty="0" smtClean="0">
                <a:solidFill>
                  <a:srgbClr val="000000"/>
                </a:solidFill>
                <a:latin typeface="ＭＳ 明朝" panose="02020609040205080304" pitchFamily="17" charset="-128"/>
                <a:ea typeface="ＭＳ 明朝" panose="02020609040205080304" pitchFamily="17" charset="-128"/>
              </a:rPr>
              <a:t>・ロータリーの違いの強さ</a:t>
            </a:r>
            <a:r>
              <a:rPr lang="ja-JP" altLang="en-US" sz="800" dirty="0" smtClean="0">
                <a:solidFill>
                  <a:srgbClr val="000000"/>
                </a:solidFill>
                <a:latin typeface="ＭＳ 明朝" panose="02020609040205080304" pitchFamily="17" charset="-128"/>
                <a:ea typeface="ＭＳ 明朝" panose="02020609040205080304" pitchFamily="17" charset="-128"/>
              </a:rPr>
              <a:t>　</a:t>
            </a:r>
            <a:endParaRPr lang="en-US" altLang="ja-JP" sz="3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600" dirty="0">
                <a:solidFill>
                  <a:srgbClr val="000000"/>
                </a:solidFill>
                <a:latin typeface="ＭＳ 明朝" panose="02020609040205080304" pitchFamily="17" charset="-128"/>
                <a:ea typeface="ＭＳ 明朝" panose="02020609040205080304" pitchFamily="17" charset="-128"/>
              </a:rPr>
              <a:t>　</a:t>
            </a:r>
            <a:r>
              <a:rPr lang="ja-JP" altLang="en-US" sz="3600" dirty="0" smtClean="0">
                <a:solidFill>
                  <a:srgbClr val="000000"/>
                </a:solidFill>
                <a:latin typeface="ＭＳ 明朝" panose="02020609040205080304" pitchFamily="17" charset="-128"/>
                <a:ea typeface="ＭＳ 明朝" panose="02020609040205080304" pitchFamily="17" charset="-128"/>
              </a:rPr>
              <a:t>・</a:t>
            </a:r>
            <a:r>
              <a:rPr kumimoji="1" lang="ja-JP" altLang="en-US" sz="3600" dirty="0" smtClean="0">
                <a:solidFill>
                  <a:srgbClr val="000000"/>
                </a:solidFill>
                <a:latin typeface="ＭＳ 明朝" panose="02020609040205080304" pitchFamily="17" charset="-128"/>
                <a:ea typeface="ＭＳ 明朝" panose="02020609040205080304" pitchFamily="17" charset="-128"/>
              </a:rPr>
              <a:t>ロータリーライフの心構え</a:t>
            </a:r>
            <a:endParaRPr kumimoji="1" lang="en-US" altLang="ja-JP" sz="8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3600" dirty="0">
                <a:solidFill>
                  <a:srgbClr val="000000"/>
                </a:solidFill>
                <a:latin typeface="ＭＳ 明朝" panose="02020609040205080304" pitchFamily="17" charset="-128"/>
                <a:ea typeface="ＭＳ 明朝" panose="02020609040205080304" pitchFamily="17" charset="-128"/>
              </a:rPr>
              <a:t>　</a:t>
            </a:r>
            <a:r>
              <a:rPr lang="ja-JP" altLang="en-US" sz="3600" dirty="0" smtClean="0">
                <a:solidFill>
                  <a:srgbClr val="000000"/>
                </a:solidFill>
                <a:latin typeface="ＭＳ 明朝" panose="02020609040205080304" pitchFamily="17" charset="-128"/>
                <a:ea typeface="ＭＳ 明朝" panose="02020609040205080304" pitchFamily="17" charset="-128"/>
              </a:rPr>
              <a:t>・ロータリーからの贈りもの</a:t>
            </a:r>
            <a:endParaRPr kumimoji="1" lang="ja-JP" altLang="en-US" sz="3600" dirty="0">
              <a:solidFill>
                <a:srgbClr val="0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7381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3000">
        <p15:prstTrans prst="wind"/>
      </p:transition>
    </mc:Choice>
    <mc:Fallback xmlns="">
      <p:transition spd="slow" advClick="0" advTm="3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90882" y="216131"/>
            <a:ext cx="8562236" cy="1230283"/>
          </a:xfrm>
          <a:solidFill>
            <a:schemeClr val="accent4">
              <a:lumMod val="20000"/>
              <a:lumOff val="80000"/>
            </a:schemeClr>
          </a:solidFill>
          <a:ln>
            <a:noFill/>
          </a:ln>
          <a:effectLst>
            <a:outerShdw blurRad="50800" dist="38100" dir="2700000" algn="tl" rotWithShape="0">
              <a:prstClr val="black">
                <a:alpha val="40000"/>
              </a:prstClr>
            </a:outerShdw>
          </a:effectLst>
        </p:spPr>
        <p:txBody>
          <a:bodyPr>
            <a:normAutofit fontScale="90000"/>
          </a:bodyPr>
          <a:lstStyle/>
          <a:p>
            <a:pPr algn="ctr"/>
            <a:r>
              <a:rPr kumimoji="1" lang="en-US" altLang="ja-JP" sz="3200" dirty="0" smtClean="0">
                <a:solidFill>
                  <a:schemeClr val="bg1"/>
                </a:solidFill>
                <a:effectLst>
                  <a:outerShdw blurRad="38100" dist="38100" dir="2700000" algn="tl">
                    <a:srgbClr val="000000">
                      <a:alpha val="43137"/>
                    </a:srgbClr>
                  </a:outerShdw>
                </a:effectLst>
              </a:rPr>
              <a:t/>
            </a:r>
            <a:br>
              <a:rPr kumimoji="1" lang="en-US" altLang="ja-JP" sz="3200" dirty="0" smtClean="0">
                <a:solidFill>
                  <a:schemeClr val="bg1"/>
                </a:solidFill>
                <a:effectLst>
                  <a:outerShdw blurRad="38100" dist="38100" dir="2700000" algn="tl">
                    <a:srgbClr val="000000">
                      <a:alpha val="43137"/>
                    </a:srgbClr>
                  </a:outerShdw>
                </a:effectLst>
              </a:rPr>
            </a:br>
            <a:r>
              <a:rPr kumimoji="1" lang="en-US" altLang="ja-JP" sz="3200" dirty="0" smtClean="0">
                <a:solidFill>
                  <a:schemeClr val="bg1"/>
                </a:solidFill>
                <a:effectLst>
                  <a:outerShdw blurRad="38100" dist="38100" dir="2700000" algn="tl">
                    <a:srgbClr val="000000">
                      <a:alpha val="43137"/>
                    </a:srgbClr>
                  </a:outerShdw>
                </a:effectLst>
              </a:rPr>
              <a:t/>
            </a:r>
            <a:br>
              <a:rPr kumimoji="1" lang="en-US" altLang="ja-JP" sz="3200" dirty="0" smtClean="0">
                <a:solidFill>
                  <a:schemeClr val="bg1"/>
                </a:solidFill>
                <a:effectLst>
                  <a:outerShdw blurRad="38100" dist="38100" dir="2700000" algn="tl">
                    <a:srgbClr val="000000">
                      <a:alpha val="43137"/>
                    </a:srgbClr>
                  </a:outerShdw>
                </a:effectLst>
              </a:rPr>
            </a:br>
            <a:r>
              <a:rPr lang="ja-JP" altLang="en-US" sz="3600" dirty="0" smtClean="0">
                <a:solidFill>
                  <a:srgbClr val="000000"/>
                </a:solidFill>
                <a:latin typeface="ＭＳ 明朝" panose="02020609040205080304" pitchFamily="17" charset="-128"/>
                <a:ea typeface="ＭＳ 明朝" panose="02020609040205080304" pitchFamily="17" charset="-128"/>
              </a:rPr>
              <a:t>ロータリー創設者</a:t>
            </a:r>
            <a:r>
              <a:rPr lang="en-US" altLang="ja-JP" sz="3600" dirty="0" smtClean="0">
                <a:solidFill>
                  <a:srgbClr val="000000"/>
                </a:solidFill>
                <a:effectLst>
                  <a:outerShdw blurRad="38100" dist="38100" dir="2700000" algn="tl">
                    <a:srgbClr val="000000">
                      <a:alpha val="43137"/>
                    </a:srgbClr>
                  </a:outerShdw>
                </a:effectLst>
              </a:rPr>
              <a:t/>
            </a:r>
            <a:br>
              <a:rPr lang="en-US" altLang="ja-JP" sz="3600" dirty="0" smtClean="0">
                <a:solidFill>
                  <a:srgbClr val="000000"/>
                </a:solidFill>
                <a:effectLst>
                  <a:outerShdw blurRad="38100" dist="38100" dir="2700000" algn="tl">
                    <a:srgbClr val="000000">
                      <a:alpha val="43137"/>
                    </a:srgbClr>
                  </a:outerShdw>
                </a:effectLst>
              </a:rPr>
            </a:br>
            <a:r>
              <a:rPr kumimoji="1" lang="ja-JP" altLang="en-US" sz="4900" b="1" dirty="0" smtClean="0">
                <a:solidFill>
                  <a:srgbClr val="000000"/>
                </a:solidFill>
                <a:latin typeface="ＭＳ 明朝" panose="02020609040205080304" pitchFamily="17" charset="-128"/>
                <a:ea typeface="ＭＳ 明朝" panose="02020609040205080304" pitchFamily="17" charset="-128"/>
              </a:rPr>
              <a:t>ポールＰ・ハリス（弁護士）</a:t>
            </a:r>
            <a:r>
              <a:rPr kumimoji="1" lang="en-US" altLang="ja-JP" sz="4900" b="1" dirty="0" smtClean="0">
                <a:solidFill>
                  <a:srgbClr val="000000"/>
                </a:solidFill>
                <a:latin typeface="ＭＳ 明朝" panose="02020609040205080304" pitchFamily="17" charset="-128"/>
                <a:ea typeface="ＭＳ 明朝" panose="02020609040205080304" pitchFamily="17" charset="-128"/>
              </a:rPr>
              <a:t/>
            </a:r>
            <a:br>
              <a:rPr kumimoji="1" lang="en-US" altLang="ja-JP" sz="4900" b="1" dirty="0" smtClean="0">
                <a:solidFill>
                  <a:srgbClr val="000000"/>
                </a:solidFill>
                <a:latin typeface="ＭＳ 明朝" panose="02020609040205080304" pitchFamily="17" charset="-128"/>
                <a:ea typeface="ＭＳ 明朝" panose="02020609040205080304" pitchFamily="17" charset="-128"/>
              </a:rPr>
            </a:br>
            <a:endParaRPr lang="en-US" altLang="ja-JP" sz="4900" b="1" dirty="0">
              <a:solidFill>
                <a:srgbClr val="000000"/>
              </a:solidFill>
              <a:latin typeface="ＭＳ 明朝" panose="02020609040205080304" pitchFamily="17" charset="-128"/>
              <a:ea typeface="ＭＳ 明朝" panose="02020609040205080304" pitchFamily="17" charset="-128"/>
            </a:endParaRPr>
          </a:p>
        </p:txBody>
      </p:sp>
      <p:pic>
        <p:nvPicPr>
          <p:cNvPr id="6" name="コンテンツ プレースホルダー 5"/>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290882" y="1557499"/>
            <a:ext cx="3343512" cy="4951899"/>
          </a:xfrm>
          <a:solidFill>
            <a:schemeClr val="accent4">
              <a:lumMod val="20000"/>
              <a:lumOff val="80000"/>
            </a:schemeClr>
          </a:solidFill>
        </p:spPr>
      </p:pic>
      <p:sp>
        <p:nvSpPr>
          <p:cNvPr id="8" name="コンテンツ プレースホルダー 7"/>
          <p:cNvSpPr>
            <a:spLocks noGrp="1"/>
          </p:cNvSpPr>
          <p:nvPr>
            <p:ph sz="half" idx="2"/>
          </p:nvPr>
        </p:nvSpPr>
        <p:spPr>
          <a:xfrm>
            <a:off x="3709378" y="1557499"/>
            <a:ext cx="5143740" cy="4951900"/>
          </a:xfrm>
          <a:solidFill>
            <a:schemeClr val="accent4">
              <a:lumMod val="20000"/>
              <a:lumOff val="80000"/>
            </a:schemeClr>
          </a:solidFill>
          <a:effectLst>
            <a:outerShdw blurRad="50800" dist="38100" dir="2700000" algn="tl" rotWithShape="0">
              <a:prstClr val="black">
                <a:alpha val="40000"/>
              </a:prstClr>
            </a:outerShdw>
          </a:effectLst>
        </p:spPr>
        <p:txBody>
          <a:bodyPr>
            <a:noAutofit/>
          </a:bodyPr>
          <a:lstStyle/>
          <a:p>
            <a:pPr marL="0" indent="0">
              <a:buNone/>
            </a:pPr>
            <a:endParaRPr lang="en-US" altLang="ja-JP" sz="1200" dirty="0" smtClean="0">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１８６８年１月２３日 生</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2400" b="1" dirty="0" smtClean="0">
                <a:solidFill>
                  <a:srgbClr val="000000"/>
                </a:solidFill>
                <a:latin typeface="ＭＳ 明朝" panose="02020609040205080304" pitchFamily="17" charset="-128"/>
                <a:ea typeface="ＭＳ 明朝" panose="02020609040205080304" pitchFamily="17" charset="-128"/>
              </a:rPr>
              <a:t>１９４７年１月２７日 没</a:t>
            </a:r>
            <a:r>
              <a:rPr lang="ja-JP" altLang="en-US" sz="2400" b="1" dirty="0" smtClean="0">
                <a:solidFill>
                  <a:srgbClr val="000000"/>
                </a:solidFill>
                <a:latin typeface="ＭＳ 明朝" panose="02020609040205080304" pitchFamily="17" charset="-128"/>
                <a:ea typeface="ＭＳ 明朝" panose="02020609040205080304" pitchFamily="17" charset="-128"/>
              </a:rPr>
              <a:t> ７８歳</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ウィスコン州ラシーヌにて誕生</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バーモント州ウォリングフォードにて厳格だが　優しい祖父母から</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　　　</a:t>
            </a:r>
            <a:r>
              <a:rPr lang="ja-JP" altLang="en-US" sz="2400" b="1" u="sng" dirty="0" smtClean="0">
                <a:solidFill>
                  <a:srgbClr val="000000"/>
                </a:solidFill>
                <a:latin typeface="ＭＳ 明朝" panose="02020609040205080304" pitchFamily="17" charset="-128"/>
                <a:ea typeface="ＭＳ 明朝" panose="02020609040205080304" pitchFamily="17" charset="-128"/>
              </a:rPr>
              <a:t>勤勉</a:t>
            </a:r>
            <a:r>
              <a:rPr lang="ja-JP" altLang="en-US" sz="2400" b="1" dirty="0">
                <a:solidFill>
                  <a:srgbClr val="000000"/>
                </a:solidFill>
                <a:latin typeface="ＭＳ 明朝" panose="02020609040205080304" pitchFamily="17" charset="-128"/>
                <a:ea typeface="ＭＳ 明朝" panose="02020609040205080304" pitchFamily="17" charset="-128"/>
              </a:rPr>
              <a:t>　</a:t>
            </a:r>
            <a:r>
              <a:rPr lang="ja-JP" altLang="en-US" sz="2400" b="1" u="sng" dirty="0">
                <a:solidFill>
                  <a:srgbClr val="000000"/>
                </a:solidFill>
                <a:latin typeface="ＭＳ 明朝" panose="02020609040205080304" pitchFamily="17" charset="-128"/>
                <a:ea typeface="ＭＳ 明朝" panose="02020609040205080304" pitchFamily="17" charset="-128"/>
              </a:rPr>
              <a:t>実直</a:t>
            </a:r>
            <a:r>
              <a:rPr lang="ja-JP" altLang="en-US" sz="2400" b="1" dirty="0">
                <a:solidFill>
                  <a:srgbClr val="000000"/>
                </a:solidFill>
                <a:latin typeface="ＭＳ 明朝" panose="02020609040205080304" pitchFamily="17" charset="-128"/>
                <a:ea typeface="ＭＳ 明朝" panose="02020609040205080304" pitchFamily="17" charset="-128"/>
              </a:rPr>
              <a:t>　</a:t>
            </a:r>
            <a:r>
              <a:rPr lang="ja-JP" altLang="en-US" sz="2400" b="1" u="sng" dirty="0">
                <a:solidFill>
                  <a:srgbClr val="000000"/>
                </a:solidFill>
                <a:latin typeface="ＭＳ 明朝" panose="02020609040205080304" pitchFamily="17" charset="-128"/>
                <a:ea typeface="ＭＳ 明朝" panose="02020609040205080304" pitchFamily="17" charset="-128"/>
              </a:rPr>
              <a:t>質素</a:t>
            </a:r>
            <a:r>
              <a:rPr lang="ja-JP" altLang="en-US" sz="2400" b="1" dirty="0" smtClean="0">
                <a:solidFill>
                  <a:srgbClr val="000000"/>
                </a:solidFill>
                <a:latin typeface="ＭＳ 明朝" panose="02020609040205080304" pitchFamily="17" charset="-128"/>
                <a:ea typeface="ＭＳ 明朝" panose="02020609040205080304" pitchFamily="17" charset="-128"/>
              </a:rPr>
              <a:t>　</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 な生活態度の影響を受ける</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　５ヶ年の放浪の旅にでる</a:t>
            </a:r>
            <a:endParaRPr lang="en-US" altLang="ja-JP" sz="2400" b="1"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b="1" dirty="0" smtClean="0">
                <a:solidFill>
                  <a:srgbClr val="000000"/>
                </a:solidFill>
                <a:latin typeface="ＭＳ 明朝" panose="02020609040205080304" pitchFamily="17" charset="-128"/>
                <a:ea typeface="ＭＳ 明朝" panose="02020609040205080304" pitchFamily="17" charset="-128"/>
              </a:rPr>
              <a:t>　</a:t>
            </a:r>
            <a:r>
              <a:rPr lang="ja-JP" altLang="en-US" sz="2400" b="1" u="sng" dirty="0" smtClean="0">
                <a:solidFill>
                  <a:srgbClr val="000000"/>
                </a:solidFill>
                <a:latin typeface="ＭＳ 明朝" panose="02020609040205080304" pitchFamily="17" charset="-128"/>
                <a:ea typeface="ＭＳ 明朝" panose="02020609040205080304" pitchFamily="17" charset="-128"/>
              </a:rPr>
              <a:t>豊富な体験</a:t>
            </a:r>
            <a:r>
              <a:rPr lang="ja-JP" altLang="en-US" sz="2400" b="1" dirty="0" smtClean="0">
                <a:solidFill>
                  <a:srgbClr val="000000"/>
                </a:solidFill>
                <a:latin typeface="ＭＳ 明朝" panose="02020609040205080304" pitchFamily="17" charset="-128"/>
                <a:ea typeface="ＭＳ 明朝" panose="02020609040205080304" pitchFamily="17" charset="-128"/>
              </a:rPr>
              <a:t>　</a:t>
            </a:r>
            <a:r>
              <a:rPr lang="ja-JP" altLang="en-US" sz="2400" b="1" u="sng" dirty="0" smtClean="0">
                <a:solidFill>
                  <a:srgbClr val="000000"/>
                </a:solidFill>
                <a:latin typeface="ＭＳ 明朝" panose="02020609040205080304" pitchFamily="17" charset="-128"/>
                <a:ea typeface="ＭＳ 明朝" panose="02020609040205080304" pitchFamily="17" charset="-128"/>
              </a:rPr>
              <a:t>人脈</a:t>
            </a:r>
            <a:r>
              <a:rPr lang="ja-JP" altLang="en-US" sz="2400" b="1" dirty="0" smtClean="0">
                <a:solidFill>
                  <a:srgbClr val="000000"/>
                </a:solidFill>
                <a:latin typeface="ＭＳ 明朝" panose="02020609040205080304" pitchFamily="17" charset="-128"/>
                <a:ea typeface="ＭＳ 明朝" panose="02020609040205080304" pitchFamily="17" charset="-128"/>
              </a:rPr>
              <a:t>　</a:t>
            </a:r>
            <a:r>
              <a:rPr lang="ja-JP" altLang="en-US" sz="2400" b="1" u="sng" dirty="0" smtClean="0">
                <a:solidFill>
                  <a:srgbClr val="000000"/>
                </a:solidFill>
                <a:latin typeface="ＭＳ 明朝" panose="02020609040205080304" pitchFamily="17" charset="-128"/>
                <a:ea typeface="ＭＳ 明朝" panose="02020609040205080304" pitchFamily="17" charset="-128"/>
              </a:rPr>
              <a:t>友人</a:t>
            </a:r>
            <a:endParaRPr kumimoji="1" lang="ja-JP" altLang="en-US" sz="2400" b="1" u="sng" dirty="0">
              <a:solidFill>
                <a:srgbClr val="000000"/>
              </a:solidFill>
              <a:latin typeface="ＭＳ 明朝" panose="02020609040205080304" pitchFamily="17" charset="-128"/>
              <a:ea typeface="ＭＳ 明朝" panose="02020609040205080304" pitchFamily="17" charset="-128"/>
            </a:endParaRPr>
          </a:p>
        </p:txBody>
      </p:sp>
      <p:sp>
        <p:nvSpPr>
          <p:cNvPr id="7" name="正方形/長方形 6"/>
          <p:cNvSpPr/>
          <p:nvPr/>
        </p:nvSpPr>
        <p:spPr>
          <a:xfrm>
            <a:off x="3906982" y="1751133"/>
            <a:ext cx="4608368" cy="615553"/>
          </a:xfrm>
          <a:prstGeom prst="rect">
            <a:avLst/>
          </a:prstGeom>
        </p:spPr>
        <p:txBody>
          <a:bodyPr wrap="square">
            <a:spAutoFit/>
          </a:bodyPr>
          <a:lstStyle/>
          <a:p>
            <a:r>
              <a:rPr lang="ja-JP" altLang="en-US" sz="2400" dirty="0" smtClean="0"/>
              <a:t>　</a:t>
            </a:r>
            <a:endParaRPr lang="en-US" altLang="ja-JP" sz="2400" dirty="0" smtClean="0"/>
          </a:p>
          <a:p>
            <a:endParaRPr lang="en-US" altLang="ja-JP" sz="1000" dirty="0" smtClean="0"/>
          </a:p>
        </p:txBody>
      </p:sp>
    </p:spTree>
    <p:extLst>
      <p:ext uri="{BB962C8B-B14F-4D97-AF65-F5344CB8AC3E}">
        <p14:creationId xmlns:p14="http://schemas.microsoft.com/office/powerpoint/2010/main" val="28417331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16568" y="213673"/>
            <a:ext cx="8710864" cy="1608491"/>
          </a:xfrm>
          <a:solidFill>
            <a:schemeClr val="accent4">
              <a:lumMod val="20000"/>
              <a:lumOff val="80000"/>
            </a:schemeClr>
          </a:solidFill>
          <a:effectLst>
            <a:outerShdw blurRad="50800" dist="38100" dir="2700000" algn="tl" rotWithShape="0">
              <a:prstClr val="black">
                <a:alpha val="40000"/>
              </a:prstClr>
            </a:outerShdw>
          </a:effectLst>
        </p:spPr>
        <p:txBody>
          <a:bodyPr>
            <a:normAutofit fontScale="90000"/>
          </a:bodyPr>
          <a:lstStyle/>
          <a:p>
            <a:pPr algn="ctr"/>
            <a:r>
              <a:rPr lang="en-US" altLang="ja-JP" dirty="0" smtClean="0"/>
              <a:t/>
            </a:r>
            <a:br>
              <a:rPr lang="en-US" altLang="ja-JP" dirty="0" smtClean="0"/>
            </a:br>
            <a:r>
              <a:rPr lang="ja-JP" altLang="en-US" b="1" dirty="0" smtClean="0">
                <a:solidFill>
                  <a:srgbClr val="000000"/>
                </a:solidFill>
                <a:latin typeface="ＭＳ 明朝" panose="02020609040205080304" pitchFamily="17" charset="-128"/>
                <a:ea typeface="ＭＳ 明朝" panose="02020609040205080304" pitchFamily="17" charset="-128"/>
              </a:rPr>
              <a:t>ロータリークラブの創設</a:t>
            </a:r>
            <a:r>
              <a:rPr lang="en-US" altLang="ja-JP" b="1" dirty="0" smtClean="0">
                <a:solidFill>
                  <a:srgbClr val="000000"/>
                </a:solidFill>
                <a:latin typeface="ＭＳ 明朝" panose="02020609040205080304" pitchFamily="17" charset="-128"/>
                <a:ea typeface="ＭＳ 明朝" panose="02020609040205080304" pitchFamily="17" charset="-128"/>
              </a:rPr>
              <a:t/>
            </a:r>
            <a:br>
              <a:rPr lang="en-US" altLang="ja-JP" b="1" dirty="0" smtClean="0">
                <a:solidFill>
                  <a:srgbClr val="000000"/>
                </a:solidFill>
                <a:latin typeface="ＭＳ 明朝" panose="02020609040205080304" pitchFamily="17" charset="-128"/>
                <a:ea typeface="ＭＳ 明朝" panose="02020609040205080304" pitchFamily="17" charset="-128"/>
              </a:rPr>
            </a:br>
            <a:r>
              <a:rPr lang="en-US" altLang="ja-JP" sz="3600" b="1" dirty="0" smtClean="0">
                <a:solidFill>
                  <a:srgbClr val="000000"/>
                </a:solidFill>
                <a:latin typeface="ＭＳ 明朝" panose="02020609040205080304" pitchFamily="17" charset="-128"/>
                <a:ea typeface="ＭＳ 明朝" panose="02020609040205080304" pitchFamily="17" charset="-128"/>
              </a:rPr>
              <a:t>1905</a:t>
            </a:r>
            <a:r>
              <a:rPr lang="ja-JP" altLang="en-US" sz="3600" b="1" dirty="0" smtClean="0">
                <a:solidFill>
                  <a:srgbClr val="000000"/>
                </a:solidFill>
                <a:latin typeface="ＭＳ 明朝" panose="02020609040205080304" pitchFamily="17" charset="-128"/>
                <a:ea typeface="ＭＳ 明朝" panose="02020609040205080304" pitchFamily="17" charset="-128"/>
              </a:rPr>
              <a:t>年</a:t>
            </a:r>
            <a:r>
              <a:rPr lang="en-US" altLang="ja-JP" sz="3600" b="1" dirty="0" smtClean="0">
                <a:solidFill>
                  <a:srgbClr val="000000"/>
                </a:solidFill>
                <a:latin typeface="ＭＳ 明朝" panose="02020609040205080304" pitchFamily="17" charset="-128"/>
                <a:ea typeface="ＭＳ 明朝" panose="02020609040205080304" pitchFamily="17" charset="-128"/>
              </a:rPr>
              <a:t>2</a:t>
            </a:r>
            <a:r>
              <a:rPr lang="ja-JP" altLang="en-US" sz="3600" b="1" dirty="0" smtClean="0">
                <a:solidFill>
                  <a:srgbClr val="000000"/>
                </a:solidFill>
                <a:latin typeface="ＭＳ 明朝" panose="02020609040205080304" pitchFamily="17" charset="-128"/>
                <a:ea typeface="ＭＳ 明朝" panose="02020609040205080304" pitchFamily="17" charset="-128"/>
              </a:rPr>
              <a:t>月</a:t>
            </a:r>
            <a:r>
              <a:rPr lang="en-US" altLang="ja-JP" sz="3600" b="1" dirty="0" smtClean="0">
                <a:solidFill>
                  <a:srgbClr val="000000"/>
                </a:solidFill>
                <a:latin typeface="ＭＳ 明朝" panose="02020609040205080304" pitchFamily="17" charset="-128"/>
                <a:ea typeface="ＭＳ 明朝" panose="02020609040205080304" pitchFamily="17" charset="-128"/>
              </a:rPr>
              <a:t>23</a:t>
            </a:r>
            <a:r>
              <a:rPr lang="ja-JP" altLang="en-US" sz="3600" b="1" dirty="0" smtClean="0">
                <a:solidFill>
                  <a:srgbClr val="000000"/>
                </a:solidFill>
                <a:latin typeface="ＭＳ 明朝" panose="02020609040205080304" pitchFamily="17" charset="-128"/>
                <a:ea typeface="ＭＳ 明朝" panose="02020609040205080304" pitchFamily="17" charset="-128"/>
              </a:rPr>
              <a:t>日　最初の会合</a:t>
            </a:r>
            <a:r>
              <a:rPr lang="en-US" altLang="ja-JP" sz="3600" b="1" dirty="0" smtClean="0">
                <a:solidFill>
                  <a:schemeClr val="accent2">
                    <a:lumMod val="50000"/>
                  </a:schemeClr>
                </a:solidFill>
                <a:latin typeface="ＭＳ 明朝" panose="02020609040205080304" pitchFamily="17" charset="-128"/>
                <a:ea typeface="ＭＳ 明朝" panose="02020609040205080304" pitchFamily="17" charset="-128"/>
              </a:rPr>
              <a:t/>
            </a:r>
            <a:br>
              <a:rPr lang="en-US" altLang="ja-JP" sz="3600" b="1" dirty="0" smtClean="0">
                <a:solidFill>
                  <a:schemeClr val="accent2">
                    <a:lumMod val="50000"/>
                  </a:schemeClr>
                </a:solidFill>
                <a:latin typeface="ＭＳ 明朝" panose="02020609040205080304" pitchFamily="17" charset="-128"/>
                <a:ea typeface="ＭＳ 明朝" panose="02020609040205080304" pitchFamily="17" charset="-128"/>
              </a:rPr>
            </a:br>
            <a:endParaRPr lang="ja-JP" altLang="en-US" sz="3600" b="1" dirty="0">
              <a:solidFill>
                <a:schemeClr val="accent2">
                  <a:lumMod val="50000"/>
                </a:schemeClr>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216568" y="1921933"/>
            <a:ext cx="8710864" cy="4677005"/>
          </a:xfrm>
          <a:solidFill>
            <a:schemeClr val="accent4">
              <a:lumMod val="20000"/>
              <a:lumOff val="80000"/>
            </a:schemeClr>
          </a:solidFill>
          <a:effectLst/>
        </p:spPr>
        <p:txBody>
          <a:bodyPr>
            <a:normAutofit lnSpcReduction="10000"/>
          </a:bodyPr>
          <a:lstStyle/>
          <a:p>
            <a:pPr marL="0" indent="0">
              <a:buNone/>
            </a:pPr>
            <a:endParaRPr lang="en-US" altLang="ja-JP" dirty="0" smtClean="0"/>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sz="2400" dirty="0" smtClean="0">
                <a:solidFill>
                  <a:srgbClr val="000000"/>
                </a:solidFill>
                <a:latin typeface="ＭＳ 明朝" panose="02020609040205080304" pitchFamily="17" charset="-128"/>
                <a:ea typeface="ＭＳ 明朝" panose="02020609040205080304" pitchFamily="17" charset="-128"/>
              </a:rPr>
              <a:t>最初</a:t>
            </a:r>
            <a:r>
              <a:rPr lang="ja-JP" altLang="en-US" sz="2400" dirty="0">
                <a:solidFill>
                  <a:srgbClr val="000000"/>
                </a:solidFill>
                <a:latin typeface="ＭＳ 明朝" panose="02020609040205080304" pitchFamily="17" charset="-128"/>
                <a:ea typeface="ＭＳ 明朝" panose="02020609040205080304" pitchFamily="17" charset="-128"/>
              </a:rPr>
              <a:t>のメンバー</a:t>
            </a:r>
            <a:r>
              <a:rPr lang="ja-JP" altLang="en-US" dirty="0">
                <a:solidFill>
                  <a:srgbClr val="000000"/>
                </a:solidFill>
                <a:latin typeface="ＭＳ 明朝" panose="02020609040205080304" pitchFamily="17" charset="-128"/>
                <a:ea typeface="ＭＳ 明朝" panose="02020609040205080304" pitchFamily="17" charset="-128"/>
              </a:rPr>
              <a:t>　</a:t>
            </a:r>
            <a:r>
              <a:rPr lang="ja-JP" altLang="en-US" dirty="0" smtClean="0"/>
              <a:t>　      　　　　  </a:t>
            </a:r>
            <a:r>
              <a:rPr lang="ja-JP" altLang="en-US" sz="2400" dirty="0" smtClean="0">
                <a:latin typeface="ＭＳ 明朝" panose="02020609040205080304" pitchFamily="17" charset="-128"/>
                <a:ea typeface="ＭＳ 明朝" panose="02020609040205080304" pitchFamily="17" charset="-128"/>
              </a:rPr>
              <a:t>右から</a:t>
            </a:r>
            <a:endParaRPr lang="en-US" altLang="ja-JP" sz="2400" dirty="0" smtClean="0">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sz="2400" dirty="0" smtClean="0">
                <a:solidFill>
                  <a:srgbClr val="000000"/>
                </a:solidFill>
                <a:latin typeface="ＭＳ 明朝" panose="02020609040205080304" pitchFamily="17" charset="-128"/>
                <a:ea typeface="ＭＳ 明朝" panose="02020609040205080304" pitchFamily="17" charset="-128"/>
              </a:rPr>
              <a:t>ポール</a:t>
            </a:r>
            <a:r>
              <a:rPr lang="ja-JP" altLang="en-US" sz="1800" dirty="0" smtClean="0">
                <a:solidFill>
                  <a:srgbClr val="000000"/>
                </a:solidFill>
                <a:latin typeface="ＭＳ 明朝" panose="02020609040205080304" pitchFamily="17" charset="-128"/>
                <a:ea typeface="ＭＳ 明朝" panose="02020609040205080304" pitchFamily="17" charset="-128"/>
              </a:rPr>
              <a:t>・</a:t>
            </a:r>
            <a:r>
              <a:rPr lang="ja-JP" altLang="en-US" sz="2400" dirty="0" smtClean="0">
                <a:solidFill>
                  <a:srgbClr val="000000"/>
                </a:solidFill>
                <a:latin typeface="ＭＳ 明朝" panose="02020609040205080304" pitchFamily="17" charset="-128"/>
                <a:ea typeface="ＭＳ 明朝" panose="02020609040205080304" pitchFamily="17" charset="-128"/>
              </a:rPr>
              <a:t>ハリス</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　　　　　　　　　　　　　　　　　　　　 （弁護士）</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　　　　　　　　　　　　　　　　  ハイラム</a:t>
            </a:r>
            <a:r>
              <a:rPr lang="ja-JP" altLang="en-US" sz="1800" dirty="0" smtClean="0">
                <a:solidFill>
                  <a:srgbClr val="000000"/>
                </a:solidFill>
                <a:latin typeface="ＭＳ 明朝" panose="02020609040205080304" pitchFamily="17" charset="-128"/>
                <a:ea typeface="ＭＳ 明朝" panose="02020609040205080304" pitchFamily="17" charset="-128"/>
              </a:rPr>
              <a:t>・</a:t>
            </a:r>
            <a:r>
              <a:rPr lang="ja-JP" altLang="en-US" sz="2400" dirty="0" smtClean="0">
                <a:solidFill>
                  <a:srgbClr val="000000"/>
                </a:solidFill>
                <a:latin typeface="ＭＳ 明朝" panose="02020609040205080304" pitchFamily="17" charset="-128"/>
                <a:ea typeface="ＭＳ 明朝" panose="02020609040205080304" pitchFamily="17" charset="-128"/>
              </a:rPr>
              <a:t>ショーリー</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　　　　　　　　　　　　　　　　　　　 　（仕立て屋）</a:t>
            </a:r>
            <a:endParaRPr lang="en-US" altLang="ja-JP" sz="2400" dirty="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　　　　　　　　　　　　　　　    シルベスター</a:t>
            </a:r>
            <a:r>
              <a:rPr lang="ja-JP" altLang="en-US" sz="1800" dirty="0" smtClean="0">
                <a:solidFill>
                  <a:srgbClr val="000000"/>
                </a:solidFill>
                <a:latin typeface="ＭＳ 明朝" panose="02020609040205080304" pitchFamily="17" charset="-128"/>
                <a:ea typeface="ＭＳ 明朝" panose="02020609040205080304" pitchFamily="17" charset="-128"/>
              </a:rPr>
              <a:t>・</a:t>
            </a:r>
            <a:r>
              <a:rPr lang="ja-JP" altLang="en-US" sz="2400" dirty="0" smtClean="0">
                <a:solidFill>
                  <a:srgbClr val="000000"/>
                </a:solidFill>
                <a:latin typeface="ＭＳ 明朝" panose="02020609040205080304" pitchFamily="17" charset="-128"/>
                <a:ea typeface="ＭＳ 明朝" panose="02020609040205080304" pitchFamily="17" charset="-128"/>
              </a:rPr>
              <a:t>シール</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smtClean="0">
                <a:solidFill>
                  <a:srgbClr val="000000"/>
                </a:solidFill>
                <a:latin typeface="ＭＳ 明朝" panose="02020609040205080304" pitchFamily="17" charset="-128"/>
                <a:ea typeface="ＭＳ 明朝" panose="02020609040205080304" pitchFamily="17" charset="-128"/>
              </a:rPr>
              <a:t>　　　　　　　　　　　　　　　　　　　　 （石炭商）</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2400" dirty="0">
                <a:solidFill>
                  <a:srgbClr val="000000"/>
                </a:solidFill>
                <a:latin typeface="ＭＳ 明朝" panose="02020609040205080304" pitchFamily="17" charset="-128"/>
                <a:ea typeface="ＭＳ 明朝" panose="02020609040205080304" pitchFamily="17" charset="-128"/>
              </a:rPr>
              <a:t>　</a:t>
            </a:r>
            <a:r>
              <a:rPr lang="ja-JP" altLang="en-US" sz="2400" dirty="0" smtClean="0">
                <a:solidFill>
                  <a:srgbClr val="000000"/>
                </a:solidFill>
                <a:latin typeface="ＭＳ 明朝" panose="02020609040205080304" pitchFamily="17" charset="-128"/>
                <a:ea typeface="ＭＳ 明朝" panose="02020609040205080304" pitchFamily="17" charset="-128"/>
              </a:rPr>
              <a:t>　　　　　　　　　　　　　　    ガスターバス</a:t>
            </a:r>
            <a:r>
              <a:rPr lang="ja-JP" altLang="en-US" sz="1800" dirty="0" smtClean="0">
                <a:solidFill>
                  <a:srgbClr val="000000"/>
                </a:solidFill>
                <a:latin typeface="ＭＳ 明朝" panose="02020609040205080304" pitchFamily="17" charset="-128"/>
                <a:ea typeface="ＭＳ 明朝" panose="02020609040205080304" pitchFamily="17" charset="-128"/>
              </a:rPr>
              <a:t>・</a:t>
            </a:r>
            <a:r>
              <a:rPr lang="ja-JP" altLang="en-US" sz="2400" dirty="0" smtClean="0">
                <a:solidFill>
                  <a:srgbClr val="000000"/>
                </a:solidFill>
                <a:latin typeface="ＭＳ 明朝" panose="02020609040205080304" pitchFamily="17" charset="-128"/>
                <a:ea typeface="ＭＳ 明朝" panose="02020609040205080304" pitchFamily="17" charset="-128"/>
              </a:rPr>
              <a:t>ローア</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en-US" altLang="ja-JP" sz="2400" dirty="0">
                <a:solidFill>
                  <a:srgbClr val="000000"/>
                </a:solidFill>
                <a:latin typeface="ＭＳ 明朝" panose="02020609040205080304" pitchFamily="17" charset="-128"/>
                <a:ea typeface="ＭＳ 明朝" panose="02020609040205080304" pitchFamily="17" charset="-128"/>
              </a:rPr>
              <a:t> </a:t>
            </a:r>
            <a:r>
              <a:rPr lang="en-US" altLang="ja-JP" sz="2400" dirty="0" smtClean="0">
                <a:solidFill>
                  <a:srgbClr val="000000"/>
                </a:solidFill>
                <a:latin typeface="ＭＳ 明朝" panose="02020609040205080304" pitchFamily="17" charset="-128"/>
                <a:ea typeface="ＭＳ 明朝" panose="02020609040205080304" pitchFamily="17" charset="-128"/>
              </a:rPr>
              <a:t>                         </a:t>
            </a:r>
            <a:r>
              <a:rPr lang="ja-JP" altLang="en-US" sz="2400" dirty="0" smtClean="0">
                <a:solidFill>
                  <a:srgbClr val="000000"/>
                </a:solidFill>
                <a:latin typeface="ＭＳ 明朝" panose="02020609040205080304" pitchFamily="17" charset="-128"/>
                <a:ea typeface="ＭＳ 明朝" panose="02020609040205080304" pitchFamily="17" charset="-128"/>
              </a:rPr>
              <a:t>　　　　　　　　（鉱山技師）</a:t>
            </a:r>
            <a:r>
              <a:rPr lang="ja-JP" altLang="en-US" sz="1000" dirty="0" smtClean="0">
                <a:solidFill>
                  <a:schemeClr val="bg1"/>
                </a:solidFill>
                <a:latin typeface="+mn-ea"/>
              </a:rPr>
              <a:t>）</a:t>
            </a:r>
            <a:endParaRPr lang="en-US" altLang="ja-JP" sz="1000" dirty="0">
              <a:solidFill>
                <a:schemeClr val="bg1"/>
              </a:solidFill>
              <a:latin typeface="+mn-ea"/>
            </a:endParaRPr>
          </a:p>
          <a:p>
            <a:endParaRPr lang="ja-JP" altLang="en-US" sz="1000" dirty="0"/>
          </a:p>
        </p:txBody>
      </p:sp>
      <p:pic>
        <p:nvPicPr>
          <p:cNvPr id="4" name="Picture 5" descr="M001"/>
          <p:cNvPicPr>
            <a:picLocks noChangeAspect="1" noChangeArrowheads="1"/>
          </p:cNvPicPr>
          <p:nvPr/>
        </p:nvPicPr>
        <p:blipFill rotWithShape="1">
          <a:blip r:embed="rId3">
            <a:extLst>
              <a:ext uri="{28A0092B-C50C-407E-A947-70E740481C1C}">
                <a14:useLocalDpi xmlns:a14="http://schemas.microsoft.com/office/drawing/2010/main" val="0"/>
              </a:ext>
            </a:extLst>
          </a:blip>
          <a:srcRect l="369" t="-1433" r="258" b="-13181"/>
          <a:stretch/>
        </p:blipFill>
        <p:spPr bwMode="auto">
          <a:xfrm>
            <a:off x="216568" y="2904067"/>
            <a:ext cx="5015832" cy="4062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9694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28768" y="314717"/>
            <a:ext cx="8486464" cy="1281822"/>
          </a:xfrm>
          <a:solidFill>
            <a:schemeClr val="accent4">
              <a:lumMod val="20000"/>
              <a:lumOff val="80000"/>
            </a:schemeClr>
          </a:solidFill>
          <a:ln>
            <a:noFill/>
          </a:ln>
          <a:effectLst>
            <a:outerShdw blurRad="50800" dist="38100" dir="2700000" algn="tl" rotWithShape="0">
              <a:prstClr val="black">
                <a:alpha val="40000"/>
              </a:prstClr>
            </a:outerShdw>
          </a:effectLst>
        </p:spPr>
        <p:txBody>
          <a:bodyPr>
            <a:normAutofit/>
          </a:bodyPr>
          <a:lstStyle/>
          <a:p>
            <a:pPr algn="ctr"/>
            <a:r>
              <a:rPr kumimoji="1" lang="ja-JP" altLang="en-US" sz="4800" b="1" dirty="0" smtClean="0">
                <a:solidFill>
                  <a:srgbClr val="000000"/>
                </a:solidFill>
                <a:latin typeface="ＭＳ 明朝" panose="02020609040205080304" pitchFamily="17" charset="-128"/>
                <a:ea typeface="ＭＳ 明朝" panose="02020609040205080304" pitchFamily="17" charset="-128"/>
              </a:rPr>
              <a:t>ロータリーの思想の確立</a:t>
            </a:r>
            <a:endParaRPr kumimoji="1" lang="ja-JP" altLang="en-US" sz="4800"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328768" y="1692441"/>
            <a:ext cx="8486464" cy="4680021"/>
          </a:xfrm>
          <a:solidFill>
            <a:schemeClr val="accent4">
              <a:lumMod val="20000"/>
              <a:lumOff val="80000"/>
            </a:schemeClr>
          </a:solidFill>
          <a:effectLst>
            <a:outerShdw blurRad="50800" dist="38100" dir="2700000" algn="tl" rotWithShape="0">
              <a:prstClr val="black">
                <a:alpha val="40000"/>
              </a:prstClr>
            </a:outerShdw>
          </a:effectLst>
        </p:spPr>
        <p:txBody>
          <a:bodyPr>
            <a:noAutofit/>
          </a:bodyPr>
          <a:lstStyle/>
          <a:p>
            <a:pPr marL="0" indent="0" algn="ctr">
              <a:buNone/>
            </a:pPr>
            <a:endParaRPr kumimoji="1" lang="en-US" altLang="ja-JP" sz="2400" dirty="0" smtClean="0">
              <a:latin typeface="ＭＳ 明朝" panose="02020609040205080304" pitchFamily="17" charset="-128"/>
              <a:ea typeface="ＭＳ 明朝" panose="02020609040205080304" pitchFamily="17" charset="-128"/>
            </a:endParaRPr>
          </a:p>
          <a:p>
            <a:pPr marL="0" indent="0" algn="ctr">
              <a:buNone/>
            </a:pPr>
            <a:r>
              <a:rPr kumimoji="1" lang="ja-JP" altLang="en-US" dirty="0" smtClean="0">
                <a:solidFill>
                  <a:srgbClr val="000000"/>
                </a:solidFill>
                <a:latin typeface="ＭＳ 明朝" panose="02020609040205080304" pitchFamily="17" charset="-128"/>
                <a:ea typeface="ＭＳ 明朝" panose="02020609040205080304" pitchFamily="17" charset="-128"/>
              </a:rPr>
              <a:t>社交クラブとして発足  </a:t>
            </a:r>
            <a:r>
              <a:rPr lang="ja-JP" altLang="en-US" sz="2400" dirty="0" smtClean="0">
                <a:solidFill>
                  <a:srgbClr val="000000"/>
                </a:solidFill>
                <a:latin typeface="ＭＳ 明朝" panose="02020609040205080304" pitchFamily="17" charset="-128"/>
                <a:ea typeface="ＭＳ 明朝" panose="02020609040205080304" pitchFamily="17" charset="-128"/>
              </a:rPr>
              <a:t>ポール・ハリス３８歳</a:t>
            </a:r>
            <a:endParaRPr lang="en-US" altLang="ja-JP" sz="24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  クラブは</a:t>
            </a:r>
            <a:r>
              <a:rPr kumimoji="1" lang="ja-JP" altLang="en-US" u="sng" dirty="0" smtClean="0">
                <a:solidFill>
                  <a:srgbClr val="000000"/>
                </a:solidFill>
                <a:latin typeface="ＭＳ 明朝" panose="02020609040205080304" pitchFamily="17" charset="-128"/>
                <a:ea typeface="ＭＳ 明朝" panose="02020609040205080304" pitchFamily="17" charset="-128"/>
              </a:rPr>
              <a:t>相互扶助</a:t>
            </a:r>
            <a:r>
              <a:rPr kumimoji="1" lang="ja-JP" altLang="en-US" dirty="0" smtClean="0">
                <a:solidFill>
                  <a:srgbClr val="000000"/>
                </a:solidFill>
                <a:latin typeface="ＭＳ 明朝" panose="02020609040205080304" pitchFamily="17" charset="-128"/>
                <a:ea typeface="ＭＳ 明朝" panose="02020609040205080304" pitchFamily="17" charset="-128"/>
              </a:rPr>
              <a:t>と</a:t>
            </a:r>
            <a:r>
              <a:rPr kumimoji="1" lang="ja-JP" altLang="en-US" u="sng" dirty="0" smtClean="0">
                <a:solidFill>
                  <a:srgbClr val="000000"/>
                </a:solidFill>
                <a:latin typeface="ＭＳ 明朝" panose="02020609040205080304" pitchFamily="17" charset="-128"/>
                <a:ea typeface="ＭＳ 明朝" panose="02020609040205080304" pitchFamily="17" charset="-128"/>
              </a:rPr>
              <a:t>親睦</a:t>
            </a:r>
            <a:r>
              <a:rPr kumimoji="1" lang="ja-JP" altLang="en-US" dirty="0" smtClean="0">
                <a:solidFill>
                  <a:srgbClr val="000000"/>
                </a:solidFill>
                <a:latin typeface="ＭＳ 明朝" panose="02020609040205080304" pitchFamily="17" charset="-128"/>
                <a:ea typeface="ＭＳ 明朝" panose="02020609040205080304" pitchFamily="17" charset="-128"/>
              </a:rPr>
              <a:t>を目的とした</a:t>
            </a:r>
            <a:endParaRPr kumimoji="1"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en-US" altLang="ja-JP" dirty="0">
                <a:solidFill>
                  <a:srgbClr val="000000"/>
                </a:solidFill>
                <a:latin typeface="ＭＳ 明朝" panose="02020609040205080304" pitchFamily="17" charset="-128"/>
                <a:ea typeface="ＭＳ 明朝" panose="02020609040205080304" pitchFamily="17" charset="-128"/>
              </a:rPr>
              <a:t> </a:t>
            </a:r>
            <a:r>
              <a:rPr lang="en-US" altLang="ja-JP" dirty="0" smtClean="0">
                <a:solidFill>
                  <a:srgbClr val="000000"/>
                </a:solidFill>
                <a:latin typeface="ＭＳ 明朝" panose="02020609040205080304" pitchFamily="17" charset="-128"/>
                <a:ea typeface="ＭＳ 明朝" panose="02020609040205080304" pitchFamily="17" charset="-128"/>
              </a:rPr>
              <a:t>  </a:t>
            </a:r>
            <a:r>
              <a:rPr kumimoji="1" lang="ja-JP" altLang="en-US" u="sng" dirty="0" smtClean="0">
                <a:solidFill>
                  <a:srgbClr val="000000"/>
                </a:solidFill>
                <a:latin typeface="ＭＳ 明朝" panose="02020609040205080304" pitchFamily="17" charset="-128"/>
                <a:ea typeface="ＭＳ 明朝" panose="02020609040205080304" pitchFamily="17" charset="-128"/>
              </a:rPr>
              <a:t>一業種一名</a:t>
            </a:r>
            <a:r>
              <a:rPr kumimoji="1" lang="ja-JP" altLang="en-US" dirty="0" smtClean="0">
                <a:solidFill>
                  <a:srgbClr val="000000"/>
                </a:solidFill>
                <a:latin typeface="ＭＳ 明朝" panose="02020609040205080304" pitchFamily="17" charset="-128"/>
                <a:ea typeface="ＭＳ 明朝" panose="02020609040205080304" pitchFamily="17" charset="-128"/>
              </a:rPr>
              <a:t>である</a:t>
            </a:r>
            <a:endParaRPr kumimoji="1"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kumimoji="1" lang="en-US" altLang="ja-JP" sz="20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閉鎖的で自己の利益のための仲良しクラブ</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では長続きしない　世ため人のためになら</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 らなければならないと　忠告され　</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第三の目的を加える</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lang="en-US" altLang="ja-JP" sz="3200" dirty="0" smtClean="0">
              <a:latin typeface="ＭＳ 明朝" panose="02020609040205080304" pitchFamily="17" charset="-128"/>
              <a:ea typeface="ＭＳ 明朝" panose="02020609040205080304" pitchFamily="17" charset="-128"/>
            </a:endParaRPr>
          </a:p>
          <a:p>
            <a:pPr marL="0" indent="0" algn="ctr">
              <a:buNone/>
            </a:pPr>
            <a:endParaRPr kumimoji="1" lang="ja-JP" altLang="en-US" sz="3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33522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47473" y="283464"/>
            <a:ext cx="8494776" cy="1271016"/>
          </a:xfrm>
          <a:solidFill>
            <a:schemeClr val="accent4">
              <a:lumMod val="20000"/>
              <a:lumOff val="80000"/>
            </a:schemeClr>
          </a:solidFill>
          <a:ln>
            <a:noFill/>
          </a:ln>
          <a:effectLst>
            <a:outerShdw blurRad="50800" dist="38100" dir="2700000" algn="tl" rotWithShape="0">
              <a:prstClr val="black">
                <a:alpha val="40000"/>
              </a:prstClr>
            </a:outerShdw>
          </a:effectLst>
        </p:spPr>
        <p:txBody>
          <a:bodyPr>
            <a:normAutofit/>
          </a:bodyPr>
          <a:lstStyle/>
          <a:p>
            <a:pPr algn="ctr"/>
            <a:r>
              <a:rPr kumimoji="1" lang="ja-JP" altLang="en-US" b="1" dirty="0" smtClean="0">
                <a:solidFill>
                  <a:srgbClr val="000000"/>
                </a:solidFill>
                <a:latin typeface="ＭＳ 明朝" panose="02020609040205080304" pitchFamily="17" charset="-128"/>
                <a:ea typeface="ＭＳ 明朝" panose="02020609040205080304" pitchFamily="17" charset="-128"/>
              </a:rPr>
              <a:t>シカゴロータリークラブの目的</a:t>
            </a:r>
            <a:endParaRPr kumimoji="1" lang="ja-JP" altLang="en-US" b="1" dirty="0">
              <a:solidFill>
                <a:srgbClr val="000000"/>
              </a:solidFill>
              <a:latin typeface="ＭＳ 明朝" panose="02020609040205080304" pitchFamily="17" charset="-128"/>
              <a:ea typeface="ＭＳ 明朝" panose="02020609040205080304" pitchFamily="17" charset="-128"/>
            </a:endParaRPr>
          </a:p>
        </p:txBody>
      </p:sp>
      <p:sp>
        <p:nvSpPr>
          <p:cNvPr id="3" name="縦書きテキスト プレースホルダー 2"/>
          <p:cNvSpPr>
            <a:spLocks noGrp="1"/>
          </p:cNvSpPr>
          <p:nvPr>
            <p:ph idx="1"/>
          </p:nvPr>
        </p:nvSpPr>
        <p:spPr>
          <a:xfrm>
            <a:off x="347473" y="1684420"/>
            <a:ext cx="8494776" cy="4789531"/>
          </a:xfrm>
          <a:solidFill>
            <a:schemeClr val="accent4">
              <a:lumMod val="20000"/>
              <a:lumOff val="80000"/>
            </a:schemeClr>
          </a:solidFill>
          <a:effectLst>
            <a:outerShdw blurRad="50800" dist="38100" dir="2700000" algn="tl" rotWithShape="0">
              <a:prstClr val="black">
                <a:alpha val="40000"/>
              </a:prstClr>
            </a:outerShdw>
          </a:effectLst>
        </p:spPr>
        <p:txBody>
          <a:bodyPr vert="horz">
            <a:normAutofit/>
          </a:bodyPr>
          <a:lstStyle/>
          <a:p>
            <a:pPr marL="0" indent="0">
              <a:buNone/>
            </a:pPr>
            <a:r>
              <a:rPr lang="ja-JP" altLang="en-US" sz="1800" dirty="0" smtClean="0">
                <a:solidFill>
                  <a:schemeClr val="bg1"/>
                </a:solidFill>
                <a:effectLst>
                  <a:outerShdw blurRad="38100" dist="38100" dir="2700000" algn="tl">
                    <a:srgbClr val="000000">
                      <a:alpha val="43137"/>
                    </a:srgbClr>
                  </a:outerShdw>
                </a:effectLst>
              </a:rPr>
              <a:t>　　　　</a:t>
            </a:r>
            <a:endParaRPr lang="en-US" altLang="ja-JP" sz="1800" dirty="0" smtClean="0">
              <a:solidFill>
                <a:schemeClr val="bg1"/>
              </a:solidFill>
              <a:effectLst>
                <a:outerShdw blurRad="38100" dist="38100" dir="2700000" algn="tl">
                  <a:srgbClr val="000000">
                    <a:alpha val="43137"/>
                  </a:srgbClr>
                </a:outerShdw>
              </a:effectLst>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１．</a:t>
            </a:r>
            <a:r>
              <a:rPr lang="ja-JP" altLang="en-US" dirty="0">
                <a:solidFill>
                  <a:srgbClr val="000000"/>
                </a:solidFill>
                <a:latin typeface="ＭＳ 明朝" panose="02020609040205080304" pitchFamily="17" charset="-128"/>
                <a:ea typeface="ＭＳ 明朝" panose="02020609040205080304" pitchFamily="17" charset="-128"/>
              </a:rPr>
              <a:t>会員の事業の利益の増大</a:t>
            </a:r>
            <a:endParaRPr lang="en-US" altLang="ja-JP" dirty="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　２</a:t>
            </a:r>
            <a:r>
              <a:rPr lang="ja-JP" altLang="en-US" dirty="0">
                <a:solidFill>
                  <a:srgbClr val="000000"/>
                </a:solidFill>
                <a:latin typeface="ＭＳ 明朝" panose="02020609040205080304" pitchFamily="17" charset="-128"/>
                <a:ea typeface="ＭＳ 明朝" panose="02020609040205080304" pitchFamily="17" charset="-128"/>
              </a:rPr>
              <a:t>．社交クラブに付随する</a:t>
            </a:r>
            <a:r>
              <a:rPr lang="ja-JP" altLang="en-US" dirty="0" smtClean="0">
                <a:solidFill>
                  <a:srgbClr val="000000"/>
                </a:solidFill>
                <a:latin typeface="ＭＳ 明朝" panose="02020609040205080304" pitchFamily="17" charset="-128"/>
                <a:ea typeface="ＭＳ 明朝" panose="02020609040205080304" pitchFamily="17" charset="-128"/>
              </a:rPr>
              <a:t>親睦</a:t>
            </a:r>
            <a:endParaRPr lang="en-US" altLang="ja-JP" dirty="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1000" dirty="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後</a:t>
            </a:r>
            <a:r>
              <a:rPr lang="ja-JP" altLang="en-US" dirty="0">
                <a:solidFill>
                  <a:srgbClr val="000000"/>
                </a:solidFill>
                <a:latin typeface="ＭＳ 明朝" panose="02020609040205080304" pitchFamily="17" charset="-128"/>
                <a:ea typeface="ＭＳ 明朝" panose="02020609040205080304" pitchFamily="17" charset="-128"/>
              </a:rPr>
              <a:t>に</a:t>
            </a:r>
            <a:r>
              <a:rPr lang="ja-JP" altLang="en-US" dirty="0" smtClean="0">
                <a:solidFill>
                  <a:srgbClr val="000000"/>
                </a:solidFill>
                <a:latin typeface="ＭＳ 明朝" panose="02020609040205080304" pitchFamily="17" charset="-128"/>
                <a:ea typeface="ＭＳ 明朝" panose="02020609040205080304" pitchFamily="17" charset="-128"/>
              </a:rPr>
              <a:t>第３</a:t>
            </a:r>
            <a:r>
              <a:rPr lang="ja-JP" altLang="en-US" dirty="0">
                <a:solidFill>
                  <a:srgbClr val="000000"/>
                </a:solidFill>
                <a:latin typeface="ＭＳ 明朝" panose="02020609040205080304" pitchFamily="17" charset="-128"/>
                <a:ea typeface="ＭＳ 明朝" panose="02020609040205080304" pitchFamily="17" charset="-128"/>
              </a:rPr>
              <a:t>の</a:t>
            </a:r>
            <a:r>
              <a:rPr lang="ja-JP" altLang="en-US" dirty="0" smtClean="0">
                <a:solidFill>
                  <a:srgbClr val="000000"/>
                </a:solidFill>
                <a:latin typeface="ＭＳ 明朝" panose="02020609040205080304" pitchFamily="17" charset="-128"/>
                <a:ea typeface="ＭＳ 明朝" panose="02020609040205080304" pitchFamily="17" charset="-128"/>
              </a:rPr>
              <a:t>項目</a:t>
            </a:r>
            <a:r>
              <a:rPr lang="ja-JP" altLang="en-US" dirty="0">
                <a:solidFill>
                  <a:srgbClr val="000000"/>
                </a:solidFill>
                <a:latin typeface="ＭＳ 明朝" panose="02020609040205080304" pitchFamily="17" charset="-128"/>
                <a:ea typeface="ＭＳ 明朝" panose="02020609040205080304" pitchFamily="17" charset="-128"/>
              </a:rPr>
              <a:t>を</a:t>
            </a:r>
            <a:r>
              <a:rPr lang="ja-JP" altLang="en-US" dirty="0" smtClean="0">
                <a:solidFill>
                  <a:srgbClr val="000000"/>
                </a:solidFill>
                <a:latin typeface="ＭＳ 明朝" panose="02020609040205080304" pitchFamily="17" charset="-128"/>
                <a:ea typeface="ＭＳ 明朝" panose="02020609040205080304" pitchFamily="17" charset="-128"/>
              </a:rPr>
              <a:t>追加</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endParaRPr lang="en-US" altLang="ja-JP" sz="10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３</a:t>
            </a:r>
            <a:r>
              <a:rPr lang="ja-JP" altLang="en-US" dirty="0">
                <a:solidFill>
                  <a:srgbClr val="000000"/>
                </a:solidFill>
                <a:latin typeface="ＭＳ 明朝" panose="02020609040205080304" pitchFamily="17" charset="-128"/>
                <a:ea typeface="ＭＳ 明朝" panose="02020609040205080304" pitchFamily="17" charset="-128"/>
              </a:rPr>
              <a:t>．シカゴ最大の</a:t>
            </a:r>
            <a:r>
              <a:rPr lang="ja-JP" altLang="en-US" dirty="0" smtClean="0">
                <a:solidFill>
                  <a:srgbClr val="000000"/>
                </a:solidFill>
                <a:latin typeface="ＭＳ 明朝" panose="02020609040205080304" pitchFamily="17" charset="-128"/>
                <a:ea typeface="ＭＳ 明朝" panose="02020609040205080304" pitchFamily="17" charset="-128"/>
              </a:rPr>
              <a:t>利益を推進、及び市民の</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3200" dirty="0" smtClean="0">
                <a:solidFill>
                  <a:srgbClr val="000000"/>
                </a:solidFill>
                <a:latin typeface="ＭＳ 明朝" panose="02020609040205080304" pitchFamily="17" charset="-128"/>
                <a:ea typeface="ＭＳ 明朝" panose="02020609040205080304" pitchFamily="17" charset="-128"/>
              </a:rPr>
              <a:t>　  </a:t>
            </a:r>
            <a:r>
              <a:rPr lang="ja-JP" altLang="en-US" dirty="0" smtClean="0">
                <a:solidFill>
                  <a:srgbClr val="000000"/>
                </a:solidFill>
                <a:latin typeface="ＭＳ 明朝" panose="02020609040205080304" pitchFamily="17" charset="-128"/>
                <a:ea typeface="ＭＳ 明朝" panose="02020609040205080304" pitchFamily="17" charset="-128"/>
              </a:rPr>
              <a:t>誇りと忠誠とを市民の間に拡</a:t>
            </a:r>
            <a:r>
              <a:rPr lang="ja-JP" altLang="en-US" dirty="0" err="1" smtClean="0">
                <a:solidFill>
                  <a:srgbClr val="000000"/>
                </a:solidFill>
                <a:latin typeface="ＭＳ 明朝" panose="02020609040205080304" pitchFamily="17" charset="-128"/>
                <a:ea typeface="ＭＳ 明朝" panose="02020609040205080304" pitchFamily="17" charset="-128"/>
              </a:rPr>
              <a:t>める</a:t>
            </a:r>
            <a:r>
              <a:rPr lang="ja-JP" altLang="en-US" dirty="0" smtClean="0">
                <a:solidFill>
                  <a:srgbClr val="000000"/>
                </a:solidFill>
                <a:latin typeface="ＭＳ 明朝" panose="02020609040205080304" pitchFamily="17" charset="-128"/>
                <a:ea typeface="ＭＳ 明朝" panose="02020609040205080304" pitchFamily="17" charset="-128"/>
              </a:rPr>
              <a:t>こと</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a:solidFill>
                  <a:srgbClr val="000000"/>
                </a:solidFill>
                <a:latin typeface="ＭＳ 明朝" panose="02020609040205080304" pitchFamily="17" charset="-128"/>
                <a:ea typeface="ＭＳ 明朝" panose="02020609040205080304" pitchFamily="17" charset="-128"/>
              </a:rPr>
              <a:t>　　　　　　　　　　　　</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地域</a:t>
            </a:r>
            <a:r>
              <a:rPr lang="ja-JP" altLang="en-US" dirty="0">
                <a:solidFill>
                  <a:srgbClr val="000000"/>
                </a:solidFill>
                <a:latin typeface="ＭＳ 明朝" panose="02020609040205080304" pitchFamily="17" charset="-128"/>
                <a:ea typeface="ＭＳ 明朝" panose="02020609040205080304" pitchFamily="17" charset="-128"/>
              </a:rPr>
              <a:t>社会への貢献　</a:t>
            </a:r>
            <a:r>
              <a:rPr lang="ja-JP" altLang="en-US" dirty="0" smtClean="0">
                <a:solidFill>
                  <a:srgbClr val="000000"/>
                </a:solidFill>
                <a:latin typeface="ＭＳ 明朝" panose="02020609040205080304" pitchFamily="17" charset="-128"/>
                <a:ea typeface="ＭＳ 明朝" panose="02020609040205080304" pitchFamily="17" charset="-128"/>
              </a:rPr>
              <a:t>公衆</a:t>
            </a:r>
            <a:r>
              <a:rPr lang="ja-JP" altLang="en-US" dirty="0">
                <a:solidFill>
                  <a:srgbClr val="000000"/>
                </a:solidFill>
                <a:latin typeface="ＭＳ 明朝" panose="02020609040205080304" pitchFamily="17" charset="-128"/>
                <a:ea typeface="ＭＳ 明朝" panose="02020609040205080304" pitchFamily="17" charset="-128"/>
              </a:rPr>
              <a:t>トイレ　</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ja-JP" altLang="en-US" dirty="0">
              <a:solidFill>
                <a:schemeClr val="accent2">
                  <a:lumMod val="50000"/>
                </a:schemeClr>
              </a:solidFill>
              <a:effectLst>
                <a:outerShdw blurRad="38100" dist="38100" dir="2700000" algn="tl">
                  <a:srgbClr val="000000">
                    <a:alpha val="43137"/>
                  </a:srgbClr>
                </a:outerShdw>
              </a:effectLst>
            </a:endParaRPr>
          </a:p>
        </p:txBody>
      </p:sp>
      <p:sp>
        <p:nvSpPr>
          <p:cNvPr id="5" name="下矢印 4"/>
          <p:cNvSpPr/>
          <p:nvPr/>
        </p:nvSpPr>
        <p:spPr>
          <a:xfrm>
            <a:off x="4423833" y="5111717"/>
            <a:ext cx="296333" cy="53340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Tree>
    <p:extLst>
      <p:ext uri="{BB962C8B-B14F-4D97-AF65-F5344CB8AC3E}">
        <p14:creationId xmlns:p14="http://schemas.microsoft.com/office/powerpoint/2010/main" val="1361683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4568" y="191484"/>
            <a:ext cx="8753301" cy="1404706"/>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kumimoji="1" lang="ja-JP" altLang="en-US" sz="4800" b="1" dirty="0" smtClean="0">
                <a:solidFill>
                  <a:srgbClr val="000000"/>
                </a:solidFill>
                <a:latin typeface="ＭＳ 明朝" panose="02020609040205080304" pitchFamily="17" charset="-128"/>
                <a:ea typeface="ＭＳ 明朝" panose="02020609040205080304" pitchFamily="17" charset="-128"/>
              </a:rPr>
              <a:t>ロータリー思想のめばえ</a:t>
            </a:r>
            <a:endParaRPr kumimoji="1" lang="ja-JP" altLang="en-US" sz="4800"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195349" y="1713137"/>
            <a:ext cx="8753301" cy="4901309"/>
          </a:xfrm>
          <a:solidFill>
            <a:schemeClr val="accent4">
              <a:lumMod val="20000"/>
              <a:lumOff val="80000"/>
            </a:schemeClr>
          </a:solidFill>
          <a:effectLst>
            <a:outerShdw blurRad="50800" dist="38100" dir="2700000" algn="tl" rotWithShape="0">
              <a:prstClr val="black">
                <a:alpha val="40000"/>
              </a:prstClr>
            </a:outerShdw>
          </a:effectLst>
        </p:spPr>
        <p:txBody>
          <a:bodyPr>
            <a:normAutofit fontScale="25000" lnSpcReduction="20000"/>
          </a:bodyPr>
          <a:lstStyle/>
          <a:p>
            <a:pPr marL="0" indent="0">
              <a:buNone/>
            </a:pPr>
            <a:r>
              <a:rPr kumimoji="1" lang="ja-JP" altLang="en-US" sz="4900" dirty="0" smtClean="0">
                <a:solidFill>
                  <a:schemeClr val="accent4">
                    <a:lumMod val="20000"/>
                    <a:lumOff val="80000"/>
                  </a:schemeClr>
                </a:solidFill>
                <a:latin typeface="+mn-ea"/>
              </a:rPr>
              <a:t>　　　　　　　　　　　　　　　　　　　　　　　　　　　　　　　　　　</a:t>
            </a:r>
            <a:endParaRPr kumimoji="1" lang="en-US" altLang="ja-JP" sz="4900" dirty="0" smtClean="0">
              <a:solidFill>
                <a:schemeClr val="accent4">
                  <a:lumMod val="20000"/>
                  <a:lumOff val="80000"/>
                </a:schemeClr>
              </a:solidFill>
              <a:latin typeface="+mn-ea"/>
            </a:endParaRPr>
          </a:p>
          <a:p>
            <a:pPr marL="0" indent="0">
              <a:buNone/>
            </a:pPr>
            <a:endParaRPr kumimoji="1" lang="en-US" altLang="ja-JP" sz="3200" dirty="0" smtClean="0">
              <a:solidFill>
                <a:schemeClr val="accent4">
                  <a:lumMod val="20000"/>
                  <a:lumOff val="80000"/>
                </a:schemeClr>
              </a:solidFill>
              <a:latin typeface="+mn-ea"/>
            </a:endParaRPr>
          </a:p>
          <a:p>
            <a:pPr marL="0" indent="0" algn="ctr">
              <a:buNone/>
            </a:pPr>
            <a:r>
              <a:rPr lang="ja-JP" altLang="en-US" sz="11200" dirty="0" smtClean="0">
                <a:solidFill>
                  <a:srgbClr val="000000"/>
                </a:solidFill>
                <a:latin typeface="ＭＳ 明朝" panose="02020609040205080304" pitchFamily="17" charset="-128"/>
                <a:ea typeface="ＭＳ 明朝" panose="02020609040205080304" pitchFamily="17" charset="-128"/>
              </a:rPr>
              <a:t>１</a:t>
            </a:r>
            <a:r>
              <a:rPr kumimoji="1" lang="ja-JP" altLang="en-US" sz="11200" dirty="0" smtClean="0">
                <a:solidFill>
                  <a:srgbClr val="000000"/>
                </a:solidFill>
                <a:latin typeface="ＭＳ 明朝" panose="02020609040205080304" pitchFamily="17" charset="-128"/>
                <a:ea typeface="ＭＳ 明朝" panose="02020609040205080304" pitchFamily="17" charset="-128"/>
              </a:rPr>
              <a:t>９１１年　第二回全米連合会　ポートランド大会</a:t>
            </a:r>
            <a:endParaRPr kumimoji="1" lang="en-US" altLang="ja-JP" sz="112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6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9600" dirty="0" smtClean="0">
                <a:solidFill>
                  <a:srgbClr val="000000"/>
                </a:solidFill>
                <a:latin typeface="ＭＳ 明朝" panose="02020609040205080304" pitchFamily="17" charset="-128"/>
                <a:ea typeface="ＭＳ 明朝" panose="02020609040205080304" pitchFamily="17" charset="-128"/>
              </a:rPr>
              <a:t>　コリンズ：  </a:t>
            </a:r>
            <a:r>
              <a:rPr lang="en-US" altLang="ja-JP" sz="9600" dirty="0" smtClean="0">
                <a:solidFill>
                  <a:srgbClr val="000000"/>
                </a:solidFill>
                <a:latin typeface="ＭＳ 明朝" panose="02020609040205080304" pitchFamily="17" charset="-128"/>
                <a:ea typeface="ＭＳ 明朝" panose="02020609040205080304" pitchFamily="17" charset="-128"/>
              </a:rPr>
              <a:t>“</a:t>
            </a:r>
            <a:r>
              <a:rPr kumimoji="1" lang="en-US" altLang="ja-JP" sz="9600" u="sng" dirty="0" smtClean="0">
                <a:solidFill>
                  <a:srgbClr val="000000"/>
                </a:solidFill>
                <a:latin typeface="ＭＳ 明朝" panose="02020609040205080304" pitchFamily="17" charset="-128"/>
                <a:ea typeface="ＭＳ 明朝" panose="02020609040205080304" pitchFamily="17" charset="-128"/>
              </a:rPr>
              <a:t>Service</a:t>
            </a:r>
            <a:r>
              <a:rPr kumimoji="1" lang="ja-JP" altLang="en-US" sz="9600" i="1" u="sng" dirty="0" smtClean="0">
                <a:solidFill>
                  <a:srgbClr val="000000"/>
                </a:solidFill>
                <a:latin typeface="ＭＳ 明朝" panose="02020609040205080304" pitchFamily="17" charset="-128"/>
                <a:ea typeface="ＭＳ 明朝" panose="02020609040205080304" pitchFamily="17" charset="-128"/>
              </a:rPr>
              <a:t> </a:t>
            </a:r>
            <a:r>
              <a:rPr kumimoji="1" lang="en-US" altLang="ja-JP" sz="9600" u="sng" dirty="0" smtClean="0">
                <a:solidFill>
                  <a:srgbClr val="000000"/>
                </a:solidFill>
                <a:latin typeface="ＭＳ 明朝" panose="02020609040205080304" pitchFamily="17" charset="-128"/>
                <a:ea typeface="ＭＳ 明朝" panose="02020609040205080304" pitchFamily="17" charset="-128"/>
              </a:rPr>
              <a:t>above</a:t>
            </a:r>
            <a:r>
              <a:rPr kumimoji="1" lang="ja-JP" altLang="en-US" sz="9600" u="sng" dirty="0" smtClean="0">
                <a:solidFill>
                  <a:srgbClr val="000000"/>
                </a:solidFill>
                <a:latin typeface="ＭＳ 明朝" panose="02020609040205080304" pitchFamily="17" charset="-128"/>
                <a:ea typeface="ＭＳ 明朝" panose="02020609040205080304" pitchFamily="17" charset="-128"/>
              </a:rPr>
              <a:t> </a:t>
            </a:r>
            <a:r>
              <a:rPr kumimoji="1" lang="en-US" altLang="ja-JP" sz="9600" u="sng" dirty="0" smtClean="0">
                <a:solidFill>
                  <a:srgbClr val="000000"/>
                </a:solidFill>
                <a:latin typeface="ＭＳ 明朝" panose="02020609040205080304" pitchFamily="17" charset="-128"/>
                <a:ea typeface="ＭＳ 明朝" panose="02020609040205080304" pitchFamily="17" charset="-128"/>
              </a:rPr>
              <a:t>self</a:t>
            </a:r>
            <a:r>
              <a:rPr lang="ja-JP" altLang="en-US" sz="9600" dirty="0">
                <a:solidFill>
                  <a:srgbClr val="000000"/>
                </a:solidFill>
                <a:latin typeface="ＭＳ 明朝" panose="02020609040205080304" pitchFamily="17" charset="-128"/>
                <a:ea typeface="ＭＳ 明朝" panose="02020609040205080304" pitchFamily="17" charset="-128"/>
              </a:rPr>
              <a:t>”</a:t>
            </a:r>
            <a:r>
              <a:rPr kumimoji="1" lang="ja-JP" altLang="en-US" sz="9600" dirty="0" smtClean="0">
                <a:solidFill>
                  <a:srgbClr val="000000"/>
                </a:solidFill>
                <a:latin typeface="ＭＳ 明朝" panose="02020609040205080304" pitchFamily="17" charset="-128"/>
                <a:ea typeface="ＭＳ 明朝" panose="02020609040205080304" pitchFamily="17" charset="-128"/>
              </a:rPr>
              <a:t>  「</a:t>
            </a:r>
            <a:r>
              <a:rPr lang="ja-JP" altLang="en-US" sz="9600" u="sng" dirty="0" smtClean="0">
                <a:solidFill>
                  <a:srgbClr val="000000"/>
                </a:solidFill>
                <a:latin typeface="ＭＳ 明朝" panose="02020609040205080304" pitchFamily="17" charset="-128"/>
                <a:ea typeface="ＭＳ 明朝" panose="02020609040205080304" pitchFamily="17" charset="-128"/>
              </a:rPr>
              <a:t>超我</a:t>
            </a:r>
            <a:r>
              <a:rPr lang="ja-JP" altLang="en-US" sz="9600" u="sng" dirty="0">
                <a:solidFill>
                  <a:srgbClr val="000000"/>
                </a:solidFill>
                <a:latin typeface="ＭＳ 明朝" panose="02020609040205080304" pitchFamily="17" charset="-128"/>
                <a:ea typeface="ＭＳ 明朝" panose="02020609040205080304" pitchFamily="17" charset="-128"/>
              </a:rPr>
              <a:t>の奉仕</a:t>
            </a:r>
            <a:r>
              <a:rPr lang="ja-JP" altLang="en-US" sz="9600" dirty="0" smtClean="0">
                <a:solidFill>
                  <a:srgbClr val="000000"/>
                </a:solidFill>
                <a:latin typeface="ＭＳ 明朝" panose="02020609040205080304" pitchFamily="17" charset="-128"/>
                <a:ea typeface="ＭＳ 明朝" panose="02020609040205080304" pitchFamily="17" charset="-128"/>
              </a:rPr>
              <a:t>」</a:t>
            </a:r>
            <a:endParaRPr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9600" dirty="0" smtClean="0">
                <a:solidFill>
                  <a:srgbClr val="000000"/>
                </a:solidFill>
                <a:latin typeface="ＭＳ 明朝" panose="02020609040205080304" pitchFamily="17" charset="-128"/>
                <a:ea typeface="ＭＳ 明朝" panose="02020609040205080304" pitchFamily="17" charset="-128"/>
              </a:rPr>
              <a:t>　</a:t>
            </a:r>
            <a:r>
              <a:rPr kumimoji="1" lang="ja-JP" altLang="en-US" sz="9600" b="1" dirty="0" smtClean="0">
                <a:solidFill>
                  <a:srgbClr val="C00000"/>
                </a:solidFill>
                <a:latin typeface="ＭＳ 明朝" panose="02020609040205080304" pitchFamily="17" charset="-128"/>
                <a:ea typeface="ＭＳ 明朝" panose="02020609040205080304" pitchFamily="17" charset="-128"/>
              </a:rPr>
              <a:t>「</a:t>
            </a:r>
            <a:r>
              <a:rPr lang="ja-JP" altLang="en-US" sz="9600" b="1" dirty="0" smtClean="0">
                <a:solidFill>
                  <a:srgbClr val="C00000"/>
                </a:solidFill>
                <a:latin typeface="ＭＳ 明朝" panose="02020609040205080304" pitchFamily="17" charset="-128"/>
                <a:ea typeface="ＭＳ 明朝" panose="02020609040205080304" pitchFamily="17" charset="-128"/>
              </a:rPr>
              <a:t>理念」</a:t>
            </a:r>
            <a:r>
              <a:rPr kumimoji="1" lang="ja-JP" altLang="en-US" sz="9600" dirty="0" smtClean="0">
                <a:solidFill>
                  <a:srgbClr val="000000"/>
                </a:solidFill>
                <a:latin typeface="ＭＳ 明朝" panose="02020609040205080304" pitchFamily="17" charset="-128"/>
                <a:ea typeface="ＭＳ 明朝" panose="02020609040205080304" pitchFamily="17" charset="-128"/>
              </a:rPr>
              <a:t>　　 自分のことより　世のために行動する</a:t>
            </a:r>
            <a:endParaRPr kumimoji="1"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64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9600" dirty="0" smtClean="0">
                <a:solidFill>
                  <a:srgbClr val="000000"/>
                </a:solidFill>
                <a:latin typeface="ＭＳ 明朝" panose="02020609040205080304" pitchFamily="17" charset="-128"/>
                <a:ea typeface="ＭＳ 明朝" panose="02020609040205080304" pitchFamily="17" charset="-128"/>
              </a:rPr>
              <a:t>　シェルドン：“</a:t>
            </a:r>
            <a:r>
              <a:rPr lang="en-US" altLang="ja-JP" sz="9600" u="sng" dirty="0" smtClean="0">
                <a:solidFill>
                  <a:srgbClr val="000000"/>
                </a:solidFill>
                <a:latin typeface="ＭＳ 明朝" panose="02020609040205080304" pitchFamily="17" charset="-128"/>
                <a:ea typeface="ＭＳ 明朝" panose="02020609040205080304" pitchFamily="17" charset="-128"/>
              </a:rPr>
              <a:t>He profits most who serves best</a:t>
            </a:r>
            <a:r>
              <a:rPr lang="ja-JP" altLang="en-US" sz="9600" dirty="0" smtClean="0">
                <a:solidFill>
                  <a:srgbClr val="000000"/>
                </a:solidFill>
                <a:latin typeface="ＭＳ 明朝" panose="02020609040205080304" pitchFamily="17" charset="-128"/>
                <a:ea typeface="ＭＳ 明朝" panose="02020609040205080304" pitchFamily="17" charset="-128"/>
              </a:rPr>
              <a:t>”</a:t>
            </a:r>
            <a:endParaRPr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9600" b="1" dirty="0" smtClean="0">
                <a:solidFill>
                  <a:srgbClr val="C00000"/>
                </a:solidFill>
                <a:latin typeface="ＭＳ 明朝" panose="02020609040205080304" pitchFamily="17" charset="-128"/>
                <a:ea typeface="ＭＳ 明朝" panose="02020609040205080304" pitchFamily="17" charset="-128"/>
              </a:rPr>
              <a:t>「</a:t>
            </a:r>
            <a:r>
              <a:rPr lang="ja-JP" altLang="en-US" sz="9600" b="1" dirty="0">
                <a:solidFill>
                  <a:srgbClr val="C00000"/>
                </a:solidFill>
                <a:latin typeface="ＭＳ 明朝" panose="02020609040205080304" pitchFamily="17" charset="-128"/>
                <a:ea typeface="ＭＳ 明朝" panose="02020609040205080304" pitchFamily="17" charset="-128"/>
              </a:rPr>
              <a:t>実践原理</a:t>
            </a:r>
            <a:r>
              <a:rPr lang="ja-JP" altLang="en-US" sz="9600" b="1" dirty="0" smtClean="0">
                <a:solidFill>
                  <a:srgbClr val="C00000"/>
                </a:solidFill>
                <a:latin typeface="ＭＳ 明朝" panose="02020609040205080304" pitchFamily="17" charset="-128"/>
                <a:ea typeface="ＭＳ 明朝" panose="02020609040205080304" pitchFamily="17" charset="-128"/>
              </a:rPr>
              <a:t>」</a:t>
            </a:r>
            <a:r>
              <a:rPr lang="ja-JP" altLang="en-US" sz="9600" dirty="0" smtClean="0">
                <a:solidFill>
                  <a:srgbClr val="000000"/>
                </a:solidFill>
                <a:latin typeface="ＭＳ 明朝" panose="02020609040205080304" pitchFamily="17" charset="-128"/>
                <a:ea typeface="ＭＳ 明朝" panose="02020609040205080304" pitchFamily="17" charset="-128"/>
              </a:rPr>
              <a:t>「</a:t>
            </a:r>
            <a:r>
              <a:rPr lang="ja-JP" altLang="en-US" sz="9600" u="sng" dirty="0" smtClean="0">
                <a:solidFill>
                  <a:srgbClr val="000000"/>
                </a:solidFill>
                <a:latin typeface="ＭＳ 明朝" panose="02020609040205080304" pitchFamily="17" charset="-128"/>
                <a:ea typeface="ＭＳ 明朝" panose="02020609040205080304" pitchFamily="17" charset="-128"/>
              </a:rPr>
              <a:t>最もよく奉仕する者、最も多く報いられる</a:t>
            </a:r>
            <a:r>
              <a:rPr lang="ja-JP" altLang="en-US" sz="9600" dirty="0" smtClean="0">
                <a:solidFill>
                  <a:srgbClr val="000000"/>
                </a:solidFill>
                <a:latin typeface="ＭＳ 明朝" panose="02020609040205080304" pitchFamily="17" charset="-128"/>
                <a:ea typeface="ＭＳ 明朝" panose="02020609040205080304" pitchFamily="17" charset="-128"/>
              </a:rPr>
              <a:t>」</a:t>
            </a:r>
            <a:endParaRPr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9600" dirty="0" smtClean="0">
                <a:solidFill>
                  <a:srgbClr val="000000"/>
                </a:solidFill>
                <a:latin typeface="ＭＳ 明朝" panose="02020609040205080304" pitchFamily="17" charset="-128"/>
                <a:ea typeface="ＭＳ 明朝" panose="02020609040205080304" pitchFamily="17" charset="-128"/>
              </a:rPr>
              <a:t>　　　　　　　　　　　　　　　　　　　　　　　　　　　　　　　　</a:t>
            </a:r>
            <a:endParaRPr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sz="9600" dirty="0" smtClean="0">
                <a:solidFill>
                  <a:srgbClr val="000000"/>
                </a:solidFill>
                <a:latin typeface="ＭＳ 明朝" panose="02020609040205080304" pitchFamily="17" charset="-128"/>
                <a:ea typeface="ＭＳ 明朝" panose="02020609040205080304" pitchFamily="17" charset="-128"/>
              </a:rPr>
              <a:t>社会奉仕に関する決議２３－３４に通じている</a:t>
            </a:r>
            <a:endParaRPr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96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kumimoji="1" lang="ja-JP" altLang="en-US" sz="9600" dirty="0" smtClean="0">
                <a:solidFill>
                  <a:srgbClr val="000000"/>
                </a:solidFill>
                <a:latin typeface="ＭＳ 明朝" panose="02020609040205080304" pitchFamily="17" charset="-128"/>
                <a:ea typeface="ＭＳ 明朝" panose="02020609040205080304" pitchFamily="17" charset="-128"/>
              </a:rPr>
              <a:t>ロータリーの標語とする</a:t>
            </a:r>
            <a:endParaRPr kumimoji="1" lang="en-US" altLang="ja-JP" sz="9600" dirty="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5900" dirty="0" smtClean="0">
              <a:latin typeface="ＭＳ 明朝" panose="02020609040205080304" pitchFamily="17" charset="-128"/>
              <a:ea typeface="ＭＳ 明朝" panose="02020609040205080304" pitchFamily="17" charset="-128"/>
            </a:endParaRPr>
          </a:p>
          <a:p>
            <a:pPr marL="0" indent="0" algn="ctr">
              <a:buNone/>
            </a:pPr>
            <a:endParaRPr lang="en-US" altLang="ja-JP" sz="5900" dirty="0">
              <a:latin typeface="ＭＳ 明朝" panose="02020609040205080304" pitchFamily="17" charset="-128"/>
              <a:ea typeface="ＭＳ 明朝" panose="02020609040205080304" pitchFamily="17" charset="-128"/>
            </a:endParaRPr>
          </a:p>
          <a:p>
            <a:pPr marL="0" indent="0" algn="ctr">
              <a:buNone/>
            </a:pPr>
            <a:endParaRPr kumimoji="1" lang="ja-JP" altLang="en-US" sz="59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86879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74320" y="199506"/>
            <a:ext cx="8645236" cy="1346662"/>
          </a:xfrm>
          <a:solidFill>
            <a:schemeClr val="accent4">
              <a:lumMod val="20000"/>
              <a:lumOff val="80000"/>
            </a:schemeClr>
          </a:solidFill>
          <a:effectLst>
            <a:outerShdw blurRad="50800" dist="38100" dir="2700000" algn="tl" rotWithShape="0">
              <a:prstClr val="black">
                <a:alpha val="40000"/>
              </a:prstClr>
            </a:outerShdw>
          </a:effectLst>
        </p:spPr>
        <p:txBody>
          <a:bodyPr>
            <a:normAutofit/>
          </a:bodyPr>
          <a:lstStyle/>
          <a:p>
            <a:pPr algn="ctr"/>
            <a:r>
              <a:rPr kumimoji="1" lang="ja-JP" altLang="en-US" sz="4800" b="1" dirty="0" smtClean="0">
                <a:solidFill>
                  <a:srgbClr val="000000"/>
                </a:solidFill>
                <a:latin typeface="ＭＳ 明朝" panose="02020609040205080304" pitchFamily="17" charset="-128"/>
                <a:ea typeface="ＭＳ 明朝" panose="02020609040205080304" pitchFamily="17" charset="-128"/>
              </a:rPr>
              <a:t>ロータリーの理念</a:t>
            </a:r>
            <a:endParaRPr kumimoji="1" lang="ja-JP" altLang="en-US" sz="4800" b="1" dirty="0">
              <a:solidFill>
                <a:srgbClr val="000000"/>
              </a:solidFill>
              <a:latin typeface="ＭＳ 明朝" panose="02020609040205080304" pitchFamily="17" charset="-128"/>
              <a:ea typeface="ＭＳ 明朝" panose="02020609040205080304" pitchFamily="17" charset="-128"/>
            </a:endParaRPr>
          </a:p>
        </p:txBody>
      </p:sp>
      <p:sp>
        <p:nvSpPr>
          <p:cNvPr id="3" name="コンテンツ プレースホルダー 2"/>
          <p:cNvSpPr>
            <a:spLocks noGrp="1"/>
          </p:cNvSpPr>
          <p:nvPr>
            <p:ph idx="1"/>
          </p:nvPr>
        </p:nvSpPr>
        <p:spPr>
          <a:xfrm>
            <a:off x="274320" y="1668816"/>
            <a:ext cx="8645236" cy="4956101"/>
          </a:xfrm>
          <a:solidFill>
            <a:schemeClr val="accent4">
              <a:lumMod val="20000"/>
              <a:lumOff val="80000"/>
            </a:schemeClr>
          </a:solidFill>
          <a:effectLst>
            <a:outerShdw blurRad="50800" dist="38100" dir="2700000" algn="tl" rotWithShape="0">
              <a:prstClr val="black">
                <a:alpha val="40000"/>
              </a:prstClr>
            </a:outerShdw>
          </a:effectLst>
        </p:spPr>
        <p:txBody>
          <a:bodyPr>
            <a:normAutofit fontScale="62500" lnSpcReduction="20000"/>
          </a:bodyPr>
          <a:lstStyle/>
          <a:p>
            <a:pPr marL="0" indent="0">
              <a:buNone/>
            </a:pPr>
            <a:endParaRPr kumimoji="1" lang="en-US" altLang="ja-JP" sz="3800" dirty="0" smtClean="0">
              <a:latin typeface="ＭＳ 明朝" panose="02020609040205080304" pitchFamily="17" charset="-128"/>
              <a:ea typeface="ＭＳ 明朝" panose="02020609040205080304" pitchFamily="17" charset="-128"/>
            </a:endParaRPr>
          </a:p>
          <a:p>
            <a:pPr marL="0" indent="0">
              <a:buNone/>
            </a:pPr>
            <a:r>
              <a:rPr lang="ja-JP" altLang="en-US" sz="4500" dirty="0" smtClean="0">
                <a:solidFill>
                  <a:srgbClr val="000000"/>
                </a:solidFill>
                <a:latin typeface="ＭＳ 明朝" panose="02020609040205080304" pitchFamily="17" charset="-128"/>
                <a:ea typeface="ＭＳ 明朝" panose="02020609040205080304" pitchFamily="17" charset="-128"/>
              </a:rPr>
              <a:t>・ロータリー</a:t>
            </a:r>
            <a:r>
              <a:rPr lang="ja-JP" altLang="en-US" sz="4500" dirty="0">
                <a:solidFill>
                  <a:srgbClr val="000000"/>
                </a:solidFill>
                <a:latin typeface="ＭＳ 明朝" panose="02020609040205080304" pitchFamily="17" charset="-128"/>
                <a:ea typeface="ＭＳ 明朝" panose="02020609040205080304" pitchFamily="17" charset="-128"/>
              </a:rPr>
              <a:t>の</a:t>
            </a:r>
            <a:r>
              <a:rPr lang="ja-JP" altLang="en-US" sz="4500" dirty="0" smtClean="0">
                <a:solidFill>
                  <a:srgbClr val="000000"/>
                </a:solidFill>
                <a:latin typeface="ＭＳ 明朝" panose="02020609040205080304" pitchFamily="17" charset="-128"/>
                <a:ea typeface="ＭＳ 明朝" panose="02020609040205080304" pitchFamily="17" charset="-128"/>
              </a:rPr>
              <a:t>目的：</a:t>
            </a:r>
            <a:r>
              <a:rPr lang="en-US" altLang="ja-JP" sz="4500" dirty="0" smtClean="0">
                <a:solidFill>
                  <a:srgbClr val="000000"/>
                </a:solidFill>
                <a:latin typeface="ＭＳ 明朝" panose="02020609040205080304" pitchFamily="17" charset="-128"/>
                <a:ea typeface="ＭＳ 明朝" panose="02020609040205080304" pitchFamily="17" charset="-128"/>
              </a:rPr>
              <a:t>1.</a:t>
            </a:r>
            <a:r>
              <a:rPr lang="ja-JP" altLang="en-US" sz="4500" u="sng" dirty="0" smtClean="0">
                <a:solidFill>
                  <a:srgbClr val="000000"/>
                </a:solidFill>
                <a:latin typeface="ＭＳ 明朝" panose="02020609040205080304" pitchFamily="17" charset="-128"/>
                <a:ea typeface="ＭＳ 明朝" panose="02020609040205080304" pitchFamily="17" charset="-128"/>
              </a:rPr>
              <a:t>クラブ奉仕</a:t>
            </a:r>
            <a:r>
              <a:rPr lang="ja-JP" altLang="en-US" sz="4500" dirty="0">
                <a:solidFill>
                  <a:srgbClr val="000000"/>
                </a:solidFill>
                <a:latin typeface="ＭＳ 明朝" panose="02020609040205080304" pitchFamily="17" charset="-128"/>
                <a:ea typeface="ＭＳ 明朝" panose="02020609040205080304" pitchFamily="17" charset="-128"/>
              </a:rPr>
              <a:t>　</a:t>
            </a:r>
            <a:r>
              <a:rPr lang="en-US" altLang="ja-JP" sz="4500" dirty="0" smtClean="0">
                <a:solidFill>
                  <a:srgbClr val="000000"/>
                </a:solidFill>
                <a:latin typeface="ＭＳ 明朝" panose="02020609040205080304" pitchFamily="17" charset="-128"/>
                <a:ea typeface="ＭＳ 明朝" panose="02020609040205080304" pitchFamily="17" charset="-128"/>
              </a:rPr>
              <a:t>2.</a:t>
            </a:r>
            <a:r>
              <a:rPr lang="ja-JP" altLang="en-US" sz="4500" u="sng" dirty="0" smtClean="0">
                <a:solidFill>
                  <a:srgbClr val="000000"/>
                </a:solidFill>
                <a:latin typeface="ＭＳ 明朝" panose="02020609040205080304" pitchFamily="17" charset="-128"/>
                <a:ea typeface="ＭＳ 明朝" panose="02020609040205080304" pitchFamily="17" charset="-128"/>
              </a:rPr>
              <a:t>職業奉仕</a:t>
            </a:r>
            <a:endParaRPr lang="en-US" altLang="ja-JP" sz="4500" u="sng"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en-US" altLang="ja-JP" sz="4500" dirty="0" smtClean="0">
                <a:solidFill>
                  <a:srgbClr val="000000"/>
                </a:solidFill>
                <a:latin typeface="ＭＳ 明朝" panose="02020609040205080304" pitchFamily="17" charset="-128"/>
                <a:ea typeface="ＭＳ 明朝" panose="02020609040205080304" pitchFamily="17" charset="-128"/>
              </a:rPr>
              <a:t>                    3.</a:t>
            </a:r>
            <a:r>
              <a:rPr lang="ja-JP" altLang="en-US" sz="4500" u="sng" dirty="0" smtClean="0">
                <a:solidFill>
                  <a:srgbClr val="000000"/>
                </a:solidFill>
                <a:latin typeface="ＭＳ 明朝" panose="02020609040205080304" pitchFamily="17" charset="-128"/>
                <a:ea typeface="ＭＳ 明朝" panose="02020609040205080304" pitchFamily="17" charset="-128"/>
              </a:rPr>
              <a:t>社会奉仕</a:t>
            </a:r>
            <a:r>
              <a:rPr lang="en-US" altLang="ja-JP" sz="4500" dirty="0" smtClean="0">
                <a:solidFill>
                  <a:srgbClr val="000000"/>
                </a:solidFill>
                <a:latin typeface="ＭＳ 明朝" panose="02020609040205080304" pitchFamily="17" charset="-128"/>
                <a:ea typeface="ＭＳ 明朝" panose="02020609040205080304" pitchFamily="17" charset="-128"/>
              </a:rPr>
              <a:t>    4.</a:t>
            </a:r>
            <a:r>
              <a:rPr lang="ja-JP" altLang="en-US" sz="4500" u="sng" dirty="0" smtClean="0">
                <a:solidFill>
                  <a:srgbClr val="000000"/>
                </a:solidFill>
                <a:latin typeface="ＭＳ 明朝" panose="02020609040205080304" pitchFamily="17" charset="-128"/>
                <a:ea typeface="ＭＳ 明朝" panose="02020609040205080304" pitchFamily="17" charset="-128"/>
              </a:rPr>
              <a:t>国際</a:t>
            </a:r>
            <a:r>
              <a:rPr lang="ja-JP" altLang="en-US" sz="4500" u="sng" dirty="0">
                <a:solidFill>
                  <a:srgbClr val="000000"/>
                </a:solidFill>
                <a:latin typeface="ＭＳ 明朝" panose="02020609040205080304" pitchFamily="17" charset="-128"/>
                <a:ea typeface="ＭＳ 明朝" panose="02020609040205080304" pitchFamily="17" charset="-128"/>
              </a:rPr>
              <a:t>奉仕</a:t>
            </a:r>
            <a:endParaRPr lang="en-US" altLang="ja-JP" sz="4500" u="sng" dirty="0">
              <a:solidFill>
                <a:srgbClr val="000000"/>
              </a:solidFill>
              <a:latin typeface="ＭＳ 明朝" panose="02020609040205080304" pitchFamily="17" charset="-128"/>
              <a:ea typeface="ＭＳ 明朝" panose="02020609040205080304" pitchFamily="17" charset="-128"/>
            </a:endParaRPr>
          </a:p>
          <a:p>
            <a:pPr marL="0" indent="0">
              <a:buNone/>
            </a:pPr>
            <a:endParaRPr kumimoji="1" lang="en-US" altLang="ja-JP" sz="22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4500" dirty="0">
                <a:solidFill>
                  <a:srgbClr val="000000"/>
                </a:solidFill>
                <a:latin typeface="ＭＳ 明朝" panose="02020609040205080304" pitchFamily="17" charset="-128"/>
                <a:ea typeface="ＭＳ 明朝" panose="02020609040205080304" pitchFamily="17" charset="-128"/>
              </a:rPr>
              <a:t>・</a:t>
            </a:r>
            <a:r>
              <a:rPr lang="ja-JP" altLang="en-US" sz="4500" dirty="0" smtClean="0">
                <a:solidFill>
                  <a:srgbClr val="000000"/>
                </a:solidFill>
                <a:latin typeface="ＭＳ 明朝" panose="02020609040205080304" pitchFamily="17" charset="-128"/>
                <a:ea typeface="ＭＳ 明朝" panose="02020609040205080304" pitchFamily="17" charset="-128"/>
              </a:rPr>
              <a:t>ロータリーの道徳的指標</a:t>
            </a:r>
            <a:endParaRPr lang="en-US" altLang="ja-JP" sz="45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1600" dirty="0" smtClean="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4500" dirty="0" smtClean="0">
                <a:solidFill>
                  <a:srgbClr val="000000"/>
                </a:solidFill>
                <a:latin typeface="ＭＳ 明朝" panose="02020609040205080304" pitchFamily="17" charset="-128"/>
                <a:ea typeface="ＭＳ 明朝" panose="02020609040205080304" pitchFamily="17" charset="-128"/>
              </a:rPr>
              <a:t> 「</a:t>
            </a:r>
            <a:r>
              <a:rPr kumimoji="1" lang="ja-JP" altLang="en-US" sz="4500" u="sng" dirty="0" smtClean="0">
                <a:solidFill>
                  <a:srgbClr val="000000"/>
                </a:solidFill>
                <a:latin typeface="ＭＳ 明朝" panose="02020609040205080304" pitchFamily="17" charset="-128"/>
                <a:ea typeface="ＭＳ 明朝" panose="02020609040205080304" pitchFamily="17" charset="-128"/>
              </a:rPr>
              <a:t>四つのテスト</a:t>
            </a:r>
            <a:r>
              <a:rPr kumimoji="1" lang="ja-JP" altLang="en-US" sz="4500" dirty="0" smtClean="0">
                <a:solidFill>
                  <a:srgbClr val="000000"/>
                </a:solidFill>
                <a:latin typeface="ＭＳ 明朝" panose="02020609040205080304" pitchFamily="17" charset="-128"/>
                <a:ea typeface="ＭＳ 明朝" panose="02020609040205080304" pitchFamily="17" charset="-128"/>
              </a:rPr>
              <a:t>」</a:t>
            </a:r>
            <a:r>
              <a:rPr lang="en-US" altLang="ja-JP" sz="4500" dirty="0" smtClean="0">
                <a:solidFill>
                  <a:srgbClr val="000000"/>
                </a:solidFill>
                <a:latin typeface="ＭＳ 明朝" panose="02020609040205080304" pitchFamily="17" charset="-128"/>
                <a:ea typeface="ＭＳ 明朝" panose="02020609040205080304" pitchFamily="17" charset="-128"/>
              </a:rPr>
              <a:t>1.</a:t>
            </a:r>
            <a:r>
              <a:rPr lang="ja-JP" altLang="en-US" sz="4500" dirty="0" smtClean="0">
                <a:solidFill>
                  <a:srgbClr val="000000"/>
                </a:solidFill>
                <a:latin typeface="ＭＳ 明朝" panose="02020609040205080304" pitchFamily="17" charset="-128"/>
                <a:ea typeface="ＭＳ 明朝" panose="02020609040205080304" pitchFamily="17" charset="-128"/>
              </a:rPr>
              <a:t> 真実かどうか　</a:t>
            </a:r>
            <a:endParaRPr lang="en-US" altLang="ja-JP" sz="45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4500" dirty="0" smtClean="0">
                <a:solidFill>
                  <a:srgbClr val="000000"/>
                </a:solidFill>
                <a:latin typeface="ＭＳ 明朝" panose="02020609040205080304" pitchFamily="17" charset="-128"/>
                <a:ea typeface="ＭＳ 明朝" panose="02020609040205080304" pitchFamily="17" charset="-128"/>
              </a:rPr>
              <a:t>　　　　　　　   </a:t>
            </a:r>
            <a:r>
              <a:rPr lang="en-US" altLang="ja-JP" sz="4500" dirty="0" smtClean="0">
                <a:solidFill>
                  <a:srgbClr val="000000"/>
                </a:solidFill>
                <a:latin typeface="ＭＳ 明朝" panose="02020609040205080304" pitchFamily="17" charset="-128"/>
                <a:ea typeface="ＭＳ 明朝" panose="02020609040205080304" pitchFamily="17" charset="-128"/>
              </a:rPr>
              <a:t>2. </a:t>
            </a:r>
            <a:r>
              <a:rPr lang="ja-JP" altLang="en-US" sz="4500" dirty="0" smtClean="0">
                <a:solidFill>
                  <a:srgbClr val="000000"/>
                </a:solidFill>
                <a:latin typeface="ＭＳ 明朝" panose="02020609040205080304" pitchFamily="17" charset="-128"/>
                <a:ea typeface="ＭＳ 明朝" panose="02020609040205080304" pitchFamily="17" charset="-128"/>
              </a:rPr>
              <a:t>みんなに公平か</a:t>
            </a:r>
            <a:endParaRPr lang="en-US" altLang="ja-JP" sz="4500" dirty="0">
              <a:solidFill>
                <a:srgbClr val="000000"/>
              </a:solidFill>
              <a:latin typeface="ＭＳ 明朝" panose="02020609040205080304" pitchFamily="17" charset="-128"/>
              <a:ea typeface="ＭＳ 明朝" panose="02020609040205080304" pitchFamily="17" charset="-128"/>
            </a:endParaRPr>
          </a:p>
          <a:p>
            <a:pPr marL="0" indent="0">
              <a:buNone/>
            </a:pPr>
            <a:r>
              <a:rPr kumimoji="1" lang="ja-JP" altLang="en-US" sz="4500" dirty="0" smtClean="0">
                <a:solidFill>
                  <a:srgbClr val="000000"/>
                </a:solidFill>
                <a:latin typeface="ＭＳ 明朝" panose="02020609040205080304" pitchFamily="17" charset="-128"/>
                <a:ea typeface="ＭＳ 明朝" panose="02020609040205080304" pitchFamily="17" charset="-128"/>
              </a:rPr>
              <a:t>　　　　　　　   </a:t>
            </a:r>
            <a:r>
              <a:rPr kumimoji="1" lang="en-US" altLang="ja-JP" sz="4500" dirty="0" smtClean="0">
                <a:solidFill>
                  <a:srgbClr val="000000"/>
                </a:solidFill>
                <a:latin typeface="ＭＳ 明朝" panose="02020609040205080304" pitchFamily="17" charset="-128"/>
                <a:ea typeface="ＭＳ 明朝" panose="02020609040205080304" pitchFamily="17" charset="-128"/>
              </a:rPr>
              <a:t>3. </a:t>
            </a:r>
            <a:r>
              <a:rPr kumimoji="1" lang="ja-JP" altLang="en-US" sz="4500" dirty="0" smtClean="0">
                <a:solidFill>
                  <a:srgbClr val="000000"/>
                </a:solidFill>
                <a:latin typeface="ＭＳ 明朝" panose="02020609040205080304" pitchFamily="17" charset="-128"/>
                <a:ea typeface="ＭＳ 明朝" panose="02020609040205080304" pitchFamily="17" charset="-128"/>
              </a:rPr>
              <a:t>好意と友情を深めるか　</a:t>
            </a:r>
            <a:endParaRPr kumimoji="1" lang="en-US" altLang="ja-JP" sz="4500"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kumimoji="1" lang="en-US" altLang="ja-JP" sz="4500" dirty="0" smtClean="0">
                <a:solidFill>
                  <a:srgbClr val="000000"/>
                </a:solidFill>
                <a:latin typeface="ＭＳ 明朝" panose="02020609040205080304" pitchFamily="17" charset="-128"/>
                <a:ea typeface="ＭＳ 明朝" panose="02020609040205080304" pitchFamily="17" charset="-128"/>
              </a:rPr>
              <a:t>             </a:t>
            </a:r>
            <a:r>
              <a:rPr kumimoji="1" lang="en-US" altLang="ja-JP" sz="5100" dirty="0" smtClean="0">
                <a:solidFill>
                  <a:srgbClr val="000000"/>
                </a:solidFill>
                <a:latin typeface="ＭＳ 明朝" panose="02020609040205080304" pitchFamily="17" charset="-128"/>
                <a:ea typeface="ＭＳ 明朝" panose="02020609040205080304" pitchFamily="17" charset="-128"/>
              </a:rPr>
              <a:t>  </a:t>
            </a:r>
            <a:r>
              <a:rPr kumimoji="1" lang="en-US" altLang="ja-JP" sz="4500" dirty="0" smtClean="0">
                <a:solidFill>
                  <a:srgbClr val="000000"/>
                </a:solidFill>
                <a:latin typeface="ＭＳ 明朝" panose="02020609040205080304" pitchFamily="17" charset="-128"/>
                <a:ea typeface="ＭＳ 明朝" panose="02020609040205080304" pitchFamily="17" charset="-128"/>
              </a:rPr>
              <a:t>4. </a:t>
            </a:r>
            <a:r>
              <a:rPr kumimoji="1" lang="ja-JP" altLang="en-US" sz="4500" dirty="0" smtClean="0">
                <a:solidFill>
                  <a:srgbClr val="000000"/>
                </a:solidFill>
                <a:latin typeface="ＭＳ 明朝" panose="02020609040205080304" pitchFamily="17" charset="-128"/>
                <a:ea typeface="ＭＳ 明朝" panose="02020609040205080304" pitchFamily="17" charset="-128"/>
              </a:rPr>
              <a:t>みんなのためになるかどうか</a:t>
            </a:r>
            <a:endParaRPr kumimoji="1" lang="en-US" altLang="ja-JP" sz="45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1900"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sz="4500" dirty="0" smtClean="0">
                <a:solidFill>
                  <a:srgbClr val="000000"/>
                </a:solidFill>
                <a:latin typeface="ＭＳ 明朝" panose="02020609040205080304" pitchFamily="17" charset="-128"/>
                <a:ea typeface="ＭＳ 明朝" panose="02020609040205080304" pitchFamily="17" charset="-128"/>
              </a:rPr>
              <a:t>・ロータリー行動規範</a:t>
            </a:r>
            <a:endParaRPr lang="en-US" altLang="ja-JP" sz="4500" dirty="0" smtClean="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b="1" dirty="0" smtClean="0">
              <a:solidFill>
                <a:schemeClr val="accent2">
                  <a:lumMod val="50000"/>
                </a:schemeClr>
              </a:solidFill>
              <a:latin typeface="ＭＳ 明朝" panose="02020609040205080304" pitchFamily="17" charset="-128"/>
              <a:ea typeface="ＭＳ 明朝" panose="02020609040205080304" pitchFamily="17" charset="-128"/>
            </a:endParaRPr>
          </a:p>
          <a:p>
            <a:pPr marL="0" indent="0">
              <a:buNone/>
            </a:pPr>
            <a:endParaRPr lang="en-US" altLang="ja-JP" dirty="0" smtClean="0"/>
          </a:p>
          <a:p>
            <a:pPr marL="0" indent="0">
              <a:buNone/>
            </a:pPr>
            <a:endParaRPr kumimoji="1" lang="en-US" altLang="ja-JP" dirty="0" smtClean="0"/>
          </a:p>
        </p:txBody>
      </p:sp>
    </p:spTree>
    <p:extLst>
      <p:ext uri="{BB962C8B-B14F-4D97-AF65-F5344CB8AC3E}">
        <p14:creationId xmlns:p14="http://schemas.microsoft.com/office/powerpoint/2010/main" val="17484273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38328" y="232612"/>
            <a:ext cx="8467343" cy="1347536"/>
          </a:xfrm>
          <a:solidFill>
            <a:schemeClr val="accent4">
              <a:lumMod val="20000"/>
              <a:lumOff val="80000"/>
            </a:schemeClr>
          </a:solidFill>
          <a:effectLst>
            <a:outerShdw blurRad="50800" dist="38100" dir="2700000" algn="tl" rotWithShape="0">
              <a:prstClr val="black">
                <a:alpha val="40000"/>
              </a:prstClr>
            </a:outerShdw>
          </a:effectLst>
        </p:spPr>
        <p:txBody>
          <a:bodyPr>
            <a:normAutofit fontScale="90000"/>
          </a:bodyPr>
          <a:lstStyle/>
          <a:p>
            <a:pPr algn="ctr"/>
            <a:r>
              <a:rPr lang="en-US" altLang="ja-JP" sz="4000" dirty="0" smtClean="0"/>
              <a:t/>
            </a:r>
            <a:br>
              <a:rPr lang="en-US" altLang="ja-JP" sz="4000" dirty="0" smtClean="0"/>
            </a:br>
            <a:r>
              <a:rPr kumimoji="1" lang="ja-JP" altLang="en-US" sz="4000" b="1" dirty="0" smtClean="0">
                <a:solidFill>
                  <a:srgbClr val="000000"/>
                </a:solidFill>
                <a:latin typeface="ＭＳ 明朝" panose="02020609040205080304" pitchFamily="17" charset="-128"/>
                <a:ea typeface="ＭＳ 明朝" panose="02020609040205080304" pitchFamily="17" charset="-128"/>
              </a:rPr>
              <a:t>ロータリーの理念</a:t>
            </a:r>
            <a:r>
              <a:rPr lang="ja-JP" altLang="en-US" sz="2200" b="1" dirty="0">
                <a:solidFill>
                  <a:srgbClr val="000000"/>
                </a:solidFill>
                <a:latin typeface="ＭＳ 明朝" panose="02020609040205080304" pitchFamily="17" charset="-128"/>
                <a:ea typeface="ＭＳ 明朝" panose="02020609040205080304" pitchFamily="17" charset="-128"/>
              </a:rPr>
              <a:t>・</a:t>
            </a:r>
            <a:r>
              <a:rPr kumimoji="1" lang="ja-JP" altLang="en-US" sz="4000" b="1" dirty="0" smtClean="0">
                <a:solidFill>
                  <a:srgbClr val="000000"/>
                </a:solidFill>
                <a:latin typeface="ＭＳ 明朝" panose="02020609040205080304" pitchFamily="17" charset="-128"/>
                <a:ea typeface="ＭＳ 明朝" panose="02020609040205080304" pitchFamily="17" charset="-128"/>
              </a:rPr>
              <a:t>思想</a:t>
            </a:r>
            <a:r>
              <a:rPr lang="ja-JP" altLang="en-US" sz="4000" dirty="0" smtClean="0">
                <a:solidFill>
                  <a:srgbClr val="000000"/>
                </a:solidFill>
                <a:latin typeface="ＭＳ 明朝" panose="02020609040205080304" pitchFamily="17" charset="-128"/>
                <a:ea typeface="ＭＳ 明朝" panose="02020609040205080304" pitchFamily="17" charset="-128"/>
              </a:rPr>
              <a:t>は</a:t>
            </a:r>
            <a:r>
              <a:rPr lang="ja-JP" altLang="en-US" sz="4000" b="1" dirty="0" smtClean="0">
                <a:solidFill>
                  <a:srgbClr val="000000"/>
                </a:solidFill>
                <a:latin typeface="ＭＳ 明朝" panose="02020609040205080304" pitchFamily="17" charset="-128"/>
                <a:ea typeface="ＭＳ 明朝" panose="02020609040205080304" pitchFamily="17" charset="-128"/>
              </a:rPr>
              <a:t>変わらない</a:t>
            </a:r>
            <a:r>
              <a:rPr lang="en-US" altLang="ja-JP" sz="4000" b="1" dirty="0" smtClean="0">
                <a:solidFill>
                  <a:srgbClr val="000000"/>
                </a:solidFill>
                <a:latin typeface="ＭＳ 明朝" panose="02020609040205080304" pitchFamily="17" charset="-128"/>
                <a:ea typeface="ＭＳ 明朝" panose="02020609040205080304" pitchFamily="17" charset="-128"/>
              </a:rPr>
              <a:t/>
            </a:r>
            <a:br>
              <a:rPr lang="en-US" altLang="ja-JP" sz="4000" b="1" dirty="0" smtClean="0">
                <a:solidFill>
                  <a:srgbClr val="000000"/>
                </a:solidFill>
                <a:latin typeface="ＭＳ 明朝" panose="02020609040205080304" pitchFamily="17" charset="-128"/>
                <a:ea typeface="ＭＳ 明朝" panose="02020609040205080304" pitchFamily="17" charset="-128"/>
              </a:rPr>
            </a:br>
            <a:endParaRPr kumimoji="1" lang="ja-JP" altLang="en-US" sz="4000" dirty="0">
              <a:solidFill>
                <a:srgbClr val="000000"/>
              </a:solidFill>
            </a:endParaRPr>
          </a:p>
        </p:txBody>
      </p:sp>
      <p:sp>
        <p:nvSpPr>
          <p:cNvPr id="3" name="コンテンツ プレースホルダー 2"/>
          <p:cNvSpPr>
            <a:spLocks noGrp="1"/>
          </p:cNvSpPr>
          <p:nvPr>
            <p:ph idx="1"/>
          </p:nvPr>
        </p:nvSpPr>
        <p:spPr>
          <a:xfrm>
            <a:off x="338327" y="1716506"/>
            <a:ext cx="8467343" cy="4820528"/>
          </a:xfrm>
          <a:solidFill>
            <a:schemeClr val="accent4">
              <a:lumMod val="20000"/>
              <a:lumOff val="80000"/>
            </a:schemeClr>
          </a:solidFill>
          <a:effectLst>
            <a:outerShdw blurRad="50800" dist="38100" dir="2700000" algn="tl" rotWithShape="0">
              <a:prstClr val="black">
                <a:alpha val="40000"/>
              </a:prstClr>
            </a:outerShdw>
          </a:effectLst>
        </p:spPr>
        <p:txBody>
          <a:bodyPr>
            <a:noAutofit/>
          </a:bodyPr>
          <a:lstStyle/>
          <a:p>
            <a:pPr marL="0" indent="0" algn="ctr">
              <a:buNone/>
            </a:pPr>
            <a:endParaRPr lang="en-US" altLang="ja-JP" sz="1800" b="1" dirty="0" smtClean="0">
              <a:solidFill>
                <a:schemeClr val="accent2">
                  <a:lumMod val="50000"/>
                </a:schemeClr>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変えてはならないロータリーの理念</a:t>
            </a:r>
            <a:r>
              <a:rPr lang="ja-JP" altLang="en-US" sz="1600" dirty="0" smtClean="0">
                <a:solidFill>
                  <a:srgbClr val="000000"/>
                </a:solidFill>
                <a:latin typeface="ＭＳ 明朝" panose="02020609040205080304" pitchFamily="17" charset="-128"/>
                <a:ea typeface="ＭＳ 明朝" panose="02020609040205080304" pitchFamily="17" charset="-128"/>
              </a:rPr>
              <a:t>・</a:t>
            </a:r>
            <a:r>
              <a:rPr lang="ja-JP" altLang="en-US" dirty="0" smtClean="0">
                <a:solidFill>
                  <a:srgbClr val="000000"/>
                </a:solidFill>
                <a:latin typeface="ＭＳ 明朝" panose="02020609040205080304" pitchFamily="17" charset="-128"/>
                <a:ea typeface="ＭＳ 明朝" panose="02020609040205080304" pitchFamily="17" charset="-128"/>
              </a:rPr>
              <a:t>思想は</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ロータリーの特徴であり　強みである　　</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dirty="0" smtClean="0">
                <a:solidFill>
                  <a:srgbClr val="000000"/>
                </a:solidFill>
                <a:latin typeface="ＭＳ 明朝" panose="02020609040205080304" pitchFamily="17" charset="-128"/>
                <a:ea typeface="ＭＳ 明朝" panose="02020609040205080304" pitchFamily="17" charset="-128"/>
              </a:rPr>
              <a:t>　　だからロータリーの理念</a:t>
            </a:r>
            <a:r>
              <a:rPr lang="ja-JP" altLang="en-US" sz="1800" dirty="0">
                <a:solidFill>
                  <a:srgbClr val="000000"/>
                </a:solidFill>
                <a:latin typeface="ＭＳ 明朝" panose="02020609040205080304" pitchFamily="17" charset="-128"/>
                <a:ea typeface="ＭＳ 明朝" panose="02020609040205080304" pitchFamily="17" charset="-128"/>
              </a:rPr>
              <a:t>・</a:t>
            </a:r>
            <a:r>
              <a:rPr lang="ja-JP" altLang="en-US" dirty="0" smtClean="0">
                <a:solidFill>
                  <a:srgbClr val="000000"/>
                </a:solidFill>
                <a:latin typeface="ＭＳ 明朝" panose="02020609040205080304" pitchFamily="17" charset="-128"/>
                <a:ea typeface="ＭＳ 明朝" panose="02020609040205080304" pitchFamily="17" charset="-128"/>
              </a:rPr>
              <a:t>思想を良く知り　</a:t>
            </a:r>
            <a:endParaRPr lang="en-US" altLang="ja-JP" dirty="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u="sng" dirty="0" smtClean="0">
                <a:solidFill>
                  <a:srgbClr val="000000"/>
                </a:solidFill>
                <a:latin typeface="ＭＳ 明朝" panose="02020609040205080304" pitchFamily="17" charset="-128"/>
                <a:ea typeface="ＭＳ 明朝" panose="02020609040205080304" pitchFamily="17" charset="-128"/>
              </a:rPr>
              <a:t>身に付けなればならない</a:t>
            </a:r>
            <a:endParaRPr lang="en-US" altLang="ja-JP" u="sng"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身に付けたら　家庭　職場　地域社会で</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実践することが　</a:t>
            </a:r>
            <a:r>
              <a:rPr lang="ja-JP" altLang="en-US" u="sng" dirty="0" smtClean="0">
                <a:solidFill>
                  <a:srgbClr val="000000"/>
                </a:solidFill>
                <a:latin typeface="ＭＳ 明朝" panose="02020609040205080304" pitchFamily="17" charset="-128"/>
                <a:ea typeface="ＭＳ 明朝" panose="02020609040205080304" pitchFamily="17" charset="-128"/>
              </a:rPr>
              <a:t>ロータリーの本道</a:t>
            </a:r>
            <a:r>
              <a:rPr lang="ja-JP" altLang="en-US" dirty="0" smtClean="0">
                <a:solidFill>
                  <a:srgbClr val="000000"/>
                </a:solidFill>
                <a:latin typeface="ＭＳ 明朝" panose="02020609040205080304" pitchFamily="17" charset="-128"/>
                <a:ea typeface="ＭＳ 明朝" panose="02020609040205080304" pitchFamily="17" charset="-128"/>
              </a:rPr>
              <a:t>である</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u="sng" dirty="0" smtClean="0">
                <a:solidFill>
                  <a:srgbClr val="000000"/>
                </a:solidFill>
                <a:latin typeface="ＭＳ 明朝" panose="02020609040205080304" pitchFamily="17" charset="-128"/>
                <a:ea typeface="ＭＳ 明朝" panose="02020609040205080304" pitchFamily="17" charset="-128"/>
              </a:rPr>
              <a:t>学んで実践する</a:t>
            </a:r>
            <a:r>
              <a:rPr lang="ja-JP" altLang="en-US" dirty="0" smtClean="0">
                <a:solidFill>
                  <a:srgbClr val="000000"/>
                </a:solidFill>
                <a:latin typeface="ＭＳ 明朝" panose="02020609040205080304" pitchFamily="17" charset="-128"/>
                <a:ea typeface="ＭＳ 明朝" panose="02020609040205080304" pitchFamily="17" charset="-128"/>
              </a:rPr>
              <a:t>　</a:t>
            </a:r>
            <a:r>
              <a:rPr lang="ja-JP" altLang="en-US" u="sng" dirty="0" smtClean="0">
                <a:solidFill>
                  <a:srgbClr val="000000"/>
                </a:solidFill>
                <a:latin typeface="ＭＳ 明朝" panose="02020609040205080304" pitchFamily="17" charset="-128"/>
                <a:ea typeface="ＭＳ 明朝" panose="02020609040205080304" pitchFamily="17" charset="-128"/>
              </a:rPr>
              <a:t>実践しては学ぶ</a:t>
            </a:r>
            <a:r>
              <a:rPr lang="ja-JP" altLang="en-US" dirty="0" smtClean="0">
                <a:solidFill>
                  <a:srgbClr val="000000"/>
                </a:solidFill>
                <a:latin typeface="ＭＳ 明朝" panose="02020609040205080304" pitchFamily="17" charset="-128"/>
                <a:ea typeface="ＭＳ 明朝" panose="02020609040205080304" pitchFamily="17" charset="-128"/>
              </a:rPr>
              <a:t>　の</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lgn="ctr">
              <a:buNone/>
            </a:pPr>
            <a:r>
              <a:rPr lang="ja-JP" altLang="en-US" dirty="0" smtClean="0">
                <a:solidFill>
                  <a:srgbClr val="000000"/>
                </a:solidFill>
                <a:latin typeface="ＭＳ 明朝" panose="02020609040205080304" pitchFamily="17" charset="-128"/>
                <a:ea typeface="ＭＳ 明朝" panose="02020609040205080304" pitchFamily="17" charset="-128"/>
              </a:rPr>
              <a:t>あくなき繰り返しが</a:t>
            </a:r>
            <a:r>
              <a:rPr lang="ja-JP" altLang="en-US" u="sng" dirty="0" smtClean="0">
                <a:solidFill>
                  <a:srgbClr val="000000"/>
                </a:solidFill>
                <a:latin typeface="ＭＳ 明朝" panose="02020609040205080304" pitchFamily="17" charset="-128"/>
                <a:ea typeface="ＭＳ 明朝" panose="02020609040205080304" pitchFamily="17" charset="-128"/>
              </a:rPr>
              <a:t>ロータリー</a:t>
            </a:r>
            <a:r>
              <a:rPr lang="ja-JP" altLang="en-US" u="sng" dirty="0">
                <a:solidFill>
                  <a:srgbClr val="000000"/>
                </a:solidFill>
                <a:latin typeface="ＭＳ 明朝" panose="02020609040205080304" pitchFamily="17" charset="-128"/>
                <a:ea typeface="ＭＳ 明朝" panose="02020609040205080304" pitchFamily="17" charset="-128"/>
              </a:rPr>
              <a:t>運動</a:t>
            </a:r>
            <a:r>
              <a:rPr lang="ja-JP" altLang="en-US" dirty="0" smtClean="0">
                <a:solidFill>
                  <a:srgbClr val="000000"/>
                </a:solidFill>
                <a:latin typeface="ＭＳ 明朝" panose="02020609040205080304" pitchFamily="17" charset="-128"/>
                <a:ea typeface="ＭＳ 明朝" panose="02020609040205080304" pitchFamily="17" charset="-128"/>
              </a:rPr>
              <a:t>であ</a:t>
            </a:r>
            <a:r>
              <a:rPr lang="ja-JP" altLang="en-US" dirty="0">
                <a:solidFill>
                  <a:srgbClr val="000000"/>
                </a:solidFill>
                <a:latin typeface="ＭＳ 明朝" panose="02020609040205080304" pitchFamily="17" charset="-128"/>
                <a:ea typeface="ＭＳ 明朝" panose="02020609040205080304" pitchFamily="17" charset="-128"/>
              </a:rPr>
              <a:t>る</a:t>
            </a:r>
            <a:endParaRPr lang="en-US" altLang="ja-JP" dirty="0" smtClean="0">
              <a:solidFill>
                <a:srgbClr val="000000"/>
              </a:solidFill>
              <a:latin typeface="ＭＳ 明朝" panose="02020609040205080304" pitchFamily="17" charset="-128"/>
              <a:ea typeface="ＭＳ 明朝" panose="02020609040205080304" pitchFamily="17" charset="-128"/>
            </a:endParaRPr>
          </a:p>
          <a:p>
            <a:pPr marL="0" indent="0">
              <a:buNone/>
            </a:pPr>
            <a:r>
              <a:rPr lang="ja-JP" altLang="en-US" b="1" dirty="0">
                <a:solidFill>
                  <a:schemeClr val="accent2">
                    <a:lumMod val="50000"/>
                  </a:schemeClr>
                </a:solidFill>
                <a:latin typeface="ＭＳ 明朝" panose="02020609040205080304" pitchFamily="17" charset="-128"/>
                <a:ea typeface="ＭＳ 明朝" panose="02020609040205080304" pitchFamily="17" charset="-128"/>
              </a:rPr>
              <a:t>　</a:t>
            </a:r>
            <a:endParaRPr lang="en-US" altLang="ja-JP" b="1" dirty="0" smtClean="0">
              <a:solidFill>
                <a:schemeClr val="accent2">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83372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4088</TotalTime>
  <Words>246</Words>
  <Application>Microsoft Office PowerPoint</Application>
  <PresentationFormat>画面に合わせる (4:3)</PresentationFormat>
  <Paragraphs>469</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Arial</vt:lpstr>
      <vt:lpstr>Calibri</vt:lpstr>
      <vt:lpstr>Calibri Light</vt:lpstr>
      <vt:lpstr>office theme</vt:lpstr>
      <vt:lpstr>  ロータリー情報研修会  </vt:lpstr>
      <vt:lpstr>ロータリーとは ロータリークラブとは</vt:lpstr>
      <vt:lpstr>  ロータリー創設者 ポールＰ・ハリス（弁護士） </vt:lpstr>
      <vt:lpstr> ロータリークラブの創設 1905年2月23日　最初の会合 </vt:lpstr>
      <vt:lpstr>ロータリーの思想の確立</vt:lpstr>
      <vt:lpstr>シカゴロータリークラブの目的</vt:lpstr>
      <vt:lpstr>ロータリー思想のめばえ</vt:lpstr>
      <vt:lpstr>ロータリーの理念</vt:lpstr>
      <vt:lpstr> ロータリーの理念・思想は変わらない </vt:lpstr>
      <vt:lpstr>ロータリーの思想・哲学</vt:lpstr>
      <vt:lpstr>ロータリーからの贈りもの</vt:lpstr>
      <vt:lpstr>ロータリーからの贈りもの</vt:lpstr>
      <vt:lpstr>中核となる価値観</vt:lpstr>
      <vt:lpstr>ロータリークラブは あなたを変身させる</vt:lpstr>
      <vt:lpstr>ロータリーの樹</vt:lpstr>
      <vt:lpstr> あなたのロータリーライフを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ロータリー情報研修会</dc:title>
  <dc:creator>白鳥政孝</dc:creator>
  <cp:lastModifiedBy> KSKaihou Kanichi</cp:lastModifiedBy>
  <cp:revision>299</cp:revision>
  <cp:lastPrinted>2016-09-12T02:50:58Z</cp:lastPrinted>
  <dcterms:created xsi:type="dcterms:W3CDTF">2016-06-07T04:16:22Z</dcterms:created>
  <dcterms:modified xsi:type="dcterms:W3CDTF">2016-10-02T02:25:16Z</dcterms:modified>
</cp:coreProperties>
</file>