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76" r:id="rId3"/>
    <p:sldId id="273" r:id="rId4"/>
    <p:sldId id="274" r:id="rId5"/>
    <p:sldId id="275" r:id="rId6"/>
    <p:sldId id="272" r:id="rId7"/>
    <p:sldId id="268" r:id="rId8"/>
    <p:sldId id="277" r:id="rId9"/>
    <p:sldId id="269" r:id="rId10"/>
    <p:sldId id="278" r:id="rId11"/>
    <p:sldId id="260" r:id="rId12"/>
    <p:sldId id="270" r:id="rId13"/>
    <p:sldId id="261" r:id="rId14"/>
    <p:sldId id="262" r:id="rId15"/>
    <p:sldId id="265" r:id="rId16"/>
    <p:sldId id="266" r:id="rId17"/>
    <p:sldId id="271" r:id="rId18"/>
  </p:sldIdLst>
  <p:sldSz cx="9144000" cy="6858000" type="screen4x3"/>
  <p:notesSz cx="7102475"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04"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数</c:v>
                </c:pt>
              </c:strCache>
            </c:strRef>
          </c:tx>
          <c:explosion val="25"/>
          <c:dLbls>
            <c:dLbl>
              <c:idx val="0"/>
              <c:layout>
                <c:manualLayout>
                  <c:x val="-7.172037523087392E-2"/>
                  <c:y val="-2.895074484700825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3710143870905024E-2"/>
                  <c:y val="-2.277946152012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38</c:v>
                </c:pt>
                <c:pt idx="1">
                  <c:v>45</c:v>
                </c:pt>
              </c:numCache>
            </c:numRef>
          </c:val>
        </c:ser>
        <c:ser>
          <c:idx val="1"/>
          <c:order val="1"/>
          <c:tx>
            <c:strRef>
              <c:f>Sheet1!$C$1</c:f>
              <c:strCache>
                <c:ptCount val="1"/>
                <c:pt idx="0">
                  <c:v>列1</c:v>
                </c:pt>
              </c:strCache>
            </c:strRef>
          </c:tx>
          <c:explosion val="25"/>
          <c:cat>
            <c:strRef>
              <c:f>Sheet1!$A$2:$A$3</c:f>
              <c:strCache>
                <c:ptCount val="2"/>
                <c:pt idx="0">
                  <c:v>ある</c:v>
                </c:pt>
                <c:pt idx="1">
                  <c:v>ない</c:v>
                </c:pt>
              </c:strCache>
            </c:strRef>
          </c:cat>
          <c:val>
            <c:numRef>
              <c:f>Sheet1!$C$2:$C$3</c:f>
              <c:numCache>
                <c:formatCode>0%</c:formatCode>
                <c:ptCount val="2"/>
                <c:pt idx="0">
                  <c:v>0.45783132530120479</c:v>
                </c:pt>
                <c:pt idx="1">
                  <c:v>0.54216867469879515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0.56125</cdr:x>
      <cdr:y>0.32452</cdr:y>
    </cdr:from>
    <cdr:to>
      <cdr:x>0.71</cdr:x>
      <cdr:y>0.41998</cdr:y>
    </cdr:to>
    <cdr:sp macro="" textlink="">
      <cdr:nvSpPr>
        <cdr:cNvPr id="3" name="テキスト ボックス 2"/>
        <cdr:cNvSpPr txBox="1"/>
      </cdr:nvSpPr>
      <cdr:spPr>
        <a:xfrm xmlns:a="http://schemas.openxmlformats.org/drawingml/2006/main">
          <a:off x="4618856" y="1468760"/>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smtClean="0"/>
            <a:t>ある（４６％）</a:t>
          </a:r>
          <a:endParaRPr lang="ja-JP" altLang="en-US" sz="1400" b="1" dirty="0"/>
        </a:p>
      </cdr:txBody>
    </cdr:sp>
  </cdr:relSizeAnchor>
  <cdr:relSizeAnchor xmlns:cdr="http://schemas.openxmlformats.org/drawingml/2006/chartDrawing">
    <cdr:from>
      <cdr:x>0.3075</cdr:x>
      <cdr:y>0.43589</cdr:y>
    </cdr:from>
    <cdr:to>
      <cdr:x>0.4475</cdr:x>
      <cdr:y>0.53135</cdr:y>
    </cdr:to>
    <cdr:sp macro="" textlink="">
      <cdr:nvSpPr>
        <cdr:cNvPr id="4" name="テキスト ボックス 1"/>
        <cdr:cNvSpPr txBox="1"/>
      </cdr:nvSpPr>
      <cdr:spPr>
        <a:xfrm xmlns:a="http://schemas.openxmlformats.org/drawingml/2006/main">
          <a:off x="2530624" y="1972816"/>
          <a:ext cx="1152128"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b="1" dirty="0" smtClean="0"/>
            <a:t>ない（５４％）</a:t>
          </a:r>
          <a:endParaRPr lang="ja-JP" altLang="en-US" sz="1400" b="1" dirty="0"/>
        </a:p>
      </cdr:txBody>
    </cdr:sp>
  </cdr:relSizeAnchor>
  <cdr:relSizeAnchor xmlns:cdr="http://schemas.openxmlformats.org/drawingml/2006/chartDrawing">
    <cdr:from>
      <cdr:x>0.15</cdr:x>
      <cdr:y>0.84955</cdr:y>
    </cdr:from>
    <cdr:to>
      <cdr:x>0.90249</cdr:x>
      <cdr:y>0.96092</cdr:y>
    </cdr:to>
    <cdr:sp macro="" textlink="">
      <cdr:nvSpPr>
        <cdr:cNvPr id="5" name="テキスト ボックス 4"/>
        <cdr:cNvSpPr txBox="1"/>
      </cdr:nvSpPr>
      <cdr:spPr>
        <a:xfrm xmlns:a="http://schemas.openxmlformats.org/drawingml/2006/main">
          <a:off x="1234480" y="3845024"/>
          <a:ext cx="619268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b="1" dirty="0"/>
            <a:t>ホームページ</a:t>
          </a:r>
          <a:r>
            <a:rPr lang="ja-JP" altLang="en-US" sz="1600" b="1" dirty="0" smtClean="0"/>
            <a:t>のあるクラブの中で、更新がされてないと思われる数：８</a:t>
          </a:r>
          <a:endParaRPr lang="ja-JP" alt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endParaRPr kumimoji="1" lang="ja-JP" altLang="en-US"/>
          </a:p>
        </p:txBody>
      </p:sp>
      <p:sp>
        <p:nvSpPr>
          <p:cNvPr id="4" name="フッター プレースホルダー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381486F6-F18C-48D8-97B4-CFED77C8529A}" type="slidenum">
              <a:rPr kumimoji="1" lang="ja-JP" altLang="en-US" smtClean="0"/>
              <a:t>‹#›</a:t>
            </a:fld>
            <a:endParaRPr kumimoji="1" lang="ja-JP" altLang="en-US"/>
          </a:p>
        </p:txBody>
      </p:sp>
    </p:spTree>
    <p:extLst>
      <p:ext uri="{BB962C8B-B14F-4D97-AF65-F5344CB8AC3E}">
        <p14:creationId xmlns:p14="http://schemas.microsoft.com/office/powerpoint/2010/main" val="11811304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ja-JP" altLang="en-US"/>
          </a:p>
        </p:txBody>
      </p:sp>
      <p:sp>
        <p:nvSpPr>
          <p:cNvPr id="5" name="ノート プレースホルダー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C7854A9F-E7EB-4075-8295-E9B066021556}" type="slidenum">
              <a:rPr kumimoji="1" lang="ja-JP" altLang="en-US" smtClean="0"/>
              <a:t>‹#›</a:t>
            </a:fld>
            <a:endParaRPr kumimoji="1" lang="ja-JP" altLang="en-US"/>
          </a:p>
        </p:txBody>
      </p:sp>
    </p:spTree>
    <p:extLst>
      <p:ext uri="{BB962C8B-B14F-4D97-AF65-F5344CB8AC3E}">
        <p14:creationId xmlns:p14="http://schemas.microsoft.com/office/powerpoint/2010/main" val="393487932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9719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9719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6007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81483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85575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1AADCA-6492-49FB-8D4E-D5AE24CF432C}" type="datetime1">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449983-7556-49BB-BC00-ADF4F4505C4F}" type="datetime1">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A00D2B-9683-49A7-8EE3-DAC66F33485A}" type="datetime1">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3C82AC-743F-4706-A164-73D325AA3798}" type="datetime1">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116632"/>
            <a:ext cx="1209697" cy="45448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785D799-BE2F-419A-85E0-7F5CC80AF874}" type="datetime1">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7AF66A-45BD-4E20-9594-9AD8AE21821A}" type="datetime1">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FA5BA9-39D7-4378-980C-FF74FE3E3A58}" type="datetime1">
              <a:rPr kumimoji="1" lang="ja-JP" altLang="en-US" smtClean="0"/>
              <a:t>2017/4/22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749B868-4B6E-4D51-8364-3728F46E2425}" type="datetime1">
              <a:rPr kumimoji="1" lang="ja-JP" altLang="en-US" smtClean="0"/>
              <a:t>2017/4/22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95A7B9-1658-40C0-8733-CBB757614BA6}" type="datetime1">
              <a:rPr kumimoji="1" lang="ja-JP" altLang="en-US" smtClean="0"/>
              <a:t>2017/4/22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A0EF19-A910-43D9-9E1A-579A71ACAD94}" type="datetime1">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6D5DF09-9ACA-4C22-B182-83A9B5704EFA}" type="datetime1">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E193-C171-4D28-96BF-BF27DA23C8AB}" type="datetime1">
              <a:rPr kumimoji="1" lang="ja-JP" altLang="en-US" smtClean="0"/>
              <a:t>2017/4/22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60648"/>
            <a:ext cx="7772400" cy="3096344"/>
          </a:xfrm>
        </p:spPr>
        <p:txBody>
          <a:bodyPr>
            <a:normAutofit/>
          </a:bodyPr>
          <a:lstStyle/>
          <a:p>
            <a:r>
              <a:rPr lang="ja-JP" altLang="en-US" dirty="0" smtClean="0">
                <a:solidFill>
                  <a:schemeClr val="accent1">
                    <a:lumMod val="75000"/>
                  </a:schemeClr>
                </a:solidFill>
              </a:rPr>
              <a:t>２０１７－２０１８年</a:t>
            </a:r>
            <a:r>
              <a:rPr lang="en-US" altLang="ja-JP" dirty="0">
                <a:solidFill>
                  <a:schemeClr val="accent1">
                    <a:lumMod val="75000"/>
                  </a:schemeClr>
                </a:solidFill>
              </a:rPr>
              <a:t/>
            </a:r>
            <a:br>
              <a:rPr lang="en-US" altLang="ja-JP" dirty="0">
                <a:solidFill>
                  <a:schemeClr val="accent1">
                    <a:lumMod val="75000"/>
                  </a:schemeClr>
                </a:solidFill>
              </a:rPr>
            </a:br>
            <a:r>
              <a:rPr lang="ja-JP" altLang="en-US" dirty="0">
                <a:solidFill>
                  <a:schemeClr val="accent1">
                    <a:lumMod val="75000"/>
                  </a:schemeClr>
                </a:solidFill>
              </a:rPr>
              <a:t>国際ロータリー第２７９０</a:t>
            </a:r>
            <a:r>
              <a:rPr lang="ja-JP" altLang="en-US" dirty="0" smtClean="0">
                <a:solidFill>
                  <a:schemeClr val="accent1">
                    <a:lumMod val="75000"/>
                  </a:schemeClr>
                </a:solidFill>
              </a:rPr>
              <a:t>地区</a:t>
            </a:r>
            <a:r>
              <a:rPr lang="en-US" altLang="ja-JP" dirty="0" smtClean="0">
                <a:solidFill>
                  <a:schemeClr val="accent1">
                    <a:lumMod val="75000"/>
                  </a:schemeClr>
                </a:solidFill>
              </a:rPr>
              <a:t/>
            </a:r>
            <a:br>
              <a:rPr lang="en-US" altLang="ja-JP" dirty="0" smtClean="0">
                <a:solidFill>
                  <a:schemeClr val="accent1">
                    <a:lumMod val="75000"/>
                  </a:schemeClr>
                </a:solidFill>
              </a:rPr>
            </a:br>
            <a:r>
              <a:rPr lang="ja-JP" altLang="en-US" dirty="0" smtClean="0">
                <a:solidFill>
                  <a:schemeClr val="accent1">
                    <a:lumMod val="75000"/>
                  </a:schemeClr>
                </a:solidFill>
              </a:rPr>
              <a:t>管理運営委員会</a:t>
            </a:r>
            <a:r>
              <a:rPr lang="en-US" altLang="ja-JP" dirty="0">
                <a:solidFill>
                  <a:schemeClr val="accent1">
                    <a:lumMod val="75000"/>
                  </a:schemeClr>
                </a:solidFill>
              </a:rPr>
              <a:t/>
            </a:r>
            <a:br>
              <a:rPr lang="en-US" altLang="ja-JP" dirty="0">
                <a:solidFill>
                  <a:schemeClr val="accent1">
                    <a:lumMod val="75000"/>
                  </a:schemeClr>
                </a:solidFill>
              </a:rPr>
            </a:br>
            <a:r>
              <a:rPr lang="ja-JP" altLang="en-US" dirty="0">
                <a:solidFill>
                  <a:schemeClr val="accent1">
                    <a:lumMod val="75000"/>
                  </a:schemeClr>
                </a:solidFill>
              </a:rPr>
              <a:t>広報・公共</a:t>
            </a:r>
            <a:r>
              <a:rPr lang="ja-JP" altLang="en-US" dirty="0" smtClean="0">
                <a:solidFill>
                  <a:schemeClr val="accent1">
                    <a:lumMod val="75000"/>
                  </a:schemeClr>
                </a:solidFill>
              </a:rPr>
              <a:t>イメージ向上委員会</a:t>
            </a:r>
            <a:endParaRPr lang="ja-JP" altLang="en-US" dirty="0">
              <a:solidFill>
                <a:schemeClr val="accent1">
                  <a:lumMod val="75000"/>
                </a:scheme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16632"/>
            <a:ext cx="2232248" cy="838666"/>
          </a:xfrm>
          <a:prstGeom prst="rect">
            <a:avLst/>
          </a:prstGeom>
        </p:spPr>
      </p:pic>
      <p:sp>
        <p:nvSpPr>
          <p:cNvPr id="3" name="テキスト ボックス 2"/>
          <p:cNvSpPr txBox="1"/>
          <p:nvPr/>
        </p:nvSpPr>
        <p:spPr>
          <a:xfrm>
            <a:off x="1475656" y="3714320"/>
            <a:ext cx="6336704" cy="2308324"/>
          </a:xfrm>
          <a:prstGeom prst="rect">
            <a:avLst/>
          </a:prstGeom>
          <a:noFill/>
        </p:spPr>
        <p:txBody>
          <a:bodyPr wrap="square" rtlCol="0">
            <a:spAutoFit/>
          </a:bodyPr>
          <a:lstStyle/>
          <a:p>
            <a:r>
              <a:rPr lang="ja-JP" altLang="ja-JP" sz="2400" dirty="0"/>
              <a:t>委員長</a:t>
            </a:r>
            <a:r>
              <a:rPr lang="en-US" altLang="ja-JP" sz="2400" dirty="0"/>
              <a:t>	</a:t>
            </a:r>
            <a:r>
              <a:rPr lang="ja-JP" altLang="ja-JP" sz="2400" dirty="0"/>
              <a:t>髙橋 竜一（松戸東ﾛｰﾀﾘｰｸﾗﾌﾞ</a:t>
            </a:r>
            <a:r>
              <a:rPr lang="en-US" altLang="ja-JP" sz="2400" dirty="0"/>
              <a:t>)</a:t>
            </a:r>
            <a:endParaRPr lang="ja-JP" altLang="ja-JP" sz="2400" dirty="0"/>
          </a:p>
          <a:p>
            <a:r>
              <a:rPr lang="ja-JP" altLang="ja-JP" sz="2400" dirty="0"/>
              <a:t>副委員長</a:t>
            </a:r>
            <a:r>
              <a:rPr lang="en-US" altLang="ja-JP" sz="2400" dirty="0"/>
              <a:t>	</a:t>
            </a:r>
            <a:r>
              <a:rPr lang="ja-JP" altLang="ja-JP" sz="2400" dirty="0"/>
              <a:t>大塚 義仁（浦安ﾛｰﾀﾘｰｸﾗﾌﾞ</a:t>
            </a:r>
            <a:r>
              <a:rPr lang="en-US" altLang="ja-JP" sz="2400" dirty="0"/>
              <a:t>)</a:t>
            </a:r>
            <a:endParaRPr lang="ja-JP" altLang="ja-JP" sz="2400" dirty="0"/>
          </a:p>
          <a:p>
            <a:r>
              <a:rPr lang="ja-JP" altLang="ja-JP" sz="2400" dirty="0" smtClean="0"/>
              <a:t>委</a:t>
            </a:r>
            <a:r>
              <a:rPr lang="ja-JP" altLang="en-US" sz="2400" dirty="0"/>
              <a:t> </a:t>
            </a:r>
            <a:r>
              <a:rPr lang="ja-JP" altLang="en-US" sz="2400" dirty="0" smtClean="0"/>
              <a:t>   </a:t>
            </a:r>
            <a:r>
              <a:rPr lang="ja-JP" altLang="ja-JP" sz="2400" dirty="0" smtClean="0"/>
              <a:t>員</a:t>
            </a:r>
            <a:r>
              <a:rPr lang="ja-JP" altLang="ja-JP" sz="2400" dirty="0"/>
              <a:t>　</a:t>
            </a:r>
            <a:r>
              <a:rPr lang="en-US" altLang="ja-JP" sz="2400" dirty="0" smtClean="0"/>
              <a:t>	</a:t>
            </a:r>
            <a:r>
              <a:rPr lang="ja-JP" altLang="ja-JP" sz="2400" dirty="0" smtClean="0"/>
              <a:t>長嶋 </a:t>
            </a:r>
            <a:r>
              <a:rPr lang="ja-JP" altLang="ja-JP" sz="2400" dirty="0"/>
              <a:t>利忠（千葉緑ﾛｰﾀﾘｰｸﾗﾌﾞ）</a:t>
            </a:r>
          </a:p>
          <a:p>
            <a:r>
              <a:rPr lang="ja-JP" altLang="ja-JP" sz="2400" dirty="0" smtClean="0"/>
              <a:t>委</a:t>
            </a:r>
            <a:r>
              <a:rPr lang="en-US" altLang="ja-JP" sz="2400" dirty="0" smtClean="0"/>
              <a:t>    </a:t>
            </a:r>
            <a:r>
              <a:rPr lang="ja-JP" altLang="ja-JP" sz="2400" dirty="0" smtClean="0"/>
              <a:t>員</a:t>
            </a:r>
            <a:r>
              <a:rPr lang="ja-JP" altLang="ja-JP" sz="2400" dirty="0"/>
              <a:t>　</a:t>
            </a:r>
            <a:r>
              <a:rPr lang="en-US" altLang="ja-JP" sz="2400" dirty="0" smtClean="0"/>
              <a:t>	</a:t>
            </a:r>
            <a:r>
              <a:rPr lang="ja-JP" altLang="ja-JP" sz="2400" dirty="0" smtClean="0"/>
              <a:t>藤本 </a:t>
            </a:r>
            <a:r>
              <a:rPr lang="ja-JP" altLang="ja-JP" sz="2400" dirty="0"/>
              <a:t>俊哉（千葉東ﾛｰﾀﾘｰｸﾗﾌﾞ</a:t>
            </a:r>
            <a:r>
              <a:rPr lang="en-US" altLang="ja-JP" sz="2400" dirty="0"/>
              <a:t>)</a:t>
            </a:r>
            <a:endParaRPr lang="ja-JP" altLang="ja-JP" sz="2400" dirty="0"/>
          </a:p>
          <a:p>
            <a:r>
              <a:rPr lang="ja-JP" altLang="ja-JP" sz="2400" dirty="0" smtClean="0"/>
              <a:t>委</a:t>
            </a:r>
            <a:r>
              <a:rPr lang="en-US" altLang="ja-JP" sz="2400" dirty="0" smtClean="0"/>
              <a:t>    </a:t>
            </a:r>
            <a:r>
              <a:rPr lang="ja-JP" altLang="ja-JP" sz="2400" dirty="0" smtClean="0"/>
              <a:t>員</a:t>
            </a:r>
            <a:r>
              <a:rPr lang="ja-JP" altLang="ja-JP" sz="2400" dirty="0"/>
              <a:t>　</a:t>
            </a:r>
            <a:r>
              <a:rPr lang="en-US" altLang="ja-JP" sz="2400" dirty="0" smtClean="0"/>
              <a:t>	</a:t>
            </a:r>
            <a:r>
              <a:rPr lang="ja-JP" altLang="ja-JP" sz="2400" dirty="0" smtClean="0"/>
              <a:t>渡邊 </a:t>
            </a:r>
            <a:r>
              <a:rPr lang="ja-JP" altLang="ja-JP" sz="2400" dirty="0"/>
              <a:t>圭介（新千葉ﾛｰﾀﾘｰｸﾗﾌﾞ</a:t>
            </a:r>
            <a:r>
              <a:rPr lang="en-US" altLang="ja-JP" sz="2400" dirty="0"/>
              <a:t>)</a:t>
            </a:r>
            <a:endParaRPr lang="ja-JP" altLang="ja-JP" sz="2400" dirty="0"/>
          </a:p>
          <a:p>
            <a:endParaRPr kumimoji="1" lang="ja-JP" altLang="en-US" sz="2400" dirty="0"/>
          </a:p>
        </p:txBody>
      </p:sp>
    </p:spTree>
    <p:extLst>
      <p:ext uri="{BB962C8B-B14F-4D97-AF65-F5344CB8AC3E}">
        <p14:creationId xmlns:p14="http://schemas.microsoft.com/office/powerpoint/2010/main" val="323103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kumimoji="1" lang="ja-JP" altLang="en-US" dirty="0" smtClean="0"/>
              <a:t>クラブ活動状況</a:t>
            </a:r>
            <a:endParaRPr kumimoji="1" lang="ja-JP" altLang="en-US" dirty="0"/>
          </a:p>
        </p:txBody>
      </p:sp>
      <p:sp>
        <p:nvSpPr>
          <p:cNvPr id="5" name="コンテンツ プレースホルダー 4"/>
          <p:cNvSpPr>
            <a:spLocks noGrp="1"/>
          </p:cNvSpPr>
          <p:nvPr>
            <p:ph idx="1"/>
          </p:nvPr>
        </p:nvSpPr>
        <p:spPr/>
        <p:txBody>
          <a:bodyPr>
            <a:normAutofit/>
          </a:bodyPr>
          <a:lstStyle/>
          <a:p>
            <a:r>
              <a:rPr kumimoji="1" lang="ja-JP" altLang="en-US" sz="5400" dirty="0" smtClean="0"/>
              <a:t>記事と写真をガバナー事務所までお送りください。</a:t>
            </a:r>
            <a:endParaRPr kumimoji="1" lang="en-US" altLang="ja-JP" sz="5400" dirty="0" smtClean="0"/>
          </a:p>
          <a:p>
            <a:pPr marL="0" indent="0">
              <a:buNone/>
            </a:pPr>
            <a:r>
              <a:rPr lang="en-US" altLang="ja-JP" sz="5400" dirty="0" smtClean="0"/>
              <a:t>	17-18gov@rid2790.jp</a:t>
            </a:r>
            <a:endParaRPr kumimoji="1" lang="ja-JP" altLang="en-US" sz="5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158477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ja-JP" altLang="en-US" dirty="0" smtClean="0"/>
              <a:t>地区内クラブ</a:t>
            </a:r>
            <a:r>
              <a:rPr lang="ja-JP" altLang="en-US" dirty="0"/>
              <a:t>のホームページ</a:t>
            </a:r>
            <a:r>
              <a:rPr lang="ja-JP" altLang="en-US" dirty="0" smtClean="0"/>
              <a:t>所有率</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6963244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831064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浦安ベイロータリークラブ　ホームページ</a:t>
            </a:r>
            <a:r>
              <a:rPr kumimoji="1" lang="en-US" altLang="ja-JP" sz="3600" dirty="0" smtClean="0"/>
              <a:t/>
            </a:r>
            <a:br>
              <a:rPr kumimoji="1" lang="en-US" altLang="ja-JP" sz="3600" dirty="0" smtClean="0"/>
            </a:br>
            <a:r>
              <a:rPr lang="en-US" altLang="ja-JP" dirty="0" smtClean="0"/>
              <a:t>FACEBOOK</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473"/>
            <a:ext cx="8672202" cy="5985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346051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広報・公共イメージ向上委員会</a:t>
            </a:r>
            <a:r>
              <a:rPr kumimoji="1" lang="en-US" altLang="ja-JP" dirty="0" smtClean="0"/>
              <a:t/>
            </a:r>
            <a:br>
              <a:rPr kumimoji="1" lang="en-US" altLang="ja-JP" dirty="0" smtClean="0"/>
            </a:br>
            <a:r>
              <a:rPr lang="en-US" altLang="ja-JP" dirty="0">
                <a:latin typeface="+mn-ea"/>
              </a:rPr>
              <a:t>(FACEBOOK)</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328592" cy="475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343979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広報・公共イメージ向上委員会</a:t>
            </a:r>
            <a:r>
              <a:rPr lang="en-US" altLang="ja-JP" dirty="0"/>
              <a:t/>
            </a:r>
            <a:br>
              <a:rPr lang="en-US" altLang="ja-JP" dirty="0"/>
            </a:br>
            <a:r>
              <a:rPr lang="en-US" altLang="ja-JP" dirty="0">
                <a:latin typeface="+mn-ea"/>
              </a:rPr>
              <a:t>(FACEBOOK)</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9534"/>
            <a:ext cx="6048672" cy="515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76256" y="2708920"/>
            <a:ext cx="2095164" cy="20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261171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FB</a:t>
            </a:r>
            <a:r>
              <a:rPr lang="ja-JP" altLang="en-US" dirty="0"/>
              <a:t>ロータリアン</a:t>
            </a:r>
            <a:r>
              <a:rPr lang="ja-JP" altLang="en-US" dirty="0" smtClean="0"/>
              <a:t>交流会</a:t>
            </a:r>
            <a:r>
              <a:rPr lang="en-US" altLang="ja-JP" dirty="0" smtClean="0"/>
              <a:t/>
            </a:r>
            <a:br>
              <a:rPr lang="en-US" altLang="ja-JP" dirty="0" smtClean="0"/>
            </a:br>
            <a:r>
              <a:rPr lang="en-US" altLang="ja-JP" dirty="0" smtClean="0"/>
              <a:t>(</a:t>
            </a:r>
            <a:r>
              <a:rPr kumimoji="1" lang="ja-JP" altLang="en-US" dirty="0" smtClean="0"/>
              <a:t>非公開グループ</a:t>
            </a:r>
            <a:r>
              <a:rPr kumimoji="1" lang="en-US" altLang="ja-JP" dirty="0" smtClean="0"/>
              <a:t>)</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6120680" cy="519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10900"/>
            <a:ext cx="242136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3629009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1143000"/>
          </a:xfrm>
        </p:spPr>
        <p:txBody>
          <a:bodyPr>
            <a:normAutofit fontScale="90000"/>
          </a:bodyPr>
          <a:lstStyle/>
          <a:p>
            <a:pPr marL="457200" indent="-457200"/>
            <a:r>
              <a:rPr lang="ja-JP" altLang="en-US" dirty="0" smtClean="0">
                <a:latin typeface="+mn-ea"/>
              </a:rPr>
              <a:t>ロータリー</a:t>
            </a:r>
            <a:r>
              <a:rPr lang="ja-JP" altLang="en-US" dirty="0">
                <a:latin typeface="+mn-ea"/>
              </a:rPr>
              <a:t>第</a:t>
            </a:r>
            <a:r>
              <a:rPr lang="en-US" altLang="ja-JP" dirty="0">
                <a:latin typeface="+mn-ea"/>
              </a:rPr>
              <a:t>2790</a:t>
            </a:r>
            <a:r>
              <a:rPr lang="ja-JP" altLang="en-US" dirty="0" smtClean="0">
                <a:latin typeface="+mn-ea"/>
              </a:rPr>
              <a:t>地区</a:t>
            </a:r>
            <a:r>
              <a:rPr lang="en-US" altLang="ja-JP" dirty="0" smtClean="0">
                <a:latin typeface="+mn-ea"/>
              </a:rPr>
              <a:t/>
            </a:r>
            <a:br>
              <a:rPr lang="en-US" altLang="ja-JP" dirty="0" smtClean="0">
                <a:latin typeface="+mn-ea"/>
              </a:rPr>
            </a:br>
            <a:r>
              <a:rPr lang="ja-JP" altLang="en-US" dirty="0" smtClean="0">
                <a:latin typeface="+mn-ea"/>
              </a:rPr>
              <a:t>米山</a:t>
            </a:r>
            <a:r>
              <a:rPr lang="ja-JP" altLang="en-US" dirty="0">
                <a:latin typeface="+mn-ea"/>
              </a:rPr>
              <a:t>奨学生</a:t>
            </a:r>
            <a:r>
              <a:rPr lang="ja-JP" altLang="en-US" dirty="0" smtClean="0">
                <a:latin typeface="+mn-ea"/>
              </a:rPr>
              <a:t>学友会</a:t>
            </a:r>
            <a:r>
              <a:rPr lang="en-US" altLang="ja-JP" dirty="0" smtClean="0">
                <a:latin typeface="+mn-ea"/>
              </a:rPr>
              <a:t>(</a:t>
            </a:r>
            <a:r>
              <a:rPr lang="en-US" altLang="ja-JP" dirty="0">
                <a:latin typeface="+mn-ea"/>
              </a:rPr>
              <a:t>FACEBOOK</a:t>
            </a:r>
            <a:r>
              <a:rPr lang="en-US" altLang="ja-JP" dirty="0" smtClean="0">
                <a:latin typeface="+mn-ea"/>
              </a:rPr>
              <a:t>)</a:t>
            </a:r>
            <a:endParaRPr lang="en-US" altLang="ja-JP" dirty="0">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924943"/>
            <a:ext cx="1326307" cy="131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93775"/>
            <a:ext cx="6937653" cy="471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999713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1143000"/>
          </a:xfrm>
        </p:spPr>
        <p:txBody>
          <a:bodyPr>
            <a:normAutofit fontScale="90000"/>
          </a:bodyPr>
          <a:lstStyle/>
          <a:p>
            <a:pPr marL="457200" indent="-457200"/>
            <a:r>
              <a:rPr lang="en-US" altLang="ja-JP" dirty="0" smtClean="0">
                <a:latin typeface="+mn-ea"/>
              </a:rPr>
              <a:t>FB</a:t>
            </a:r>
            <a:r>
              <a:rPr lang="ja-JP" altLang="en-US" dirty="0">
                <a:latin typeface="+mn-ea"/>
              </a:rPr>
              <a:t>国際ロータリー第</a:t>
            </a:r>
            <a:r>
              <a:rPr lang="en-US" altLang="ja-JP" dirty="0">
                <a:latin typeface="+mn-ea"/>
              </a:rPr>
              <a:t>2790</a:t>
            </a:r>
            <a:r>
              <a:rPr lang="ja-JP" altLang="en-US" dirty="0" smtClean="0">
                <a:latin typeface="+mn-ea"/>
              </a:rPr>
              <a:t>地区</a:t>
            </a:r>
            <a:r>
              <a:rPr lang="en-US" altLang="ja-JP" dirty="0" smtClean="0">
                <a:latin typeface="+mn-ea"/>
              </a:rPr>
              <a:t/>
            </a:r>
            <a:br>
              <a:rPr lang="en-US" altLang="ja-JP" dirty="0" smtClean="0">
                <a:latin typeface="+mn-ea"/>
              </a:rPr>
            </a:br>
            <a:r>
              <a:rPr lang="ja-JP" altLang="en-US" dirty="0" smtClean="0">
                <a:latin typeface="+mn-ea"/>
              </a:rPr>
              <a:t>財団</a:t>
            </a:r>
            <a:r>
              <a:rPr lang="ja-JP" altLang="en-US" dirty="0">
                <a:latin typeface="+mn-ea"/>
              </a:rPr>
              <a:t>学友会</a:t>
            </a:r>
            <a:endParaRPr lang="en-US" altLang="ja-JP" dirty="0">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96952"/>
            <a:ext cx="1326307" cy="131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6624736" cy="461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235675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次    第</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514350" lvl="0" indent="-514350">
              <a:buFont typeface="+mj-lt"/>
              <a:buAutoNum type="arabicPeriod"/>
            </a:pPr>
            <a:r>
              <a:rPr lang="ja-JP" altLang="ja-JP" dirty="0"/>
              <a:t>委員長挨拶（</a:t>
            </a:r>
            <a:r>
              <a:rPr lang="en-US" altLang="ja-JP" dirty="0"/>
              <a:t>3</a:t>
            </a:r>
            <a:r>
              <a:rPr lang="ja-JP" altLang="ja-JP" dirty="0"/>
              <a:t>分）</a:t>
            </a:r>
            <a:r>
              <a:rPr lang="en-US" altLang="ja-JP" dirty="0"/>
              <a:t>	</a:t>
            </a:r>
            <a:endParaRPr lang="ja-JP" altLang="ja-JP" dirty="0"/>
          </a:p>
          <a:p>
            <a:pPr marL="514350" lvl="0" indent="-514350">
              <a:buFont typeface="+mj-lt"/>
              <a:buAutoNum type="arabicPeriod"/>
            </a:pPr>
            <a:r>
              <a:rPr lang="ja-JP" altLang="ja-JP" dirty="0"/>
              <a:t>地区ホームページ・</a:t>
            </a:r>
            <a:r>
              <a:rPr lang="en-US" altLang="ja-JP" dirty="0"/>
              <a:t>FACEBOOK</a:t>
            </a:r>
            <a:r>
              <a:rPr lang="ja-JP" altLang="ja-JP" dirty="0"/>
              <a:t>の紹介（</a:t>
            </a:r>
            <a:r>
              <a:rPr lang="en-US" altLang="ja-JP" dirty="0"/>
              <a:t>3</a:t>
            </a:r>
            <a:r>
              <a:rPr lang="ja-JP" altLang="ja-JP" dirty="0" smtClean="0"/>
              <a:t>分</a:t>
            </a:r>
            <a:r>
              <a:rPr lang="ja-JP" altLang="en-US" dirty="0"/>
              <a:t>）</a:t>
            </a:r>
            <a:endParaRPr lang="en-US" altLang="ja-JP" dirty="0"/>
          </a:p>
          <a:p>
            <a:pPr marL="514350" lvl="0" indent="-514350">
              <a:buFont typeface="+mj-lt"/>
              <a:buAutoNum type="arabicPeriod"/>
            </a:pPr>
            <a:r>
              <a:rPr lang="ja-JP" altLang="ja-JP" dirty="0" smtClean="0"/>
              <a:t>ホームページ</a:t>
            </a:r>
            <a:r>
              <a:rPr lang="ja-JP" altLang="ja-JP" dirty="0"/>
              <a:t>作成支援内容の説明（</a:t>
            </a:r>
            <a:r>
              <a:rPr lang="en-US" altLang="ja-JP" dirty="0"/>
              <a:t>5</a:t>
            </a:r>
            <a:r>
              <a:rPr lang="ja-JP" altLang="ja-JP" dirty="0"/>
              <a:t>分</a:t>
            </a:r>
            <a:r>
              <a:rPr lang="ja-JP" altLang="ja-JP" dirty="0" smtClean="0"/>
              <a:t>）</a:t>
            </a:r>
            <a:endParaRPr lang="ja-JP" altLang="ja-JP" dirty="0"/>
          </a:p>
          <a:p>
            <a:pPr marL="514350" indent="-514350">
              <a:buFont typeface="+mj-lt"/>
              <a:buAutoNum type="arabicPeriod"/>
            </a:pPr>
            <a:r>
              <a:rPr lang="ja-JP" altLang="ja-JP" dirty="0" smtClean="0"/>
              <a:t>ブランドリソースセンター</a:t>
            </a:r>
            <a:r>
              <a:rPr lang="ja-JP" altLang="ja-JP" dirty="0"/>
              <a:t>の紹介（</a:t>
            </a:r>
            <a:r>
              <a:rPr lang="en-US" altLang="ja-JP" dirty="0"/>
              <a:t>3</a:t>
            </a:r>
            <a:r>
              <a:rPr lang="ja-JP" altLang="ja-JP" dirty="0"/>
              <a:t>分</a:t>
            </a:r>
            <a:r>
              <a:rPr lang="ja-JP" altLang="ja-JP" dirty="0" smtClean="0"/>
              <a:t>）</a:t>
            </a:r>
            <a:endParaRPr lang="ja-JP" altLang="ja-JP" dirty="0"/>
          </a:p>
          <a:p>
            <a:pPr marL="514350" lvl="0" indent="-514350">
              <a:buFont typeface="+mj-lt"/>
              <a:buAutoNum type="arabicPeriod"/>
            </a:pPr>
            <a:r>
              <a:rPr lang="ja-JP" altLang="ja-JP" dirty="0" smtClean="0"/>
              <a:t>ロータリーショーケース</a:t>
            </a:r>
            <a:r>
              <a:rPr lang="ja-JP" altLang="ja-JP" dirty="0"/>
              <a:t>の紹介（</a:t>
            </a:r>
            <a:r>
              <a:rPr lang="en-US" altLang="ja-JP" dirty="0"/>
              <a:t>3</a:t>
            </a:r>
            <a:r>
              <a:rPr lang="ja-JP" altLang="ja-JP" dirty="0"/>
              <a:t>分</a:t>
            </a:r>
            <a:r>
              <a:rPr lang="ja-JP" altLang="ja-JP" dirty="0" smtClean="0"/>
              <a:t>）</a:t>
            </a:r>
            <a:endParaRPr lang="ja-JP" altLang="ja-JP" dirty="0"/>
          </a:p>
          <a:p>
            <a:pPr marL="514350" lvl="0" indent="-514350">
              <a:buFont typeface="+mj-lt"/>
              <a:buAutoNum type="arabicPeriod"/>
            </a:pPr>
            <a:r>
              <a:rPr lang="ja-JP" altLang="ja-JP" dirty="0" smtClean="0"/>
              <a:t>広報</a:t>
            </a:r>
            <a:r>
              <a:rPr lang="ja-JP" altLang="ja-JP" dirty="0"/>
              <a:t>事例紹介</a:t>
            </a:r>
            <a:r>
              <a:rPr lang="en-US" altLang="ja-JP" dirty="0"/>
              <a:t>[</a:t>
            </a:r>
            <a:r>
              <a:rPr lang="ja-JP" altLang="ja-JP" dirty="0"/>
              <a:t>浦安ロータリークラブ</a:t>
            </a:r>
            <a:r>
              <a:rPr lang="en-US" altLang="ja-JP" dirty="0"/>
              <a:t>]</a:t>
            </a:r>
            <a:r>
              <a:rPr lang="ja-JP" altLang="ja-JP" dirty="0"/>
              <a:t>（５分</a:t>
            </a:r>
            <a:r>
              <a:rPr lang="ja-JP" altLang="ja-JP" dirty="0" smtClean="0"/>
              <a:t>）</a:t>
            </a:r>
            <a:endParaRPr lang="ja-JP" altLang="ja-JP" dirty="0"/>
          </a:p>
          <a:p>
            <a:pPr marL="0" indent="0">
              <a:buNone/>
            </a:pPr>
            <a:endParaRPr lang="ja-JP" altLang="ja-JP" dirty="0"/>
          </a:p>
          <a:p>
            <a:pPr marL="0" indent="0">
              <a:buNone/>
            </a:pPr>
            <a:r>
              <a:rPr lang="ja-JP" altLang="ja-JP" dirty="0"/>
              <a:t>※本日のパワーポイント資料は後ほどダウンロードできるようにします。</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825908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広報・公共イメージ向上委員会</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sz="3000" dirty="0"/>
              <a:t>地区内外のクラブや会員へ様々な情報</a:t>
            </a:r>
            <a:r>
              <a:rPr lang="ja-JP" altLang="ja-JP" sz="3000" dirty="0" smtClean="0"/>
              <a:t>の</a:t>
            </a:r>
            <a:r>
              <a:rPr lang="ja-JP" altLang="en-US" sz="3000" dirty="0" smtClean="0"/>
              <a:t>伝達</a:t>
            </a:r>
            <a:endParaRPr lang="en-US" altLang="ja-JP" sz="3000" dirty="0" smtClean="0"/>
          </a:p>
          <a:p>
            <a:r>
              <a:rPr lang="ja-JP" altLang="ja-JP" sz="3000" dirty="0"/>
              <a:t>ロータリアンでない方へロータリーとはどのような活動をしているのかを</a:t>
            </a:r>
            <a:r>
              <a:rPr lang="ja-JP" altLang="ja-JP" sz="3000" dirty="0" smtClean="0"/>
              <a:t>伝え</a:t>
            </a:r>
            <a:r>
              <a:rPr lang="ja-JP" altLang="en-US" sz="3000" dirty="0" smtClean="0"/>
              <a:t>る</a:t>
            </a:r>
            <a:endParaRPr lang="en-US" altLang="ja-JP" sz="3000" dirty="0" smtClean="0"/>
          </a:p>
          <a:p>
            <a:r>
              <a:rPr lang="ja-JP" altLang="ja-JP" sz="3000" dirty="0"/>
              <a:t>ロータリーのイメージブランドを作り上げていくことを地区として</a:t>
            </a:r>
            <a:r>
              <a:rPr lang="ja-JP" altLang="ja-JP" sz="3000" dirty="0" smtClean="0"/>
              <a:t>支援</a:t>
            </a:r>
            <a:endParaRPr lang="en-US" altLang="ja-JP" sz="3000" dirty="0" smtClean="0"/>
          </a:p>
          <a:p>
            <a:pPr lvl="1"/>
            <a:r>
              <a:rPr lang="ja-JP" altLang="ja-JP" sz="3000" dirty="0">
                <a:solidFill>
                  <a:srgbClr val="FF0000"/>
                </a:solidFill>
              </a:rPr>
              <a:t>「公共イメージと認知度の向上」は国際ロータリー（ＲＩ）戦略計画の優先項目の</a:t>
            </a:r>
            <a:r>
              <a:rPr lang="ja-JP" altLang="ja-JP" sz="3000" dirty="0" smtClean="0">
                <a:solidFill>
                  <a:srgbClr val="FF0000"/>
                </a:solidFill>
              </a:rPr>
              <a:t>１</a:t>
            </a:r>
            <a:r>
              <a:rPr lang="ja-JP" altLang="en-US" sz="3000" dirty="0" smtClean="0">
                <a:solidFill>
                  <a:srgbClr val="FF0000"/>
                </a:solidFill>
              </a:rPr>
              <a:t>つ</a:t>
            </a:r>
            <a:endParaRPr kumimoji="1" lang="ja-JP" altLang="en-US" sz="3000" dirty="0">
              <a:solidFill>
                <a:srgbClr val="FF0000"/>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41218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活動計画</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514350" lvl="0" indent="-514350">
              <a:buFont typeface="+mj-lt"/>
              <a:buAutoNum type="arabicPeriod"/>
            </a:pPr>
            <a:r>
              <a:rPr lang="ja-JP" altLang="ja-JP" dirty="0"/>
              <a:t>現在ホームページを持っていないクラブがホームページを開設する計画がある場合は助言と支援を行う。</a:t>
            </a:r>
          </a:p>
          <a:p>
            <a:pPr marL="514350" lvl="0" indent="-514350">
              <a:buFont typeface="+mj-lt"/>
              <a:buAutoNum type="arabicPeriod"/>
            </a:pPr>
            <a:r>
              <a:rPr lang="ja-JP" altLang="ja-JP" dirty="0"/>
              <a:t>地区ホームページに各クラブの基本情報（年度に依存しない情報</a:t>
            </a:r>
            <a:r>
              <a:rPr lang="en-US" altLang="ja-JP" dirty="0"/>
              <a:t>:</a:t>
            </a:r>
            <a:r>
              <a:rPr lang="ja-JP" altLang="ja-JP" dirty="0"/>
              <a:t>例会場、例会日、事務局所在地）を掲載した静的ページを作成する。</a:t>
            </a:r>
          </a:p>
          <a:p>
            <a:pPr marL="514350" indent="-514350">
              <a:buFont typeface="+mj-lt"/>
              <a:buAutoNum type="arabicPeriod"/>
            </a:pPr>
            <a:r>
              <a:rPr lang="ja-JP" altLang="ja-JP" dirty="0"/>
              <a:t>各クラブの行事予定、活動報告の情報収集をし、地区ホームページや</a:t>
            </a:r>
            <a:r>
              <a:rPr lang="en-US" altLang="ja-JP" dirty="0"/>
              <a:t>Facebook</a:t>
            </a:r>
            <a:r>
              <a:rPr lang="ja-JP" altLang="ja-JP" dirty="0" err="1"/>
              <a:t>、</a:t>
            </a:r>
            <a:r>
              <a:rPr lang="ja-JP" altLang="ja-JP" dirty="0"/>
              <a:t>メーリングリスト等でお知らせする</a:t>
            </a:r>
            <a:r>
              <a:rPr lang="ja-JP" altLang="ja-JP" dirty="0" smtClean="0"/>
              <a:t>。</a:t>
            </a:r>
            <a:endParaRPr lang="en-US" altLang="ja-JP" dirty="0" smtClean="0"/>
          </a:p>
          <a:p>
            <a:pPr marL="514350" indent="-514350">
              <a:buFont typeface="+mj-lt"/>
              <a:buAutoNum type="arabicPeriod"/>
            </a:pPr>
            <a:r>
              <a:rPr lang="ja-JP" altLang="ja-JP" dirty="0"/>
              <a:t>奉仕プロジェクト活動の広報の仕方、メディアに取り上げられた例などを挙げて各クラブにお知らせする。</a:t>
            </a:r>
            <a:r>
              <a:rPr lang="en-US" altLang="ja-JP" dirty="0"/>
              <a:t>MyRotary</a:t>
            </a:r>
            <a:r>
              <a:rPr lang="ja-JP" altLang="ja-JP" dirty="0"/>
              <a:t>の中にあるブランドリソースセンター、ロータリーショーケースの紹介</a:t>
            </a:r>
            <a:r>
              <a:rPr lang="ja-JP" altLang="ja-JP" dirty="0" smtClean="0"/>
              <a:t>。</a:t>
            </a:r>
            <a:r>
              <a:rPr lang="en-US" altLang="ja-JP" dirty="0" smtClean="0"/>
              <a:t>[</a:t>
            </a:r>
            <a:r>
              <a:rPr lang="ja-JP" altLang="en-US" dirty="0"/>
              <a:t>地区</a:t>
            </a:r>
            <a:r>
              <a:rPr lang="ja-JP" altLang="en-US" dirty="0" smtClean="0"/>
              <a:t>研修・協議会</a:t>
            </a:r>
            <a:r>
              <a:rPr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265318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614281" cy="61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4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60648"/>
            <a:ext cx="7772400" cy="1470025"/>
          </a:xfrm>
        </p:spPr>
        <p:txBody>
          <a:bodyPr/>
          <a:lstStyle/>
          <a:p>
            <a:r>
              <a:rPr kumimoji="1" lang="ja-JP" altLang="en-US" smtClean="0"/>
              <a:t>地区ホームページ・</a:t>
            </a:r>
            <a:r>
              <a:rPr kumimoji="1" lang="en-US" altLang="ja-JP" dirty="0" smtClean="0"/>
              <a:t/>
            </a:r>
            <a:br>
              <a:rPr kumimoji="1" lang="en-US" altLang="ja-JP" dirty="0" smtClean="0"/>
            </a:br>
            <a:r>
              <a:rPr lang="en-US" altLang="ja-JP" dirty="0" smtClean="0"/>
              <a:t>FACEBOOK</a:t>
            </a:r>
            <a:r>
              <a:rPr lang="ja-JP" altLang="en-US" dirty="0" smtClean="0"/>
              <a:t>の紹介</a:t>
            </a:r>
            <a:endParaRPr kumimoji="1" lang="ja-JP" altLang="en-US" dirty="0"/>
          </a:p>
        </p:txBody>
      </p:sp>
      <p:sp>
        <p:nvSpPr>
          <p:cNvPr id="3" name="サブタイトル 2"/>
          <p:cNvSpPr>
            <a:spLocks noGrp="1"/>
          </p:cNvSpPr>
          <p:nvPr>
            <p:ph type="subTitle" idx="1"/>
          </p:nvPr>
        </p:nvSpPr>
        <p:spPr>
          <a:xfrm>
            <a:off x="1403648" y="1700808"/>
            <a:ext cx="6400800" cy="1752600"/>
          </a:xfrm>
        </p:spPr>
        <p:txBody>
          <a:bodyPr>
            <a:normAutofit/>
          </a:bodyPr>
          <a:lstStyle/>
          <a:p>
            <a:r>
              <a:rPr lang="ja-JP" altLang="en-US" dirty="0">
                <a:solidFill>
                  <a:schemeClr val="accent1">
                    <a:lumMod val="75000"/>
                  </a:schemeClr>
                </a:solidFill>
              </a:rPr>
              <a:t>２０１７－２０１８年</a:t>
            </a:r>
            <a:endParaRPr lang="en-US" altLang="ja-JP" dirty="0">
              <a:solidFill>
                <a:schemeClr val="accent1">
                  <a:lumMod val="75000"/>
                </a:schemeClr>
              </a:solidFill>
            </a:endParaRPr>
          </a:p>
          <a:p>
            <a:r>
              <a:rPr kumimoji="1" lang="ja-JP" altLang="en-US" dirty="0" smtClean="0">
                <a:solidFill>
                  <a:schemeClr val="accent1">
                    <a:lumMod val="75000"/>
                  </a:schemeClr>
                </a:solidFill>
              </a:rPr>
              <a:t>国際ロータリー第２７９０地区</a:t>
            </a:r>
            <a:endParaRPr kumimoji="1" lang="en-US" altLang="ja-JP" dirty="0" smtClean="0">
              <a:solidFill>
                <a:schemeClr val="accent1">
                  <a:lumMod val="75000"/>
                </a:schemeClr>
              </a:solidFill>
            </a:endParaRPr>
          </a:p>
          <a:p>
            <a:r>
              <a:rPr kumimoji="1" lang="ja-JP" altLang="en-US" dirty="0" smtClean="0">
                <a:solidFill>
                  <a:schemeClr val="accent1">
                    <a:lumMod val="75000"/>
                  </a:schemeClr>
                </a:solidFill>
              </a:rPr>
              <a:t>広報・公共イメージ委員会</a:t>
            </a:r>
            <a:endParaRPr kumimoji="1" lang="ja-JP" altLang="en-US" dirty="0">
              <a:solidFill>
                <a:schemeClr val="accent1">
                  <a:lumMod val="75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17032"/>
            <a:ext cx="227011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260648"/>
            <a:ext cx="1857769" cy="697972"/>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567189"/>
            <a:ext cx="4074815" cy="260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1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クラブ活動予定</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82967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179512" y="4149080"/>
            <a:ext cx="223224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62775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39552" y="1378652"/>
            <a:ext cx="7831627" cy="5262041"/>
          </a:xfrm>
          <a:prstGeom prst="rect">
            <a:avLst/>
          </a:prstGeom>
        </p:spPr>
      </p:pic>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クラブ活動予定の入力</a:t>
            </a:r>
            <a:endParaRPr kumimoji="1" lang="ja-JP" altLang="en-US" dirty="0"/>
          </a:p>
        </p:txBody>
      </p:sp>
      <p:sp>
        <p:nvSpPr>
          <p:cNvPr id="2" name="円/楕円 1"/>
          <p:cNvSpPr/>
          <p:nvPr/>
        </p:nvSpPr>
        <p:spPr>
          <a:xfrm>
            <a:off x="2411760" y="4149080"/>
            <a:ext cx="345638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4032725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7752159" cy="537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a:spLocks noGrp="1"/>
          </p:cNvSpPr>
          <p:nvPr>
            <p:ph type="title"/>
          </p:nvPr>
        </p:nvSpPr>
        <p:spPr>
          <a:xfrm>
            <a:off x="457200" y="274638"/>
            <a:ext cx="8229600" cy="1143000"/>
          </a:xfrm>
        </p:spPr>
        <p:txBody>
          <a:bodyPr/>
          <a:lstStyle/>
          <a:p>
            <a:r>
              <a:rPr kumimoji="1" lang="ja-JP" altLang="en-US" dirty="0" smtClean="0"/>
              <a:t>クラブ活動状況</a:t>
            </a:r>
            <a:endParaRPr kumimoji="1" lang="ja-JP" altLang="en-US" dirty="0"/>
          </a:p>
        </p:txBody>
      </p:sp>
      <p:sp>
        <p:nvSpPr>
          <p:cNvPr id="2" name="円/楕円 1"/>
          <p:cNvSpPr/>
          <p:nvPr/>
        </p:nvSpPr>
        <p:spPr>
          <a:xfrm>
            <a:off x="395536" y="4365104"/>
            <a:ext cx="223224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72108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307</Words>
  <Application>Microsoft Office PowerPoint</Application>
  <PresentationFormat>画面に合わせる (4:3)</PresentationFormat>
  <Paragraphs>62</Paragraphs>
  <Slides>17</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ＭＳ Ｐゴシック</vt:lpstr>
      <vt:lpstr>Arial</vt:lpstr>
      <vt:lpstr>Calibri</vt:lpstr>
      <vt:lpstr>Office テーマ</vt:lpstr>
      <vt:lpstr>２０１７－２０１８年 国際ロータリー第２７９０地区 管理運営委員会 広報・公共イメージ向上委員会</vt:lpstr>
      <vt:lpstr>次    第</vt:lpstr>
      <vt:lpstr>広報・公共イメージ向上委員会</vt:lpstr>
      <vt:lpstr>活動計画</vt:lpstr>
      <vt:lpstr>PowerPoint プレゼンテーション</vt:lpstr>
      <vt:lpstr>地区ホームページ・ FACEBOOKの紹介</vt:lpstr>
      <vt:lpstr>クラブ活動予定</vt:lpstr>
      <vt:lpstr>クラブ活動予定の入力</vt:lpstr>
      <vt:lpstr>クラブ活動状況</vt:lpstr>
      <vt:lpstr>クラブ活動状況</vt:lpstr>
      <vt:lpstr>地区内クラブのホームページ所有率</vt:lpstr>
      <vt:lpstr>浦安ベイロータリークラブ　ホームページ FACEBOOK</vt:lpstr>
      <vt:lpstr>広報・公共イメージ向上委員会 (FACEBOOK)</vt:lpstr>
      <vt:lpstr>広報・公共イメージ向上委員会 (FACEBOOK)</vt:lpstr>
      <vt:lpstr>FBロータリアン交流会 (非公開グループ)</vt:lpstr>
      <vt:lpstr>ロータリー第2790地区 米山奨学生学友会(FACEBOOK)</vt:lpstr>
      <vt:lpstr>FB国際ロータリー第2790地区 財団学友会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Central</dc:title>
  <dc:creator>株式会社新世紀</dc:creator>
  <cp:lastModifiedBy>Rotary</cp:lastModifiedBy>
  <cp:revision>51</cp:revision>
  <dcterms:created xsi:type="dcterms:W3CDTF">2015-03-19T01:09:26Z</dcterms:created>
  <dcterms:modified xsi:type="dcterms:W3CDTF">2017-04-21T23:36:27Z</dcterms:modified>
</cp:coreProperties>
</file>