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0" r:id="rId3"/>
    <p:sldId id="261" r:id="rId4"/>
    <p:sldId id="257" r:id="rId5"/>
    <p:sldId id="258" r:id="rId6"/>
    <p:sldId id="259" r:id="rId7"/>
    <p:sldId id="267" r:id="rId8"/>
    <p:sldId id="268" r:id="rId9"/>
  </p:sldIdLst>
  <p:sldSz cx="9144000" cy="6858000" type="screen4x3"/>
  <p:notesSz cx="6858000" cy="9945688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8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7B73-B33C-42EB-A873-7D4F21A9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16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BAEBE-5FD9-45A8-8F4C-73174C54125C}" type="datetime1">
              <a:rPr kumimoji="1" lang="ja-JP" altLang="en-US" smtClean="0"/>
              <a:t>2017/4/21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B54E-ED84-4233-85F1-39B2B7953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64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72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57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09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33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65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2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2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49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73-6EFE-42D8-86F3-38345BC6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775420" y="197024"/>
            <a:ext cx="5829300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RID2790</a:t>
            </a:r>
            <a:r>
              <a:rPr lang="ja-JP" altLang="en-US" b="1" dirty="0">
                <a:solidFill>
                  <a:schemeClr val="bg1"/>
                </a:solidFill>
              </a:rPr>
              <a:t>　クラブ</a:t>
            </a:r>
            <a:r>
              <a:rPr lang="en-US" altLang="ja-JP" b="1" dirty="0">
                <a:solidFill>
                  <a:schemeClr val="bg1"/>
                </a:solidFill>
              </a:rPr>
              <a:t>HP</a:t>
            </a:r>
            <a:r>
              <a:rPr lang="ja-JP" altLang="en-US" b="1" dirty="0">
                <a:solidFill>
                  <a:schemeClr val="bg1"/>
                </a:solidFill>
              </a:rPr>
              <a:t>制作について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85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3768" y="5157192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広報</a:t>
            </a:r>
            <a:r>
              <a:rPr lang="ja-JP" altLang="en-US" sz="2400" dirty="0"/>
              <a:t>・</a:t>
            </a:r>
            <a:r>
              <a:rPr kumimoji="1" lang="ja-JP" altLang="en-US" sz="2400" dirty="0"/>
              <a:t>公共イメージ向上委員会</a:t>
            </a:r>
          </a:p>
        </p:txBody>
      </p:sp>
      <p:pic>
        <p:nvPicPr>
          <p:cNvPr id="2050" name="Picture 2" descr="Theme logo 2017-18 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88" y="1849354"/>
            <a:ext cx="4328864" cy="32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39552" y="1268760"/>
            <a:ext cx="8064896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tx2"/>
                </a:solidFill>
              </a:rPr>
              <a:t>RID2790</a:t>
            </a:r>
            <a:r>
              <a:rPr lang="ja-JP" altLang="en-US" b="1" dirty="0">
                <a:solidFill>
                  <a:schemeClr val="tx2"/>
                </a:solidFill>
              </a:rPr>
              <a:t>　クラブ</a:t>
            </a:r>
            <a:r>
              <a:rPr lang="en-US" altLang="ja-JP" b="1" dirty="0">
                <a:solidFill>
                  <a:schemeClr val="tx2"/>
                </a:solidFill>
              </a:rPr>
              <a:t>HP</a:t>
            </a:r>
            <a:r>
              <a:rPr lang="ja-JP" altLang="en-US" b="1" dirty="0">
                <a:solidFill>
                  <a:schemeClr val="tx2"/>
                </a:solidFill>
              </a:rPr>
              <a:t>制作について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" y="5896071"/>
            <a:ext cx="2469067" cy="9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85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623020" y="92630"/>
            <a:ext cx="5829300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関係費用見込み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251520" y="1293092"/>
            <a:ext cx="8568951" cy="537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開設費用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万～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・毎年の経費 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…1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経費内訳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①ドメインの取得　（業者はお名前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.com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を推奨）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en-US" altLang="ja-JP" sz="3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jp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ドメイン⇒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2840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年（税抜）</a:t>
            </a: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②サーバー契約　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さくらインターネットを推奨）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 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初期費用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1500+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lang="en-US" altLang="ja-JP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7500</a:t>
            </a:r>
            <a:r>
              <a:rPr lang="ja-JP" altLang="en-US" sz="3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円（税抜）</a:t>
            </a:r>
            <a:endParaRPr lang="ja-JP" altLang="en-US" sz="3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1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85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44624"/>
            <a:ext cx="9252520" cy="74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</a:rPr>
              <a:t>2</a:t>
            </a:r>
            <a:r>
              <a:rPr lang="ja-JP" altLang="en-US" b="1" dirty="0" err="1">
                <a:solidFill>
                  <a:schemeClr val="bg1"/>
                </a:solidFill>
              </a:rPr>
              <a:t>．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ホームページ導入時掲載内容検討資料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31121"/>
              </p:ext>
            </p:extLst>
          </p:nvPr>
        </p:nvGraphicFramePr>
        <p:xfrm>
          <a:off x="249958" y="986105"/>
          <a:ext cx="8664190" cy="528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795">
                  <a:extLst>
                    <a:ext uri="{9D8B030D-6E8A-4147-A177-3AD203B41FA5}">
                      <a16:colId xmlns="" xmlns:a16="http://schemas.microsoft.com/office/drawing/2014/main" val="2858451992"/>
                    </a:ext>
                  </a:extLst>
                </a:gridCol>
                <a:gridCol w="971211">
                  <a:extLst>
                    <a:ext uri="{9D8B030D-6E8A-4147-A177-3AD203B41FA5}">
                      <a16:colId xmlns="" xmlns:a16="http://schemas.microsoft.com/office/drawing/2014/main" val="4187918589"/>
                    </a:ext>
                  </a:extLst>
                </a:gridCol>
                <a:gridCol w="3565236">
                  <a:extLst>
                    <a:ext uri="{9D8B030D-6E8A-4147-A177-3AD203B41FA5}">
                      <a16:colId xmlns="" xmlns:a16="http://schemas.microsoft.com/office/drawing/2014/main" val="3867833859"/>
                    </a:ext>
                  </a:extLst>
                </a:gridCol>
                <a:gridCol w="895863">
                  <a:extLst>
                    <a:ext uri="{9D8B030D-6E8A-4147-A177-3AD203B41FA5}">
                      <a16:colId xmlns="" xmlns:a16="http://schemas.microsoft.com/office/drawing/2014/main" val="2252377132"/>
                    </a:ext>
                  </a:extLst>
                </a:gridCol>
                <a:gridCol w="962688">
                  <a:extLst>
                    <a:ext uri="{9D8B030D-6E8A-4147-A177-3AD203B41FA5}">
                      <a16:colId xmlns="" xmlns:a16="http://schemas.microsoft.com/office/drawing/2014/main" val="2566512523"/>
                    </a:ext>
                  </a:extLst>
                </a:gridCol>
                <a:gridCol w="756397">
                  <a:extLst>
                    <a:ext uri="{9D8B030D-6E8A-4147-A177-3AD203B41FA5}">
                      <a16:colId xmlns="" xmlns:a16="http://schemas.microsoft.com/office/drawing/2014/main" val="3053548249"/>
                    </a:ext>
                  </a:extLst>
                </a:gridCol>
              </a:tblGrid>
              <a:tr h="4125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地区委員会推奨項目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必要な物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備考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更新頻度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データ有無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掲載可否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72976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u="none" strike="noStrike" dirty="0">
                          <a:effectLst/>
                        </a:rPr>
                        <a:t>HP</a:t>
                      </a:r>
                      <a:r>
                        <a:rPr lang="ja-JP" altLang="en-US" sz="1200" u="none" strike="noStrike" dirty="0">
                          <a:effectLst/>
                        </a:rPr>
                        <a:t>のトップページ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写真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・データサイズ（</a:t>
                      </a:r>
                      <a:r>
                        <a:rPr lang="en-US" altLang="ja-JP" sz="1200" u="none" strike="noStrike" dirty="0">
                          <a:effectLst/>
                        </a:rPr>
                        <a:t>1226 x 445pic</a:t>
                      </a:r>
                      <a:r>
                        <a:rPr lang="ja-JP" altLang="en-US" sz="1200" u="none" strike="noStrike" dirty="0">
                          <a:effectLst/>
                        </a:rPr>
                        <a:t>）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r>
                        <a:rPr lang="en-US" altLang="ja-JP" sz="1200" u="none" strike="noStrike" dirty="0">
                          <a:effectLst/>
                        </a:rPr>
                        <a:t>※</a:t>
                      </a:r>
                      <a:r>
                        <a:rPr lang="ja-JP" altLang="en-US" sz="1200" u="none" strike="noStrike" dirty="0">
                          <a:effectLst/>
                        </a:rPr>
                        <a:t>上</a:t>
                      </a:r>
                      <a:r>
                        <a:rPr lang="en-US" altLang="ja-JP" sz="1200" u="none" strike="noStrike" dirty="0">
                          <a:effectLst/>
                        </a:rPr>
                        <a:t>1/3</a:t>
                      </a:r>
                      <a:r>
                        <a:rPr lang="ja-JP" altLang="en-US" sz="1200" u="none" strike="noStrike" dirty="0">
                          <a:effectLst/>
                        </a:rPr>
                        <a:t>はグラデーションで見えづらいので注意。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2362599"/>
                  </a:ext>
                </a:extLst>
              </a:tr>
              <a:tr h="4125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①ロータリーとは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・ロータリー公式文章を抜粋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4420052"/>
                  </a:ext>
                </a:extLst>
              </a:tr>
              <a:tr h="3765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②会長挨拶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原稿・写真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・年度方針を利用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694035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③組織図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・年度計画冊子内容の体裁整える程度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6146950"/>
                  </a:ext>
                </a:extLst>
              </a:tr>
              <a:tr h="5607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④メンバー紹介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メンバー表、リンク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・個人情報の観点からも掲載を検討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・掲載時はメンバー全員の同意が必要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6152759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⑤クラブ概要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1348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⑥クラブの歴史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・周年冊子より抜粋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2844890"/>
                  </a:ext>
                </a:extLst>
              </a:tr>
              <a:tr h="37658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⑦バーナーの由来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原稿・写真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・過去のバナー紹介を掲載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6572279"/>
                  </a:ext>
                </a:extLst>
              </a:tr>
              <a:tr h="5607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⑧例会案内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原稿・</a:t>
                      </a:r>
                      <a:br>
                        <a:rPr lang="ja-JP" altLang="en-US" sz="1200" u="none" strike="noStrike">
                          <a:effectLst/>
                        </a:rPr>
                      </a:br>
                      <a:r>
                        <a:rPr lang="ja-JP" altLang="en-US" sz="1200" u="none" strike="noStrike">
                          <a:effectLst/>
                        </a:rPr>
                        <a:t>写真・地図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・例会日、例会会場紹介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・プログラムの掲載を含め内容を検討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4965121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⑨例会プログラム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2879723"/>
                  </a:ext>
                </a:extLst>
              </a:tr>
              <a:tr h="4208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⑩会報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会報</a:t>
                      </a:r>
                      <a:r>
                        <a:rPr lang="en-US" sz="1200" u="none" strike="noStrike">
                          <a:effectLst/>
                        </a:rPr>
                        <a:t>PDF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・</a:t>
                      </a:r>
                      <a:r>
                        <a:rPr lang="en-US" altLang="ja-JP" sz="1200" u="none" strike="noStrike">
                          <a:effectLst/>
                        </a:rPr>
                        <a:t>PDF</a:t>
                      </a:r>
                      <a:r>
                        <a:rPr lang="ja-JP" altLang="en-US" sz="1200" u="none" strike="noStrike">
                          <a:effectLst/>
                        </a:rPr>
                        <a:t>ダウンロード</a:t>
                      </a:r>
                      <a:r>
                        <a:rPr lang="en-US" altLang="ja-JP" sz="1200" u="none" strike="noStrike">
                          <a:effectLst/>
                        </a:rPr>
                        <a:t>or</a:t>
                      </a:r>
                      <a:r>
                        <a:rPr lang="ja-JP" altLang="en-US" sz="1200" u="none" strike="noStrike">
                          <a:effectLst/>
                        </a:rPr>
                        <a:t>表示を検討</a:t>
                      </a:r>
                      <a:br>
                        <a:rPr lang="ja-JP" altLang="en-US" sz="1200" u="none" strike="noStrike">
                          <a:effectLst/>
                        </a:rPr>
                      </a:br>
                      <a:r>
                        <a:rPr lang="ja-JP" altLang="en-US" sz="1200" u="none" strike="noStrike">
                          <a:effectLst/>
                        </a:rPr>
                        <a:t>・更新頻度と担当者の決定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8328830"/>
                  </a:ext>
                </a:extLst>
              </a:tr>
              <a:tr h="4753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⑪活動報告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原稿・写真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・掲載した方が活気が出るが担当者負担も考慮</a:t>
                      </a:r>
                      <a:br>
                        <a:rPr lang="ja-JP" altLang="en-US" sz="1200" u="none" strike="noStrike" dirty="0">
                          <a:effectLst/>
                        </a:rPr>
                      </a:br>
                      <a:r>
                        <a:rPr lang="ja-JP" altLang="en-US" sz="1200" u="none" strike="noStrike" dirty="0">
                          <a:effectLst/>
                        </a:rPr>
                        <a:t>・活動をおこなった委員会が掲載する仕組みも検討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2503130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⑫入会案内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>
                          <a:effectLst/>
                        </a:rPr>
                        <a:t>原稿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4496100"/>
                  </a:ext>
                </a:extLst>
              </a:tr>
              <a:tr h="2062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</a:rPr>
                        <a:t>⑬リンク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地区</a:t>
                      </a:r>
                      <a:r>
                        <a:rPr lang="en-US" altLang="ja-JP" sz="1200" u="none" strike="noStrike">
                          <a:effectLst/>
                        </a:rPr>
                        <a:t>HP</a:t>
                      </a:r>
                      <a:r>
                        <a:rPr lang="ja-JP" altLang="en-US" sz="1200" u="none" strike="noStrike">
                          <a:effectLst/>
                        </a:rPr>
                        <a:t>リンク部を参照？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251" marR="8251" marT="82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8321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9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omepag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50"/>
            <a:ext cx="9144000" cy="570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0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omepag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79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61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omepag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13"/>
            <a:ext cx="9144000" cy="579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3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205190" cy="49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2840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184</Words>
  <Application>Microsoft Office PowerPoint</Application>
  <PresentationFormat>画面に合わせる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shinseiki</dc:creator>
  <cp:lastModifiedBy>株式会社新世紀</cp:lastModifiedBy>
  <cp:revision>14</cp:revision>
  <cp:lastPrinted>2017-04-05T00:52:28Z</cp:lastPrinted>
  <dcterms:created xsi:type="dcterms:W3CDTF">2016-08-17T01:08:53Z</dcterms:created>
  <dcterms:modified xsi:type="dcterms:W3CDTF">2017-04-20T21:08:43Z</dcterms:modified>
</cp:coreProperties>
</file>