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57" r:id="rId3"/>
    <p:sldId id="259" r:id="rId4"/>
    <p:sldId id="326" r:id="rId5"/>
    <p:sldId id="383" r:id="rId6"/>
    <p:sldId id="323" r:id="rId7"/>
    <p:sldId id="324" r:id="rId8"/>
    <p:sldId id="376" r:id="rId9"/>
    <p:sldId id="375" r:id="rId10"/>
    <p:sldId id="377" r:id="rId11"/>
    <p:sldId id="261" r:id="rId12"/>
    <p:sldId id="369" r:id="rId13"/>
    <p:sldId id="262" r:id="rId14"/>
    <p:sldId id="263" r:id="rId15"/>
    <p:sldId id="267" r:id="rId16"/>
    <p:sldId id="265" r:id="rId17"/>
    <p:sldId id="266" r:id="rId18"/>
    <p:sldId id="268" r:id="rId19"/>
    <p:sldId id="269" r:id="rId20"/>
    <p:sldId id="270" r:id="rId21"/>
    <p:sldId id="271" r:id="rId22"/>
    <p:sldId id="272" r:id="rId23"/>
    <p:sldId id="273" r:id="rId24"/>
    <p:sldId id="276" r:id="rId25"/>
    <p:sldId id="277" r:id="rId26"/>
    <p:sldId id="278" r:id="rId27"/>
    <p:sldId id="279" r:id="rId28"/>
    <p:sldId id="280" r:id="rId29"/>
    <p:sldId id="281" r:id="rId30"/>
    <p:sldId id="282" r:id="rId31"/>
    <p:sldId id="283" r:id="rId32"/>
    <p:sldId id="371" r:id="rId33"/>
    <p:sldId id="284" r:id="rId34"/>
    <p:sldId id="285" r:id="rId35"/>
    <p:sldId id="286" r:id="rId36"/>
    <p:sldId id="287" r:id="rId37"/>
    <p:sldId id="288" r:id="rId38"/>
    <p:sldId id="289" r:id="rId39"/>
    <p:sldId id="290" r:id="rId40"/>
    <p:sldId id="291" r:id="rId41"/>
    <p:sldId id="367" r:id="rId42"/>
    <p:sldId id="328" r:id="rId43"/>
    <p:sldId id="329" r:id="rId44"/>
    <p:sldId id="372" r:id="rId45"/>
    <p:sldId id="330" r:id="rId46"/>
    <p:sldId id="331" r:id="rId47"/>
    <p:sldId id="332" r:id="rId48"/>
    <p:sldId id="350" r:id="rId49"/>
    <p:sldId id="351" r:id="rId50"/>
    <p:sldId id="352" r:id="rId51"/>
    <p:sldId id="353" r:id="rId52"/>
    <p:sldId id="354" r:id="rId53"/>
    <p:sldId id="355" r:id="rId54"/>
    <p:sldId id="356" r:id="rId55"/>
    <p:sldId id="357" r:id="rId56"/>
    <p:sldId id="344" r:id="rId57"/>
    <p:sldId id="349" r:id="rId58"/>
    <p:sldId id="295" r:id="rId59"/>
    <p:sldId id="296" r:id="rId60"/>
    <p:sldId id="298" r:id="rId61"/>
    <p:sldId id="297" r:id="rId62"/>
    <p:sldId id="299" r:id="rId63"/>
    <p:sldId id="300" r:id="rId64"/>
    <p:sldId id="301" r:id="rId65"/>
    <p:sldId id="302" r:id="rId66"/>
    <p:sldId id="386" r:id="rId67"/>
    <p:sldId id="387" r:id="rId68"/>
    <p:sldId id="388" r:id="rId69"/>
    <p:sldId id="390" r:id="rId70"/>
    <p:sldId id="391" r:id="rId71"/>
    <p:sldId id="392" r:id="rId72"/>
    <p:sldId id="310" r:id="rId73"/>
    <p:sldId id="384" r:id="rId74"/>
    <p:sldId id="385" r:id="rId75"/>
    <p:sldId id="311" r:id="rId76"/>
    <p:sldId id="373" r:id="rId77"/>
    <p:sldId id="374" r:id="rId78"/>
    <p:sldId id="313" r:id="rId79"/>
    <p:sldId id="314" r:id="rId80"/>
    <p:sldId id="315" r:id="rId81"/>
    <p:sldId id="312" r:id="rId8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ette Martin-Wilde" initials="CM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89"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6-17T11:54:02.700" idx="1">
    <p:pos x="3522" y="832"/>
    <p:text>Likely a copy righted photo.  Please replace with something more appropriate</p:tex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7838A-07B4-4485-A456-1CB2DBD138A7}" type="doc">
      <dgm:prSet loTypeId="urn:microsoft.com/office/officeart/2005/8/layout/vList2" loCatId="list" qsTypeId="urn:microsoft.com/office/officeart/2005/8/quickstyle/simple1" qsCatId="simple" csTypeId="urn:microsoft.com/office/officeart/2005/8/colors/colorful5" csCatId="colorful" phldr="1"/>
      <dgm:spPr>
        <a:scene3d>
          <a:camera prst="perspectiveRelaxedModerately" fov="2700000">
            <a:rot lat="19820893" lon="691566" rev="21254326"/>
          </a:camera>
          <a:lightRig rig="threePt" dir="t"/>
        </a:scene3d>
      </dgm:spPr>
      <dgm:t>
        <a:bodyPr/>
        <a:lstStyle/>
        <a:p>
          <a:endParaRPr kumimoji="1" lang="ja-JP" altLang="en-US"/>
        </a:p>
      </dgm:t>
    </dgm:pt>
    <dgm:pt modelId="{46119503-E66E-46F8-93AC-2DED5A062BD2}">
      <dgm:prSet phldrT="[テキスト]"/>
      <dgm:spPr>
        <a:sp3d>
          <a:bevelT/>
        </a:sp3d>
      </dgm:spPr>
      <dgm:t>
        <a:bodyPr/>
        <a:lstStyle/>
        <a:p>
          <a:pPr rtl="0"/>
          <a:r>
            <a:rPr kumimoji="1" lang="ja-JP" altLang="en-US" b="1" i="0" u="none" dirty="0">
              <a:solidFill>
                <a:srgbClr val="FF0000"/>
              </a:solidFill>
            </a:rPr>
            <a:t>１７</a:t>
          </a:r>
          <a:r>
            <a:rPr kumimoji="1" lang="ja-JP" b="1" i="0" u="none" dirty="0">
              <a:solidFill>
                <a:srgbClr val="FF0000"/>
              </a:solidFill>
            </a:rPr>
            <a:t>日</a:t>
          </a:r>
          <a:r>
            <a:rPr kumimoji="1" lang="ja-JP" altLang="en-US" b="0" i="0" u="none" dirty="0">
              <a:solidFill>
                <a:schemeClr val="tx1"/>
              </a:solidFill>
            </a:rPr>
            <a:t>　</a:t>
          </a:r>
          <a:r>
            <a:rPr kumimoji="1" lang="ja-JP" altLang="en-US" b="1" i="0" u="none" dirty="0">
              <a:solidFill>
                <a:srgbClr val="FF0000"/>
              </a:solidFill>
            </a:rPr>
            <a:t>エレクト到着・</a:t>
          </a:r>
          <a:r>
            <a:rPr kumimoji="1" lang="ja-JP" b="1" i="0" u="none" dirty="0">
              <a:solidFill>
                <a:srgbClr val="FF0000"/>
              </a:solidFill>
            </a:rPr>
            <a:t>開会本会議</a:t>
          </a:r>
          <a:r>
            <a:rPr kumimoji="1" lang="ja-JP" altLang="en-US" b="1" i="0" u="none" dirty="0">
              <a:solidFill>
                <a:srgbClr val="FF0000"/>
              </a:solidFill>
            </a:rPr>
            <a:t>（夜）</a:t>
          </a:r>
          <a:endParaRPr kumimoji="1" lang="ja-JP" altLang="en-US" b="1" dirty="0">
            <a:solidFill>
              <a:srgbClr val="FF0000"/>
            </a:solidFill>
          </a:endParaRPr>
        </a:p>
      </dgm:t>
    </dgm:pt>
    <dgm:pt modelId="{E1826E39-121E-46E6-B872-10DEA8CD1C34}" type="parTrans" cxnId="{104C4652-B733-48CE-8015-728FE2C40D11}">
      <dgm:prSet/>
      <dgm:spPr/>
      <dgm:t>
        <a:bodyPr/>
        <a:lstStyle/>
        <a:p>
          <a:endParaRPr kumimoji="1" lang="ja-JP" altLang="en-US"/>
        </a:p>
      </dgm:t>
    </dgm:pt>
    <dgm:pt modelId="{51117059-5FC7-41C1-80C1-B2CD946716C9}" type="sibTrans" cxnId="{104C4652-B733-48CE-8015-728FE2C40D11}">
      <dgm:prSet/>
      <dgm:spPr/>
      <dgm:t>
        <a:bodyPr/>
        <a:lstStyle/>
        <a:p>
          <a:endParaRPr kumimoji="1" lang="ja-JP" altLang="en-US"/>
        </a:p>
      </dgm:t>
    </dgm:pt>
    <dgm:pt modelId="{722E2659-403C-4612-9467-9F80DF2508FD}">
      <dgm:prSet/>
      <dgm:spPr>
        <a:sp3d>
          <a:bevelT/>
        </a:sp3d>
      </dgm:spPr>
      <dgm:t>
        <a:bodyPr/>
        <a:lstStyle/>
        <a:p>
          <a:pPr rtl="0"/>
          <a:r>
            <a:rPr kumimoji="1" lang="ja-JP" altLang="en-US" b="1" i="0" u="none" dirty="0">
              <a:solidFill>
                <a:srgbClr val="FF0000"/>
              </a:solidFill>
            </a:rPr>
            <a:t>１８日</a:t>
          </a:r>
          <a:r>
            <a:rPr kumimoji="1" lang="ja-JP" altLang="en-US" b="0" i="0" u="none" dirty="0"/>
            <a:t>　</a:t>
          </a:r>
          <a:r>
            <a:rPr kumimoji="1" lang="ja-JP" b="0" i="0" u="none" dirty="0">
              <a:solidFill>
                <a:srgbClr val="002060"/>
              </a:solidFill>
            </a:rPr>
            <a:t>本会議</a:t>
          </a:r>
          <a:r>
            <a:rPr kumimoji="1" lang="ja-JP" altLang="en-US" b="0" i="0" u="none" dirty="0">
              <a:solidFill>
                <a:srgbClr val="002060"/>
              </a:solidFill>
            </a:rPr>
            <a:t>（</a:t>
          </a:r>
          <a:r>
            <a:rPr kumimoji="1" lang="ja-JP" altLang="en-US" b="0" i="0" u="none" dirty="0">
              <a:solidFill>
                <a:srgbClr val="FF0000"/>
              </a:solidFill>
            </a:rPr>
            <a:t>テーマ発表）、アイデア交換</a:t>
          </a:r>
          <a:endParaRPr lang="ja-JP" b="0" i="0" u="none" dirty="0">
            <a:solidFill>
              <a:srgbClr val="7030A0"/>
            </a:solidFill>
          </a:endParaRPr>
        </a:p>
      </dgm:t>
    </dgm:pt>
    <dgm:pt modelId="{2D5C5D40-84DE-4DFB-A787-88C53A124DB5}" type="parTrans" cxnId="{8532B441-3C60-46CF-BD6D-255F52D07606}">
      <dgm:prSet/>
      <dgm:spPr/>
      <dgm:t>
        <a:bodyPr/>
        <a:lstStyle/>
        <a:p>
          <a:endParaRPr kumimoji="1" lang="ja-JP" altLang="en-US"/>
        </a:p>
      </dgm:t>
    </dgm:pt>
    <dgm:pt modelId="{690A276D-0157-4528-9BC4-2F8CDF30E82F}" type="sibTrans" cxnId="{8532B441-3C60-46CF-BD6D-255F52D07606}">
      <dgm:prSet/>
      <dgm:spPr/>
      <dgm:t>
        <a:bodyPr/>
        <a:lstStyle/>
        <a:p>
          <a:endParaRPr kumimoji="1" lang="ja-JP" altLang="en-US"/>
        </a:p>
      </dgm:t>
    </dgm:pt>
    <dgm:pt modelId="{8906A263-39E1-4072-A501-634782FBFD4B}">
      <dgm:prSet/>
      <dgm:spPr>
        <a:sp3d>
          <a:bevelT/>
        </a:sp3d>
      </dgm:spPr>
      <dgm:t>
        <a:bodyPr/>
        <a:lstStyle/>
        <a:p>
          <a:r>
            <a:rPr kumimoji="1" lang="ja-JP" altLang="en-US" b="1" i="0" u="none" dirty="0">
              <a:solidFill>
                <a:srgbClr val="FF0000"/>
              </a:solidFill>
            </a:rPr>
            <a:t>１９日　</a:t>
          </a:r>
          <a:r>
            <a:rPr kumimoji="1" lang="ja-JP" b="0" i="0" u="none" dirty="0">
              <a:solidFill>
                <a:srgbClr val="002060"/>
              </a:solidFill>
            </a:rPr>
            <a:t>本会議</a:t>
          </a:r>
          <a:r>
            <a:rPr kumimoji="1" lang="ja-JP" altLang="en-US" b="0" i="0" u="none" dirty="0">
              <a:solidFill>
                <a:srgbClr val="002060"/>
              </a:solidFill>
            </a:rPr>
            <a:t>、</a:t>
          </a:r>
          <a:r>
            <a:rPr kumimoji="1" lang="ja-JP" altLang="en-US" b="0" i="0" u="none" dirty="0">
              <a:solidFill>
                <a:srgbClr val="FF0000"/>
              </a:solidFill>
            </a:rPr>
            <a:t>アイデア交換</a:t>
          </a:r>
          <a:r>
            <a:rPr kumimoji="1" lang="ja-JP" altLang="en-US" b="0" i="0" u="none" dirty="0">
              <a:solidFill>
                <a:schemeClr val="accent2"/>
              </a:solidFill>
            </a:rPr>
            <a:t>、</a:t>
          </a:r>
          <a:r>
            <a:rPr kumimoji="1" lang="ja-JP" altLang="en-US" b="1" i="0" u="none" dirty="0">
              <a:solidFill>
                <a:schemeClr val="tx1"/>
              </a:solidFill>
              <a:latin typeface="+mj-ea"/>
              <a:ea typeface="+mj-ea"/>
            </a:rPr>
            <a:t>国際晩餐舞踏会</a:t>
          </a:r>
          <a:endParaRPr lang="ja-JP" altLang="en-US" b="1" dirty="0">
            <a:solidFill>
              <a:schemeClr val="tx1"/>
            </a:solidFill>
            <a:latin typeface="+mj-ea"/>
            <a:ea typeface="+mj-ea"/>
          </a:endParaRPr>
        </a:p>
      </dgm:t>
    </dgm:pt>
    <dgm:pt modelId="{8BD71585-0E99-452E-8D31-16629C237286}" type="parTrans" cxnId="{38D19EA3-9C16-49F0-AF68-C9463E16D85A}">
      <dgm:prSet/>
      <dgm:spPr/>
      <dgm:t>
        <a:bodyPr/>
        <a:lstStyle/>
        <a:p>
          <a:endParaRPr kumimoji="1" lang="ja-JP" altLang="en-US"/>
        </a:p>
      </dgm:t>
    </dgm:pt>
    <dgm:pt modelId="{8D1B5C4B-1D6C-4BEA-B1A4-7F3D9C61D7DB}" type="sibTrans" cxnId="{38D19EA3-9C16-49F0-AF68-C9463E16D85A}">
      <dgm:prSet/>
      <dgm:spPr/>
      <dgm:t>
        <a:bodyPr/>
        <a:lstStyle/>
        <a:p>
          <a:endParaRPr kumimoji="1" lang="ja-JP" altLang="en-US"/>
        </a:p>
      </dgm:t>
    </dgm:pt>
    <dgm:pt modelId="{DB580F99-1615-4B45-B126-4861D8F85EFB}">
      <dgm:prSet/>
      <dgm:spPr>
        <a:sp3d>
          <a:bevelT/>
        </a:sp3d>
      </dgm:spPr>
      <dgm:t>
        <a:bodyPr/>
        <a:lstStyle/>
        <a:p>
          <a:r>
            <a:rPr kumimoji="1" lang="ja-JP" altLang="en-US" b="1" i="0" u="none" dirty="0">
              <a:solidFill>
                <a:srgbClr val="FF0000"/>
              </a:solidFill>
            </a:rPr>
            <a:t>２０日　</a:t>
          </a:r>
          <a:r>
            <a:rPr kumimoji="1" lang="ja-JP" b="0" i="0" u="none" dirty="0">
              <a:solidFill>
                <a:srgbClr val="002060"/>
              </a:solidFill>
            </a:rPr>
            <a:t>本会議</a:t>
          </a:r>
          <a:r>
            <a:rPr kumimoji="1" lang="ja-JP" altLang="en-US" b="0" i="0" u="none" dirty="0">
              <a:solidFill>
                <a:srgbClr val="002060"/>
              </a:solidFill>
            </a:rPr>
            <a:t>、</a:t>
          </a:r>
          <a:r>
            <a:rPr kumimoji="1" lang="ja-JP" altLang="en-US" b="0" i="0" u="none" dirty="0">
              <a:solidFill>
                <a:srgbClr val="FF0000"/>
              </a:solidFill>
            </a:rPr>
            <a:t>ワークショップ（ロータリーモーメント）</a:t>
          </a:r>
          <a:endParaRPr lang="ja-JP" altLang="en-US" dirty="0">
            <a:solidFill>
              <a:srgbClr val="FF0000"/>
            </a:solidFill>
          </a:endParaRPr>
        </a:p>
      </dgm:t>
    </dgm:pt>
    <dgm:pt modelId="{A07F1E57-1ED5-4B47-AC9A-EF4D9B7B3250}" type="parTrans" cxnId="{34F93A1F-572C-4954-BB18-C0C46E848139}">
      <dgm:prSet/>
      <dgm:spPr/>
      <dgm:t>
        <a:bodyPr/>
        <a:lstStyle/>
        <a:p>
          <a:endParaRPr kumimoji="1" lang="ja-JP" altLang="en-US"/>
        </a:p>
      </dgm:t>
    </dgm:pt>
    <dgm:pt modelId="{1B6FEFCA-6091-46CF-B554-32912EB324B6}" type="sibTrans" cxnId="{34F93A1F-572C-4954-BB18-C0C46E848139}">
      <dgm:prSet/>
      <dgm:spPr/>
      <dgm:t>
        <a:bodyPr/>
        <a:lstStyle/>
        <a:p>
          <a:endParaRPr kumimoji="1" lang="ja-JP" altLang="en-US"/>
        </a:p>
      </dgm:t>
    </dgm:pt>
    <dgm:pt modelId="{1EF3BD7A-FCD8-425F-A9EB-15F99449FD21}">
      <dgm:prSet/>
      <dgm:spPr>
        <a:sp3d>
          <a:bevelT/>
        </a:sp3d>
      </dgm:spPr>
      <dgm:t>
        <a:bodyPr/>
        <a:lstStyle/>
        <a:p>
          <a:pPr rtl="0"/>
          <a:r>
            <a:rPr kumimoji="1" lang="ja-JP" altLang="en-US" b="1" i="0" u="none" dirty="0">
              <a:solidFill>
                <a:srgbClr val="FF0000"/>
              </a:solidFill>
            </a:rPr>
            <a:t>２１日</a:t>
          </a:r>
          <a:r>
            <a:rPr kumimoji="1" lang="ja-JP" altLang="en-US" b="0" i="0" u="none" dirty="0"/>
            <a:t>　</a:t>
          </a:r>
          <a:r>
            <a:rPr kumimoji="1" lang="ja-JP" b="0" i="0" u="none" dirty="0">
              <a:solidFill>
                <a:srgbClr val="002060"/>
              </a:solidFill>
            </a:rPr>
            <a:t>本会議</a:t>
          </a:r>
          <a:r>
            <a:rPr kumimoji="1" lang="ja-JP" b="0" i="0" u="none" dirty="0">
              <a:solidFill>
                <a:schemeClr val="accent2"/>
              </a:solidFill>
            </a:rPr>
            <a:t>、</a:t>
          </a:r>
          <a:r>
            <a:rPr kumimoji="1" lang="ja-JP" altLang="en-US" b="0" i="0" u="none" dirty="0">
              <a:solidFill>
                <a:srgbClr val="FF0000"/>
              </a:solidFill>
            </a:rPr>
            <a:t>ロータリートーク、</a:t>
          </a:r>
          <a:r>
            <a:rPr kumimoji="1" lang="ja-JP" altLang="en-US" b="1" i="0" u="none" dirty="0">
              <a:solidFill>
                <a:schemeClr val="tx1"/>
              </a:solidFill>
              <a:latin typeface="+mj-ea"/>
              <a:ea typeface="+mj-ea"/>
            </a:rPr>
            <a:t>祭りの夕べ</a:t>
          </a:r>
          <a:endParaRPr lang="ja-JP" b="1" i="0" u="none" dirty="0">
            <a:solidFill>
              <a:schemeClr val="tx1"/>
            </a:solidFill>
            <a:latin typeface="+mj-ea"/>
            <a:ea typeface="+mj-ea"/>
          </a:endParaRPr>
        </a:p>
      </dgm:t>
    </dgm:pt>
    <dgm:pt modelId="{6CA348A6-8E5A-4EF3-A233-215BBD94CE9E}" type="parTrans" cxnId="{3C9D2D0F-6572-476A-B5A1-FB482CBE6119}">
      <dgm:prSet/>
      <dgm:spPr/>
      <dgm:t>
        <a:bodyPr/>
        <a:lstStyle/>
        <a:p>
          <a:endParaRPr kumimoji="1" lang="ja-JP" altLang="en-US"/>
        </a:p>
      </dgm:t>
    </dgm:pt>
    <dgm:pt modelId="{33CD2803-C5B6-4E57-9FF6-1D43F2A488CD}" type="sibTrans" cxnId="{3C9D2D0F-6572-476A-B5A1-FB482CBE6119}">
      <dgm:prSet/>
      <dgm:spPr/>
      <dgm:t>
        <a:bodyPr/>
        <a:lstStyle/>
        <a:p>
          <a:endParaRPr kumimoji="1" lang="ja-JP" altLang="en-US"/>
        </a:p>
      </dgm:t>
    </dgm:pt>
    <dgm:pt modelId="{521EACB2-8539-4EFA-B691-533955D7FE9B}">
      <dgm:prSet/>
      <dgm:spPr>
        <a:sp3d>
          <a:bevelT/>
        </a:sp3d>
      </dgm:spPr>
      <dgm:t>
        <a:bodyPr/>
        <a:lstStyle/>
        <a:p>
          <a:pPr rtl="0"/>
          <a:r>
            <a:rPr kumimoji="1" lang="ja-JP" altLang="en-US" b="1" i="0" u="none" dirty="0">
              <a:solidFill>
                <a:srgbClr val="FF0000"/>
              </a:solidFill>
            </a:rPr>
            <a:t>２２日　</a:t>
          </a:r>
          <a:r>
            <a:rPr kumimoji="1" lang="ja-JP" b="0" i="0" u="none" dirty="0">
              <a:solidFill>
                <a:srgbClr val="002060"/>
              </a:solidFill>
            </a:rPr>
            <a:t>本会議</a:t>
          </a:r>
          <a:r>
            <a:rPr kumimoji="1" lang="ja-JP" b="0" i="0" u="none" dirty="0">
              <a:solidFill>
                <a:schemeClr val="accent2"/>
              </a:solidFill>
            </a:rPr>
            <a:t>、</a:t>
          </a:r>
          <a:r>
            <a:rPr kumimoji="1" lang="ja-JP" altLang="en-US" b="1" i="0" u="none" dirty="0">
              <a:solidFill>
                <a:srgbClr val="FF0000"/>
              </a:solidFill>
            </a:rPr>
            <a:t>アイデア交換</a:t>
          </a:r>
          <a:r>
            <a:rPr kumimoji="1" lang="ja-JP" b="0" i="0" u="none" dirty="0">
              <a:solidFill>
                <a:schemeClr val="accent6">
                  <a:lumMod val="75000"/>
                </a:schemeClr>
              </a:solidFill>
            </a:rPr>
            <a:t>、</a:t>
          </a:r>
          <a:r>
            <a:rPr kumimoji="1" lang="ja-JP" altLang="en-US" b="1" i="0" u="none" dirty="0">
              <a:solidFill>
                <a:srgbClr val="FF0000"/>
              </a:solidFill>
            </a:rPr>
            <a:t>ワークショップ</a:t>
          </a:r>
          <a:r>
            <a:rPr kumimoji="1" lang="ja-JP" altLang="en-US" b="0" i="0" u="none" dirty="0">
              <a:solidFill>
                <a:schemeClr val="accent6">
                  <a:lumMod val="75000"/>
                </a:schemeClr>
              </a:solidFill>
            </a:rPr>
            <a:t>、</a:t>
          </a:r>
          <a:r>
            <a:rPr kumimoji="1" lang="ja-JP" b="1" i="0" u="none" dirty="0">
              <a:solidFill>
                <a:schemeClr val="tx1"/>
              </a:solidFill>
              <a:latin typeface="+mj-ea"/>
              <a:ea typeface="+mj-ea"/>
            </a:rPr>
            <a:t>閉会晩餐会</a:t>
          </a:r>
          <a:endParaRPr lang="ja-JP" b="1" i="0" u="none" dirty="0">
            <a:solidFill>
              <a:schemeClr val="tx1"/>
            </a:solidFill>
            <a:latin typeface="+mj-ea"/>
            <a:ea typeface="+mj-ea"/>
          </a:endParaRPr>
        </a:p>
      </dgm:t>
    </dgm:pt>
    <dgm:pt modelId="{1230BFC0-9F0A-4914-B59C-26638A14A682}" type="parTrans" cxnId="{909FDE89-24AD-40AB-B255-E421AEB77515}">
      <dgm:prSet/>
      <dgm:spPr/>
      <dgm:t>
        <a:bodyPr/>
        <a:lstStyle/>
        <a:p>
          <a:endParaRPr kumimoji="1" lang="ja-JP" altLang="en-US"/>
        </a:p>
      </dgm:t>
    </dgm:pt>
    <dgm:pt modelId="{9A219ECB-0F83-44B6-A9BB-717AA51AC48D}" type="sibTrans" cxnId="{909FDE89-24AD-40AB-B255-E421AEB77515}">
      <dgm:prSet/>
      <dgm:spPr/>
      <dgm:t>
        <a:bodyPr/>
        <a:lstStyle/>
        <a:p>
          <a:endParaRPr kumimoji="1" lang="ja-JP" altLang="en-US"/>
        </a:p>
      </dgm:t>
    </dgm:pt>
    <dgm:pt modelId="{C800E51C-BC90-448B-8DE7-9A19D04F6A37}" type="pres">
      <dgm:prSet presAssocID="{65F7838A-07B4-4485-A456-1CB2DBD138A7}" presName="linear" presStyleCnt="0">
        <dgm:presLayoutVars>
          <dgm:animLvl val="lvl"/>
          <dgm:resizeHandles val="exact"/>
        </dgm:presLayoutVars>
      </dgm:prSet>
      <dgm:spPr/>
    </dgm:pt>
    <dgm:pt modelId="{B564BB78-65C3-4EDE-B568-A406AFDB644F}" type="pres">
      <dgm:prSet presAssocID="{46119503-E66E-46F8-93AC-2DED5A062BD2}" presName="parentText" presStyleLbl="node1" presStyleIdx="0" presStyleCnt="6" custLinFactY="-25702" custLinFactNeighborX="-23529" custLinFactNeighborY="-100000">
        <dgm:presLayoutVars>
          <dgm:chMax val="0"/>
          <dgm:bulletEnabled val="1"/>
        </dgm:presLayoutVars>
      </dgm:prSet>
      <dgm:spPr/>
    </dgm:pt>
    <dgm:pt modelId="{986477C6-1A75-4126-820C-CA7BB43986E6}" type="pres">
      <dgm:prSet presAssocID="{51117059-5FC7-41C1-80C1-B2CD946716C9}" presName="spacer" presStyleCnt="0"/>
      <dgm:spPr>
        <a:sp3d>
          <a:bevelT/>
        </a:sp3d>
      </dgm:spPr>
    </dgm:pt>
    <dgm:pt modelId="{B57881E2-D374-4376-99CE-E894B7F49413}" type="pres">
      <dgm:prSet presAssocID="{722E2659-403C-4612-9467-9F80DF2508FD}" presName="parentText" presStyleLbl="node1" presStyleIdx="1" presStyleCnt="6" custLinFactY="-9925" custLinFactNeighborY="-100000">
        <dgm:presLayoutVars>
          <dgm:chMax val="0"/>
          <dgm:bulletEnabled val="1"/>
        </dgm:presLayoutVars>
      </dgm:prSet>
      <dgm:spPr/>
    </dgm:pt>
    <dgm:pt modelId="{C2526AF3-A83B-4000-A88D-7CF3CE8F7DBD}" type="pres">
      <dgm:prSet presAssocID="{690A276D-0157-4528-9BC4-2F8CDF30E82F}" presName="spacer" presStyleCnt="0"/>
      <dgm:spPr>
        <a:sp3d>
          <a:bevelT/>
        </a:sp3d>
      </dgm:spPr>
    </dgm:pt>
    <dgm:pt modelId="{BA01382A-9442-4D0C-9ED7-09A55F24DF8B}" type="pres">
      <dgm:prSet presAssocID="{8906A263-39E1-4072-A501-634782FBFD4B}" presName="parentText" presStyleLbl="node1" presStyleIdx="2" presStyleCnt="6" custLinFactY="-20450" custLinFactNeighborX="-840" custLinFactNeighborY="-100000">
        <dgm:presLayoutVars>
          <dgm:chMax val="0"/>
          <dgm:bulletEnabled val="1"/>
        </dgm:presLayoutVars>
      </dgm:prSet>
      <dgm:spPr/>
    </dgm:pt>
    <dgm:pt modelId="{1227EC22-06D2-41F6-B8D5-82AAE340A82C}" type="pres">
      <dgm:prSet presAssocID="{8D1B5C4B-1D6C-4BEA-B1A4-7F3D9C61D7DB}" presName="spacer" presStyleCnt="0"/>
      <dgm:spPr>
        <a:sp3d>
          <a:bevelT/>
        </a:sp3d>
      </dgm:spPr>
    </dgm:pt>
    <dgm:pt modelId="{EB7C2684-9FE1-4660-AB9A-FD24D45165B6}" type="pres">
      <dgm:prSet presAssocID="{DB580F99-1615-4B45-B126-4861D8F85EFB}" presName="parentText" presStyleLbl="node1" presStyleIdx="3" presStyleCnt="6" custLinFactNeighborX="840" custLinFactNeighborY="-90326">
        <dgm:presLayoutVars>
          <dgm:chMax val="0"/>
          <dgm:bulletEnabled val="1"/>
        </dgm:presLayoutVars>
      </dgm:prSet>
      <dgm:spPr/>
    </dgm:pt>
    <dgm:pt modelId="{BF4E9E59-22B6-4CB3-8E73-3EAAFB73CE31}" type="pres">
      <dgm:prSet presAssocID="{1B6FEFCA-6091-46CF-B554-32912EB324B6}" presName="spacer" presStyleCnt="0"/>
      <dgm:spPr>
        <a:sp3d>
          <a:bevelT/>
        </a:sp3d>
      </dgm:spPr>
    </dgm:pt>
    <dgm:pt modelId="{6A3CB668-F024-406C-BB73-417DBFAC601E}" type="pres">
      <dgm:prSet presAssocID="{1EF3BD7A-FCD8-425F-A9EB-15F99449FD21}" presName="parentText" presStyleLbl="node1" presStyleIdx="4" presStyleCnt="6">
        <dgm:presLayoutVars>
          <dgm:chMax val="0"/>
          <dgm:bulletEnabled val="1"/>
        </dgm:presLayoutVars>
      </dgm:prSet>
      <dgm:spPr/>
    </dgm:pt>
    <dgm:pt modelId="{E1118A5C-D1CE-491C-BCF3-39869024D0AE}" type="pres">
      <dgm:prSet presAssocID="{33CD2803-C5B6-4E57-9FF6-1D43F2A488CD}" presName="spacer" presStyleCnt="0"/>
      <dgm:spPr>
        <a:sp3d>
          <a:bevelT/>
        </a:sp3d>
      </dgm:spPr>
    </dgm:pt>
    <dgm:pt modelId="{96595598-1625-4DCB-8F50-27658A76AF31}" type="pres">
      <dgm:prSet presAssocID="{521EACB2-8539-4EFA-B691-533955D7FE9B}" presName="parentText" presStyleLbl="node1" presStyleIdx="5" presStyleCnt="6">
        <dgm:presLayoutVars>
          <dgm:chMax val="0"/>
          <dgm:bulletEnabled val="1"/>
        </dgm:presLayoutVars>
      </dgm:prSet>
      <dgm:spPr/>
    </dgm:pt>
  </dgm:ptLst>
  <dgm:cxnLst>
    <dgm:cxn modelId="{3C9D2D0F-6572-476A-B5A1-FB482CBE6119}" srcId="{65F7838A-07B4-4485-A456-1CB2DBD138A7}" destId="{1EF3BD7A-FCD8-425F-A9EB-15F99449FD21}" srcOrd="4" destOrd="0" parTransId="{6CA348A6-8E5A-4EF3-A233-215BBD94CE9E}" sibTransId="{33CD2803-C5B6-4E57-9FF6-1D43F2A488CD}"/>
    <dgm:cxn modelId="{34F93A1F-572C-4954-BB18-C0C46E848139}" srcId="{65F7838A-07B4-4485-A456-1CB2DBD138A7}" destId="{DB580F99-1615-4B45-B126-4861D8F85EFB}" srcOrd="3" destOrd="0" parTransId="{A07F1E57-1ED5-4B47-AC9A-EF4D9B7B3250}" sibTransId="{1B6FEFCA-6091-46CF-B554-32912EB324B6}"/>
    <dgm:cxn modelId="{ABF56F3E-D341-4C19-B322-C6EB0429A0C2}" type="presOf" srcId="{DB580F99-1615-4B45-B126-4861D8F85EFB}" destId="{EB7C2684-9FE1-4660-AB9A-FD24D45165B6}" srcOrd="0" destOrd="0" presId="urn:microsoft.com/office/officeart/2005/8/layout/vList2"/>
    <dgm:cxn modelId="{8532B441-3C60-46CF-BD6D-255F52D07606}" srcId="{65F7838A-07B4-4485-A456-1CB2DBD138A7}" destId="{722E2659-403C-4612-9467-9F80DF2508FD}" srcOrd="1" destOrd="0" parTransId="{2D5C5D40-84DE-4DFB-A787-88C53A124DB5}" sibTransId="{690A276D-0157-4528-9BC4-2F8CDF30E82F}"/>
    <dgm:cxn modelId="{104C4652-B733-48CE-8015-728FE2C40D11}" srcId="{65F7838A-07B4-4485-A456-1CB2DBD138A7}" destId="{46119503-E66E-46F8-93AC-2DED5A062BD2}" srcOrd="0" destOrd="0" parTransId="{E1826E39-121E-46E6-B872-10DEA8CD1C34}" sibTransId="{51117059-5FC7-41C1-80C1-B2CD946716C9}"/>
    <dgm:cxn modelId="{5A79DF76-7190-4C06-9566-1D7C6CFAE0E6}" type="presOf" srcId="{8906A263-39E1-4072-A501-634782FBFD4B}" destId="{BA01382A-9442-4D0C-9ED7-09A55F24DF8B}" srcOrd="0" destOrd="0" presId="urn:microsoft.com/office/officeart/2005/8/layout/vList2"/>
    <dgm:cxn modelId="{80DECF82-0215-4210-B2DA-BE352A8B763F}" type="presOf" srcId="{46119503-E66E-46F8-93AC-2DED5A062BD2}" destId="{B564BB78-65C3-4EDE-B568-A406AFDB644F}" srcOrd="0" destOrd="0" presId="urn:microsoft.com/office/officeart/2005/8/layout/vList2"/>
    <dgm:cxn modelId="{909FDE89-24AD-40AB-B255-E421AEB77515}" srcId="{65F7838A-07B4-4485-A456-1CB2DBD138A7}" destId="{521EACB2-8539-4EFA-B691-533955D7FE9B}" srcOrd="5" destOrd="0" parTransId="{1230BFC0-9F0A-4914-B59C-26638A14A682}" sibTransId="{9A219ECB-0F83-44B6-A9BB-717AA51AC48D}"/>
    <dgm:cxn modelId="{5C3D5C8D-04C5-4797-AE06-4C02975D2053}" type="presOf" srcId="{65F7838A-07B4-4485-A456-1CB2DBD138A7}" destId="{C800E51C-BC90-448B-8DE7-9A19D04F6A37}" srcOrd="0" destOrd="0" presId="urn:microsoft.com/office/officeart/2005/8/layout/vList2"/>
    <dgm:cxn modelId="{36431B95-BBDB-4C85-A603-67CF0D194B82}" type="presOf" srcId="{722E2659-403C-4612-9467-9F80DF2508FD}" destId="{B57881E2-D374-4376-99CE-E894B7F49413}" srcOrd="0" destOrd="0" presId="urn:microsoft.com/office/officeart/2005/8/layout/vList2"/>
    <dgm:cxn modelId="{38D19EA3-9C16-49F0-AF68-C9463E16D85A}" srcId="{65F7838A-07B4-4485-A456-1CB2DBD138A7}" destId="{8906A263-39E1-4072-A501-634782FBFD4B}" srcOrd="2" destOrd="0" parTransId="{8BD71585-0E99-452E-8D31-16629C237286}" sibTransId="{8D1B5C4B-1D6C-4BEA-B1A4-7F3D9C61D7DB}"/>
    <dgm:cxn modelId="{9E0ABFA5-BA58-4A96-820C-8B2D71B11F9A}" type="presOf" srcId="{521EACB2-8539-4EFA-B691-533955D7FE9B}" destId="{96595598-1625-4DCB-8F50-27658A76AF31}" srcOrd="0" destOrd="0" presId="urn:microsoft.com/office/officeart/2005/8/layout/vList2"/>
    <dgm:cxn modelId="{F3D11CEB-5CB0-4FEC-A55E-0A795A07B902}" type="presOf" srcId="{1EF3BD7A-FCD8-425F-A9EB-15F99449FD21}" destId="{6A3CB668-F024-406C-BB73-417DBFAC601E}" srcOrd="0" destOrd="0" presId="urn:microsoft.com/office/officeart/2005/8/layout/vList2"/>
    <dgm:cxn modelId="{5029FF9F-17AF-47D0-BDBF-03274A680500}" type="presParOf" srcId="{C800E51C-BC90-448B-8DE7-9A19D04F6A37}" destId="{B564BB78-65C3-4EDE-B568-A406AFDB644F}" srcOrd="0" destOrd="0" presId="urn:microsoft.com/office/officeart/2005/8/layout/vList2"/>
    <dgm:cxn modelId="{BC4C83BF-9D4C-402B-8155-0E4F44F7B996}" type="presParOf" srcId="{C800E51C-BC90-448B-8DE7-9A19D04F6A37}" destId="{986477C6-1A75-4126-820C-CA7BB43986E6}" srcOrd="1" destOrd="0" presId="urn:microsoft.com/office/officeart/2005/8/layout/vList2"/>
    <dgm:cxn modelId="{D2A5744B-2243-42CD-80E5-9F310053BF1C}" type="presParOf" srcId="{C800E51C-BC90-448B-8DE7-9A19D04F6A37}" destId="{B57881E2-D374-4376-99CE-E894B7F49413}" srcOrd="2" destOrd="0" presId="urn:microsoft.com/office/officeart/2005/8/layout/vList2"/>
    <dgm:cxn modelId="{8854CE36-21A7-40DF-9615-20F424E2C0DC}" type="presParOf" srcId="{C800E51C-BC90-448B-8DE7-9A19D04F6A37}" destId="{C2526AF3-A83B-4000-A88D-7CF3CE8F7DBD}" srcOrd="3" destOrd="0" presId="urn:microsoft.com/office/officeart/2005/8/layout/vList2"/>
    <dgm:cxn modelId="{0D83C18A-0362-4BAF-BD99-C0B831457FB2}" type="presParOf" srcId="{C800E51C-BC90-448B-8DE7-9A19D04F6A37}" destId="{BA01382A-9442-4D0C-9ED7-09A55F24DF8B}" srcOrd="4" destOrd="0" presId="urn:microsoft.com/office/officeart/2005/8/layout/vList2"/>
    <dgm:cxn modelId="{2B29F479-E530-47EE-BFAA-0E401361F539}" type="presParOf" srcId="{C800E51C-BC90-448B-8DE7-9A19D04F6A37}" destId="{1227EC22-06D2-41F6-B8D5-82AAE340A82C}" srcOrd="5" destOrd="0" presId="urn:microsoft.com/office/officeart/2005/8/layout/vList2"/>
    <dgm:cxn modelId="{B22BAC54-C4B7-4852-AE05-38F6CD947BD2}" type="presParOf" srcId="{C800E51C-BC90-448B-8DE7-9A19D04F6A37}" destId="{EB7C2684-9FE1-4660-AB9A-FD24D45165B6}" srcOrd="6" destOrd="0" presId="urn:microsoft.com/office/officeart/2005/8/layout/vList2"/>
    <dgm:cxn modelId="{7540C440-B3CB-47D7-88ED-6DBB9D1EA772}" type="presParOf" srcId="{C800E51C-BC90-448B-8DE7-9A19D04F6A37}" destId="{BF4E9E59-22B6-4CB3-8E73-3EAAFB73CE31}" srcOrd="7" destOrd="0" presId="urn:microsoft.com/office/officeart/2005/8/layout/vList2"/>
    <dgm:cxn modelId="{7F7A36D7-1FB1-47F6-8434-0F4FD56A2973}" type="presParOf" srcId="{C800E51C-BC90-448B-8DE7-9A19D04F6A37}" destId="{6A3CB668-F024-406C-BB73-417DBFAC601E}" srcOrd="8" destOrd="0" presId="urn:microsoft.com/office/officeart/2005/8/layout/vList2"/>
    <dgm:cxn modelId="{4F409B44-D884-4C8B-ADCE-295E6D01BB34}" type="presParOf" srcId="{C800E51C-BC90-448B-8DE7-9A19D04F6A37}" destId="{E1118A5C-D1CE-491C-BCF3-39869024D0AE}" srcOrd="9" destOrd="0" presId="urn:microsoft.com/office/officeart/2005/8/layout/vList2"/>
    <dgm:cxn modelId="{317EA24E-DD6C-4362-B191-BF2018150482}" type="presParOf" srcId="{C800E51C-BC90-448B-8DE7-9A19D04F6A37}" destId="{96595598-1625-4DCB-8F50-27658A76AF3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4BB78-65C3-4EDE-B568-A406AFDB644F}">
      <dsp:nvSpPr>
        <dsp:cNvPr id="0" name=""/>
        <dsp:cNvSpPr/>
      </dsp:nvSpPr>
      <dsp:spPr>
        <a:xfrm>
          <a:off x="0" y="236023"/>
          <a:ext cx="8568952" cy="6540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Moderately" fov="2700000">
            <a:rot lat="19820893" lon="691566" rev="21254326"/>
          </a:camera>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kumimoji="1" lang="ja-JP" altLang="en-US" sz="2600" b="1" i="0" u="none" kern="1200" dirty="0">
              <a:solidFill>
                <a:srgbClr val="FF0000"/>
              </a:solidFill>
            </a:rPr>
            <a:t>１７</a:t>
          </a:r>
          <a:r>
            <a:rPr kumimoji="1" lang="ja-JP" sz="2600" b="1" i="0" u="none" kern="1200" dirty="0">
              <a:solidFill>
                <a:srgbClr val="FF0000"/>
              </a:solidFill>
            </a:rPr>
            <a:t>日</a:t>
          </a:r>
          <a:r>
            <a:rPr kumimoji="1" lang="ja-JP" altLang="en-US" sz="2600" b="0" i="0" u="none" kern="1200" dirty="0">
              <a:solidFill>
                <a:schemeClr val="tx1"/>
              </a:solidFill>
            </a:rPr>
            <a:t>　</a:t>
          </a:r>
          <a:r>
            <a:rPr kumimoji="1" lang="ja-JP" altLang="en-US" sz="2600" b="1" i="0" u="none" kern="1200" dirty="0">
              <a:solidFill>
                <a:srgbClr val="FF0000"/>
              </a:solidFill>
            </a:rPr>
            <a:t>エレクト到着・</a:t>
          </a:r>
          <a:r>
            <a:rPr kumimoji="1" lang="ja-JP" sz="2600" b="1" i="0" u="none" kern="1200" dirty="0">
              <a:solidFill>
                <a:srgbClr val="FF0000"/>
              </a:solidFill>
            </a:rPr>
            <a:t>開会本会議</a:t>
          </a:r>
          <a:r>
            <a:rPr kumimoji="1" lang="ja-JP" altLang="en-US" sz="2600" b="1" i="0" u="none" kern="1200" dirty="0">
              <a:solidFill>
                <a:srgbClr val="FF0000"/>
              </a:solidFill>
            </a:rPr>
            <a:t>（夜）</a:t>
          </a:r>
          <a:endParaRPr kumimoji="1" lang="ja-JP" altLang="en-US" sz="2600" b="1" kern="1200" dirty="0">
            <a:solidFill>
              <a:srgbClr val="FF0000"/>
            </a:solidFill>
          </a:endParaRPr>
        </a:p>
      </dsp:txBody>
      <dsp:txXfrm>
        <a:off x="31927" y="267950"/>
        <a:ext cx="8505098" cy="590176"/>
      </dsp:txXfrm>
    </dsp:sp>
    <dsp:sp modelId="{B57881E2-D374-4376-99CE-E894B7F49413}">
      <dsp:nvSpPr>
        <dsp:cNvPr id="0" name=""/>
        <dsp:cNvSpPr/>
      </dsp:nvSpPr>
      <dsp:spPr>
        <a:xfrm>
          <a:off x="0" y="1068119"/>
          <a:ext cx="8568952" cy="654030"/>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a:scene3d>
          <a:camera prst="perspectiveRelaxedModerately" fov="2700000">
            <a:rot lat="19820893" lon="691566" rev="21254326"/>
          </a:camera>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kumimoji="1" lang="ja-JP" altLang="en-US" sz="2600" b="1" i="0" u="none" kern="1200" dirty="0">
              <a:solidFill>
                <a:srgbClr val="FF0000"/>
              </a:solidFill>
            </a:rPr>
            <a:t>１８日</a:t>
          </a:r>
          <a:r>
            <a:rPr kumimoji="1" lang="ja-JP" altLang="en-US" sz="2600" b="0" i="0" u="none" kern="1200" dirty="0"/>
            <a:t>　</a:t>
          </a:r>
          <a:r>
            <a:rPr kumimoji="1" lang="ja-JP" sz="2600" b="0" i="0" u="none" kern="1200" dirty="0">
              <a:solidFill>
                <a:srgbClr val="002060"/>
              </a:solidFill>
            </a:rPr>
            <a:t>本会議</a:t>
          </a:r>
          <a:r>
            <a:rPr kumimoji="1" lang="ja-JP" altLang="en-US" sz="2600" b="0" i="0" u="none" kern="1200" dirty="0">
              <a:solidFill>
                <a:srgbClr val="002060"/>
              </a:solidFill>
            </a:rPr>
            <a:t>（</a:t>
          </a:r>
          <a:r>
            <a:rPr kumimoji="1" lang="ja-JP" altLang="en-US" sz="2600" b="0" i="0" u="none" kern="1200" dirty="0">
              <a:solidFill>
                <a:srgbClr val="FF0000"/>
              </a:solidFill>
            </a:rPr>
            <a:t>テーマ発表）、アイデア交換</a:t>
          </a:r>
          <a:endParaRPr lang="ja-JP" sz="2600" b="0" i="0" u="none" kern="1200" dirty="0">
            <a:solidFill>
              <a:srgbClr val="7030A0"/>
            </a:solidFill>
          </a:endParaRPr>
        </a:p>
      </dsp:txBody>
      <dsp:txXfrm>
        <a:off x="31927" y="1100046"/>
        <a:ext cx="8505098" cy="590176"/>
      </dsp:txXfrm>
    </dsp:sp>
    <dsp:sp modelId="{BA01382A-9442-4D0C-9ED7-09A55F24DF8B}">
      <dsp:nvSpPr>
        <dsp:cNvPr id="0" name=""/>
        <dsp:cNvSpPr/>
      </dsp:nvSpPr>
      <dsp:spPr>
        <a:xfrm>
          <a:off x="0" y="1728192"/>
          <a:ext cx="8568952" cy="654030"/>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a:scene3d>
          <a:camera prst="perspectiveRelaxedModerately" fov="2700000">
            <a:rot lat="19820893" lon="691566" rev="21254326"/>
          </a:camera>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kumimoji="1" lang="ja-JP" altLang="en-US" sz="2600" b="1" i="0" u="none" kern="1200" dirty="0">
              <a:solidFill>
                <a:srgbClr val="FF0000"/>
              </a:solidFill>
            </a:rPr>
            <a:t>１９日　</a:t>
          </a:r>
          <a:r>
            <a:rPr kumimoji="1" lang="ja-JP" sz="2600" b="0" i="0" u="none" kern="1200" dirty="0">
              <a:solidFill>
                <a:srgbClr val="002060"/>
              </a:solidFill>
            </a:rPr>
            <a:t>本会議</a:t>
          </a:r>
          <a:r>
            <a:rPr kumimoji="1" lang="ja-JP" altLang="en-US" sz="2600" b="0" i="0" u="none" kern="1200" dirty="0">
              <a:solidFill>
                <a:srgbClr val="002060"/>
              </a:solidFill>
            </a:rPr>
            <a:t>、</a:t>
          </a:r>
          <a:r>
            <a:rPr kumimoji="1" lang="ja-JP" altLang="en-US" sz="2600" b="0" i="0" u="none" kern="1200" dirty="0">
              <a:solidFill>
                <a:srgbClr val="FF0000"/>
              </a:solidFill>
            </a:rPr>
            <a:t>アイデア交換</a:t>
          </a:r>
          <a:r>
            <a:rPr kumimoji="1" lang="ja-JP" altLang="en-US" sz="2600" b="0" i="0" u="none" kern="1200" dirty="0">
              <a:solidFill>
                <a:schemeClr val="accent2"/>
              </a:solidFill>
            </a:rPr>
            <a:t>、</a:t>
          </a:r>
          <a:r>
            <a:rPr kumimoji="1" lang="ja-JP" altLang="en-US" sz="2600" b="1" i="0" u="none" kern="1200" dirty="0">
              <a:solidFill>
                <a:schemeClr val="tx1"/>
              </a:solidFill>
              <a:latin typeface="+mj-ea"/>
              <a:ea typeface="+mj-ea"/>
            </a:rPr>
            <a:t>国際晩餐舞踏会</a:t>
          </a:r>
          <a:endParaRPr lang="ja-JP" altLang="en-US" sz="2600" b="1" kern="1200" dirty="0">
            <a:solidFill>
              <a:schemeClr val="tx1"/>
            </a:solidFill>
            <a:latin typeface="+mj-ea"/>
            <a:ea typeface="+mj-ea"/>
          </a:endParaRPr>
        </a:p>
      </dsp:txBody>
      <dsp:txXfrm>
        <a:off x="31927" y="1760119"/>
        <a:ext cx="8505098" cy="590176"/>
      </dsp:txXfrm>
    </dsp:sp>
    <dsp:sp modelId="{EB7C2684-9FE1-4660-AB9A-FD24D45165B6}">
      <dsp:nvSpPr>
        <dsp:cNvPr id="0" name=""/>
        <dsp:cNvSpPr/>
      </dsp:nvSpPr>
      <dsp:spPr>
        <a:xfrm>
          <a:off x="0" y="2598095"/>
          <a:ext cx="8568952" cy="654030"/>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a:scene3d>
          <a:camera prst="perspectiveRelaxedModerately" fov="2700000">
            <a:rot lat="19820893" lon="691566" rev="21254326"/>
          </a:camera>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kumimoji="1" lang="ja-JP" altLang="en-US" sz="2600" b="1" i="0" u="none" kern="1200" dirty="0">
              <a:solidFill>
                <a:srgbClr val="FF0000"/>
              </a:solidFill>
            </a:rPr>
            <a:t>２０日　</a:t>
          </a:r>
          <a:r>
            <a:rPr kumimoji="1" lang="ja-JP" sz="2600" b="0" i="0" u="none" kern="1200" dirty="0">
              <a:solidFill>
                <a:srgbClr val="002060"/>
              </a:solidFill>
            </a:rPr>
            <a:t>本会議</a:t>
          </a:r>
          <a:r>
            <a:rPr kumimoji="1" lang="ja-JP" altLang="en-US" sz="2600" b="0" i="0" u="none" kern="1200" dirty="0">
              <a:solidFill>
                <a:srgbClr val="002060"/>
              </a:solidFill>
            </a:rPr>
            <a:t>、</a:t>
          </a:r>
          <a:r>
            <a:rPr kumimoji="1" lang="ja-JP" altLang="en-US" sz="2600" b="0" i="0" u="none" kern="1200" dirty="0">
              <a:solidFill>
                <a:srgbClr val="FF0000"/>
              </a:solidFill>
            </a:rPr>
            <a:t>ワークショップ（ロータリーモーメント）</a:t>
          </a:r>
          <a:endParaRPr lang="ja-JP" altLang="en-US" sz="2600" kern="1200" dirty="0">
            <a:solidFill>
              <a:srgbClr val="FF0000"/>
            </a:solidFill>
          </a:endParaRPr>
        </a:p>
      </dsp:txBody>
      <dsp:txXfrm>
        <a:off x="31927" y="2630022"/>
        <a:ext cx="8505098" cy="590176"/>
      </dsp:txXfrm>
    </dsp:sp>
    <dsp:sp modelId="{6A3CB668-F024-406C-BB73-417DBFAC601E}">
      <dsp:nvSpPr>
        <dsp:cNvPr id="0" name=""/>
        <dsp:cNvSpPr/>
      </dsp:nvSpPr>
      <dsp:spPr>
        <a:xfrm>
          <a:off x="0" y="3394641"/>
          <a:ext cx="8568952" cy="654030"/>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a:scene3d>
          <a:camera prst="perspectiveRelaxedModerately" fov="2700000">
            <a:rot lat="19820893" lon="691566" rev="21254326"/>
          </a:camera>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kumimoji="1" lang="ja-JP" altLang="en-US" sz="2600" b="1" i="0" u="none" kern="1200" dirty="0">
              <a:solidFill>
                <a:srgbClr val="FF0000"/>
              </a:solidFill>
            </a:rPr>
            <a:t>２１日</a:t>
          </a:r>
          <a:r>
            <a:rPr kumimoji="1" lang="ja-JP" altLang="en-US" sz="2600" b="0" i="0" u="none" kern="1200" dirty="0"/>
            <a:t>　</a:t>
          </a:r>
          <a:r>
            <a:rPr kumimoji="1" lang="ja-JP" sz="2600" b="0" i="0" u="none" kern="1200" dirty="0">
              <a:solidFill>
                <a:srgbClr val="002060"/>
              </a:solidFill>
            </a:rPr>
            <a:t>本会議</a:t>
          </a:r>
          <a:r>
            <a:rPr kumimoji="1" lang="ja-JP" sz="2600" b="0" i="0" u="none" kern="1200" dirty="0">
              <a:solidFill>
                <a:schemeClr val="accent2"/>
              </a:solidFill>
            </a:rPr>
            <a:t>、</a:t>
          </a:r>
          <a:r>
            <a:rPr kumimoji="1" lang="ja-JP" altLang="en-US" sz="2600" b="0" i="0" u="none" kern="1200" dirty="0">
              <a:solidFill>
                <a:srgbClr val="FF0000"/>
              </a:solidFill>
            </a:rPr>
            <a:t>ロータリートーク、</a:t>
          </a:r>
          <a:r>
            <a:rPr kumimoji="1" lang="ja-JP" altLang="en-US" sz="2600" b="1" i="0" u="none" kern="1200" dirty="0">
              <a:solidFill>
                <a:schemeClr val="tx1"/>
              </a:solidFill>
              <a:latin typeface="+mj-ea"/>
              <a:ea typeface="+mj-ea"/>
            </a:rPr>
            <a:t>祭りの夕べ</a:t>
          </a:r>
          <a:endParaRPr lang="ja-JP" sz="2600" b="1" i="0" u="none" kern="1200" dirty="0">
            <a:solidFill>
              <a:schemeClr val="tx1"/>
            </a:solidFill>
            <a:latin typeface="+mj-ea"/>
            <a:ea typeface="+mj-ea"/>
          </a:endParaRPr>
        </a:p>
      </dsp:txBody>
      <dsp:txXfrm>
        <a:off x="31927" y="3426568"/>
        <a:ext cx="8505098" cy="590176"/>
      </dsp:txXfrm>
    </dsp:sp>
    <dsp:sp modelId="{96595598-1625-4DCB-8F50-27658A76AF31}">
      <dsp:nvSpPr>
        <dsp:cNvPr id="0" name=""/>
        <dsp:cNvSpPr/>
      </dsp:nvSpPr>
      <dsp:spPr>
        <a:xfrm>
          <a:off x="0" y="4123552"/>
          <a:ext cx="8568952" cy="65403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a:scene3d>
          <a:camera prst="perspectiveRelaxedModerately" fov="2700000">
            <a:rot lat="19820893" lon="691566" rev="21254326"/>
          </a:camera>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kumimoji="1" lang="ja-JP" altLang="en-US" sz="2600" b="1" i="0" u="none" kern="1200" dirty="0">
              <a:solidFill>
                <a:srgbClr val="FF0000"/>
              </a:solidFill>
            </a:rPr>
            <a:t>２２日　</a:t>
          </a:r>
          <a:r>
            <a:rPr kumimoji="1" lang="ja-JP" sz="2600" b="0" i="0" u="none" kern="1200" dirty="0">
              <a:solidFill>
                <a:srgbClr val="002060"/>
              </a:solidFill>
            </a:rPr>
            <a:t>本会議</a:t>
          </a:r>
          <a:r>
            <a:rPr kumimoji="1" lang="ja-JP" sz="2600" b="0" i="0" u="none" kern="1200" dirty="0">
              <a:solidFill>
                <a:schemeClr val="accent2"/>
              </a:solidFill>
            </a:rPr>
            <a:t>、</a:t>
          </a:r>
          <a:r>
            <a:rPr kumimoji="1" lang="ja-JP" altLang="en-US" sz="2600" b="1" i="0" u="none" kern="1200" dirty="0">
              <a:solidFill>
                <a:srgbClr val="FF0000"/>
              </a:solidFill>
            </a:rPr>
            <a:t>アイデア交換</a:t>
          </a:r>
          <a:r>
            <a:rPr kumimoji="1" lang="ja-JP" sz="2600" b="0" i="0" u="none" kern="1200" dirty="0">
              <a:solidFill>
                <a:schemeClr val="accent6">
                  <a:lumMod val="75000"/>
                </a:schemeClr>
              </a:solidFill>
            </a:rPr>
            <a:t>、</a:t>
          </a:r>
          <a:r>
            <a:rPr kumimoji="1" lang="ja-JP" altLang="en-US" sz="2600" b="1" i="0" u="none" kern="1200" dirty="0">
              <a:solidFill>
                <a:srgbClr val="FF0000"/>
              </a:solidFill>
            </a:rPr>
            <a:t>ワークショップ</a:t>
          </a:r>
          <a:r>
            <a:rPr kumimoji="1" lang="ja-JP" altLang="en-US" sz="2600" b="0" i="0" u="none" kern="1200" dirty="0">
              <a:solidFill>
                <a:schemeClr val="accent6">
                  <a:lumMod val="75000"/>
                </a:schemeClr>
              </a:solidFill>
            </a:rPr>
            <a:t>、</a:t>
          </a:r>
          <a:r>
            <a:rPr kumimoji="1" lang="ja-JP" sz="2600" b="1" i="0" u="none" kern="1200" dirty="0">
              <a:solidFill>
                <a:schemeClr val="tx1"/>
              </a:solidFill>
              <a:latin typeface="+mj-ea"/>
              <a:ea typeface="+mj-ea"/>
            </a:rPr>
            <a:t>閉会晩餐会</a:t>
          </a:r>
          <a:endParaRPr lang="ja-JP" sz="2600" b="1" i="0" u="none" kern="1200" dirty="0">
            <a:solidFill>
              <a:schemeClr val="tx1"/>
            </a:solidFill>
            <a:latin typeface="+mj-ea"/>
            <a:ea typeface="+mj-ea"/>
          </a:endParaRPr>
        </a:p>
      </dsp:txBody>
      <dsp:txXfrm>
        <a:off x="31927" y="4155479"/>
        <a:ext cx="8505098" cy="5901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F439B-A73B-4AB3-ADEB-8A155C219CD6}" type="datetimeFigureOut">
              <a:rPr kumimoji="1" lang="ja-JP" altLang="en-US" smtClean="0"/>
              <a:pPr/>
              <a:t>2017/9/7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29DF3-F28D-414E-AB5F-50DE097DD058}" type="slidenum">
              <a:rPr kumimoji="1" lang="ja-JP" altLang="en-US" smtClean="0"/>
              <a:pPr/>
              <a:t>‹#›</a:t>
            </a:fld>
            <a:endParaRPr kumimoji="1" lang="ja-JP" altLang="en-US"/>
          </a:p>
        </p:txBody>
      </p:sp>
    </p:spTree>
    <p:extLst>
      <p:ext uri="{BB962C8B-B14F-4D97-AF65-F5344CB8AC3E}">
        <p14:creationId xmlns:p14="http://schemas.microsoft.com/office/powerpoint/2010/main" val="42127152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B029DF3-F28D-414E-AB5F-50DE097DD058}" type="slidenum">
              <a:rPr kumimoji="1" lang="ja-JP" altLang="en-US" smtClean="0"/>
              <a:pPr/>
              <a:t>4</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C3D72EFB-0C78-4B0D-B00C-CE20DDBA4C67}" type="slidenum">
              <a:rPr lang="ja-JP" altLang="en-US" smtClean="0">
                <a:ea typeface="ＭＳ Ｐゴシック" charset="-128"/>
              </a:rPr>
              <a:pPr/>
              <a:t>22</a:t>
            </a:fld>
            <a:endParaRPr lang="ja-JP" altLang="en-US">
              <a:ea typeface="ＭＳ Ｐゴシック" charset="-12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xfrm>
            <a:off x="819470" y="4344760"/>
            <a:ext cx="5123700" cy="4113844"/>
          </a:xfrm>
          <a:noFill/>
          <a:ln/>
        </p:spPr>
        <p:txBody>
          <a:bodyPr/>
          <a:lstStyle/>
          <a:p>
            <a:pPr marL="228600" indent="-228600" eaLnBrk="1" hangingPunct="1"/>
            <a:endParaRPr lang="en-US" altLang="ja-JP"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a:noFill/>
        </p:spPr>
        <p:txBody>
          <a:bodyPr/>
          <a:lstStyle/>
          <a:p>
            <a:r>
              <a:rPr lang="en-US" altLang="ja-JP">
                <a:ea typeface="ＭＳ Ｐゴシック" charset="-128"/>
              </a:rPr>
              <a:t>RI Strategic Plan Update, 2008 Zone Institutes</a:t>
            </a:r>
          </a:p>
        </p:txBody>
      </p:sp>
      <p:sp>
        <p:nvSpPr>
          <p:cNvPr id="344067" name="Rectangle 7"/>
          <p:cNvSpPr>
            <a:spLocks noGrp="1" noChangeArrowheads="1"/>
          </p:cNvSpPr>
          <p:nvPr>
            <p:ph type="sldNum" sz="quarter" idx="5"/>
          </p:nvPr>
        </p:nvSpPr>
        <p:spPr>
          <a:noFill/>
        </p:spPr>
        <p:txBody>
          <a:bodyPr/>
          <a:lstStyle/>
          <a:p>
            <a:fld id="{8AED3373-86A6-4F33-98CC-B6F3EFA62071}" type="slidenum">
              <a:rPr lang="en-US" altLang="ja-JP" smtClean="0">
                <a:ea typeface="ＭＳ Ｐゴシック" charset="-128"/>
              </a:rPr>
              <a:pPr/>
              <a:t>24</a:t>
            </a:fld>
            <a:endParaRPr lang="en-US" altLang="ja-JP">
              <a:ea typeface="ＭＳ Ｐゴシック" charset="-128"/>
            </a:endParaRPr>
          </a:p>
        </p:txBody>
      </p:sp>
      <p:sp>
        <p:nvSpPr>
          <p:cNvPr id="344068" name="Rectangle 2"/>
          <p:cNvSpPr>
            <a:spLocks noGrp="1" noRot="1" noChangeAspect="1" noChangeArrowheads="1" noTextEdit="1"/>
          </p:cNvSpPr>
          <p:nvPr>
            <p:ph type="sldImg"/>
          </p:nvPr>
        </p:nvSpPr>
        <p:spPr>
          <a:ln/>
        </p:spPr>
      </p:sp>
      <p:sp>
        <p:nvSpPr>
          <p:cNvPr id="344069"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8630758-1B2D-4E0D-9633-0995684C8030}"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B2B1FEF-837F-4384-A663-762CA457C8D0}" type="slidenum">
              <a:rPr kumimoji="1" lang="ja-JP" altLang="en-US" smtClean="0"/>
              <a:pPr/>
              <a:t>40</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437B523-1091-4A86-BA05-86A1C46A6F3D}" type="slidenum">
              <a:rPr kumimoji="1" lang="ja-JP" altLang="en-US" smtClean="0"/>
              <a:pPr/>
              <a:t>48</a:t>
            </a:fld>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受賞資格</a:t>
            </a:r>
            <a:endParaRPr kumimoji="1" lang="en-US" altLang="ja-JP" dirty="0"/>
          </a:p>
          <a:p>
            <a:r>
              <a:rPr kumimoji="1" lang="ja-JP" altLang="en-US" dirty="0"/>
              <a:t>必須項目である２つの活動を完了し、その他のカテゴリーの項目をいくつか満たす</a:t>
            </a:r>
            <a:endParaRPr kumimoji="1" lang="en-US" altLang="ja-JP" dirty="0"/>
          </a:p>
          <a:p>
            <a:r>
              <a:rPr kumimoji="1" lang="ja-JP" altLang="en-US" dirty="0"/>
              <a:t>クラブがロータリーセントラルで報告する必要がある</a:t>
            </a:r>
            <a:endParaRPr kumimoji="1"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0437B523-1091-4A86-BA05-86A1C46A6F3D}" type="slidenum">
              <a:rPr kumimoji="1" lang="ja-JP" altLang="en-US" smtClean="0"/>
              <a:pPr/>
              <a:t>56</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32500" lnSpcReduction="20000"/>
          </a:bodyPr>
          <a:lstStyle/>
          <a:p>
            <a:r>
              <a:rPr kumimoji="1" lang="ja-JP" altLang="ja-JP" sz="1200" b="1" kern="1200" dirty="0">
                <a:solidFill>
                  <a:schemeClr val="tx1"/>
                </a:solidFill>
                <a:effectLst/>
                <a:latin typeface="+mn-lt"/>
                <a:ea typeface="+mn-ea"/>
                <a:cs typeface="+mn-cs"/>
              </a:rPr>
              <a:t>そして、これからさきの２０年後、３０年後の世界は、テクノロジーの融合により産業用ロボットだけでなく、市民生活にもロボットが取り入れられ、自動車をはじめ様々な面での自動化が成されます。働き方もＡＩを駆使し、テレワークが導入され、会社に行かなくてもよい時代になります。</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例えば私たちが苦労している英語の会話も、あと１０年すれば自動翻訳機の精度が向上し、機械に日本語で話しかけるだけで相手に通じるという時代に突入します。</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そんな時代に生きている若者や仕事で忙しい人が、はたして　わざわざ毎週例会場に皆が集まってくるでありましょうかと言うことです。例会が面白くなく、毎週ご飯を食べて帰るだけの価値観しかないクラブでは、はたして何のために時間を割いてまで集まる意義があるのかと言う疑問です</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そこで新たに起こってくる疑問は果たしてロータリーは誰のものなのかと言う事です。</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それは古くから入会している会員だけのものなのか？</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地域社会の為のものなのか？</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それとも世界で奉仕活動をする人の為のものなのか？</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ロータリーの２０年後、３０年後、私たちは何をすべきで、どのようになっているのであろうかということです。</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今からそれらを見据えた変革をしなければならないわけですが、ＲＩでは、今回の多様性と柔軟性と言う言葉をキーワードに、その時代のクラブは　地域のニーズ、奉仕の形態、会員の考え方により、各々異なったクラブの形式ができているのではないかと推測しております。</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例えば、外国との奉仕活動を専門に行うクラブや、地域でそれぞれのニーズに特化した活動だけを目的とするクラブや、個人のノウハウやスキルを使いこなせるクラブ等が誕生して、ロータリーとはさまざまな奉仕の形態に対応した形に変化している事が考えられています。</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まさにこれから皆様が行っていかなければならないクラブに対しての柔軟性と寛容が試されています。</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ＲＩが今考えている最強のクラブの将来像は、従来型クラブでは無く、さまざまな奉仕の目的、地域のニーズ、例会の形式など、入会する会員それぞれの価値観によって違いがあってもよいのではと考えたわけであります。</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しかし、ロータリーと言うものに古くから存在する基本的な価値観を崩してしまうと、それはロータリーでなくなってしまうわけでありますから、ＲＩは今のロータリーのユニークさは何なのか、ほかの団体と違うところは何なのかを、最近民間のシンクタンクに依頼して評価してもらいました。</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その結果では。</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１、ロータリーには職業分類がある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２、奉仕活動の中で３１年間ぶれずにポリオ撲滅に取り組んでいる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３、全世界に３５０００のクラブがある世界的ネットワークをもっている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４、世界規模での社会奉仕活動をしている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５、地域社会のニーズだけでなく、リソースも供給している</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この５つがロータリーのユニークさと評価されました。</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indent="153035" algn="l">
              <a:spcAft>
                <a:spcPts val="0"/>
              </a:spcAft>
            </a:pPr>
            <a:r>
              <a:rPr lang="ja-JP" altLang="ja-JP" sz="1200" b="1" kern="100" dirty="0">
                <a:effectLst/>
                <a:latin typeface="Century"/>
                <a:ea typeface="ＭＳ 明朝"/>
                <a:cs typeface="Arial"/>
              </a:rPr>
              <a:t>そして、これからさきの２０年後、３０年後の世界は、テクノロジーの融合により産業用ロボットだけでなく、市民生活にもロボットが取り入れられ、自動車をはじめ様々な面での自動化が成されます。働き方もＡＩを駆使し、テレワークが導入され、会社に行かなくてもよい時代になります。</a:t>
            </a:r>
            <a:endParaRPr lang="ja-JP" altLang="ja-JP" sz="1050" kern="100" dirty="0">
              <a:effectLst/>
              <a:latin typeface="Century"/>
              <a:ea typeface="ＭＳ 明朝"/>
              <a:cs typeface="Times New Roman"/>
            </a:endParaRPr>
          </a:p>
          <a:p>
            <a:pPr algn="l">
              <a:spcAft>
                <a:spcPts val="0"/>
              </a:spcAft>
            </a:pPr>
            <a:r>
              <a:rPr lang="en-US" altLang="ja-JP" sz="1200" b="1" kern="100" dirty="0">
                <a:effectLst/>
                <a:latin typeface="ＭＳ 明朝"/>
                <a:ea typeface="ＭＳ 明朝"/>
                <a:cs typeface="Arial"/>
              </a:rPr>
              <a:t> </a:t>
            </a:r>
            <a:endParaRPr lang="ja-JP" altLang="ja-JP" sz="1050" kern="100" dirty="0">
              <a:effectLst/>
              <a:latin typeface="Century"/>
              <a:ea typeface="ＭＳ 明朝"/>
              <a:cs typeface="Times New Roman"/>
            </a:endParaRPr>
          </a:p>
          <a:p>
            <a:pPr algn="l">
              <a:spcAft>
                <a:spcPts val="0"/>
              </a:spcAft>
            </a:pPr>
            <a:r>
              <a:rPr lang="ja-JP" altLang="ja-JP" sz="1200" b="1" kern="100" dirty="0">
                <a:effectLst/>
                <a:latin typeface="Century"/>
                <a:ea typeface="ＭＳ 明朝"/>
                <a:cs typeface="Arial"/>
              </a:rPr>
              <a:t>例えば私たちが苦労している英語の会話も、あと１０年すれば自動翻訳機の精度が向上し、機械に日本語で話しかけるだけで相手に通じるという時代に突入します。</a:t>
            </a:r>
            <a:endParaRPr lang="ja-JP" altLang="ja-JP" sz="1050" kern="100" dirty="0">
              <a:effectLst/>
              <a:latin typeface="Century"/>
              <a:ea typeface="ＭＳ 明朝"/>
              <a:cs typeface="Times New Roman"/>
            </a:endParaRPr>
          </a:p>
          <a:p>
            <a:pPr algn="l">
              <a:spcAft>
                <a:spcPts val="0"/>
              </a:spcAft>
            </a:pPr>
            <a:r>
              <a:rPr lang="en-US" altLang="ja-JP" sz="1200" b="1" kern="100" dirty="0">
                <a:effectLst/>
                <a:latin typeface="ＭＳ 明朝"/>
                <a:ea typeface="ＭＳ 明朝"/>
                <a:cs typeface="Arial"/>
              </a:rPr>
              <a:t> </a:t>
            </a:r>
            <a:endParaRPr lang="ja-JP" altLang="ja-JP" sz="1050" kern="100" dirty="0">
              <a:effectLst/>
              <a:latin typeface="Century"/>
              <a:ea typeface="ＭＳ 明朝"/>
              <a:cs typeface="Times New Roman"/>
            </a:endParaRPr>
          </a:p>
          <a:p>
            <a:pPr indent="153035" algn="l">
              <a:spcAft>
                <a:spcPts val="0"/>
              </a:spcAft>
            </a:pPr>
            <a:r>
              <a:rPr lang="ja-JP" altLang="ja-JP" sz="1200" b="1" kern="100" dirty="0">
                <a:effectLst/>
                <a:latin typeface="Century"/>
                <a:ea typeface="ＭＳ 明朝"/>
                <a:cs typeface="Arial"/>
              </a:rPr>
              <a:t>そんな時代に生きている若者や仕事で忙しい人が、はたして　わざわざ毎週例会場に皆が集まってくるでありましょうかと言うことです。例会が面白くなく、毎週ご飯を食べて帰るだけの価値観しかないクラブでは、はたして何のために時間を割いてまで集まる意義があるのかと言う疑問です</a:t>
            </a:r>
            <a:endParaRPr lang="ja-JP" altLang="ja-JP" sz="1050" kern="100" dirty="0">
              <a:effectLst/>
              <a:latin typeface="Century"/>
              <a:ea typeface="ＭＳ 明朝"/>
              <a:cs typeface="Times New Roman"/>
            </a:endParaRPr>
          </a:p>
          <a:p>
            <a:pPr algn="l">
              <a:spcAft>
                <a:spcPts val="0"/>
              </a:spcAft>
            </a:pPr>
            <a:r>
              <a:rPr lang="en-US" altLang="ja-JP" sz="1200" b="1" kern="100" dirty="0">
                <a:effectLst/>
                <a:latin typeface="ＭＳ 明朝"/>
                <a:ea typeface="ＭＳ 明朝"/>
                <a:cs typeface="Arial"/>
              </a:rPr>
              <a:t> </a:t>
            </a:r>
            <a:endParaRPr lang="ja-JP" altLang="ja-JP" sz="1050" kern="100" dirty="0">
              <a:effectLst/>
              <a:latin typeface="Century"/>
              <a:ea typeface="ＭＳ 明朝"/>
              <a:cs typeface="Times New Roman"/>
            </a:endParaRPr>
          </a:p>
          <a:p>
            <a:pPr indent="153035" algn="l">
              <a:spcAft>
                <a:spcPts val="0"/>
              </a:spcAft>
            </a:pPr>
            <a:r>
              <a:rPr lang="ja-JP" altLang="ja-JP" sz="1200" b="1" kern="100" dirty="0">
                <a:effectLst/>
                <a:latin typeface="Century"/>
                <a:ea typeface="ＭＳ 明朝"/>
                <a:cs typeface="Arial"/>
              </a:rPr>
              <a:t>そこで新たに起こってくる疑問は果たしてロータリーは誰のものなのかと言う事です。</a:t>
            </a:r>
            <a:endParaRPr lang="ja-JP" altLang="ja-JP" sz="1050" kern="100" dirty="0">
              <a:effectLst/>
              <a:latin typeface="Century"/>
              <a:ea typeface="ＭＳ 明朝"/>
              <a:cs typeface="Times New Roman"/>
            </a:endParaRPr>
          </a:p>
          <a:p>
            <a:pPr indent="153035" algn="l">
              <a:spcAft>
                <a:spcPts val="0"/>
              </a:spcAft>
            </a:pPr>
            <a:r>
              <a:rPr lang="ja-JP" altLang="ja-JP" sz="1200" b="1" kern="100" dirty="0">
                <a:effectLst/>
                <a:latin typeface="Century"/>
                <a:ea typeface="ＭＳ 明朝"/>
                <a:cs typeface="Arial"/>
              </a:rPr>
              <a:t>それは古くから入会している会員だけのものなのか？</a:t>
            </a:r>
            <a:endParaRPr lang="ja-JP" altLang="ja-JP" sz="1050" kern="100" dirty="0">
              <a:effectLst/>
              <a:latin typeface="Century"/>
              <a:ea typeface="ＭＳ 明朝"/>
              <a:cs typeface="Times New Roman"/>
            </a:endParaRPr>
          </a:p>
          <a:p>
            <a:pPr indent="153035" algn="l">
              <a:spcAft>
                <a:spcPts val="0"/>
              </a:spcAft>
            </a:pPr>
            <a:r>
              <a:rPr lang="ja-JP" altLang="ja-JP" sz="1200" b="1" kern="100" dirty="0">
                <a:effectLst/>
                <a:latin typeface="Century"/>
                <a:ea typeface="ＭＳ 明朝"/>
                <a:cs typeface="Arial"/>
              </a:rPr>
              <a:t>地域社会の為のものなのか？</a:t>
            </a:r>
            <a:endParaRPr lang="ja-JP" altLang="ja-JP" sz="1050" kern="100" dirty="0">
              <a:effectLst/>
              <a:latin typeface="Century"/>
              <a:ea typeface="ＭＳ 明朝"/>
              <a:cs typeface="Times New Roman"/>
            </a:endParaRPr>
          </a:p>
          <a:p>
            <a:pPr indent="153035" algn="l">
              <a:spcAft>
                <a:spcPts val="0"/>
              </a:spcAft>
            </a:pPr>
            <a:r>
              <a:rPr lang="ja-JP" altLang="ja-JP" sz="1200" b="1" kern="100" dirty="0">
                <a:effectLst/>
                <a:latin typeface="Century"/>
                <a:ea typeface="ＭＳ 明朝"/>
                <a:cs typeface="Arial"/>
              </a:rPr>
              <a:t>それとも世界で奉仕活動をする人の為のものなのか？</a:t>
            </a:r>
            <a:endParaRPr lang="ja-JP" altLang="ja-JP" sz="1050" kern="100" dirty="0">
              <a:effectLst/>
              <a:latin typeface="Century"/>
              <a:ea typeface="ＭＳ 明朝"/>
              <a:cs typeface="Times New Roman"/>
            </a:endParaRPr>
          </a:p>
          <a:p>
            <a:pPr indent="153035" algn="l">
              <a:spcAft>
                <a:spcPts val="0"/>
              </a:spcAft>
            </a:pPr>
            <a:r>
              <a:rPr lang="ja-JP" altLang="ja-JP" sz="1200" b="1" kern="100" dirty="0">
                <a:effectLst/>
                <a:latin typeface="Century"/>
                <a:ea typeface="ＭＳ 明朝"/>
                <a:cs typeface="Arial"/>
              </a:rPr>
              <a:t>ロータリーの２０年後、３０年後、私たちは何をすべきで、どのようになっているのであろうかということです。</a:t>
            </a:r>
            <a:endParaRPr lang="ja-JP" altLang="ja-JP" sz="1050" kern="100" dirty="0">
              <a:effectLst/>
              <a:latin typeface="Century"/>
              <a:ea typeface="ＭＳ 明朝"/>
              <a:cs typeface="Times New Roman"/>
            </a:endParaRPr>
          </a:p>
          <a:p>
            <a:pPr algn="l">
              <a:spcAft>
                <a:spcPts val="0"/>
              </a:spcAft>
            </a:pPr>
            <a:r>
              <a:rPr lang="en-US" altLang="ja-JP" sz="1200" b="1" kern="100" dirty="0">
                <a:effectLst/>
                <a:latin typeface="ＭＳ 明朝"/>
                <a:ea typeface="ＭＳ 明朝"/>
                <a:cs typeface="Arial"/>
              </a:rPr>
              <a:t> </a:t>
            </a:r>
            <a:endParaRPr lang="ja-JP" altLang="ja-JP" sz="1050" kern="100" dirty="0">
              <a:effectLst/>
              <a:latin typeface="Century"/>
              <a:ea typeface="ＭＳ 明朝"/>
              <a:cs typeface="Times New Roman"/>
            </a:endParaRPr>
          </a:p>
          <a:p>
            <a:pPr algn="l">
              <a:spcAft>
                <a:spcPts val="0"/>
              </a:spcAft>
            </a:pPr>
            <a:r>
              <a:rPr lang="ja-JP" altLang="ja-JP" sz="1200" b="1" kern="100" dirty="0">
                <a:effectLst/>
                <a:latin typeface="Century"/>
                <a:ea typeface="ＭＳ 明朝"/>
                <a:cs typeface="Arial"/>
              </a:rPr>
              <a:t>今からそれらを見据えた変革をしなければならないわけですが、ＲＩでは、今回の多様性と柔軟性と言う言葉をキーワードに、その時代のクラブは　地域のニーズ、奉仕の形態、会員の考え方により、各々異なったクラブの形式ができているのではないかと推測しております。</a:t>
            </a:r>
            <a:endParaRPr lang="ja-JP" altLang="ja-JP" sz="1050" kern="100" dirty="0">
              <a:effectLst/>
              <a:latin typeface="Century"/>
              <a:ea typeface="ＭＳ 明朝"/>
              <a:cs typeface="Times New Roman"/>
            </a:endParaRPr>
          </a:p>
          <a:p>
            <a:pPr algn="l">
              <a:spcAft>
                <a:spcPts val="0"/>
              </a:spcAft>
            </a:pPr>
            <a:r>
              <a:rPr lang="en-US" altLang="ja-JP" sz="1200" b="1" kern="100" dirty="0">
                <a:effectLst/>
                <a:latin typeface="ＭＳ 明朝"/>
                <a:ea typeface="ＭＳ 明朝"/>
                <a:cs typeface="Arial"/>
              </a:rPr>
              <a:t> </a:t>
            </a:r>
            <a:endParaRPr lang="ja-JP" altLang="ja-JP" sz="1050" kern="100" dirty="0">
              <a:effectLst/>
              <a:latin typeface="Century"/>
              <a:ea typeface="ＭＳ 明朝"/>
              <a:cs typeface="Times New Roman"/>
            </a:endParaRPr>
          </a:p>
          <a:p>
            <a:pPr indent="153035" algn="l">
              <a:spcAft>
                <a:spcPts val="0"/>
              </a:spcAft>
            </a:pPr>
            <a:r>
              <a:rPr lang="ja-JP" altLang="ja-JP" sz="1200" b="1" kern="100" dirty="0">
                <a:effectLst/>
                <a:latin typeface="Century"/>
                <a:ea typeface="ＭＳ 明朝"/>
                <a:cs typeface="Arial"/>
              </a:rPr>
              <a:t>例えば、外国との奉仕活動を専門に行うクラブや、地域でそれぞれのニーズに特化した活動だけを目的とするクラブや、個人のノウハウやスキルを使いこなせるクラブ等が誕生して、ロータリーとはさまざまな奉仕の形態に対応した形に変化している事が考えられています。</a:t>
            </a:r>
            <a:endParaRPr lang="ja-JP" altLang="ja-JP" sz="1050" kern="100" dirty="0">
              <a:effectLst/>
              <a:latin typeface="Century"/>
              <a:ea typeface="ＭＳ 明朝"/>
              <a:cs typeface="Times New Roman"/>
            </a:endParaRPr>
          </a:p>
          <a:p>
            <a:pPr algn="l">
              <a:spcAft>
                <a:spcPts val="0"/>
              </a:spcAft>
            </a:pPr>
            <a:r>
              <a:rPr lang="ja-JP" altLang="ja-JP" sz="1200" b="1" kern="100" dirty="0">
                <a:effectLst/>
                <a:latin typeface="Century"/>
                <a:ea typeface="ＭＳ 明朝"/>
                <a:cs typeface="Arial"/>
              </a:rPr>
              <a:t>まさにこれから皆様が行っていかなければならないクラブに対しての柔軟性と寛容が試されています。</a:t>
            </a:r>
            <a:endParaRPr lang="ja-JP" altLang="ja-JP" sz="1050" kern="100" dirty="0">
              <a:effectLst/>
              <a:latin typeface="Century"/>
              <a:ea typeface="ＭＳ 明朝"/>
              <a:cs typeface="Times New Roman"/>
            </a:endParaRPr>
          </a:p>
          <a:p>
            <a:pPr algn="l">
              <a:spcAft>
                <a:spcPts val="0"/>
              </a:spcAft>
            </a:pPr>
            <a:r>
              <a:rPr lang="en-US" altLang="ja-JP" sz="1200" b="1" kern="100" dirty="0">
                <a:effectLst/>
                <a:latin typeface="ＭＳ 明朝"/>
                <a:ea typeface="ＭＳ 明朝"/>
                <a:cs typeface="Arial"/>
              </a:rPr>
              <a:t> </a:t>
            </a:r>
            <a:endParaRPr lang="ja-JP" altLang="ja-JP" sz="1050" kern="100" dirty="0">
              <a:effectLst/>
              <a:latin typeface="Century"/>
              <a:ea typeface="ＭＳ 明朝"/>
              <a:cs typeface="Times New Roman"/>
            </a:endParaRPr>
          </a:p>
          <a:p>
            <a:pPr indent="153035" algn="l">
              <a:spcAft>
                <a:spcPts val="0"/>
              </a:spcAft>
            </a:pPr>
            <a:r>
              <a:rPr lang="ja-JP" altLang="ja-JP" sz="1200" b="1" kern="100" dirty="0">
                <a:effectLst/>
                <a:latin typeface="Century"/>
                <a:ea typeface="ＭＳ 明朝"/>
                <a:cs typeface="Arial"/>
              </a:rPr>
              <a:t>ＲＩが今考えている最強のクラブの将来像は、従来型クラブでは無く、さまざまな奉仕の目的、地域のニーズ、例会の形式など、入会する会員それぞれの価値観によって違いがあってもよいのではと考えたわけであります。</a:t>
            </a:r>
            <a:endParaRPr lang="ja-JP" altLang="ja-JP" sz="1050" kern="100" dirty="0">
              <a:effectLst/>
              <a:latin typeface="Century"/>
              <a:ea typeface="ＭＳ 明朝"/>
              <a:cs typeface="Times New Roman"/>
            </a:endParaRPr>
          </a:p>
          <a:p>
            <a:pPr algn="l">
              <a:spcAft>
                <a:spcPts val="0"/>
              </a:spcAft>
            </a:pPr>
            <a:r>
              <a:rPr lang="en-US" altLang="ja-JP" sz="1200" b="1" kern="100" dirty="0">
                <a:effectLst/>
                <a:latin typeface="ＭＳ 明朝"/>
                <a:ea typeface="ＭＳ 明朝"/>
                <a:cs typeface="Arial"/>
              </a:rPr>
              <a:t> </a:t>
            </a:r>
            <a:endParaRPr lang="ja-JP" altLang="ja-JP" sz="1050" kern="100" dirty="0">
              <a:effectLst/>
              <a:latin typeface="Century"/>
              <a:ea typeface="ＭＳ 明朝"/>
              <a:cs typeface="Times New Roman"/>
            </a:endParaRPr>
          </a:p>
          <a:p>
            <a:pPr indent="153035" algn="l">
              <a:spcAft>
                <a:spcPts val="0"/>
              </a:spcAft>
            </a:pPr>
            <a:r>
              <a:rPr lang="ja-JP" altLang="ja-JP" sz="1200" b="1" kern="100" dirty="0">
                <a:effectLst/>
                <a:latin typeface="Century"/>
                <a:ea typeface="ＭＳ 明朝"/>
                <a:cs typeface="Arial"/>
              </a:rPr>
              <a:t>しかし、ロータリーと言うものに古くから存在する基本的な価値観を崩してしまうと、それはロータリーでなくなってしまうわけでありますから、ＲＩは今のロータリーのユニークさは何なのか、ほかの団体と違うところは何なのかを、最近民間のシンクタンクに依頼して評価してもらいました。</a:t>
            </a:r>
            <a:endParaRPr lang="ja-JP" altLang="ja-JP" sz="1050" kern="100" dirty="0">
              <a:effectLst/>
              <a:latin typeface="Century"/>
              <a:ea typeface="ＭＳ 明朝"/>
              <a:cs typeface="Times New Roman"/>
            </a:endParaRPr>
          </a:p>
          <a:p>
            <a:pPr algn="l">
              <a:spcAft>
                <a:spcPts val="0"/>
              </a:spcAft>
            </a:pPr>
            <a:r>
              <a:rPr lang="ja-JP" altLang="ja-JP" sz="1200" b="1" kern="100" dirty="0">
                <a:effectLst/>
                <a:latin typeface="Century"/>
                <a:ea typeface="ＭＳ 明朝"/>
                <a:cs typeface="Arial"/>
              </a:rPr>
              <a:t>その結果では。</a:t>
            </a:r>
            <a:endParaRPr lang="ja-JP" altLang="ja-JP" sz="1050" kern="100" dirty="0">
              <a:effectLst/>
              <a:latin typeface="Century"/>
              <a:ea typeface="ＭＳ 明朝"/>
              <a:cs typeface="Times New Roman"/>
            </a:endParaRPr>
          </a:p>
          <a:p>
            <a:pPr algn="l">
              <a:spcAft>
                <a:spcPts val="0"/>
              </a:spcAft>
            </a:pPr>
            <a:r>
              <a:rPr lang="ja-JP" altLang="ja-JP" sz="1200" b="1" kern="100" dirty="0">
                <a:effectLst/>
                <a:latin typeface="Century"/>
                <a:ea typeface="ＭＳ 明朝"/>
                <a:cs typeface="Arial"/>
              </a:rPr>
              <a:t>１、ロータリーには職業分類がある　</a:t>
            </a:r>
            <a:endParaRPr lang="ja-JP" altLang="ja-JP" sz="1050" kern="100" dirty="0">
              <a:effectLst/>
              <a:latin typeface="Century"/>
              <a:ea typeface="ＭＳ 明朝"/>
              <a:cs typeface="Times New Roman"/>
            </a:endParaRPr>
          </a:p>
          <a:p>
            <a:pPr algn="l">
              <a:spcAft>
                <a:spcPts val="0"/>
              </a:spcAft>
            </a:pPr>
            <a:r>
              <a:rPr lang="ja-JP" altLang="ja-JP" sz="1200" b="1" kern="100" dirty="0">
                <a:effectLst/>
                <a:latin typeface="Century"/>
                <a:ea typeface="ＭＳ 明朝"/>
                <a:cs typeface="Arial"/>
              </a:rPr>
              <a:t>２、奉仕活動の中で３１年間ぶれずにポリオ撲滅に取り組んでいる　</a:t>
            </a:r>
            <a:endParaRPr lang="ja-JP" altLang="ja-JP" sz="1050" kern="100" dirty="0">
              <a:effectLst/>
              <a:latin typeface="Century"/>
              <a:ea typeface="ＭＳ 明朝"/>
              <a:cs typeface="Times New Roman"/>
            </a:endParaRPr>
          </a:p>
          <a:p>
            <a:pPr algn="l">
              <a:spcAft>
                <a:spcPts val="0"/>
              </a:spcAft>
            </a:pPr>
            <a:r>
              <a:rPr lang="ja-JP" altLang="ja-JP" sz="1200" b="1" kern="100" dirty="0">
                <a:effectLst/>
                <a:latin typeface="Century"/>
                <a:ea typeface="ＭＳ 明朝"/>
                <a:cs typeface="Arial"/>
              </a:rPr>
              <a:t>３、全世界に３５０００のクラブがある世界的ネットワークをもっている　</a:t>
            </a:r>
            <a:endParaRPr lang="ja-JP" altLang="ja-JP" sz="1050" kern="100" dirty="0">
              <a:effectLst/>
              <a:latin typeface="Century"/>
              <a:ea typeface="ＭＳ 明朝"/>
              <a:cs typeface="Times New Roman"/>
            </a:endParaRPr>
          </a:p>
          <a:p>
            <a:pPr algn="l">
              <a:spcAft>
                <a:spcPts val="0"/>
              </a:spcAft>
            </a:pPr>
            <a:r>
              <a:rPr lang="ja-JP" altLang="ja-JP" sz="1200" b="1" kern="100" dirty="0">
                <a:effectLst/>
                <a:latin typeface="Century"/>
                <a:ea typeface="ＭＳ 明朝"/>
                <a:cs typeface="Arial"/>
              </a:rPr>
              <a:t>４、世界規模での社会奉仕活動をしている　　</a:t>
            </a:r>
            <a:endParaRPr lang="ja-JP" altLang="ja-JP" sz="1050" kern="100" dirty="0">
              <a:effectLst/>
              <a:latin typeface="Century"/>
              <a:ea typeface="ＭＳ 明朝"/>
              <a:cs typeface="Times New Roman"/>
            </a:endParaRPr>
          </a:p>
          <a:p>
            <a:pPr algn="l">
              <a:spcAft>
                <a:spcPts val="0"/>
              </a:spcAft>
            </a:pPr>
            <a:r>
              <a:rPr lang="ja-JP" altLang="ja-JP" sz="1200" b="1" kern="100" dirty="0">
                <a:effectLst/>
                <a:latin typeface="Century"/>
                <a:ea typeface="ＭＳ 明朝"/>
                <a:cs typeface="Arial"/>
              </a:rPr>
              <a:t>５、地域社会のニーズだけでなく、リソースも供給している</a:t>
            </a:r>
            <a:endParaRPr lang="ja-JP" altLang="ja-JP" sz="1050" kern="100" dirty="0">
              <a:effectLst/>
              <a:latin typeface="Century"/>
              <a:ea typeface="ＭＳ 明朝"/>
              <a:cs typeface="Times New Roman"/>
            </a:endParaRPr>
          </a:p>
          <a:p>
            <a:pPr algn="l">
              <a:spcAft>
                <a:spcPts val="0"/>
              </a:spcAft>
            </a:pPr>
            <a:r>
              <a:rPr lang="ja-JP" altLang="ja-JP" sz="1200" b="1" kern="100" dirty="0">
                <a:effectLst/>
                <a:latin typeface="Century"/>
                <a:ea typeface="ＭＳ 明朝"/>
                <a:cs typeface="Arial"/>
              </a:rPr>
              <a:t>この５つがロータリーのユニークさと評価されました。</a:t>
            </a:r>
            <a:endParaRPr lang="ja-JP" altLang="ja-JP" sz="1050" kern="100" dirty="0">
              <a:effectLst/>
              <a:latin typeface="Century"/>
              <a:ea typeface="ＭＳ 明朝"/>
              <a:cs typeface="Times New Roman"/>
            </a:endParaRPr>
          </a:p>
          <a:p>
            <a:r>
              <a:rPr lang="en-US" altLang="ja-JP" sz="1200" b="1" kern="100" dirty="0">
                <a:effectLst/>
                <a:latin typeface="ＭＳ 明朝"/>
                <a:ea typeface="ＭＳ 明朝"/>
                <a:cs typeface="Arial"/>
              </a:rPr>
              <a:t> </a:t>
            </a:r>
            <a:r>
              <a:rPr lang="ja-JP" altLang="ja-JP" sz="1050" b="1" dirty="0"/>
              <a:t>例えば、外国との奉仕活動を専門に行うクラブや、地域でそれぞれのニーズに特化した活動だけを目的とするクラブや、個人のノウハウやスキルを使いこなせるクラブ等が誕生して、ロータリーとはさまざまな奉仕の形態に対応した形に変化している事が考えられています。</a:t>
            </a:r>
            <a:endParaRPr lang="ja-JP" altLang="ja-JP" sz="1050" dirty="0"/>
          </a:p>
          <a:p>
            <a:r>
              <a:rPr lang="ja-JP" altLang="ja-JP" sz="1050" b="1" dirty="0"/>
              <a:t>まさにこれから皆様が行っていかなければならないクラブに対しての柔軟性と寛容が試されています。</a:t>
            </a:r>
            <a:endParaRPr lang="ja-JP" altLang="ja-JP" sz="1050" dirty="0"/>
          </a:p>
          <a:p>
            <a:r>
              <a:rPr lang="en-US" altLang="ja-JP" sz="1050" b="1" dirty="0"/>
              <a:t> </a:t>
            </a:r>
            <a:endParaRPr lang="ja-JP" altLang="ja-JP" sz="1050" dirty="0"/>
          </a:p>
          <a:p>
            <a:r>
              <a:rPr lang="ja-JP" altLang="ja-JP" sz="1050" b="1" dirty="0"/>
              <a:t>ＲＩが今考えている最強のクラブの将来像は、従来型クラブでは無く、さまざまな奉仕の目的、地域のニーズ、例会の形式など、入会する会員それぞれの価値観によって違いがあってもよいのではと考えたわけであります。</a:t>
            </a:r>
            <a:endParaRPr lang="ja-JP" altLang="ja-JP" sz="1050" dirty="0"/>
          </a:p>
          <a:p>
            <a:r>
              <a:rPr lang="en-US" altLang="ja-JP" sz="1050" b="1" dirty="0"/>
              <a:t> </a:t>
            </a:r>
            <a:endParaRPr lang="ja-JP" altLang="ja-JP" sz="1050" dirty="0"/>
          </a:p>
          <a:p>
            <a:r>
              <a:rPr lang="ja-JP" altLang="ja-JP" sz="1050" b="1" dirty="0"/>
              <a:t>しかし、ロータリーと言うものに古くから存在する基本的な価値観を崩してしまうと、それはロータリーでなくなってしまうわけでありますから、ＲＩは今のロータリーのユニークさは何なのか、ほかの団体と違うところは何なのかを、最近民間のシンクタンクに依頼して評価してもらいました。</a:t>
            </a:r>
            <a:endParaRPr lang="ja-JP" altLang="ja-JP" sz="1050" dirty="0"/>
          </a:p>
          <a:p>
            <a:r>
              <a:rPr lang="ja-JP" altLang="ja-JP" sz="1050" b="1" dirty="0"/>
              <a:t>その結果では。</a:t>
            </a:r>
            <a:endParaRPr lang="ja-JP" altLang="ja-JP" sz="1050" dirty="0"/>
          </a:p>
          <a:p>
            <a:r>
              <a:rPr lang="ja-JP" altLang="ja-JP" sz="1050" b="1" dirty="0"/>
              <a:t>１、ロータリーには職業分類がある　</a:t>
            </a:r>
            <a:endParaRPr lang="ja-JP" altLang="ja-JP" sz="1050" dirty="0"/>
          </a:p>
          <a:p>
            <a:r>
              <a:rPr lang="ja-JP" altLang="ja-JP" sz="1050" b="1" dirty="0"/>
              <a:t>２、奉仕活動の中で３１年間ぶれずにポリオ撲滅に取り組んでいる　</a:t>
            </a:r>
            <a:endParaRPr lang="ja-JP" altLang="ja-JP" sz="1050" dirty="0"/>
          </a:p>
          <a:p>
            <a:r>
              <a:rPr lang="ja-JP" altLang="ja-JP" sz="1050" b="1" dirty="0"/>
              <a:t>３、全世界に３５０００のクラブがある世界的ネットワークをもっている　</a:t>
            </a:r>
            <a:endParaRPr lang="ja-JP" altLang="ja-JP" sz="1050" dirty="0"/>
          </a:p>
          <a:p>
            <a:r>
              <a:rPr lang="ja-JP" altLang="ja-JP" sz="1050" b="1" dirty="0"/>
              <a:t>４、世界規模での社会奉仕活動をしている　　</a:t>
            </a:r>
            <a:endParaRPr lang="ja-JP" altLang="ja-JP" sz="1050" dirty="0"/>
          </a:p>
          <a:p>
            <a:r>
              <a:rPr lang="ja-JP" altLang="ja-JP" sz="1050" b="1" dirty="0"/>
              <a:t>５、地域社会のニーズだけでなく、リソースも供給している</a:t>
            </a:r>
            <a:endParaRPr lang="ja-JP" altLang="ja-JP" sz="1050" dirty="0"/>
          </a:p>
          <a:p>
            <a:r>
              <a:rPr lang="ja-JP" altLang="ja-JP" sz="1050" b="1" dirty="0"/>
              <a:t>この５つがロータリーのユニークさと評価されました。</a:t>
            </a:r>
            <a:endParaRPr lang="ja-JP" altLang="ja-JP" sz="1050" dirty="0"/>
          </a:p>
          <a:p>
            <a:r>
              <a:rPr lang="en-US" altLang="ja-JP" sz="1050" b="1" dirty="0"/>
              <a:t> </a:t>
            </a:r>
            <a:endParaRPr lang="ja-JP" altLang="ja-JP" sz="1050" dirty="0"/>
          </a:p>
          <a:p>
            <a:pPr algn="l">
              <a:spcAft>
                <a:spcPts val="0"/>
              </a:spcAft>
            </a:pPr>
            <a:endParaRPr lang="ja-JP" altLang="ja-JP" sz="1050" kern="100" dirty="0">
              <a:effectLst/>
              <a:latin typeface="Century"/>
              <a:ea typeface="ＭＳ 明朝"/>
              <a:cs typeface="Times New Roman"/>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B029DF3-F28D-414E-AB5F-50DE097DD058}" type="slidenum">
              <a:rPr kumimoji="1" lang="ja-JP" altLang="en-US" smtClean="0"/>
              <a:pPr/>
              <a:t>68</a:t>
            </a:fld>
            <a:endParaRPr kumimoji="1" lang="ja-JP" altLang="en-US"/>
          </a:p>
        </p:txBody>
      </p:sp>
    </p:spTree>
    <p:extLst>
      <p:ext uri="{BB962C8B-B14F-4D97-AF65-F5344CB8AC3E}">
        <p14:creationId xmlns:p14="http://schemas.microsoft.com/office/powerpoint/2010/main" val="78917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受賞資格</a:t>
            </a:r>
            <a:endParaRPr kumimoji="1" lang="en-US" altLang="ja-JP" dirty="0"/>
          </a:p>
          <a:p>
            <a:r>
              <a:rPr kumimoji="1" lang="ja-JP" altLang="en-US" dirty="0"/>
              <a:t>必須項目である２つの活動を完了し、その他のカテゴリーの項目をいくつか満たす</a:t>
            </a:r>
            <a:endParaRPr kumimoji="1" lang="en-US" altLang="ja-JP" dirty="0"/>
          </a:p>
          <a:p>
            <a:r>
              <a:rPr kumimoji="1" lang="ja-JP" altLang="en-US" dirty="0"/>
              <a:t>クラブがロータリーセントラルで報告する必要がある</a:t>
            </a:r>
            <a:endParaRPr kumimoji="1"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0437B523-1091-4A86-BA05-86A1C46A6F3D}" type="slidenum">
              <a:rPr kumimoji="1" lang="ja-JP" altLang="en-US" smtClean="0"/>
              <a:pPr/>
              <a:t>75</a:t>
            </a:fld>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p:txBody>
          <a:bodyPr/>
          <a:lstStyle/>
          <a:p>
            <a:fld id="{85505634-A9C6-44D4-A3EB-CE24F80C5391}" type="slidenum">
              <a:rPr lang="en-US" altLang="ja-JP"/>
              <a:pPr/>
              <a:t>78</a:t>
            </a:fld>
            <a:endParaRPr lang="en-US" altLang="ja-JP"/>
          </a:p>
        </p:txBody>
      </p:sp>
      <p:sp>
        <p:nvSpPr>
          <p:cNvPr id="33795" name="Rectangle 7"/>
          <p:cNvSpPr txBox="1">
            <a:spLocks noGrp="1" noChangeArrowheads="1"/>
          </p:cNvSpPr>
          <p:nvPr/>
        </p:nvSpPr>
        <p:spPr bwMode="auto">
          <a:xfrm>
            <a:off x="3885313" y="8685308"/>
            <a:ext cx="2971121" cy="457121"/>
          </a:xfrm>
          <a:prstGeom prst="rect">
            <a:avLst/>
          </a:prstGeom>
          <a:noFill/>
          <a:ln w="9525">
            <a:noFill/>
            <a:miter lim="800000"/>
            <a:headEnd/>
            <a:tailEnd/>
          </a:ln>
        </p:spPr>
        <p:txBody>
          <a:bodyPr lIns="91174" tIns="45587" rIns="91174" bIns="45587" anchor="b"/>
          <a:lstStyle/>
          <a:p>
            <a:pPr algn="r" defTabSz="912838"/>
            <a:fld id="{305D6E83-261F-4E57-8310-476CA022BB0C}" type="slidenum">
              <a:rPr kumimoji="0" lang="en-US" altLang="ja-JP" sz="1100"/>
              <a:pPr algn="r" defTabSz="912838"/>
              <a:t>78</a:t>
            </a:fld>
            <a:endParaRPr kumimoji="0" lang="en-US" altLang="ja-JP" sz="1100" dirty="0"/>
          </a:p>
        </p:txBody>
      </p:sp>
      <p:sp>
        <p:nvSpPr>
          <p:cNvPr id="33796" name="Rectangle 2"/>
          <p:cNvSpPr>
            <a:spLocks noGrp="1" noRot="1" noChangeAspect="1" noChangeArrowheads="1" noTextEdit="1"/>
          </p:cNvSpPr>
          <p:nvPr>
            <p:ph type="sldImg"/>
          </p:nvPr>
        </p:nvSpPr>
        <p:spPr>
          <a:xfrm>
            <a:off x="1096963" y="352425"/>
            <a:ext cx="4567237" cy="3427413"/>
          </a:xfrm>
          <a:ln/>
        </p:spPr>
      </p:sp>
      <p:sp>
        <p:nvSpPr>
          <p:cNvPr id="33797" name="Rectangle 3"/>
          <p:cNvSpPr>
            <a:spLocks noGrp="1" noChangeArrowheads="1"/>
          </p:cNvSpPr>
          <p:nvPr>
            <p:ph type="body" idx="1"/>
          </p:nvPr>
        </p:nvSpPr>
        <p:spPr>
          <a:xfrm>
            <a:off x="273945" y="3950723"/>
            <a:ext cx="6385249" cy="4974926"/>
          </a:xfrm>
          <a:noFill/>
          <a:ln/>
        </p:spPr>
        <p:txBody>
          <a:bodyPr/>
          <a:lstStyle/>
          <a:p>
            <a:pPr defTabSz="903427"/>
            <a:r>
              <a:rPr lang="ja-JP" altLang="en-US" dirty="0">
                <a:latin typeface="Calibri" pitchFamily="34" charset="0"/>
                <a:ea typeface="ＭＳ Ｐゴシック" pitchFamily="34" charset="-128"/>
              </a:rPr>
              <a:t>ロータリアンや一般の方々からのあらゆるフィードバックに基づき、組織のビジョンが次のようにまとめられました。</a:t>
            </a:r>
          </a:p>
          <a:p>
            <a:pPr defTabSz="903427">
              <a:buFontTx/>
              <a:buChar char="•"/>
            </a:pPr>
            <a:r>
              <a:rPr lang="ja-JP" altLang="en-US" dirty="0">
                <a:latin typeface="Calibri" pitchFamily="34" charset="0"/>
                <a:ea typeface="ＭＳ Ｐゴシック" pitchFamily="34" charset="-128"/>
              </a:rPr>
              <a:t>大きく、豊かで、大胆なクラブとなり、ロータリーへの入会が魅力的なものとなる</a:t>
            </a:r>
          </a:p>
          <a:p>
            <a:pPr defTabSz="903427">
              <a:buFontTx/>
              <a:buChar char="•"/>
            </a:pPr>
            <a:r>
              <a:rPr lang="ja-JP" altLang="en-US" dirty="0">
                <a:latin typeface="Calibri" pitchFamily="34" charset="0"/>
                <a:ea typeface="ＭＳ Ｐゴシック" pitchFamily="34" charset="-128"/>
              </a:rPr>
              <a:t>ロータリーと他の団体との違いがはっきりと区別される</a:t>
            </a:r>
            <a:endParaRPr lang="ja-JP" altLang="en-US" b="1" dirty="0">
              <a:latin typeface="Calibri" pitchFamily="34" charset="0"/>
              <a:ea typeface="ＭＳ Ｐゴシック" pitchFamily="34" charset="-128"/>
            </a:endParaRPr>
          </a:p>
          <a:p>
            <a:pPr defTabSz="903427"/>
            <a:r>
              <a:rPr lang="en-US" altLang="ja-JP" b="1" dirty="0">
                <a:latin typeface="Calibri" pitchFamily="34" charset="0"/>
                <a:ea typeface="ＭＳ Ｐゴシック" pitchFamily="34" charset="-128"/>
              </a:rPr>
              <a:t>&lt;&lt;</a:t>
            </a:r>
            <a:r>
              <a:rPr lang="ja-JP" altLang="en-US" b="1" dirty="0">
                <a:latin typeface="Calibri" pitchFamily="34" charset="0"/>
                <a:ea typeface="ＭＳ Ｐゴシック" pitchFamily="34" charset="-128"/>
              </a:rPr>
              <a:t>クラブ</a:t>
            </a:r>
            <a:r>
              <a:rPr lang="en-US" altLang="ja-JP" b="1" dirty="0">
                <a:latin typeface="Calibri" pitchFamily="34" charset="0"/>
                <a:ea typeface="ＭＳ Ｐゴシック" pitchFamily="34" charset="-128"/>
              </a:rPr>
              <a:t>&gt;&gt;</a:t>
            </a:r>
            <a:endParaRPr lang="en-US" altLang="ja-JP" dirty="0">
              <a:latin typeface="Calibri" pitchFamily="34" charset="0"/>
              <a:ea typeface="ＭＳ Ｐゴシック" pitchFamily="34" charset="-128"/>
            </a:endParaRPr>
          </a:p>
          <a:p>
            <a:pPr defTabSz="903427">
              <a:buFontTx/>
              <a:buChar char="•"/>
            </a:pPr>
            <a:r>
              <a:rPr lang="ja-JP" altLang="en-US" dirty="0">
                <a:latin typeface="Calibri" pitchFamily="34" charset="0"/>
                <a:ea typeface="ＭＳ Ｐゴシック" pitchFamily="34" charset="-128"/>
              </a:rPr>
              <a:t>ロータリーの活動のおかげで、生活の質が向上したことを人々が意識するようになる</a:t>
            </a:r>
          </a:p>
          <a:p>
            <a:pPr defTabSz="903427">
              <a:buFontTx/>
              <a:buChar char="•"/>
            </a:pPr>
            <a:r>
              <a:rPr lang="ja-JP" altLang="en-US" dirty="0">
                <a:latin typeface="Calibri" pitchFamily="34" charset="0"/>
                <a:ea typeface="ＭＳ Ｐゴシック" pitchFamily="34" charset="-128"/>
              </a:rPr>
              <a:t>変わり行く地域社会や世界のニーズに応える、ダイナミックなクラブ</a:t>
            </a:r>
            <a:endParaRPr lang="ja-JP" altLang="en-US" b="1" dirty="0">
              <a:latin typeface="Calibri" pitchFamily="34" charset="0"/>
              <a:ea typeface="ＭＳ Ｐゴシック" pitchFamily="34" charset="-128"/>
            </a:endParaRPr>
          </a:p>
          <a:p>
            <a:pPr defTabSz="903427"/>
            <a:r>
              <a:rPr lang="en-US" altLang="ja-JP" b="1" dirty="0">
                <a:latin typeface="Calibri" pitchFamily="34" charset="0"/>
                <a:ea typeface="ＭＳ Ｐゴシック" pitchFamily="34" charset="-128"/>
              </a:rPr>
              <a:t>&lt;&lt;</a:t>
            </a:r>
            <a:r>
              <a:rPr lang="ja-JP" altLang="en-US" b="1" dirty="0">
                <a:latin typeface="Calibri" pitchFamily="34" charset="0"/>
                <a:ea typeface="ＭＳ Ｐゴシック" pitchFamily="34" charset="-128"/>
              </a:rPr>
              <a:t>クリック</a:t>
            </a:r>
            <a:r>
              <a:rPr lang="en-US" altLang="ja-JP" b="1" dirty="0">
                <a:latin typeface="Calibri" pitchFamily="34" charset="0"/>
                <a:ea typeface="ＭＳ Ｐゴシック" pitchFamily="34" charset="-128"/>
              </a:rPr>
              <a:t>&gt;&gt;</a:t>
            </a:r>
            <a:endParaRPr lang="en-US" altLang="ja-JP" dirty="0">
              <a:latin typeface="Calibri" pitchFamily="34" charset="0"/>
              <a:ea typeface="ＭＳ Ｐゴシック" pitchFamily="34" charset="-128"/>
            </a:endParaRPr>
          </a:p>
          <a:p>
            <a:pPr defTabSz="903427">
              <a:buFontTx/>
              <a:buChar char="•"/>
            </a:pPr>
            <a:r>
              <a:rPr lang="ja-JP" altLang="en-US" dirty="0">
                <a:latin typeface="Calibri" pitchFamily="34" charset="0"/>
                <a:ea typeface="ＭＳ Ｐゴシック" pitchFamily="34" charset="-128"/>
              </a:rPr>
              <a:t>世界や地域のリーダー的存在としてロータリーが認識される</a:t>
            </a:r>
            <a:endParaRPr lang="ja-JP" altLang="en-US" sz="1300" dirty="0">
              <a:latin typeface="Times New Roman" pitchFamily="18" charset="0"/>
              <a:ea typeface="ＭＳ Ｐゴシック" pitchFamily="34" charset="-128"/>
            </a:endParaRPr>
          </a:p>
          <a:p>
            <a:pPr defTabSz="903427"/>
            <a:endParaRPr lang="en-US" altLang="ja-JP" sz="1300" dirty="0">
              <a:latin typeface="Times New Roman" pitchFamily="18" charset="0"/>
              <a:ea typeface="ＭＳ Ｐゴシック" pitchFamily="34" charset="-128"/>
            </a:endParaRPr>
          </a:p>
          <a:p>
            <a:pPr defTabSz="903427"/>
            <a:r>
              <a:rPr lang="ja-JP" altLang="en-US" sz="1300" dirty="0">
                <a:latin typeface="Times New Roman" pitchFamily="18" charset="0"/>
                <a:ea typeface="ＭＳ Ｐゴシック" pitchFamily="34" charset="-128"/>
              </a:rPr>
              <a:t>ロータリーと他団体とを区別する、ロータリーならではの素晴らしさを人々に知ってもらうため、ロータリーの中核的価値観をどのように生かすことができるでしょうか。</a:t>
            </a:r>
          </a:p>
          <a:p>
            <a:pPr defTabSz="903427"/>
            <a:r>
              <a:rPr lang="ja-JP" altLang="en-US" sz="1300" dirty="0">
                <a:latin typeface="Times New Roman" pitchFamily="18" charset="0"/>
                <a:ea typeface="ＭＳ Ｐゴシック" pitchFamily="34" charset="-128"/>
              </a:rPr>
              <a:t>ロータリーの中核的価値観とは、</a:t>
            </a:r>
            <a:r>
              <a:rPr lang="ja-JP" altLang="en-US" sz="1300" b="1" dirty="0">
                <a:latin typeface="Times New Roman" pitchFamily="18" charset="0"/>
                <a:ea typeface="ＭＳ Ｐゴシック" pitchFamily="34" charset="-128"/>
              </a:rPr>
              <a:t>多様性、親睦、リーダーシップ、高潔性、奉仕</a:t>
            </a:r>
            <a:r>
              <a:rPr lang="ja-JP" altLang="en-US" sz="1300" dirty="0">
                <a:latin typeface="Times New Roman" pitchFamily="18" charset="0"/>
                <a:ea typeface="ＭＳ Ｐゴシック" pitchFamily="34" charset="-128"/>
              </a:rPr>
              <a:t>です。</a:t>
            </a:r>
          </a:p>
          <a:p>
            <a:pPr defTabSz="903427"/>
            <a:r>
              <a:rPr lang="ja-JP" altLang="en-US" sz="1300" dirty="0">
                <a:latin typeface="Times New Roman" pitchFamily="18" charset="0"/>
                <a:ea typeface="ＭＳ Ｐゴシック" pitchFamily="34" charset="-128"/>
              </a:rPr>
              <a:t>ロータリーの優先項目：</a:t>
            </a:r>
          </a:p>
          <a:p>
            <a:pPr defTabSz="903427"/>
            <a:r>
              <a:rPr lang="ja-JP" altLang="en-US" sz="1300" dirty="0">
                <a:latin typeface="Times New Roman" pitchFamily="18" charset="0"/>
                <a:ea typeface="ＭＳ Ｐゴシック" pitchFamily="34" charset="-128"/>
              </a:rPr>
              <a:t>クラブの強化</a:t>
            </a:r>
          </a:p>
          <a:p>
            <a:pPr defTabSz="903427"/>
            <a:r>
              <a:rPr lang="ja-JP" altLang="en-US" sz="1300" dirty="0">
                <a:latin typeface="Times New Roman" pitchFamily="18" charset="0"/>
                <a:ea typeface="ＭＳ Ｐゴシック" pitchFamily="34" charset="-128"/>
              </a:rPr>
              <a:t>奉仕活動の重点化（奉仕活動の重点を絞ること）</a:t>
            </a:r>
          </a:p>
          <a:p>
            <a:pPr defTabSz="903427"/>
            <a:r>
              <a:rPr lang="ja-JP" altLang="en-US" sz="1300" dirty="0">
                <a:latin typeface="Times New Roman" pitchFamily="18" charset="0"/>
                <a:ea typeface="ＭＳ Ｐゴシック" pitchFamily="34" charset="-128"/>
              </a:rPr>
              <a:t>ブランドイメージと認知度の向上</a:t>
            </a:r>
          </a:p>
          <a:p>
            <a:pPr defTabSz="903427"/>
            <a:endParaRPr lang="en-US" altLang="ja-JP" sz="1300" dirty="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p:txBody>
          <a:bodyPr/>
          <a:lstStyle/>
          <a:p>
            <a:fld id="{CC465B17-473F-4C9A-9B87-E88C545F72B1}" type="slidenum">
              <a:rPr lang="en-US" altLang="ja-JP"/>
              <a:pPr/>
              <a:t>79</a:t>
            </a:fld>
            <a:endParaRPr lang="en-US" altLang="ja-JP"/>
          </a:p>
        </p:txBody>
      </p:sp>
      <p:sp>
        <p:nvSpPr>
          <p:cNvPr id="34819" name="Rectangle 2"/>
          <p:cNvSpPr>
            <a:spLocks noGrp="1" noRot="1" noChangeAspect="1" noChangeArrowheads="1" noTextEdit="1"/>
          </p:cNvSpPr>
          <p:nvPr>
            <p:ph type="sldImg"/>
          </p:nvPr>
        </p:nvSpPr>
        <p:spPr>
          <a:xfrm>
            <a:off x="1763713" y="684213"/>
            <a:ext cx="2570162" cy="1928812"/>
          </a:xfrm>
          <a:ln/>
        </p:spPr>
      </p:sp>
      <p:sp>
        <p:nvSpPr>
          <p:cNvPr id="34820" name="Rectangle 3"/>
          <p:cNvSpPr>
            <a:spLocks noGrp="1" noChangeArrowheads="1"/>
          </p:cNvSpPr>
          <p:nvPr>
            <p:ph type="body" idx="1"/>
          </p:nvPr>
        </p:nvSpPr>
        <p:spPr>
          <a:xfrm>
            <a:off x="685643" y="2838552"/>
            <a:ext cx="5622902" cy="4115664"/>
          </a:xfrm>
          <a:noFill/>
          <a:ln/>
        </p:spPr>
        <p:txBody>
          <a:bodyPr/>
          <a:lstStyle/>
          <a:p>
            <a:pPr eaLnBrk="1" hangingPunct="1"/>
            <a:r>
              <a:rPr lang="ja-JP" altLang="en-GB" sz="1300" dirty="0">
                <a:latin typeface="Times New Roman" pitchFamily="18" charset="0"/>
                <a:ea typeface="ＭＳ Ｐゴシック" pitchFamily="34" charset="-128"/>
              </a:rPr>
              <a:t>この見出しが伝えるメッセージは次のようなことです。</a:t>
            </a:r>
          </a:p>
          <a:p>
            <a:pPr eaLnBrk="1" hangingPunct="1">
              <a:buFontTx/>
              <a:buChar char="•"/>
            </a:pPr>
            <a:r>
              <a:rPr lang="da-DK" altLang="ja-JP" sz="1300" dirty="0">
                <a:latin typeface="Times New Roman" pitchFamily="18" charset="0"/>
                <a:ea typeface="ＭＳ Ｐゴシック" pitchFamily="34" charset="-128"/>
              </a:rPr>
              <a:t>RI</a:t>
            </a:r>
            <a:r>
              <a:rPr lang="ja-JP" altLang="da-DK" sz="1300" dirty="0">
                <a:latin typeface="Times New Roman" pitchFamily="18" charset="0"/>
                <a:ea typeface="ＭＳ Ｐゴシック" pitchFamily="34" charset="-128"/>
              </a:rPr>
              <a:t>の計画は、戦略的決定のために「</a:t>
            </a:r>
            <a:r>
              <a:rPr lang="da-DK" altLang="ja-JP" sz="1300" dirty="0">
                <a:latin typeface="Times New Roman" pitchFamily="18" charset="0"/>
                <a:ea typeface="ＭＳ Ｐゴシック" pitchFamily="34" charset="-128"/>
              </a:rPr>
              <a:t>1</a:t>
            </a:r>
            <a:r>
              <a:rPr lang="ja-JP" altLang="da-DK" sz="1300" dirty="0" err="1">
                <a:latin typeface="Times New Roman" pitchFamily="18" charset="0"/>
                <a:ea typeface="ＭＳ Ｐゴシック" pitchFamily="34" charset="-128"/>
              </a:rPr>
              <a:t>つの</a:t>
            </a:r>
            <a:r>
              <a:rPr lang="ja-JP" altLang="da-DK" sz="1300" dirty="0">
                <a:latin typeface="Times New Roman" pitchFamily="18" charset="0"/>
                <a:ea typeface="ＭＳ Ｐゴシック" pitchFamily="34" charset="-128"/>
              </a:rPr>
              <a:t>サイズ」にすべてを当てはめることではありません。</a:t>
            </a:r>
            <a:r>
              <a:rPr lang="da-DK" sz="1300" dirty="0">
                <a:latin typeface="Times New Roman" pitchFamily="18" charset="0"/>
                <a:ea typeface="ＭＳ Ｐゴシック" pitchFamily="34" charset="-128"/>
              </a:rPr>
              <a:t> </a:t>
            </a:r>
          </a:p>
          <a:p>
            <a:pPr eaLnBrk="1" hangingPunct="1">
              <a:buFontTx/>
              <a:buChar char="•"/>
            </a:pPr>
            <a:r>
              <a:rPr lang="ja-JP" altLang="da-DK" sz="1300" dirty="0">
                <a:latin typeface="Times New Roman" pitchFamily="18" charset="0"/>
                <a:ea typeface="ＭＳ Ｐゴシック" pitchFamily="34" charset="-128"/>
              </a:rPr>
              <a:t>戦略計画の趣旨は、クラブをサポートするための</a:t>
            </a:r>
            <a:r>
              <a:rPr lang="da-DK" altLang="ja-JP" sz="1300" dirty="0">
                <a:latin typeface="Times New Roman" pitchFamily="18" charset="0"/>
                <a:ea typeface="ＭＳ Ｐゴシック" pitchFamily="34" charset="-128"/>
              </a:rPr>
              <a:t>RI</a:t>
            </a:r>
            <a:r>
              <a:rPr lang="ja-JP" altLang="da-DK" sz="1300" dirty="0">
                <a:latin typeface="Times New Roman" pitchFamily="18" charset="0"/>
                <a:ea typeface="ＭＳ Ｐゴシック" pitchFamily="34" charset="-128"/>
              </a:rPr>
              <a:t>の指針を示すことです。</a:t>
            </a:r>
            <a:r>
              <a:rPr lang="da-DK" sz="1300" dirty="0">
                <a:latin typeface="Times New Roman" pitchFamily="18" charset="0"/>
                <a:ea typeface="ＭＳ Ｐゴシック" pitchFamily="34" charset="-128"/>
              </a:rPr>
              <a:t> </a:t>
            </a:r>
          </a:p>
          <a:p>
            <a:pPr eaLnBrk="1" hangingPunct="1">
              <a:buFontTx/>
              <a:buChar char="•"/>
            </a:pPr>
            <a:r>
              <a:rPr lang="ja-JP" altLang="da-DK" sz="1300" b="1" dirty="0">
                <a:latin typeface="Times New Roman" pitchFamily="18" charset="0"/>
                <a:ea typeface="ＭＳ Ｐゴシック" pitchFamily="34" charset="-128"/>
              </a:rPr>
              <a:t>これは</a:t>
            </a:r>
            <a:r>
              <a:rPr lang="ja-JP" altLang="da-DK" sz="1300" b="1" u="sng" dirty="0">
                <a:latin typeface="Times New Roman" pitchFamily="18" charset="0"/>
                <a:ea typeface="ＭＳ Ｐゴシック" pitchFamily="34" charset="-128"/>
              </a:rPr>
              <a:t>ロータリー・クラブの計画ではなく</a:t>
            </a:r>
            <a:r>
              <a:rPr lang="ja-JP" altLang="da-DK" sz="1300" b="1" dirty="0">
                <a:latin typeface="Times New Roman" pitchFamily="18" charset="0"/>
                <a:ea typeface="ＭＳ Ｐゴシック" pitchFamily="34" charset="-128"/>
              </a:rPr>
              <a:t>、</a:t>
            </a:r>
            <a:r>
              <a:rPr lang="da-DK" altLang="ja-JP" sz="1300" b="1" dirty="0">
                <a:latin typeface="Times New Roman" pitchFamily="18" charset="0"/>
                <a:ea typeface="ＭＳ Ｐゴシック" pitchFamily="34" charset="-128"/>
              </a:rPr>
              <a:t>RI</a:t>
            </a:r>
            <a:r>
              <a:rPr lang="ja-JP" altLang="da-DK" sz="1300" b="1" dirty="0">
                <a:latin typeface="Times New Roman" pitchFamily="18" charset="0"/>
                <a:ea typeface="ＭＳ Ｐゴシック" pitchFamily="34" charset="-128"/>
              </a:rPr>
              <a:t>の計画です。これをクラブの指針とすることはできますが、義務ではありません。</a:t>
            </a:r>
            <a:endParaRPr lang="da-DK" sz="1300" b="1" dirty="0">
              <a:latin typeface="Times New Roman" pitchFamily="18" charset="0"/>
              <a:ea typeface="ＭＳ Ｐゴシック" pitchFamily="34" charset="-128"/>
            </a:endParaRPr>
          </a:p>
          <a:p>
            <a:pPr eaLnBrk="1" hangingPunct="1"/>
            <a:endParaRPr lang="en-US" altLang="ja-JP" sz="1300" dirty="0">
              <a:latin typeface="Times New Roman" pitchFamily="18" charset="0"/>
              <a:ea typeface="ＭＳ Ｐゴシック" pitchFamily="34" charset="-128"/>
            </a:endParaRPr>
          </a:p>
          <a:p>
            <a:pPr eaLnBrk="1" hangingPunct="1"/>
            <a:r>
              <a:rPr lang="ja-JP" altLang="da-DK" sz="1300" dirty="0">
                <a:latin typeface="Times New Roman" pitchFamily="18" charset="0"/>
                <a:ea typeface="ＭＳ Ｐゴシック" pitchFamily="34" charset="-128"/>
              </a:rPr>
              <a:t>戦略計画は、</a:t>
            </a:r>
          </a:p>
          <a:p>
            <a:pPr eaLnBrk="1" hangingPunct="1">
              <a:buFontTx/>
              <a:buChar char="•"/>
            </a:pPr>
            <a:r>
              <a:rPr lang="da-DK" altLang="ja-JP" sz="1300" dirty="0">
                <a:latin typeface="Times New Roman" pitchFamily="18" charset="0"/>
                <a:ea typeface="ＭＳ Ｐゴシック" pitchFamily="34" charset="-128"/>
              </a:rPr>
              <a:t>RI</a:t>
            </a:r>
            <a:r>
              <a:rPr lang="ja-JP" altLang="da-DK" sz="1300" dirty="0">
                <a:latin typeface="Times New Roman" pitchFamily="18" charset="0"/>
                <a:ea typeface="ＭＳ Ｐゴシック" pitchFamily="34" charset="-128"/>
              </a:rPr>
              <a:t>からの指示を少なくし、クラブが地域や文化に合った活動を独自に計画できるようにするものです。</a:t>
            </a:r>
            <a:r>
              <a:rPr lang="da-DK" sz="1300" dirty="0">
                <a:latin typeface="Times New Roman" pitchFamily="18" charset="0"/>
                <a:ea typeface="ＭＳ Ｐゴシック" pitchFamily="34" charset="-128"/>
              </a:rPr>
              <a:t> </a:t>
            </a:r>
          </a:p>
          <a:p>
            <a:pPr eaLnBrk="1" hangingPunct="1">
              <a:buFontTx/>
              <a:buChar char="•"/>
            </a:pPr>
            <a:r>
              <a:rPr lang="ja-JP" altLang="da-DK" sz="1300" dirty="0">
                <a:latin typeface="Times New Roman" pitchFamily="18" charset="0"/>
                <a:ea typeface="ＭＳ Ｐゴシック" pitchFamily="34" charset="-128"/>
              </a:rPr>
              <a:t>クラブに柔軟性と選択肢を与えるものです。</a:t>
            </a:r>
            <a:r>
              <a:rPr lang="da-DK" sz="1300" dirty="0">
                <a:latin typeface="Times New Roman" pitchFamily="18" charset="0"/>
                <a:ea typeface="ＭＳ Ｐゴシック" pitchFamily="34" charset="-128"/>
              </a:rPr>
              <a:t>   </a:t>
            </a:r>
          </a:p>
          <a:p>
            <a:pPr eaLnBrk="1" hangingPunct="1">
              <a:buFontTx/>
              <a:buChar char="•"/>
            </a:pPr>
            <a:r>
              <a:rPr lang="ja-JP" altLang="da-DK" sz="1300" dirty="0">
                <a:latin typeface="Times New Roman" pitchFamily="18" charset="0"/>
                <a:ea typeface="ＭＳ Ｐゴシック" pitchFamily="34" charset="-128"/>
              </a:rPr>
              <a:t>それぞれの地域や文化の違いを認識しています。</a:t>
            </a:r>
            <a:endParaRPr lang="da-DK" sz="1300" dirty="0">
              <a:latin typeface="Times New Roman" pitchFamily="18" charset="0"/>
              <a:ea typeface="ＭＳ Ｐゴシック" pitchFamily="34" charset="-128"/>
            </a:endParaRPr>
          </a:p>
          <a:p>
            <a:pPr eaLnBrk="1" hangingPunct="1">
              <a:buFontTx/>
              <a:buChar char="•"/>
            </a:pPr>
            <a:r>
              <a:rPr lang="ja-JP" altLang="da-DK" sz="1300" dirty="0">
                <a:latin typeface="Times New Roman" pitchFamily="18" charset="0"/>
                <a:ea typeface="ＭＳ Ｐゴシック" pitchFamily="34" charset="-128"/>
              </a:rPr>
              <a:t>クラブが成長し、多様な会員を持ち、全会員の間の協力を促進するため、新しい参加のかたちを会員に与えるものです。</a:t>
            </a:r>
            <a:r>
              <a:rPr lang="da-DK" sz="1300" dirty="0">
                <a:latin typeface="Times New Roman" pitchFamily="18" charset="0"/>
                <a:ea typeface="ＭＳ Ｐゴシック" pitchFamily="34" charset="-128"/>
              </a:rPr>
              <a:t> </a:t>
            </a:r>
          </a:p>
          <a:p>
            <a:pPr eaLnBrk="1" hangingPunct="1">
              <a:buFontTx/>
              <a:buChar char="•"/>
            </a:pPr>
            <a:r>
              <a:rPr lang="ja-JP" altLang="da-DK" sz="1300" dirty="0">
                <a:latin typeface="Times New Roman" pitchFamily="18" charset="0"/>
                <a:ea typeface="ＭＳ Ｐゴシック" pitchFamily="34" charset="-128"/>
              </a:rPr>
              <a:t>各クラブは、現会員、入会見込者、受益者、協力団体のニーズを考えた上で、クラブ独自の戦略を立てることができます。</a:t>
            </a:r>
            <a:endParaRPr lang="da-DK" sz="1300" dirty="0">
              <a:latin typeface="Times New Roman" pitchFamily="18" charset="0"/>
              <a:ea typeface="ＭＳ Ｐゴシック" pitchFamily="34" charset="-128"/>
            </a:endParaRPr>
          </a:p>
          <a:p>
            <a:pPr eaLnBrk="1" hangingPunct="1"/>
            <a:endParaRPr lang="ja-JP" altLang="en-US" sz="1300" i="1" dirty="0">
              <a:latin typeface="Times New Roman" pitchFamily="18" charset="0"/>
              <a:ea typeface="ＭＳ Ｐゴシック" pitchFamily="34" charset="-128"/>
            </a:endParaRPr>
          </a:p>
          <a:p>
            <a:pPr eaLnBrk="1" hangingPunct="1"/>
            <a:endParaRPr lang="da-DK" sz="1500" dirty="0">
              <a:latin typeface="Calibri" pitchFamily="34" charset="0"/>
              <a:ea typeface="ＭＳ Ｐゴシック" pitchFamily="34" charset="-128"/>
            </a:endParaRPr>
          </a:p>
          <a:p>
            <a:pPr eaLnBrk="1" hangingPunct="1"/>
            <a:endParaRPr lang="da-DK" sz="1500" dirty="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630758-1B2D-4E0D-9633-0995684C8030}" type="slidenum">
              <a:rPr lang="en-US" smtClean="0"/>
              <a:pPr/>
              <a:t>11</a:t>
            </a:fld>
            <a:endParaRPr lang="en-US"/>
          </a:p>
        </p:txBody>
      </p:sp>
    </p:spTree>
    <p:extLst>
      <p:ext uri="{BB962C8B-B14F-4D97-AF65-F5344CB8AC3E}">
        <p14:creationId xmlns:p14="http://schemas.microsoft.com/office/powerpoint/2010/main" val="3553904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a:noFill/>
        </p:spPr>
        <p:txBody>
          <a:bodyPr/>
          <a:lstStyle/>
          <a:p>
            <a:r>
              <a:rPr lang="en-US" altLang="ja-JP">
                <a:ea typeface="ＭＳ Ｐゴシック" charset="-128"/>
              </a:rPr>
              <a:t>RI Strategic Plan Update, 2008 Zone Institutes</a:t>
            </a:r>
          </a:p>
        </p:txBody>
      </p:sp>
      <p:sp>
        <p:nvSpPr>
          <p:cNvPr id="345091" name="Rectangle 7"/>
          <p:cNvSpPr>
            <a:spLocks noGrp="1" noChangeArrowheads="1"/>
          </p:cNvSpPr>
          <p:nvPr>
            <p:ph type="sldNum" sz="quarter" idx="5"/>
          </p:nvPr>
        </p:nvSpPr>
        <p:spPr>
          <a:noFill/>
        </p:spPr>
        <p:txBody>
          <a:bodyPr/>
          <a:lstStyle/>
          <a:p>
            <a:fld id="{6A074CE1-71F1-4606-97C4-DA5F3D378E03}" type="slidenum">
              <a:rPr lang="en-US" altLang="ja-JP" smtClean="0">
                <a:ea typeface="ＭＳ Ｐゴシック" charset="-128"/>
              </a:rPr>
              <a:pPr/>
              <a:t>80</a:t>
            </a:fld>
            <a:endParaRPr lang="en-US" altLang="ja-JP">
              <a:ea typeface="ＭＳ Ｐゴシック" charset="-128"/>
            </a:endParaRPr>
          </a:p>
        </p:txBody>
      </p:sp>
      <p:sp>
        <p:nvSpPr>
          <p:cNvPr id="345092" name="Rectangle 2"/>
          <p:cNvSpPr>
            <a:spLocks noGrp="1" noRot="1" noChangeAspect="1" noChangeArrowheads="1" noTextEdit="1"/>
          </p:cNvSpPr>
          <p:nvPr>
            <p:ph type="sldImg"/>
          </p:nvPr>
        </p:nvSpPr>
        <p:spPr>
          <a:ln/>
        </p:spPr>
      </p:sp>
      <p:sp>
        <p:nvSpPr>
          <p:cNvPr id="345093"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baseline="0" dirty="0">
                <a:solidFill>
                  <a:schemeClr val="tx1"/>
                </a:solidFill>
                <a:latin typeface="+mn-lt"/>
                <a:ea typeface="+mn-ea"/>
                <a:cs typeface="+mn-cs"/>
              </a:rPr>
              <a:t>ロータリアンのリーダーシップ研修で極めて重要な役割を果たすのが、クラブと地区の研修リーダー。豊</a:t>
            </a:r>
          </a:p>
          <a:p>
            <a:r>
              <a:rPr kumimoji="1" lang="ja-JP" altLang="en-US" sz="1200" kern="1200" baseline="0" dirty="0">
                <a:solidFill>
                  <a:schemeClr val="tx1"/>
                </a:solidFill>
                <a:latin typeface="+mn-lt"/>
                <a:ea typeface="+mn-ea"/>
                <a:cs typeface="+mn-cs"/>
              </a:rPr>
              <a:t>富な経験を分かち合いながら、優れたリーダーシップを発揮できる⼈材を育てましょう。</a:t>
            </a:r>
          </a:p>
          <a:p>
            <a:r>
              <a:rPr kumimoji="1" lang="ja-JP" altLang="en-US" sz="1200" kern="1200" baseline="0" dirty="0">
                <a:solidFill>
                  <a:schemeClr val="tx1"/>
                </a:solidFill>
                <a:latin typeface="+mn-lt"/>
                <a:ea typeface="+mn-ea"/>
                <a:cs typeface="+mn-cs"/>
              </a:rPr>
              <a:t>研修に関する最新情報は「</a:t>
            </a:r>
            <a:r>
              <a:rPr kumimoji="1" lang="en-US" altLang="ja-JP" sz="1200" kern="1200" baseline="0" dirty="0">
                <a:solidFill>
                  <a:schemeClr val="tx1"/>
                </a:solidFill>
                <a:latin typeface="+mn-lt"/>
                <a:ea typeface="+mn-ea"/>
                <a:cs typeface="+mn-cs"/>
              </a:rPr>
              <a:t>Rotary Training Talk</a:t>
            </a:r>
            <a:r>
              <a:rPr kumimoji="1" lang="ja-JP" altLang="en-US" sz="1200" kern="1200" baseline="0" dirty="0">
                <a:solidFill>
                  <a:schemeClr val="tx1"/>
                </a:solidFill>
                <a:latin typeface="+mn-lt"/>
                <a:ea typeface="+mn-ea"/>
                <a:cs typeface="+mn-cs"/>
              </a:rPr>
              <a:t>」ニュースレター（英語のみ）の受信をお申込み</a:t>
            </a:r>
            <a:r>
              <a:rPr kumimoji="1" lang="ja-JP" altLang="en-US" sz="1200" kern="1200" baseline="0" dirty="0" err="1">
                <a:solidFill>
                  <a:schemeClr val="tx1"/>
                </a:solidFill>
                <a:latin typeface="+mn-lt"/>
                <a:ea typeface="+mn-ea"/>
                <a:cs typeface="+mn-cs"/>
              </a:rPr>
              <a:t>くださ</a:t>
            </a:r>
            <a:endParaRPr kumimoji="1" lang="ja-JP" altLang="en-US" dirty="0"/>
          </a:p>
        </p:txBody>
      </p:sp>
      <p:sp>
        <p:nvSpPr>
          <p:cNvPr id="4" name="スライド番号プレースホルダ 3"/>
          <p:cNvSpPr>
            <a:spLocks noGrp="1"/>
          </p:cNvSpPr>
          <p:nvPr>
            <p:ph type="sldNum" sz="quarter" idx="10"/>
          </p:nvPr>
        </p:nvSpPr>
        <p:spPr/>
        <p:txBody>
          <a:bodyPr/>
          <a:lstStyle/>
          <a:p>
            <a:fld id="{0437B523-1091-4A86-BA05-86A1C46A6F3D}" type="slidenum">
              <a:rPr kumimoji="1" lang="ja-JP" altLang="en-US" smtClean="0"/>
              <a:pPr/>
              <a:t>14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baseline="0" dirty="0">
                <a:solidFill>
                  <a:schemeClr val="tx1"/>
                </a:solidFill>
                <a:latin typeface="+mn-lt"/>
                <a:ea typeface="+mn-ea"/>
                <a:cs typeface="+mn-cs"/>
              </a:rPr>
              <a:t>国際協議会の研修リーダー</a:t>
            </a:r>
          </a:p>
          <a:p>
            <a:r>
              <a:rPr kumimoji="1" lang="en-US" altLang="ja-JP" sz="1200" kern="1200" baseline="0" dirty="0">
                <a:solidFill>
                  <a:schemeClr val="tx1"/>
                </a:solidFill>
                <a:latin typeface="+mn-lt"/>
                <a:ea typeface="+mn-ea"/>
                <a:cs typeface="+mn-cs"/>
              </a:rPr>
              <a:t>RI</a:t>
            </a:r>
            <a:r>
              <a:rPr kumimoji="1" lang="ja-JP" altLang="en-US" sz="1200" kern="1200" baseline="0" dirty="0">
                <a:solidFill>
                  <a:schemeClr val="tx1"/>
                </a:solidFill>
                <a:latin typeface="+mn-lt"/>
                <a:ea typeface="+mn-ea"/>
                <a:cs typeface="+mn-cs"/>
              </a:rPr>
              <a:t>会⻑エレクトによって任命される国際協議会研修リーダーは、豊富な経験を⽣かして次年度ガバナーへ</a:t>
            </a:r>
          </a:p>
          <a:p>
            <a:r>
              <a:rPr kumimoji="1" lang="ja-JP" altLang="en-US" sz="1200" kern="1200" baseline="0" dirty="0">
                <a:solidFill>
                  <a:schemeClr val="tx1"/>
                </a:solidFill>
                <a:latin typeface="+mn-lt"/>
                <a:ea typeface="+mn-ea"/>
                <a:cs typeface="+mn-cs"/>
              </a:rPr>
              <a:t>の研修を⾏います。</a:t>
            </a:r>
          </a:p>
          <a:p>
            <a:r>
              <a:rPr kumimoji="1" lang="ja-JP" altLang="en-US" sz="1200" kern="1200" baseline="0" dirty="0">
                <a:solidFill>
                  <a:schemeClr val="tx1"/>
                </a:solidFill>
                <a:latin typeface="+mn-lt"/>
                <a:ea typeface="+mn-ea"/>
                <a:cs typeface="+mn-cs"/>
              </a:rPr>
              <a:t>国際協議会は、次年度ガバナーにリーダーとしてのモチベーションと感動を与えることを⽬的とし</a:t>
            </a:r>
          </a:p>
          <a:p>
            <a:r>
              <a:rPr kumimoji="1" lang="en-US" altLang="ja-JP" sz="1200" kern="1200" baseline="0" dirty="0">
                <a:solidFill>
                  <a:schemeClr val="tx1"/>
                </a:solidFill>
                <a:latin typeface="+mn-lt"/>
                <a:ea typeface="+mn-ea"/>
                <a:cs typeface="+mn-cs"/>
              </a:rPr>
              <a:t>2015/9/27 </a:t>
            </a:r>
            <a:r>
              <a:rPr kumimoji="1" lang="ja-JP" altLang="en-US" sz="1200" kern="1200" baseline="0" dirty="0">
                <a:solidFill>
                  <a:schemeClr val="tx1"/>
                </a:solidFill>
                <a:latin typeface="+mn-lt"/>
                <a:ea typeface="+mn-ea"/>
                <a:cs typeface="+mn-cs"/>
              </a:rPr>
              <a:t>研修リーダー </a:t>
            </a:r>
            <a:r>
              <a:rPr kumimoji="1" lang="en-US" altLang="ja-JP" sz="1200" kern="1200" baseline="0" dirty="0">
                <a:solidFill>
                  <a:schemeClr val="tx1"/>
                </a:solidFill>
                <a:latin typeface="+mn-lt"/>
                <a:ea typeface="+mn-ea"/>
                <a:cs typeface="+mn-cs"/>
              </a:rPr>
              <a:t>| My Rotary</a:t>
            </a:r>
          </a:p>
          <a:p>
            <a:r>
              <a:rPr kumimoji="1" lang="en-US" altLang="ja-JP" sz="1200" kern="1200" baseline="0" dirty="0">
                <a:solidFill>
                  <a:schemeClr val="tx1"/>
                </a:solidFill>
                <a:latin typeface="+mn-lt"/>
                <a:ea typeface="+mn-ea"/>
                <a:cs typeface="+mn-cs"/>
              </a:rPr>
              <a:t>https://www.rotary.org/myrotary/ja/learning-reference/learn-role/trainers 3/3</a:t>
            </a:r>
          </a:p>
          <a:p>
            <a:r>
              <a:rPr kumimoji="1" lang="en-US" altLang="ja-JP" sz="1200" kern="1200" baseline="0" dirty="0">
                <a:solidFill>
                  <a:schemeClr val="tx1"/>
                </a:solidFill>
                <a:latin typeface="+mn-lt"/>
                <a:ea typeface="+mn-ea"/>
                <a:cs typeface="+mn-cs"/>
              </a:rPr>
              <a:t>© 2015 Rotary International.</a:t>
            </a:r>
          </a:p>
          <a:p>
            <a:r>
              <a:rPr kumimoji="1" lang="ja-JP" altLang="en-US" sz="1200" kern="1200" baseline="0" dirty="0">
                <a:solidFill>
                  <a:schemeClr val="tx1"/>
                </a:solidFill>
                <a:latin typeface="+mn-lt"/>
                <a:ea typeface="+mn-ea"/>
                <a:cs typeface="+mn-cs"/>
              </a:rPr>
              <a:t>無断複写・転載を禁ず</a:t>
            </a:r>
            <a:r>
              <a:rPr kumimoji="1" lang="en-US" altLang="ja-JP" sz="1200" kern="1200" baseline="0" dirty="0">
                <a:solidFill>
                  <a:schemeClr val="tx1"/>
                </a:solidFill>
                <a:latin typeface="+mn-lt"/>
                <a:ea typeface="+mn-ea"/>
                <a:cs typeface="+mn-cs"/>
              </a:rPr>
              <a:t>.</a:t>
            </a:r>
          </a:p>
          <a:p>
            <a:r>
              <a:rPr kumimoji="1" lang="ja-JP" altLang="en-US" sz="1200" kern="1200" baseline="0" dirty="0">
                <a:solidFill>
                  <a:schemeClr val="tx1"/>
                </a:solidFill>
                <a:latin typeface="+mn-lt"/>
                <a:ea typeface="+mn-ea"/>
                <a:cs typeface="+mn-cs"/>
              </a:rPr>
              <a:t>国際協議会は、次年度ガバナーにリーダーとしてのモチベーションと感動を与えることを⽬的とし</a:t>
            </a:r>
          </a:p>
          <a:p>
            <a:r>
              <a:rPr kumimoji="1" lang="ja-JP" altLang="en-US" sz="1200" kern="1200" baseline="0" dirty="0">
                <a:solidFill>
                  <a:schemeClr val="tx1"/>
                </a:solidFill>
                <a:latin typeface="+mn-lt"/>
                <a:ea typeface="+mn-ea"/>
                <a:cs typeface="+mn-cs"/>
              </a:rPr>
              <a:t>ており、本会議、グループ討論、ネットワークづくり、親睦⾏事などを通じて、実践的な研修が⾏</a:t>
            </a:r>
          </a:p>
          <a:p>
            <a:r>
              <a:rPr kumimoji="1" lang="ja-JP" altLang="en-US" sz="1200" kern="1200" baseline="0" dirty="0">
                <a:solidFill>
                  <a:schemeClr val="tx1"/>
                </a:solidFill>
                <a:latin typeface="+mn-lt"/>
                <a:ea typeface="+mn-ea"/>
                <a:cs typeface="+mn-cs"/>
              </a:rPr>
              <a:t>われます。「国際協議会リーダーズガイド」 をご利⽤ください。</a:t>
            </a:r>
          </a:p>
          <a:p>
            <a:r>
              <a:rPr kumimoji="1" lang="ja-JP" altLang="en-US" sz="1200" kern="1200" baseline="0" dirty="0">
                <a:solidFill>
                  <a:schemeClr val="tx1"/>
                </a:solidFill>
                <a:latin typeface="+mn-lt"/>
                <a:ea typeface="+mn-ea"/>
                <a:cs typeface="+mn-cs"/>
              </a:rPr>
              <a:t>リソース＆参考資料</a:t>
            </a:r>
          </a:p>
          <a:p>
            <a:r>
              <a:rPr kumimoji="1" lang="ja-JP" altLang="en-US" sz="1200" kern="1200" baseline="0" dirty="0">
                <a:solidFill>
                  <a:schemeClr val="tx1"/>
                </a:solidFill>
                <a:latin typeface="+mn-lt"/>
                <a:ea typeface="+mn-ea"/>
                <a:cs typeface="+mn-cs"/>
              </a:rPr>
              <a:t>地区を成功に導く リーダーシップ 研修編</a:t>
            </a:r>
          </a:p>
          <a:p>
            <a:r>
              <a:rPr kumimoji="1" lang="ja-JP" altLang="en-US" sz="1200" kern="1200" baseline="0" dirty="0">
                <a:solidFill>
                  <a:schemeClr val="tx1"/>
                </a:solidFill>
                <a:latin typeface="+mn-lt"/>
                <a:ea typeface="+mn-ea"/>
                <a:cs typeface="+mn-cs"/>
              </a:rPr>
              <a:t>研修リーダー対象の研修 セッションの⼿引き</a:t>
            </a:r>
          </a:p>
          <a:p>
            <a:r>
              <a:rPr kumimoji="1" lang="ja-JP" altLang="en-US" sz="1200" kern="1200" baseline="0" dirty="0">
                <a:solidFill>
                  <a:schemeClr val="tx1"/>
                </a:solidFill>
                <a:latin typeface="+mn-lt"/>
                <a:ea typeface="+mn-ea"/>
                <a:cs typeface="+mn-cs"/>
              </a:rPr>
              <a:t>「研修リーダーの研修」⽤スライド</a:t>
            </a:r>
          </a:p>
          <a:p>
            <a:r>
              <a:rPr kumimoji="1" lang="ja-JP" altLang="en-US" sz="1200" kern="1200" baseline="0" dirty="0">
                <a:solidFill>
                  <a:schemeClr val="tx1"/>
                </a:solidFill>
                <a:latin typeface="+mn-lt"/>
                <a:ea typeface="+mn-ea"/>
                <a:cs typeface="+mn-cs"/>
              </a:rPr>
              <a:t>ツー</a:t>
            </a:r>
            <a:endParaRPr kumimoji="1" lang="ja-JP" altLang="en-US" dirty="0"/>
          </a:p>
        </p:txBody>
      </p:sp>
      <p:sp>
        <p:nvSpPr>
          <p:cNvPr id="4" name="スライド番号プレースホルダ 3"/>
          <p:cNvSpPr>
            <a:spLocks noGrp="1"/>
          </p:cNvSpPr>
          <p:nvPr>
            <p:ph type="sldNum" sz="quarter" idx="10"/>
          </p:nvPr>
        </p:nvSpPr>
        <p:spPr/>
        <p:txBody>
          <a:bodyPr/>
          <a:lstStyle/>
          <a:p>
            <a:fld id="{0437B523-1091-4A86-BA05-86A1C46A6F3D}" type="slidenum">
              <a:rPr kumimoji="1" lang="ja-JP" altLang="en-US" smtClean="0"/>
              <a:pPr/>
              <a:t>15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0000" lnSpcReduction="20000"/>
          </a:bodyPr>
          <a:lstStyle/>
          <a:p>
            <a:r>
              <a:rPr kumimoji="1" lang="ja-JP" altLang="en-US" sz="1200" kern="1200" baseline="0" dirty="0">
                <a:solidFill>
                  <a:schemeClr val="tx1"/>
                </a:solidFill>
                <a:latin typeface="+mn-lt"/>
                <a:ea typeface="+mn-ea"/>
                <a:cs typeface="+mn-cs"/>
              </a:rPr>
              <a:t>地区研修リーダー</a:t>
            </a:r>
          </a:p>
          <a:p>
            <a:r>
              <a:rPr kumimoji="1" lang="ja-JP" altLang="en-US" sz="1200" kern="1200" baseline="0" dirty="0">
                <a:solidFill>
                  <a:schemeClr val="tx1"/>
                </a:solidFill>
                <a:latin typeface="+mn-lt"/>
                <a:ea typeface="+mn-ea"/>
                <a:cs typeface="+mn-cs"/>
              </a:rPr>
              <a:t>地区研修リーダーは、クラブと地区の次年度リーダーの研修でガバナーエレクトを⽀</a:t>
            </a:r>
            <a:r>
              <a:rPr kumimoji="1" lang="ja-JP" altLang="en-US" sz="1200" kern="1200" baseline="0" dirty="0" err="1">
                <a:solidFill>
                  <a:schemeClr val="tx1"/>
                </a:solidFill>
                <a:latin typeface="+mn-lt"/>
                <a:ea typeface="+mn-ea"/>
                <a:cs typeface="+mn-cs"/>
              </a:rPr>
              <a:t>援し、</a:t>
            </a:r>
            <a:r>
              <a:rPr kumimoji="1" lang="ja-JP" altLang="en-US" sz="1200" kern="1200" baseline="0" dirty="0">
                <a:solidFill>
                  <a:schemeClr val="tx1"/>
                </a:solidFill>
                <a:latin typeface="+mn-lt"/>
                <a:ea typeface="+mn-ea"/>
                <a:cs typeface="+mn-cs"/>
              </a:rPr>
              <a:t>ロータリアン</a:t>
            </a:r>
          </a:p>
          <a:p>
            <a:r>
              <a:rPr kumimoji="1" lang="ja-JP" altLang="en-US" sz="1200" kern="1200" baseline="0" dirty="0" err="1">
                <a:solidFill>
                  <a:schemeClr val="tx1"/>
                </a:solidFill>
                <a:latin typeface="+mn-lt"/>
                <a:ea typeface="+mn-ea"/>
                <a:cs typeface="+mn-cs"/>
              </a:rPr>
              <a:t>への</a:t>
            </a:r>
            <a:r>
              <a:rPr kumimoji="1" lang="ja-JP" altLang="en-US" sz="1200" kern="1200" baseline="0" dirty="0">
                <a:solidFill>
                  <a:schemeClr val="tx1"/>
                </a:solidFill>
                <a:latin typeface="+mn-lt"/>
                <a:ea typeface="+mn-ea"/>
                <a:cs typeface="+mn-cs"/>
              </a:rPr>
              <a:t>継続教育において現ガバナーを⽀</a:t>
            </a:r>
            <a:r>
              <a:rPr kumimoji="1" lang="ja-JP" altLang="en-US" sz="1200" kern="1200" baseline="0" dirty="0" err="1">
                <a:solidFill>
                  <a:schemeClr val="tx1"/>
                </a:solidFill>
                <a:latin typeface="+mn-lt"/>
                <a:ea typeface="+mn-ea"/>
                <a:cs typeface="+mn-cs"/>
              </a:rPr>
              <a:t>援します。</a:t>
            </a:r>
            <a:r>
              <a:rPr kumimoji="1" lang="ja-JP" altLang="en-US" sz="1200" kern="1200" baseline="0" dirty="0">
                <a:solidFill>
                  <a:schemeClr val="tx1"/>
                </a:solidFill>
                <a:latin typeface="+mn-lt"/>
                <a:ea typeface="+mn-ea"/>
                <a:cs typeface="+mn-cs"/>
              </a:rPr>
              <a:t>また、地区研修委員会の委員⻑を務めます。</a:t>
            </a:r>
          </a:p>
          <a:p>
            <a:r>
              <a:rPr kumimoji="1" lang="ja-JP" altLang="en-US" sz="1200" kern="1200" baseline="0" dirty="0">
                <a:solidFill>
                  <a:schemeClr val="tx1"/>
                </a:solidFill>
                <a:latin typeface="+mn-lt"/>
                <a:ea typeface="+mn-ea"/>
                <a:cs typeface="+mn-cs"/>
              </a:rPr>
              <a:t>次期クラブリーダーの研修</a:t>
            </a:r>
          </a:p>
          <a:p>
            <a:r>
              <a:rPr kumimoji="1" lang="ja-JP" altLang="en-US" sz="1200" kern="1200" baseline="0" dirty="0">
                <a:solidFill>
                  <a:schemeClr val="tx1"/>
                </a:solidFill>
                <a:latin typeface="+mn-lt"/>
                <a:ea typeface="+mn-ea"/>
                <a:cs typeface="+mn-cs"/>
              </a:rPr>
              <a:t>クラブと地区の次期リーダーの研修は、⼀連の研修会合を通じて⾏われます。各会合について、地区と参</a:t>
            </a:r>
          </a:p>
          <a:p>
            <a:r>
              <a:rPr kumimoji="1" lang="ja-JP" altLang="en-US" sz="1200" kern="1200" baseline="0" dirty="0">
                <a:solidFill>
                  <a:schemeClr val="tx1"/>
                </a:solidFill>
                <a:latin typeface="+mn-lt"/>
                <a:ea typeface="+mn-ea"/>
                <a:cs typeface="+mn-cs"/>
              </a:rPr>
              <a:t>加者のニーズに応じて柔軟に応⽤できる推奨時間枠と推奨カリキュラムが定められています。</a:t>
            </a:r>
          </a:p>
          <a:p>
            <a:r>
              <a:rPr kumimoji="1" lang="ja-JP" altLang="en-US" sz="1200" kern="1200" baseline="0" dirty="0">
                <a:solidFill>
                  <a:schemeClr val="tx1"/>
                </a:solidFill>
                <a:latin typeface="+mn-lt"/>
                <a:ea typeface="+mn-ea"/>
                <a:cs typeface="+mn-cs"/>
              </a:rPr>
              <a:t>会⻑エレクト研修セミナー（</a:t>
            </a:r>
            <a:r>
              <a:rPr kumimoji="1" lang="en-US" altLang="ja-JP" sz="1200" kern="1200" baseline="0" dirty="0">
                <a:solidFill>
                  <a:schemeClr val="tx1"/>
                </a:solidFill>
                <a:latin typeface="+mn-lt"/>
                <a:ea typeface="+mn-ea"/>
                <a:cs typeface="+mn-cs"/>
              </a:rPr>
              <a:t>PETS</a:t>
            </a:r>
            <a:r>
              <a:rPr kumimoji="1" lang="ja-JP" altLang="en-US" sz="1200" kern="1200" baseline="0" dirty="0">
                <a:solidFill>
                  <a:schemeClr val="tx1"/>
                </a:solidFill>
                <a:latin typeface="+mn-lt"/>
                <a:ea typeface="+mn-ea"/>
                <a:cs typeface="+mn-cs"/>
              </a:rPr>
              <a:t>）では、次年度のクラブ会⻑が各⾃の役割について学び、ガバナ</a:t>
            </a:r>
          </a:p>
          <a:p>
            <a:r>
              <a:rPr kumimoji="1" lang="ja-JP" altLang="en-US" sz="1200" kern="1200" baseline="0" dirty="0" err="1">
                <a:solidFill>
                  <a:schemeClr val="tx1"/>
                </a:solidFill>
                <a:latin typeface="+mn-lt"/>
                <a:ea typeface="+mn-ea"/>
                <a:cs typeface="+mn-cs"/>
              </a:rPr>
              <a:t>ー</a:t>
            </a:r>
            <a:r>
              <a:rPr kumimoji="1" lang="ja-JP" altLang="en-US" sz="1200" kern="1200" baseline="0" dirty="0">
                <a:solidFill>
                  <a:schemeClr val="tx1"/>
                </a:solidFill>
                <a:latin typeface="+mn-lt"/>
                <a:ea typeface="+mn-ea"/>
                <a:cs typeface="+mn-cs"/>
              </a:rPr>
              <a:t>補佐と協⼒して次年度の⽬標設定に取り組みます。「会⻑エレクト研修セミナー：指導者⽤⼿引</a:t>
            </a:r>
          </a:p>
          <a:p>
            <a:r>
              <a:rPr kumimoji="1" lang="ja-JP" altLang="en-US" sz="1200" kern="1200" baseline="0" dirty="0">
                <a:solidFill>
                  <a:schemeClr val="tx1"/>
                </a:solidFill>
                <a:latin typeface="+mn-lt"/>
                <a:ea typeface="+mn-ea"/>
                <a:cs typeface="+mn-cs"/>
              </a:rPr>
              <a:t>き」をご利⽤ください。</a:t>
            </a:r>
          </a:p>
          <a:p>
            <a:r>
              <a:rPr kumimoji="1" lang="ja-JP" altLang="en-US" sz="1200" kern="1200" baseline="0" dirty="0">
                <a:solidFill>
                  <a:schemeClr val="tx1"/>
                </a:solidFill>
                <a:latin typeface="+mn-lt"/>
                <a:ea typeface="+mn-ea"/>
                <a:cs typeface="+mn-cs"/>
              </a:rPr>
              <a:t>地区研修・協議会では、会⻑エレクトが</a:t>
            </a:r>
            <a:r>
              <a:rPr kumimoji="1" lang="en-US" altLang="ja-JP" sz="1200" kern="1200" baseline="0" dirty="0">
                <a:solidFill>
                  <a:schemeClr val="tx1"/>
                </a:solidFill>
                <a:latin typeface="+mn-lt"/>
                <a:ea typeface="+mn-ea"/>
                <a:cs typeface="+mn-cs"/>
              </a:rPr>
              <a:t>PETS</a:t>
            </a:r>
            <a:r>
              <a:rPr kumimoji="1" lang="ja-JP" altLang="en-US" sz="1200" kern="1200" baseline="0" dirty="0">
                <a:solidFill>
                  <a:schemeClr val="tx1"/>
                </a:solidFill>
                <a:latin typeface="+mn-lt"/>
                <a:ea typeface="+mn-ea"/>
                <a:cs typeface="+mn-cs"/>
              </a:rPr>
              <a:t>で学んだことを基にリーダーシップスキルをさらに磨</a:t>
            </a:r>
          </a:p>
          <a:p>
            <a:r>
              <a:rPr kumimoji="1" lang="ja-JP" altLang="en-US" sz="1200" kern="1200" baseline="0" dirty="0">
                <a:solidFill>
                  <a:schemeClr val="tx1"/>
                </a:solidFill>
                <a:latin typeface="+mn-lt"/>
                <a:ea typeface="+mn-ea"/>
                <a:cs typeface="+mn-cs"/>
              </a:rPr>
              <a:t>き、ほかの次期地区リーダーも出席して各⾃の役割について学びます。この協議会で、クラブリー</a:t>
            </a:r>
          </a:p>
          <a:p>
            <a:r>
              <a:rPr kumimoji="1" lang="ja-JP" altLang="en-US" sz="1200" kern="1200" baseline="0" dirty="0">
                <a:solidFill>
                  <a:schemeClr val="tx1"/>
                </a:solidFill>
                <a:latin typeface="+mn-lt"/>
                <a:ea typeface="+mn-ea"/>
                <a:cs typeface="+mn-cs"/>
              </a:rPr>
              <a:t>ダーのチームが次年度の⽬標をさらに練り上げます。「地区研修・協議会 指導者⽤⼿引き」をご利</a:t>
            </a:r>
          </a:p>
          <a:p>
            <a:r>
              <a:rPr kumimoji="1" lang="ja-JP" altLang="en-US" sz="1200" kern="1200" baseline="0" dirty="0">
                <a:solidFill>
                  <a:schemeClr val="tx1"/>
                </a:solidFill>
                <a:latin typeface="+mn-lt"/>
                <a:ea typeface="+mn-ea"/>
                <a:cs typeface="+mn-cs"/>
              </a:rPr>
              <a:t>⽤ください。</a:t>
            </a:r>
          </a:p>
          <a:p>
            <a:r>
              <a:rPr kumimoji="1" lang="ja-JP" altLang="en-US" sz="1200" kern="1200" baseline="0" dirty="0">
                <a:solidFill>
                  <a:schemeClr val="tx1"/>
                </a:solidFill>
                <a:latin typeface="+mn-lt"/>
                <a:ea typeface="+mn-ea"/>
                <a:cs typeface="+mn-cs"/>
              </a:rPr>
              <a:t>地区会員増強セミナーでは、⼊会⾒込者や現会員にとって魅⼒あるクラブづくりなど、さまざまな</a:t>
            </a:r>
          </a:p>
          <a:p>
            <a:r>
              <a:rPr kumimoji="1" lang="ja-JP" altLang="en-US" sz="1200" kern="1200" baseline="0" dirty="0">
                <a:solidFill>
                  <a:schemeClr val="tx1"/>
                </a:solidFill>
                <a:latin typeface="+mn-lt"/>
                <a:ea typeface="+mn-ea"/>
                <a:cs typeface="+mn-cs"/>
              </a:rPr>
              <a:t>会員増強策についてクラブと地区のリーダーが学び、話し合います。</a:t>
            </a:r>
          </a:p>
          <a:p>
            <a:r>
              <a:rPr kumimoji="1" lang="ja-JP" altLang="en-US" sz="1200" kern="1200" baseline="0" dirty="0">
                <a:solidFill>
                  <a:schemeClr val="tx1"/>
                </a:solidFill>
                <a:latin typeface="+mn-lt"/>
                <a:ea typeface="+mn-ea"/>
                <a:cs typeface="+mn-cs"/>
              </a:rPr>
              <a:t>クラブリーダーと会員の研修</a:t>
            </a:r>
          </a:p>
          <a:p>
            <a:r>
              <a:rPr kumimoji="1" lang="ja-JP" altLang="en-US" sz="1200" kern="1200" baseline="0" dirty="0">
                <a:solidFill>
                  <a:schemeClr val="tx1"/>
                </a:solidFill>
                <a:latin typeface="+mn-lt"/>
                <a:ea typeface="+mn-ea"/>
                <a:cs typeface="+mn-cs"/>
              </a:rPr>
              <a:t>地区ロータリー財団セミナーでは、クラブのロータリー財団委員⻑と委員が、ロータリー財団や</a:t>
            </a:r>
            <a:r>
              <a:rPr kumimoji="1" lang="ja-JP" altLang="en-US" sz="1200" kern="1200" baseline="0" dirty="0" err="1">
                <a:solidFill>
                  <a:schemeClr val="tx1"/>
                </a:solidFill>
                <a:latin typeface="+mn-lt"/>
                <a:ea typeface="+mn-ea"/>
                <a:cs typeface="+mn-cs"/>
              </a:rPr>
              <a:t>そ</a:t>
            </a:r>
            <a:endParaRPr kumimoji="1" lang="ja-JP" altLang="en-US" sz="1200" kern="1200" baseline="0" dirty="0">
              <a:solidFill>
                <a:schemeClr val="tx1"/>
              </a:solidFill>
              <a:latin typeface="+mn-lt"/>
              <a:ea typeface="+mn-ea"/>
              <a:cs typeface="+mn-cs"/>
            </a:endParaRPr>
          </a:p>
          <a:p>
            <a:r>
              <a:rPr kumimoji="1" lang="ja-JP" altLang="en-US" sz="1200" kern="1200" baseline="0" dirty="0">
                <a:solidFill>
                  <a:schemeClr val="tx1"/>
                </a:solidFill>
                <a:latin typeface="+mn-lt"/>
                <a:ea typeface="+mn-ea"/>
                <a:cs typeface="+mn-cs"/>
              </a:rPr>
              <a:t>の⽀援・推進⽅法について学びます。「地区ロータリー財団研修セミナー 指導者⽤⼿引き」と「地</a:t>
            </a:r>
          </a:p>
          <a:p>
            <a:r>
              <a:rPr kumimoji="1" lang="ja-JP" altLang="en-US" sz="1200" kern="1200" baseline="0" dirty="0">
                <a:solidFill>
                  <a:schemeClr val="tx1"/>
                </a:solidFill>
                <a:latin typeface="+mn-lt"/>
                <a:ea typeface="+mn-ea"/>
                <a:cs typeface="+mn-cs"/>
              </a:rPr>
              <a:t>区を成功に導くリ </a:t>
            </a:r>
            <a:r>
              <a:rPr kumimoji="1" lang="ja-JP" altLang="en-US" sz="1200" kern="1200" baseline="0" dirty="0" err="1">
                <a:solidFill>
                  <a:schemeClr val="tx1"/>
                </a:solidFill>
                <a:latin typeface="+mn-lt"/>
                <a:ea typeface="+mn-ea"/>
                <a:cs typeface="+mn-cs"/>
              </a:rPr>
              <a:t>ー</a:t>
            </a:r>
            <a:r>
              <a:rPr kumimoji="1" lang="ja-JP" altLang="en-US" sz="1200" kern="1200" baseline="0" dirty="0">
                <a:solidFill>
                  <a:schemeClr val="tx1"/>
                </a:solidFill>
                <a:latin typeface="+mn-lt"/>
                <a:ea typeface="+mn-ea"/>
                <a:cs typeface="+mn-cs"/>
              </a:rPr>
              <a:t> ダー シ </a:t>
            </a:r>
            <a:r>
              <a:rPr kumimoji="1" lang="ja-JP" altLang="en-US" sz="1200" kern="1200" baseline="0" dirty="0" err="1">
                <a:solidFill>
                  <a:schemeClr val="tx1"/>
                </a:solidFill>
                <a:latin typeface="+mn-lt"/>
                <a:ea typeface="+mn-ea"/>
                <a:cs typeface="+mn-cs"/>
              </a:rPr>
              <a:t>ッ</a:t>
            </a:r>
            <a:r>
              <a:rPr kumimoji="1" lang="ja-JP" altLang="en-US" sz="1200" kern="1200" baseline="0" dirty="0">
                <a:solidFill>
                  <a:schemeClr val="tx1"/>
                </a:solidFill>
                <a:latin typeface="+mn-lt"/>
                <a:ea typeface="+mn-ea"/>
                <a:cs typeface="+mn-cs"/>
              </a:rPr>
              <a:t>プ</a:t>
            </a:r>
            <a:r>
              <a:rPr kumimoji="1" lang="en-US" altLang="ja-JP" sz="1200" kern="1200" baseline="0" dirty="0">
                <a:solidFill>
                  <a:schemeClr val="tx1"/>
                </a:solidFill>
                <a:latin typeface="+mn-lt"/>
                <a:ea typeface="+mn-ea"/>
                <a:cs typeface="+mn-cs"/>
              </a:rPr>
              <a:t>: </a:t>
            </a:r>
            <a:r>
              <a:rPr kumimoji="1" lang="ja-JP" altLang="en-US" sz="1200" kern="1200" baseline="0" dirty="0">
                <a:solidFill>
                  <a:schemeClr val="tx1"/>
                </a:solidFill>
                <a:latin typeface="+mn-lt"/>
                <a:ea typeface="+mn-ea"/>
                <a:cs typeface="+mn-cs"/>
              </a:rPr>
              <a:t>ロ </a:t>
            </a:r>
            <a:r>
              <a:rPr kumimoji="1" lang="ja-JP" altLang="en-US" sz="1200" kern="1200" baseline="0" dirty="0" err="1">
                <a:solidFill>
                  <a:schemeClr val="tx1"/>
                </a:solidFill>
                <a:latin typeface="+mn-lt"/>
                <a:ea typeface="+mn-ea"/>
                <a:cs typeface="+mn-cs"/>
              </a:rPr>
              <a:t>ー</a:t>
            </a:r>
            <a:r>
              <a:rPr kumimoji="1" lang="ja-JP" altLang="en-US" sz="1200" kern="1200" baseline="0" dirty="0">
                <a:solidFill>
                  <a:schemeClr val="tx1"/>
                </a:solidFill>
                <a:latin typeface="+mn-lt"/>
                <a:ea typeface="+mn-ea"/>
                <a:cs typeface="+mn-cs"/>
              </a:rPr>
              <a:t> タリ </a:t>
            </a:r>
            <a:r>
              <a:rPr kumimoji="1" lang="ja-JP" altLang="en-US" sz="1200" kern="1200" baseline="0" dirty="0" err="1">
                <a:solidFill>
                  <a:schemeClr val="tx1"/>
                </a:solidFill>
                <a:latin typeface="+mn-lt"/>
                <a:ea typeface="+mn-ea"/>
                <a:cs typeface="+mn-cs"/>
              </a:rPr>
              <a:t>ー</a:t>
            </a:r>
            <a:r>
              <a:rPr kumimoji="1" lang="ja-JP" altLang="en-US" sz="1200" kern="1200" baseline="0" dirty="0">
                <a:solidFill>
                  <a:schemeClr val="tx1"/>
                </a:solidFill>
                <a:latin typeface="+mn-lt"/>
                <a:ea typeface="+mn-ea"/>
                <a:cs typeface="+mn-cs"/>
              </a:rPr>
              <a:t>財団 委員会編 </a:t>
            </a:r>
            <a:r>
              <a:rPr kumimoji="1" lang="en-US" altLang="ja-JP" sz="1200" kern="1200" baseline="0" dirty="0">
                <a:solidFill>
                  <a:schemeClr val="tx1"/>
                </a:solidFill>
                <a:latin typeface="+mn-lt"/>
                <a:ea typeface="+mn-ea"/>
                <a:cs typeface="+mn-cs"/>
              </a:rPr>
              <a:t>- </a:t>
            </a:r>
            <a:r>
              <a:rPr kumimoji="1" lang="ja-JP" altLang="en-US" sz="1200" kern="1200" baseline="0" dirty="0">
                <a:solidFill>
                  <a:schemeClr val="tx1"/>
                </a:solidFill>
                <a:latin typeface="+mn-lt"/>
                <a:ea typeface="+mn-ea"/>
                <a:cs typeface="+mn-cs"/>
              </a:rPr>
              <a:t>要覧」をご利⽤ください。</a:t>
            </a:r>
          </a:p>
          <a:p>
            <a:r>
              <a:rPr kumimoji="1" lang="ja-JP" altLang="en-US" sz="1200" kern="1200" baseline="0" dirty="0">
                <a:solidFill>
                  <a:schemeClr val="tx1"/>
                </a:solidFill>
                <a:latin typeface="+mn-lt"/>
                <a:ea typeface="+mn-ea"/>
                <a:cs typeface="+mn-cs"/>
              </a:rPr>
              <a:t>補助⾦管理セミナーでは、会⻑エレクトまたはクラブが指定した代表者が、ロータリーの補助⾦の</a:t>
            </a:r>
          </a:p>
          <a:p>
            <a:r>
              <a:rPr kumimoji="1" lang="ja-JP" altLang="en-US" sz="1200" kern="1200" baseline="0" dirty="0">
                <a:solidFill>
                  <a:schemeClr val="tx1"/>
                </a:solidFill>
                <a:latin typeface="+mn-lt"/>
                <a:ea typeface="+mn-ea"/>
                <a:cs typeface="+mn-cs"/>
              </a:rPr>
              <a:t>効果的な管理⽅法について学びます。「補助⾦管理セミナー指導者⽤⼿引き」をご利⽤ください。</a:t>
            </a:r>
          </a:p>
          <a:p>
            <a:r>
              <a:rPr kumimoji="1" lang="en-US" altLang="ja-JP" sz="1200" kern="1200" baseline="0" dirty="0">
                <a:solidFill>
                  <a:schemeClr val="tx1"/>
                </a:solidFill>
                <a:latin typeface="+mn-lt"/>
                <a:ea typeface="+mn-ea"/>
                <a:cs typeface="+mn-cs"/>
              </a:rPr>
              <a:t>2015/9/27 </a:t>
            </a:r>
            <a:r>
              <a:rPr kumimoji="1" lang="ja-JP" altLang="en-US" sz="1200" kern="1200" baseline="0" dirty="0">
                <a:solidFill>
                  <a:schemeClr val="tx1"/>
                </a:solidFill>
                <a:latin typeface="+mn-lt"/>
                <a:ea typeface="+mn-ea"/>
                <a:cs typeface="+mn-cs"/>
              </a:rPr>
              <a:t>研修リーダー </a:t>
            </a:r>
            <a:r>
              <a:rPr kumimoji="1" lang="en-US" altLang="ja-JP" sz="1200" kern="1200" baseline="0" dirty="0">
                <a:solidFill>
                  <a:schemeClr val="tx1"/>
                </a:solidFill>
                <a:latin typeface="+mn-lt"/>
                <a:ea typeface="+mn-ea"/>
                <a:cs typeface="+mn-cs"/>
              </a:rPr>
              <a:t>| My Rotary</a:t>
            </a:r>
          </a:p>
          <a:p>
            <a:r>
              <a:rPr kumimoji="1" lang="en-US" altLang="ja-JP" sz="1200" kern="1200" baseline="0" dirty="0">
                <a:solidFill>
                  <a:schemeClr val="tx1"/>
                </a:solidFill>
                <a:latin typeface="+mn-lt"/>
                <a:ea typeface="+mn-ea"/>
                <a:cs typeface="+mn-cs"/>
              </a:rPr>
              <a:t>https://www.rotary.org/myrotary/ja/learning-reference/learn-role/trainers 2/3</a:t>
            </a:r>
          </a:p>
          <a:p>
            <a:r>
              <a:rPr kumimoji="1" lang="ja-JP" altLang="en-US" sz="1200" kern="1200" baseline="0" dirty="0">
                <a:solidFill>
                  <a:schemeClr val="tx1"/>
                </a:solidFill>
                <a:latin typeface="+mn-lt"/>
                <a:ea typeface="+mn-ea"/>
                <a:cs typeface="+mn-cs"/>
              </a:rPr>
              <a:t>効果的な管理⽅法について学びます。「補助⾦管理セミナー指導者⽤⼿引き」をご利⽤ください。</a:t>
            </a:r>
          </a:p>
          <a:p>
            <a:r>
              <a:rPr kumimoji="1" lang="ja-JP" altLang="en-US" sz="1200" kern="1200" baseline="0" dirty="0">
                <a:solidFill>
                  <a:schemeClr val="tx1"/>
                </a:solidFill>
                <a:latin typeface="+mn-lt"/>
                <a:ea typeface="+mn-ea"/>
                <a:cs typeface="+mn-cs"/>
              </a:rPr>
              <a:t>ローターアクト地区指導者研修では、ローターアクトの次年度役員や地区ローターアクト代表を</a:t>
            </a:r>
            <a:r>
              <a:rPr kumimoji="1" lang="ja-JP" altLang="en-US" sz="1200" kern="1200" baseline="0" dirty="0" err="1">
                <a:solidFill>
                  <a:schemeClr val="tx1"/>
                </a:solidFill>
                <a:latin typeface="+mn-lt"/>
                <a:ea typeface="+mn-ea"/>
                <a:cs typeface="+mn-cs"/>
              </a:rPr>
              <a:t>は</a:t>
            </a:r>
            <a:endParaRPr kumimoji="1" lang="ja-JP" altLang="en-US" sz="1200" kern="1200" baseline="0" dirty="0">
              <a:solidFill>
                <a:schemeClr val="tx1"/>
              </a:solidFill>
              <a:latin typeface="+mn-lt"/>
              <a:ea typeface="+mn-ea"/>
              <a:cs typeface="+mn-cs"/>
            </a:endParaRPr>
          </a:p>
          <a:p>
            <a:r>
              <a:rPr kumimoji="1" lang="ja-JP" altLang="en-US" sz="1200" kern="1200" baseline="0" dirty="0">
                <a:solidFill>
                  <a:schemeClr val="tx1"/>
                </a:solidFill>
                <a:latin typeface="+mn-lt"/>
                <a:ea typeface="+mn-ea"/>
                <a:cs typeface="+mn-cs"/>
              </a:rPr>
              <a:t>じめ、リーダーとなるローターアクターに加え、ロータリアンやロータリアンではない⼈を対象</a:t>
            </a:r>
          </a:p>
          <a:p>
            <a:r>
              <a:rPr kumimoji="1" lang="ja-JP" altLang="en-US" sz="1200" kern="1200" baseline="0" dirty="0">
                <a:solidFill>
                  <a:schemeClr val="tx1"/>
                </a:solidFill>
                <a:latin typeface="+mn-lt"/>
                <a:ea typeface="+mn-ea"/>
                <a:cs typeface="+mn-cs"/>
              </a:rPr>
              <a:t>に、ローターアクトの情報や素晴らしさを伝えるための研修です。「地区ローターアクト指導者の</a:t>
            </a:r>
          </a:p>
          <a:p>
            <a:r>
              <a:rPr kumimoji="1" lang="ja-JP" altLang="en-US" sz="1200" kern="1200" baseline="0" dirty="0">
                <a:solidFill>
                  <a:schemeClr val="tx1"/>
                </a:solidFill>
                <a:latin typeface="+mn-lt"/>
                <a:ea typeface="+mn-ea"/>
                <a:cs typeface="+mn-cs"/>
              </a:rPr>
              <a:t>⼿引き」をご利⽤ください。</a:t>
            </a:r>
          </a:p>
          <a:p>
            <a:r>
              <a:rPr kumimoji="1" lang="ja-JP" altLang="en-US" sz="1200" kern="1200" baseline="0" dirty="0">
                <a:solidFill>
                  <a:schemeClr val="tx1"/>
                </a:solidFill>
                <a:latin typeface="+mn-lt"/>
                <a:ea typeface="+mn-ea"/>
                <a:cs typeface="+mn-cs"/>
              </a:rPr>
              <a:t>地区指導者育成セミナーでは、ロータリーにおけるさまざまなリーダーシップの機会について、</a:t>
            </a:r>
          </a:p>
          <a:p>
            <a:r>
              <a:rPr kumimoji="1" lang="ja-JP" altLang="en-US" sz="1200" kern="1200" baseline="0" dirty="0">
                <a:solidFill>
                  <a:schemeClr val="tx1"/>
                </a:solidFill>
                <a:latin typeface="+mn-lt"/>
                <a:ea typeface="+mn-ea"/>
                <a:cs typeface="+mn-cs"/>
              </a:rPr>
              <a:t>現・元クラブリーダーが学び、話しあいます。「地区指導者育成セミナー指導者⽤⼿引き」をご利</a:t>
            </a:r>
          </a:p>
          <a:p>
            <a:r>
              <a:rPr kumimoji="1" lang="ja-JP" altLang="en-US" sz="1200" kern="1200" baseline="0" dirty="0">
                <a:solidFill>
                  <a:schemeClr val="tx1"/>
                </a:solidFill>
                <a:latin typeface="+mn-lt"/>
                <a:ea typeface="+mn-ea"/>
                <a:cs typeface="+mn-cs"/>
              </a:rPr>
              <a:t>⽤ください。</a:t>
            </a:r>
          </a:p>
          <a:p>
            <a:r>
              <a:rPr kumimoji="1" lang="ja-JP" altLang="en-US" sz="1200" kern="1200" baseline="0" dirty="0">
                <a:solidFill>
                  <a:schemeClr val="tx1"/>
                </a:solidFill>
                <a:latin typeface="+mn-lt"/>
                <a:ea typeface="+mn-ea"/>
                <a:cs typeface="+mn-cs"/>
              </a:rPr>
              <a:t>地区⼤会は、ロータリアンが友情と協⼒の輪を広げ、感動的な講演を聴いたり、クラブや国際ロー</a:t>
            </a:r>
          </a:p>
          <a:p>
            <a:r>
              <a:rPr kumimoji="1" lang="ja-JP" altLang="en-US" sz="1200" kern="1200" baseline="0" dirty="0">
                <a:solidFill>
                  <a:schemeClr val="tx1"/>
                </a:solidFill>
                <a:latin typeface="+mn-lt"/>
                <a:ea typeface="+mn-ea"/>
                <a:cs typeface="+mn-cs"/>
              </a:rPr>
              <a:t>タリーの重要なトピックについて話しあうための⾏事です。「地区⼤会の⼿引き」をご利⽤</a:t>
            </a:r>
            <a:r>
              <a:rPr kumimoji="1" lang="ja-JP" altLang="en-US" sz="1200" kern="1200" baseline="0" dirty="0" err="1">
                <a:solidFill>
                  <a:schemeClr val="tx1"/>
                </a:solidFill>
                <a:latin typeface="+mn-lt"/>
                <a:ea typeface="+mn-ea"/>
                <a:cs typeface="+mn-cs"/>
              </a:rPr>
              <a:t>くださ</a:t>
            </a:r>
            <a:endParaRPr kumimoji="1" lang="ja-JP" altLang="en-US" sz="1200" kern="1200" baseline="0" dirty="0">
              <a:solidFill>
                <a:schemeClr val="tx1"/>
              </a:solidFill>
              <a:latin typeface="+mn-lt"/>
              <a:ea typeface="+mn-ea"/>
              <a:cs typeface="+mn-cs"/>
            </a:endParaRPr>
          </a:p>
          <a:p>
            <a:r>
              <a:rPr kumimoji="1" lang="ja-JP" altLang="en-US" sz="1200" kern="1200" baseline="0" dirty="0">
                <a:solidFill>
                  <a:schemeClr val="tx1"/>
                </a:solidFill>
                <a:latin typeface="+mn-lt"/>
                <a:ea typeface="+mn-ea"/>
                <a:cs typeface="+mn-cs"/>
              </a:rPr>
              <a:t>い。</a:t>
            </a:r>
          </a:p>
          <a:p>
            <a:r>
              <a:rPr kumimoji="1" lang="ja-JP" altLang="en-US" sz="1200" kern="1200" baseline="0" dirty="0">
                <a:solidFill>
                  <a:schemeClr val="tx1"/>
                </a:solidFill>
                <a:latin typeface="+mn-lt"/>
                <a:ea typeface="+mn-ea"/>
                <a:cs typeface="+mn-cs"/>
              </a:rPr>
              <a:t>地区リーダーの研修</a:t>
            </a:r>
          </a:p>
          <a:p>
            <a:r>
              <a:rPr kumimoji="1" lang="ja-JP" altLang="en-US" sz="1200" kern="1200" baseline="0" dirty="0">
                <a:solidFill>
                  <a:schemeClr val="tx1"/>
                </a:solidFill>
                <a:latin typeface="+mn-lt"/>
                <a:ea typeface="+mn-ea"/>
                <a:cs typeface="+mn-cs"/>
              </a:rPr>
              <a:t>地区チーム研修セミナーでは、ガバナー補佐と各地区委員会が各⾃の役割について学ぶとともに、</a:t>
            </a:r>
          </a:p>
          <a:p>
            <a:r>
              <a:rPr kumimoji="1" lang="ja-JP" altLang="en-US" sz="1200" kern="1200" baseline="0" dirty="0">
                <a:solidFill>
                  <a:schemeClr val="tx1"/>
                </a:solidFill>
                <a:latin typeface="+mn-lt"/>
                <a:ea typeface="+mn-ea"/>
                <a:cs typeface="+mn-cs"/>
              </a:rPr>
              <a:t>地区⽬標の設定を⾏います。「地区チーム研修セミナー指導者⽤⼿引き」とスライドをご利⽤</a:t>
            </a:r>
            <a:r>
              <a:rPr kumimoji="1" lang="ja-JP" altLang="en-US" sz="1200" kern="1200" baseline="0" dirty="0" err="1">
                <a:solidFill>
                  <a:schemeClr val="tx1"/>
                </a:solidFill>
                <a:latin typeface="+mn-lt"/>
                <a:ea typeface="+mn-ea"/>
                <a:cs typeface="+mn-cs"/>
              </a:rPr>
              <a:t>くだ</a:t>
            </a:r>
            <a:endParaRPr kumimoji="1" lang="ja-JP" altLang="en-US" sz="1200" kern="1200" baseline="0" dirty="0">
              <a:solidFill>
                <a:schemeClr val="tx1"/>
              </a:solidFill>
              <a:latin typeface="+mn-lt"/>
              <a:ea typeface="+mn-ea"/>
              <a:cs typeface="+mn-cs"/>
            </a:endParaRPr>
          </a:p>
          <a:p>
            <a:r>
              <a:rPr kumimoji="1" lang="ja-JP" altLang="en-US" sz="1200" kern="1200" baseline="0" dirty="0">
                <a:solidFill>
                  <a:schemeClr val="tx1"/>
                </a:solidFill>
                <a:latin typeface="+mn-lt"/>
                <a:ea typeface="+mn-ea"/>
                <a:cs typeface="+mn-cs"/>
              </a:rPr>
              <a:t>さい。</a:t>
            </a:r>
          </a:p>
          <a:p>
            <a:r>
              <a:rPr kumimoji="1" lang="ja-JP" altLang="en-US" sz="1200" kern="1200" baseline="0" dirty="0">
                <a:solidFill>
                  <a:schemeClr val="tx1"/>
                </a:solidFill>
                <a:latin typeface="+mn-lt"/>
                <a:ea typeface="+mn-ea"/>
                <a:cs typeface="+mn-cs"/>
              </a:rPr>
              <a:t>ゾ</a:t>
            </a:r>
            <a:endParaRPr kumimoji="1" lang="ja-JP" altLang="en-US" dirty="0"/>
          </a:p>
        </p:txBody>
      </p:sp>
      <p:sp>
        <p:nvSpPr>
          <p:cNvPr id="4" name="スライド番号プレースホルダ 3"/>
          <p:cNvSpPr>
            <a:spLocks noGrp="1"/>
          </p:cNvSpPr>
          <p:nvPr>
            <p:ph type="sldNum" sz="quarter" idx="10"/>
          </p:nvPr>
        </p:nvSpPr>
        <p:spPr/>
        <p:txBody>
          <a:bodyPr/>
          <a:lstStyle/>
          <a:p>
            <a:fld id="{0437B523-1091-4A86-BA05-86A1C46A6F3D}" type="slidenum">
              <a:rPr kumimoji="1" lang="ja-JP" altLang="en-US" smtClean="0"/>
              <a:pPr/>
              <a:t>16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BF2FB5-6250-4723-AF07-255AC9E94B2E}" type="slidenum">
              <a:rPr lang="en-US" altLang="ja-JP"/>
              <a:pPr>
                <a:defRPr/>
              </a:pPr>
              <a:t>17</a:t>
            </a:fld>
            <a:endParaRPr lang="en-US" altLang="ja-JP"/>
          </a:p>
        </p:txBody>
      </p:sp>
      <p:sp>
        <p:nvSpPr>
          <p:cNvPr id="119811" name="Rectangle 2"/>
          <p:cNvSpPr>
            <a:spLocks noGrp="1" noRot="1" noChangeAspect="1" noChangeArrowheads="1" noTextEdit="1"/>
          </p:cNvSpPr>
          <p:nvPr>
            <p:ph type="sldImg"/>
          </p:nvPr>
        </p:nvSpPr>
        <p:spPr bwMode="auto">
          <a:xfrm>
            <a:off x="2270125" y="546100"/>
            <a:ext cx="2333625" cy="1749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xfrm>
            <a:off x="349779" y="2704212"/>
            <a:ext cx="6231755"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endParaRPr lang="ja-JP" altLang="ja-JP" sz="2000" dirty="0"/>
          </a:p>
        </p:txBody>
      </p:sp>
      <p:sp>
        <p:nvSpPr>
          <p:cNvPr id="2" name="日付プレースホルダー 1"/>
          <p:cNvSpPr>
            <a:spLocks noGrp="1"/>
          </p:cNvSpPr>
          <p:nvPr>
            <p:ph type="dt" idx="10"/>
          </p:nvPr>
        </p:nvSpPr>
        <p:spPr/>
        <p:txBody>
          <a:bodyPr/>
          <a:lstStyle/>
          <a:p>
            <a:r>
              <a:rPr kumimoji="1" lang="en-US" altLang="ja-JP"/>
              <a:t>2016</a:t>
            </a:r>
            <a:r>
              <a:rPr kumimoji="1" lang="ja-JP" altLang="en-US"/>
              <a:t>年</a:t>
            </a:r>
            <a:r>
              <a:rPr kumimoji="1" lang="en-US" altLang="ja-JP"/>
              <a:t>3</a:t>
            </a:r>
            <a:r>
              <a:rPr kumimoji="1" lang="ja-JP" altLang="en-US"/>
              <a:t>月</a:t>
            </a:r>
            <a:r>
              <a:rPr kumimoji="1" lang="en-US" altLang="ja-JP"/>
              <a:t>13</a:t>
            </a:r>
            <a:r>
              <a:rPr kumimoji="1" lang="ja-JP" altLang="en-US"/>
              <a:t>日</a:t>
            </a:r>
          </a:p>
        </p:txBody>
      </p:sp>
      <p:sp>
        <p:nvSpPr>
          <p:cNvPr id="3" name="フッター プレースホルダー 2"/>
          <p:cNvSpPr>
            <a:spLocks noGrp="1"/>
          </p:cNvSpPr>
          <p:nvPr>
            <p:ph type="ftr" sz="quarter" idx="11"/>
          </p:nvPr>
        </p:nvSpPr>
        <p:spPr/>
        <p:txBody>
          <a:bodyPr/>
          <a:lstStyle/>
          <a:p>
            <a:r>
              <a:rPr kumimoji="1" lang="ja-JP" altLang="en-US"/>
              <a:t>渡辺好政</a:t>
            </a:r>
          </a:p>
        </p:txBody>
      </p:sp>
      <p:sp>
        <p:nvSpPr>
          <p:cNvPr id="4" name="ヘッダー プレースホルダー 3"/>
          <p:cNvSpPr>
            <a:spLocks noGrp="1"/>
          </p:cNvSpPr>
          <p:nvPr>
            <p:ph type="hdr" sz="quarter" idx="12"/>
          </p:nvPr>
        </p:nvSpPr>
        <p:spPr/>
        <p:txBody>
          <a:bodyPr/>
          <a:lstStyle/>
          <a:p>
            <a:r>
              <a:rPr kumimoji="1" lang="ja-JP" altLang="en-US"/>
              <a:t>ＲＩ第</a:t>
            </a:r>
            <a:r>
              <a:rPr kumimoji="1" lang="en-US" altLang="ja-JP"/>
              <a:t>2690</a:t>
            </a:r>
            <a:r>
              <a:rPr kumimoji="1" lang="ja-JP" altLang="en-US"/>
              <a:t>地区ＰＥＴＳ第</a:t>
            </a:r>
            <a:r>
              <a:rPr kumimoji="1" lang="en-US" altLang="ja-JP"/>
              <a:t>4</a:t>
            </a:r>
            <a:r>
              <a:rPr kumimoji="1" lang="ja-JP" altLang="en-US"/>
              <a:t>セッション</a:t>
            </a:r>
          </a:p>
        </p:txBody>
      </p:sp>
    </p:spTree>
    <p:extLst>
      <p:ext uri="{BB962C8B-B14F-4D97-AF65-F5344CB8AC3E}">
        <p14:creationId xmlns:p14="http://schemas.microsoft.com/office/powerpoint/2010/main" val="353371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ＤＧＥに昨日お話ししました</a:t>
            </a:r>
          </a:p>
        </p:txBody>
      </p:sp>
      <p:sp>
        <p:nvSpPr>
          <p:cNvPr id="4" name="スライド番号プレースホルダ 3"/>
          <p:cNvSpPr>
            <a:spLocks noGrp="1"/>
          </p:cNvSpPr>
          <p:nvPr>
            <p:ph type="sldNum" sz="quarter" idx="10"/>
          </p:nvPr>
        </p:nvSpPr>
        <p:spPr/>
        <p:txBody>
          <a:bodyPr/>
          <a:lstStyle/>
          <a:p>
            <a:fld id="{1B2B1FEF-837F-4384-A663-762CA457C8D0}" type="slidenum">
              <a:rPr kumimoji="1" lang="ja-JP" altLang="en-US" smtClean="0"/>
              <a:pPr/>
              <a:t>18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4413" y="581025"/>
            <a:ext cx="2287587" cy="1716088"/>
          </a:xfrm>
        </p:spPr>
      </p:sp>
      <p:sp>
        <p:nvSpPr>
          <p:cNvPr id="3" name="ノート プレースホルダー 2"/>
          <p:cNvSpPr>
            <a:spLocks noGrp="1"/>
          </p:cNvSpPr>
          <p:nvPr>
            <p:ph type="body" idx="1"/>
          </p:nvPr>
        </p:nvSpPr>
        <p:spPr>
          <a:xfrm>
            <a:off x="349779" y="2682235"/>
            <a:ext cx="6158440" cy="4114800"/>
          </a:xfrm>
        </p:spPr>
        <p:txBody>
          <a:bodyPr/>
          <a:lstStyle/>
          <a:p>
            <a:pPr>
              <a:lnSpc>
                <a:spcPct val="150000"/>
              </a:lnSpc>
            </a:pP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860C8F81-94D1-415C-B21D-71410900C6FB}" type="slidenum">
              <a:rPr kumimoji="1" lang="ja-JP" altLang="en-US" smtClean="0"/>
              <a:pPr/>
              <a:t>19</a:t>
            </a:fld>
            <a:endParaRPr kumimoji="1" lang="ja-JP" altLang="en-US"/>
          </a:p>
        </p:txBody>
      </p:sp>
      <p:sp>
        <p:nvSpPr>
          <p:cNvPr id="5" name="日付プレースホルダー 4"/>
          <p:cNvSpPr>
            <a:spLocks noGrp="1"/>
          </p:cNvSpPr>
          <p:nvPr>
            <p:ph type="dt" idx="11"/>
          </p:nvPr>
        </p:nvSpPr>
        <p:spPr/>
        <p:txBody>
          <a:bodyPr/>
          <a:lstStyle/>
          <a:p>
            <a:r>
              <a:rPr kumimoji="1" lang="en-US" altLang="ja-JP"/>
              <a:t>2016</a:t>
            </a:r>
            <a:r>
              <a:rPr kumimoji="1" lang="ja-JP" altLang="en-US"/>
              <a:t>年</a:t>
            </a:r>
            <a:r>
              <a:rPr kumimoji="1" lang="en-US" altLang="ja-JP"/>
              <a:t>3</a:t>
            </a:r>
            <a:r>
              <a:rPr kumimoji="1" lang="ja-JP" altLang="en-US"/>
              <a:t>月</a:t>
            </a:r>
            <a:r>
              <a:rPr kumimoji="1" lang="en-US" altLang="ja-JP"/>
              <a:t>13</a:t>
            </a:r>
            <a:r>
              <a:rPr kumimoji="1" lang="ja-JP" altLang="en-US"/>
              <a:t>日</a:t>
            </a:r>
          </a:p>
        </p:txBody>
      </p:sp>
      <p:sp>
        <p:nvSpPr>
          <p:cNvPr id="6" name="フッター プレースホルダー 5"/>
          <p:cNvSpPr>
            <a:spLocks noGrp="1"/>
          </p:cNvSpPr>
          <p:nvPr>
            <p:ph type="ftr" sz="quarter" idx="12"/>
          </p:nvPr>
        </p:nvSpPr>
        <p:spPr/>
        <p:txBody>
          <a:bodyPr/>
          <a:lstStyle/>
          <a:p>
            <a:r>
              <a:rPr kumimoji="1" lang="ja-JP" altLang="en-US"/>
              <a:t>渡辺好政</a:t>
            </a:r>
          </a:p>
        </p:txBody>
      </p:sp>
      <p:sp>
        <p:nvSpPr>
          <p:cNvPr id="7" name="ヘッダー プレースホルダー 6"/>
          <p:cNvSpPr>
            <a:spLocks noGrp="1"/>
          </p:cNvSpPr>
          <p:nvPr>
            <p:ph type="hdr" sz="quarter" idx="13"/>
          </p:nvPr>
        </p:nvSpPr>
        <p:spPr/>
        <p:txBody>
          <a:bodyPr/>
          <a:lstStyle/>
          <a:p>
            <a:r>
              <a:rPr kumimoji="1" lang="ja-JP" altLang="en-US"/>
              <a:t>ＲＩ第</a:t>
            </a:r>
            <a:r>
              <a:rPr kumimoji="1" lang="en-US" altLang="ja-JP"/>
              <a:t>2690</a:t>
            </a:r>
            <a:r>
              <a:rPr kumimoji="1" lang="ja-JP" altLang="en-US"/>
              <a:t>地区ＰＥＴＳ第</a:t>
            </a:r>
            <a:r>
              <a:rPr kumimoji="1" lang="en-US" altLang="ja-JP"/>
              <a:t>4</a:t>
            </a:r>
            <a:r>
              <a:rPr kumimoji="1" lang="ja-JP" altLang="en-US"/>
              <a:t>セッション</a:t>
            </a:r>
          </a:p>
        </p:txBody>
      </p:sp>
    </p:spTree>
    <p:extLst>
      <p:ext uri="{BB962C8B-B14F-4D97-AF65-F5344CB8AC3E}">
        <p14:creationId xmlns:p14="http://schemas.microsoft.com/office/powerpoint/2010/main" val="210688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74888" y="581025"/>
            <a:ext cx="2287587" cy="1716088"/>
          </a:xfrm>
        </p:spPr>
      </p:sp>
      <p:sp>
        <p:nvSpPr>
          <p:cNvPr id="3" name="ノート プレースホルダー 2"/>
          <p:cNvSpPr>
            <a:spLocks noGrp="1"/>
          </p:cNvSpPr>
          <p:nvPr>
            <p:ph type="body" idx="1"/>
          </p:nvPr>
        </p:nvSpPr>
        <p:spPr>
          <a:xfrm>
            <a:off x="385629" y="2569911"/>
            <a:ext cx="6195905" cy="6272383"/>
          </a:xfrm>
        </p:spPr>
        <p:txBody>
          <a:bodyPr>
            <a:normAutofit/>
          </a:bodyPr>
          <a:lstStyle/>
          <a:p>
            <a:pPr>
              <a:lnSpc>
                <a:spcPct val="150000"/>
              </a:lnSpc>
            </a:pP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860C8F81-94D1-415C-B21D-71410900C6FB}" type="slidenum">
              <a:rPr kumimoji="1" lang="ja-JP" altLang="en-US" smtClean="0"/>
              <a:pPr/>
              <a:t>20</a:t>
            </a:fld>
            <a:endParaRPr kumimoji="1" lang="ja-JP" altLang="en-US"/>
          </a:p>
        </p:txBody>
      </p:sp>
      <p:sp>
        <p:nvSpPr>
          <p:cNvPr id="5" name="日付プレースホルダー 4"/>
          <p:cNvSpPr>
            <a:spLocks noGrp="1"/>
          </p:cNvSpPr>
          <p:nvPr>
            <p:ph type="dt" idx="11"/>
          </p:nvPr>
        </p:nvSpPr>
        <p:spPr/>
        <p:txBody>
          <a:bodyPr/>
          <a:lstStyle/>
          <a:p>
            <a:r>
              <a:rPr kumimoji="1" lang="en-US" altLang="ja-JP"/>
              <a:t>2016</a:t>
            </a:r>
            <a:r>
              <a:rPr kumimoji="1" lang="ja-JP" altLang="en-US"/>
              <a:t>年</a:t>
            </a:r>
            <a:r>
              <a:rPr kumimoji="1" lang="en-US" altLang="ja-JP"/>
              <a:t>3</a:t>
            </a:r>
            <a:r>
              <a:rPr kumimoji="1" lang="ja-JP" altLang="en-US"/>
              <a:t>月</a:t>
            </a:r>
            <a:r>
              <a:rPr kumimoji="1" lang="en-US" altLang="ja-JP"/>
              <a:t>13</a:t>
            </a:r>
            <a:r>
              <a:rPr kumimoji="1" lang="ja-JP" altLang="en-US"/>
              <a:t>日</a:t>
            </a:r>
          </a:p>
        </p:txBody>
      </p:sp>
      <p:sp>
        <p:nvSpPr>
          <p:cNvPr id="6" name="フッター プレースホルダー 5"/>
          <p:cNvSpPr>
            <a:spLocks noGrp="1"/>
          </p:cNvSpPr>
          <p:nvPr>
            <p:ph type="ftr" sz="quarter" idx="12"/>
          </p:nvPr>
        </p:nvSpPr>
        <p:spPr/>
        <p:txBody>
          <a:bodyPr/>
          <a:lstStyle/>
          <a:p>
            <a:r>
              <a:rPr kumimoji="1" lang="ja-JP" altLang="en-US"/>
              <a:t>渡辺好政</a:t>
            </a:r>
          </a:p>
        </p:txBody>
      </p:sp>
      <p:sp>
        <p:nvSpPr>
          <p:cNvPr id="7" name="ヘッダー プレースホルダー 6"/>
          <p:cNvSpPr>
            <a:spLocks noGrp="1"/>
          </p:cNvSpPr>
          <p:nvPr>
            <p:ph type="hdr" sz="quarter" idx="13"/>
          </p:nvPr>
        </p:nvSpPr>
        <p:spPr/>
        <p:txBody>
          <a:bodyPr/>
          <a:lstStyle/>
          <a:p>
            <a:r>
              <a:rPr kumimoji="1" lang="ja-JP" altLang="en-US"/>
              <a:t>ＲＩ第</a:t>
            </a:r>
            <a:r>
              <a:rPr kumimoji="1" lang="en-US" altLang="ja-JP"/>
              <a:t>2690</a:t>
            </a:r>
            <a:r>
              <a:rPr kumimoji="1" lang="ja-JP" altLang="en-US"/>
              <a:t>地区ＰＥＴＳ第</a:t>
            </a:r>
            <a:r>
              <a:rPr kumimoji="1" lang="en-US" altLang="ja-JP"/>
              <a:t>4</a:t>
            </a:r>
            <a:r>
              <a:rPr kumimoji="1" lang="ja-JP" altLang="en-US"/>
              <a:t>セッション</a:t>
            </a:r>
          </a:p>
        </p:txBody>
      </p:sp>
    </p:spTree>
    <p:extLst>
      <p:ext uri="{BB962C8B-B14F-4D97-AF65-F5344CB8AC3E}">
        <p14:creationId xmlns:p14="http://schemas.microsoft.com/office/powerpoint/2010/main" val="2527667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32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FD30CEE-F6C1-4CA8-A33F-0C33EA91A162}" type="datetimeFigureOut">
              <a:rPr kumimoji="1" lang="ja-JP" altLang="en-US" smtClean="0"/>
              <a:pPr/>
              <a:t>2017/9/7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AD30B26-548C-4AC9-8E43-7BCD8BAFD59A}"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30CEE-F6C1-4CA8-A33F-0C33EA91A162}" type="datetimeFigureOut">
              <a:rPr kumimoji="1" lang="ja-JP" altLang="en-US" smtClean="0"/>
              <a:pPr/>
              <a:t>2017/9/7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0B26-548C-4AC9-8E43-7BCD8BAFD59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3098775"/>
          </a:xfrm>
        </p:spPr>
        <p:style>
          <a:lnRef idx="0">
            <a:schemeClr val="accent1"/>
          </a:lnRef>
          <a:fillRef idx="3">
            <a:schemeClr val="accent1"/>
          </a:fillRef>
          <a:effectRef idx="3">
            <a:schemeClr val="accent1"/>
          </a:effectRef>
          <a:fontRef idx="minor">
            <a:schemeClr val="lt1"/>
          </a:fontRef>
        </p:style>
        <p:txBody>
          <a:bodyPr>
            <a:noAutofit/>
          </a:bodyPr>
          <a:lstStyle/>
          <a:p>
            <a:r>
              <a:rPr kumimoji="1" lang="ja-JP" altLang="en-US" sz="4000" b="1" dirty="0">
                <a:latin typeface="HGP創英ﾌﾟﾚｾﾞﾝｽEB" pitchFamily="18" charset="-128"/>
                <a:ea typeface="HGP創英ﾌﾟﾚｾﾞﾝｽEB" pitchFamily="18" charset="-128"/>
              </a:rPr>
              <a:t>２０１８年度</a:t>
            </a:r>
            <a:r>
              <a:rPr lang="en-US" altLang="ja-JP" sz="8000" b="1" dirty="0">
                <a:latin typeface="HGP創英ﾌﾟﾚｾﾞﾝｽEB" pitchFamily="18" charset="-128"/>
                <a:ea typeface="HGP創英ﾌﾟﾚｾﾞﾝｽEB" pitchFamily="18" charset="-128"/>
              </a:rPr>
              <a:t>DTLS</a:t>
            </a:r>
            <a:br>
              <a:rPr lang="en-US" altLang="ja-JP" sz="8000" b="1" dirty="0">
                <a:latin typeface="HGP創英ﾌﾟﾚｾﾞﾝｽEB" pitchFamily="18" charset="-128"/>
                <a:ea typeface="HGP創英ﾌﾟﾚｾﾞﾝｽEB" pitchFamily="18" charset="-128"/>
              </a:rPr>
            </a:br>
            <a:endParaRPr kumimoji="1" lang="ja-JP" altLang="en-US" sz="8000" b="1" dirty="0">
              <a:latin typeface="HGP創英ﾌﾟﾚｾﾞﾝｽEB" pitchFamily="18" charset="-128"/>
              <a:ea typeface="HGP創英ﾌﾟﾚｾﾞﾝｽEB" pitchFamily="18" charset="-128"/>
            </a:endParaRPr>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60648"/>
            <a:ext cx="8280920" cy="6463308"/>
          </a:xfrm>
          <a:prstGeom prst="rect">
            <a:avLst/>
          </a:prstGeom>
          <a:noFill/>
        </p:spPr>
        <p:txBody>
          <a:bodyPr wrap="square" rtlCol="0">
            <a:spAutoFit/>
          </a:bodyPr>
          <a:lstStyle/>
          <a:p>
            <a:r>
              <a:rPr lang="ja-JP" altLang="en-US" b="1" dirty="0">
                <a:solidFill>
                  <a:srgbClr val="7030A0"/>
                </a:solidFill>
                <a:latin typeface="HGP創英ﾌﾟﾚｾﾞﾝｽEB" pitchFamily="18" charset="-128"/>
                <a:ea typeface="HGP創英ﾌﾟﾚｾﾞﾝｽEB" pitchFamily="18" charset="-128"/>
              </a:rPr>
              <a:t>◆会長指名委員会は、</a:t>
            </a:r>
            <a:r>
              <a:rPr lang="en-US" altLang="ja-JP" b="1" dirty="0">
                <a:solidFill>
                  <a:srgbClr val="7030A0"/>
                </a:solidFill>
                <a:latin typeface="HGP創英ﾌﾟﾚｾﾞﾝｽEB" pitchFamily="18" charset="-128"/>
                <a:ea typeface="HGP創英ﾌﾟﾚｾﾞﾝｽEB" pitchFamily="18" charset="-128"/>
              </a:rPr>
              <a:t>2018-19</a:t>
            </a:r>
            <a:r>
              <a:rPr lang="ja-JP" altLang="en-US" b="1" dirty="0">
                <a:solidFill>
                  <a:srgbClr val="7030A0"/>
                </a:solidFill>
                <a:latin typeface="HGP創英ﾌﾟﾚｾﾞﾝｽEB" pitchFamily="18" charset="-128"/>
                <a:ea typeface="HGP創英ﾌﾟﾚｾﾞﾝｽEB" pitchFamily="18" charset="-128"/>
              </a:rPr>
              <a:t>年度国際ロータリー会長に、イーストナッソー・ロータリークラブ（バハマ、ニュープロビデンス島）所属のバリー・ラシン氏を選出しました。</a:t>
            </a:r>
            <a:endParaRPr lang="en-US" altLang="ja-JP" b="1" dirty="0">
              <a:solidFill>
                <a:srgbClr val="7030A0"/>
              </a:solidFill>
              <a:latin typeface="HGP創英ﾌﾟﾚｾﾞﾝｽEB" pitchFamily="18" charset="-128"/>
              <a:ea typeface="HGP創英ﾌﾟﾚｾﾞﾝｽEB" pitchFamily="18" charset="-128"/>
            </a:endParaRPr>
          </a:p>
          <a:p>
            <a:r>
              <a:rPr lang="ja-JP" altLang="en-US" b="1" dirty="0">
                <a:latin typeface="HGP創英角ｺﾞｼｯｸUB" pitchFamily="50" charset="-128"/>
                <a:ea typeface="HGP創英角ｺﾞｼｯｸUB" pitchFamily="50" charset="-128"/>
              </a:rPr>
              <a:t>対抗候補者がいない場合、同氏は</a:t>
            </a:r>
            <a:r>
              <a:rPr lang="en-US" altLang="ja-JP" b="1" dirty="0">
                <a:latin typeface="HGP創英角ｺﾞｼｯｸUB" pitchFamily="50" charset="-128"/>
                <a:ea typeface="HGP創英角ｺﾞｼｯｸUB" pitchFamily="50" charset="-128"/>
              </a:rPr>
              <a:t>2017</a:t>
            </a:r>
            <a:r>
              <a:rPr lang="ja-JP" altLang="en-US" b="1" dirty="0">
                <a:latin typeface="HGP創英角ｺﾞｼｯｸUB" pitchFamily="50" charset="-128"/>
                <a:ea typeface="HGP創英角ｺﾞｼｯｸUB" pitchFamily="50" charset="-128"/>
              </a:rPr>
              <a:t>年</a:t>
            </a:r>
            <a:r>
              <a:rPr lang="en-US" altLang="ja-JP" b="1" dirty="0">
                <a:latin typeface="HGP創英角ｺﾞｼｯｸUB" pitchFamily="50" charset="-128"/>
                <a:ea typeface="HGP創英角ｺﾞｼｯｸUB" pitchFamily="50" charset="-128"/>
              </a:rPr>
              <a:t>9</a:t>
            </a:r>
            <a:r>
              <a:rPr lang="ja-JP" altLang="en-US" b="1" dirty="0">
                <a:latin typeface="HGP創英角ｺﾞｼｯｸUB" pitchFamily="50" charset="-128"/>
                <a:ea typeface="HGP創英角ｺﾞｼｯｸUB" pitchFamily="50" charset="-128"/>
              </a:rPr>
              <a:t>月</a:t>
            </a:r>
            <a:r>
              <a:rPr lang="en-US" altLang="ja-JP" b="1" dirty="0">
                <a:latin typeface="HGP創英角ｺﾞｼｯｸUB" pitchFamily="50" charset="-128"/>
                <a:ea typeface="HGP創英角ｺﾞｼｯｸUB" pitchFamily="50" charset="-128"/>
              </a:rPr>
              <a:t>1</a:t>
            </a:r>
            <a:r>
              <a:rPr lang="ja-JP" altLang="en-US" b="1" dirty="0">
                <a:latin typeface="HGP創英角ｺﾞｼｯｸUB" pitchFamily="50" charset="-128"/>
                <a:ea typeface="HGP創英角ｺﾞｼｯｸUB" pitchFamily="50" charset="-128"/>
              </a:rPr>
              <a:t>日に会長エレクトとして宣言されます。</a:t>
            </a:r>
          </a:p>
          <a:p>
            <a:r>
              <a:rPr lang="ja-JP" altLang="en-US" sz="2000" b="1" dirty="0">
                <a:solidFill>
                  <a:srgbClr val="FF0000"/>
                </a:solidFill>
                <a:latin typeface="HGP創英角ｺﾞｼｯｸUB" pitchFamily="50" charset="-128"/>
                <a:ea typeface="HGP創英角ｺﾞｼｯｸUB" pitchFamily="50" charset="-128"/>
              </a:rPr>
              <a:t>・ラシン氏は会長として、公共イメージの向上と、ロータリーのインパクトを</a:t>
            </a:r>
            <a:r>
              <a:rPr lang="ja-JP" altLang="en-US" sz="2000" b="1" dirty="0" err="1">
                <a:solidFill>
                  <a:srgbClr val="FF0000"/>
                </a:solidFill>
                <a:latin typeface="HGP創英角ｺﾞｼｯｸUB" pitchFamily="50" charset="-128"/>
                <a:ea typeface="HGP創英角ｺﾞｼｯｸUB" pitchFamily="50" charset="-128"/>
              </a:rPr>
              <a:t>広げるた</a:t>
            </a:r>
            <a:r>
              <a:rPr lang="ja-JP" altLang="en-US" sz="2000" b="1" dirty="0">
                <a:solidFill>
                  <a:srgbClr val="FF0000"/>
                </a:solidFill>
                <a:latin typeface="HGP創英角ｺﾞｼｯｸUB" pitchFamily="50" charset="-128"/>
                <a:ea typeface="HGP創英角ｺﾞｼｯｸUB" pitchFamily="50" charset="-128"/>
              </a:rPr>
              <a:t>　</a:t>
            </a:r>
            <a:r>
              <a:rPr lang="ja-JP" altLang="en-US" sz="2000" b="1" dirty="0" err="1">
                <a:solidFill>
                  <a:srgbClr val="FF0000"/>
                </a:solidFill>
                <a:latin typeface="HGP創英角ｺﾞｼｯｸUB" pitchFamily="50" charset="-128"/>
                <a:ea typeface="HGP創英角ｺﾞｼｯｸUB" pitchFamily="50" charset="-128"/>
              </a:rPr>
              <a:t>めの</a:t>
            </a:r>
            <a:r>
              <a:rPr lang="ja-JP" altLang="en-US" sz="2000" b="1" dirty="0">
                <a:solidFill>
                  <a:srgbClr val="FF0000"/>
                </a:solidFill>
                <a:latin typeface="HGP創英角ｺﾞｼｯｸUB" pitchFamily="50" charset="-128"/>
                <a:ea typeface="HGP創英角ｺﾞｼｯｸUB" pitchFamily="50" charset="-128"/>
              </a:rPr>
              <a:t>デジタルツールの活用に力を入れたいと考えています。</a:t>
            </a:r>
          </a:p>
          <a:p>
            <a:endParaRPr lang="en-US" altLang="ja-JP" dirty="0"/>
          </a:p>
          <a:p>
            <a:r>
              <a:rPr lang="ja-JP" altLang="en-US" dirty="0"/>
              <a:t>　</a:t>
            </a:r>
            <a:r>
              <a:rPr lang="ja-JP" altLang="en-US" b="1" dirty="0">
                <a:latin typeface="HGP創英角ｺﾞｼｯｸUB" panose="020B0900000000000000" pitchFamily="50" charset="-128"/>
                <a:ea typeface="HGP創英角ｺﾞｼｯｸUB" panose="020B0900000000000000" pitchFamily="50" charset="-128"/>
              </a:rPr>
              <a:t>「ロータリークラブが行っている良いことを知っている人なら、それに加わりたいと思うでしょう。関心のあるすべての人がロータリーの使命を支える活動に参加できるよう、参加や入会を促進する新しい方法を考えなければなりません」とラシン氏。「ロータリーの可視性を高めれば、より多くの人に入会の魅力を伝え、世界中で多くの良いことを実現しているこの会員制組織を支えることができます」</a:t>
            </a:r>
          </a:p>
          <a:p>
            <a:r>
              <a:rPr lang="ja-JP" altLang="en-US" b="1" dirty="0">
                <a:latin typeface="HGP創英角ｺﾞｼｯｸUB" panose="020B0900000000000000" pitchFamily="50" charset="-128"/>
                <a:ea typeface="HGP創英角ｺﾞｼｯｸUB" panose="020B0900000000000000" pitchFamily="50" charset="-128"/>
              </a:rPr>
              <a:t>・フロリダ大学で保健・病院運営の</a:t>
            </a:r>
            <a:r>
              <a:rPr lang="en-US" altLang="ja-JP" b="1" dirty="0">
                <a:latin typeface="HGP創英角ｺﾞｼｯｸUB" panose="020B0900000000000000" pitchFamily="50" charset="-128"/>
                <a:ea typeface="HGP創英角ｺﾞｼｯｸUB" panose="020B0900000000000000" pitchFamily="50" charset="-128"/>
              </a:rPr>
              <a:t>MBA</a:t>
            </a:r>
            <a:r>
              <a:rPr lang="ja-JP" altLang="en-US" b="1" dirty="0">
                <a:latin typeface="HGP創英角ｺﾞｼｯｸUB" panose="020B0900000000000000" pitchFamily="50" charset="-128"/>
                <a:ea typeface="HGP創英角ｺﾞｼｯｸUB" panose="020B0900000000000000" pitchFamily="50" charset="-128"/>
              </a:rPr>
              <a:t>を取得し、医療教育機関である</a:t>
            </a:r>
            <a:r>
              <a:rPr lang="en-US" altLang="ja-JP" b="1" dirty="0">
                <a:latin typeface="HGP創英角ｺﾞｼｯｸUB" panose="020B0900000000000000" pitchFamily="50" charset="-128"/>
                <a:ea typeface="HGP創英角ｺﾞｼｯｸUB" panose="020B0900000000000000" pitchFamily="50" charset="-128"/>
              </a:rPr>
              <a:t>American College of Healthcare Executives</a:t>
            </a:r>
            <a:r>
              <a:rPr lang="ja-JP" altLang="en-US" b="1" dirty="0">
                <a:latin typeface="HGP創英角ｺﾞｼｯｸUB" panose="020B0900000000000000" pitchFamily="50" charset="-128"/>
                <a:ea typeface="HGP創英角ｺﾞｼｯｸUB" panose="020B0900000000000000" pitchFamily="50" charset="-128"/>
              </a:rPr>
              <a:t>でバハマ初の特別研究員となりました。院長として</a:t>
            </a:r>
            <a:r>
              <a:rPr lang="en-US" altLang="ja-JP" b="1" dirty="0">
                <a:latin typeface="HGP創英角ｺﾞｼｯｸUB" panose="020B0900000000000000" pitchFamily="50" charset="-128"/>
                <a:ea typeface="HGP創英角ｺﾞｼｯｸUB" panose="020B0900000000000000" pitchFamily="50" charset="-128"/>
              </a:rPr>
              <a:t>37</a:t>
            </a:r>
            <a:r>
              <a:rPr lang="ja-JP" altLang="en-US" b="1" dirty="0">
                <a:latin typeface="HGP創英角ｺﾞｼｯｸUB" panose="020B0900000000000000" pitchFamily="50" charset="-128"/>
                <a:ea typeface="HGP創英角ｺﾞｼｯｸUB" panose="020B0900000000000000" pitchFamily="50" charset="-128"/>
              </a:rPr>
              <a:t>年間務めた医療機関</a:t>
            </a:r>
            <a:r>
              <a:rPr lang="en-US" altLang="ja-JP" b="1" dirty="0">
                <a:latin typeface="HGP創英角ｺﾞｼｯｸUB" panose="020B0900000000000000" pitchFamily="50" charset="-128"/>
                <a:ea typeface="HGP創英角ｺﾞｼｯｸUB" panose="020B0900000000000000" pitchFamily="50" charset="-128"/>
              </a:rPr>
              <a:t>Doctors Hospital Health System</a:t>
            </a:r>
            <a:r>
              <a:rPr lang="ja-JP" altLang="en-US" b="1" dirty="0">
                <a:latin typeface="HGP創英角ｺﾞｼｯｸUB" panose="020B0900000000000000" pitchFamily="50" charset="-128"/>
                <a:ea typeface="HGP創英角ｺﾞｼｯｸUB" panose="020B0900000000000000" pitchFamily="50" charset="-128"/>
              </a:rPr>
              <a:t>を最近退職し、現在は顧問を務めています。全米病院協会の生涯会員で、</a:t>
            </a:r>
            <a:r>
              <a:rPr lang="en-US" altLang="ja-JP" b="1" dirty="0">
                <a:latin typeface="HGP創英角ｺﾞｼｯｸUB" panose="020B0900000000000000" pitchFamily="50" charset="-128"/>
                <a:ea typeface="HGP創英角ｺﾞｼｯｸUB" panose="020B0900000000000000" pitchFamily="50" charset="-128"/>
              </a:rPr>
              <a:t>Quality Council of the Bahamas</a:t>
            </a:r>
            <a:r>
              <a:rPr lang="ja-JP" altLang="en-US" b="1" dirty="0" err="1">
                <a:latin typeface="HGP創英角ｺﾞｼｯｸUB" panose="020B0900000000000000" pitchFamily="50" charset="-128"/>
                <a:ea typeface="HGP創英角ｺﾞｼｯｸUB" panose="020B0900000000000000" pitchFamily="50" charset="-128"/>
              </a:rPr>
              <a:t>、</a:t>
            </a:r>
            <a:r>
              <a:rPr lang="en-US" altLang="ja-JP" b="1" dirty="0">
                <a:latin typeface="HGP創英角ｺﾞｼｯｸUB" panose="020B0900000000000000" pitchFamily="50" charset="-128"/>
                <a:ea typeface="HGP創英角ｺﾞｼｯｸUB" panose="020B0900000000000000" pitchFamily="50" charset="-128"/>
              </a:rPr>
              <a:t>Health Education Council</a:t>
            </a:r>
            <a:r>
              <a:rPr lang="ja-JP" altLang="en-US" b="1" dirty="0" err="1">
                <a:latin typeface="HGP創英角ｺﾞｼｯｸUB" panose="020B0900000000000000" pitchFamily="50" charset="-128"/>
                <a:ea typeface="HGP創英角ｺﾞｼｯｸUB" panose="020B0900000000000000" pitchFamily="50" charset="-128"/>
              </a:rPr>
              <a:t>、</a:t>
            </a:r>
            <a:r>
              <a:rPr lang="en-US" altLang="ja-JP" b="1" dirty="0">
                <a:latin typeface="HGP創英角ｺﾞｼｯｸUB" panose="020B0900000000000000" pitchFamily="50" charset="-128"/>
                <a:ea typeface="HGP創英角ｺﾞｼｯｸUB" panose="020B0900000000000000" pitchFamily="50" charset="-128"/>
              </a:rPr>
              <a:t>Employer’s Confederation</a:t>
            </a:r>
            <a:r>
              <a:rPr lang="ja-JP" altLang="en-US" b="1" dirty="0">
                <a:latin typeface="HGP創英角ｺﾞｼｯｸUB" panose="020B0900000000000000" pitchFamily="50" charset="-128"/>
                <a:ea typeface="HGP創英角ｺﾞｼｯｸUB" panose="020B0900000000000000" pitchFamily="50" charset="-128"/>
              </a:rPr>
              <a:t>など複数の団体の理事・委員長も務めました</a:t>
            </a:r>
            <a:r>
              <a:rPr lang="ja-JP" altLang="en-US" dirty="0"/>
              <a:t>。</a:t>
            </a:r>
          </a:p>
          <a:p>
            <a:r>
              <a:rPr lang="ja-JP" altLang="en-US" dirty="0">
                <a:latin typeface="HGP創英ﾌﾟﾚｾﾞﾝｽEB" pitchFamily="18" charset="-128"/>
                <a:ea typeface="HGP創英ﾌﾟﾚｾﾞﾝｽEB" pitchFamily="18" charset="-128"/>
              </a:rPr>
              <a:t>・</a:t>
            </a:r>
            <a:r>
              <a:rPr lang="en-US" altLang="ja-JP" dirty="0">
                <a:latin typeface="HGP創英ﾌﾟﾚｾﾞﾝｽEB" pitchFamily="18" charset="-128"/>
                <a:ea typeface="HGP創英ﾌﾟﾚｾﾞﾝｽEB" pitchFamily="18" charset="-128"/>
              </a:rPr>
              <a:t>1980</a:t>
            </a:r>
            <a:r>
              <a:rPr lang="ja-JP" altLang="en-US" dirty="0">
                <a:latin typeface="HGP創英ﾌﾟﾚｾﾞﾝｽEB" pitchFamily="18" charset="-128"/>
                <a:ea typeface="HGP創英ﾌﾟﾚｾﾞﾝｽEB" pitchFamily="18" charset="-128"/>
              </a:rPr>
              <a:t>年にロータリー入会。</a:t>
            </a:r>
            <a:r>
              <a:rPr lang="en-US" altLang="ja-JP" dirty="0">
                <a:latin typeface="HGP創英ﾌﾟﾚｾﾞﾝｽEB" pitchFamily="18" charset="-128"/>
                <a:ea typeface="HGP創英ﾌﾟﾚｾﾞﾝｽEB" pitchFamily="18" charset="-128"/>
              </a:rPr>
              <a:t>RI</a:t>
            </a:r>
            <a:r>
              <a:rPr lang="ja-JP" altLang="en-US" dirty="0">
                <a:latin typeface="HGP創英ﾌﾟﾚｾﾞﾝｽEB" pitchFamily="18" charset="-128"/>
                <a:ea typeface="HGP創英ﾌﾟﾚｾﾞﾝｽEB" pitchFamily="18" charset="-128"/>
              </a:rPr>
              <a:t>理事を経て、現在はロータリー財団管理委員会の副管理委員長を務めています。また、</a:t>
            </a:r>
            <a:r>
              <a:rPr lang="en-US" altLang="ja-JP" dirty="0">
                <a:latin typeface="HGP創英ﾌﾟﾚｾﾞﾝｽEB" pitchFamily="18" charset="-128"/>
                <a:ea typeface="HGP創英ﾌﾟﾚｾﾞﾝｽEB" pitchFamily="18" charset="-128"/>
              </a:rPr>
              <a:t>RI</a:t>
            </a:r>
            <a:r>
              <a:rPr lang="ja-JP" altLang="en-US" dirty="0">
                <a:latin typeface="HGP創英ﾌﾟﾚｾﾞﾝｽEB" pitchFamily="18" charset="-128"/>
                <a:ea typeface="HGP創英ﾌﾟﾚｾﾞﾝｽEB" pitchFamily="18" charset="-128"/>
              </a:rPr>
              <a:t>研修リーダーと</a:t>
            </a:r>
            <a:r>
              <a:rPr lang="en-US" altLang="ja-JP" dirty="0">
                <a:latin typeface="HGP創英ﾌﾟﾚｾﾞﾝｽEB" pitchFamily="18" charset="-128"/>
                <a:ea typeface="HGP創英ﾌﾟﾚｾﾞﾝｽEB" pitchFamily="18" charset="-128"/>
              </a:rPr>
              <a:t>K.R. </a:t>
            </a:r>
            <a:r>
              <a:rPr lang="ja-JP" altLang="en-US" dirty="0">
                <a:latin typeface="HGP創英ﾌﾟﾚｾﾞﾝｽEB" pitchFamily="18" charset="-128"/>
                <a:ea typeface="HGP創英ﾌﾟﾚｾﾞﾝｽEB" pitchFamily="18" charset="-128"/>
              </a:rPr>
              <a:t>ラビンドラン</a:t>
            </a:r>
            <a:r>
              <a:rPr lang="en-US" altLang="ja-JP" dirty="0">
                <a:latin typeface="HGP創英ﾌﾟﾚｾﾞﾝｽEB" pitchFamily="18" charset="-128"/>
                <a:ea typeface="HGP創英ﾌﾟﾚｾﾞﾝｽEB" pitchFamily="18" charset="-128"/>
              </a:rPr>
              <a:t>2015‐16</a:t>
            </a:r>
            <a:r>
              <a:rPr lang="ja-JP" altLang="en-US" dirty="0">
                <a:latin typeface="HGP創英ﾌﾟﾚｾﾞﾝｽEB" pitchFamily="18" charset="-128"/>
                <a:ea typeface="HGP創英ﾌﾟﾚｾﾞﾝｽEB" pitchFamily="18" charset="-128"/>
              </a:rPr>
              <a:t>年度</a:t>
            </a:r>
            <a:r>
              <a:rPr lang="en-US" altLang="ja-JP" dirty="0">
                <a:latin typeface="HGP創英ﾌﾟﾚｾﾞﾝｽEB" pitchFamily="18" charset="-128"/>
                <a:ea typeface="HGP創英ﾌﾟﾚｾﾞﾝｽEB" pitchFamily="18" charset="-128"/>
              </a:rPr>
              <a:t>RI</a:t>
            </a:r>
            <a:r>
              <a:rPr lang="ja-JP" altLang="en-US" dirty="0">
                <a:latin typeface="HGP創英ﾌﾟﾚｾﾞﾝｽEB" pitchFamily="18" charset="-128"/>
                <a:ea typeface="HGP創英ﾌﾟﾚｾﾞﾝｽEB" pitchFamily="18" charset="-128"/>
              </a:rPr>
              <a:t>会長のエイドも経験しました。</a:t>
            </a:r>
          </a:p>
          <a:p>
            <a:r>
              <a:rPr lang="ja-JP" altLang="en-US" dirty="0">
                <a:latin typeface="HGP創英ﾌﾟﾚｾﾞﾝｽEB" pitchFamily="18" charset="-128"/>
                <a:ea typeface="HGP創英ﾌﾟﾚｾﾞﾝｽEB" pitchFamily="18" charset="-128"/>
              </a:rPr>
              <a:t>・ロータリー最高の賞である</a:t>
            </a:r>
            <a:r>
              <a:rPr lang="en-US" altLang="ja-JP" dirty="0">
                <a:latin typeface="HGP創英ﾌﾟﾚｾﾞﾝｽEB" pitchFamily="18" charset="-128"/>
                <a:ea typeface="HGP創英ﾌﾟﾚｾﾞﾝｽEB" pitchFamily="18" charset="-128"/>
              </a:rPr>
              <a:t>RI</a:t>
            </a:r>
            <a:r>
              <a:rPr lang="ja-JP" altLang="en-US" dirty="0">
                <a:latin typeface="HGP創英ﾌﾟﾚｾﾞﾝｽEB" pitchFamily="18" charset="-128"/>
                <a:ea typeface="HGP創英ﾌﾟﾚｾﾞﾝｽEB" pitchFamily="18" charset="-128"/>
              </a:rPr>
              <a:t>超我の奉仕賞のほか、</a:t>
            </a:r>
            <a:r>
              <a:rPr lang="en-US" altLang="ja-JP" dirty="0">
                <a:latin typeface="HGP創英ﾌﾟﾚｾﾞﾝｽEB" pitchFamily="18" charset="-128"/>
                <a:ea typeface="HGP創英ﾌﾟﾚｾﾞﾝｽEB" pitchFamily="18" charset="-128"/>
              </a:rPr>
              <a:t>2010</a:t>
            </a:r>
            <a:r>
              <a:rPr lang="ja-JP" altLang="en-US" dirty="0">
                <a:latin typeface="HGP創英ﾌﾟﾚｾﾞﾝｽEB" pitchFamily="18" charset="-128"/>
                <a:ea typeface="HGP創英ﾌﾟﾚｾﾞﾝｽEB" pitchFamily="18" charset="-128"/>
              </a:rPr>
              <a:t>年ハイチ地震後のロータリーによる災害救援活動を統率したことにより多くの人道賞を受賞しています。また、エスター夫人とともに、ロータリー財団のメジャードナー、遺贈友の会会員でもあります。</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20663" y="1519238"/>
            <a:ext cx="873283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algn="ctr"/>
            <a:endParaRPr lang="en-US" altLang="ja-JP" sz="3200" b="1" dirty="0">
              <a:solidFill>
                <a:srgbClr val="FF0000"/>
              </a:solidFill>
              <a:latin typeface="Georgia" pitchFamily="18" charset="0"/>
            </a:endParaRPr>
          </a:p>
        </p:txBody>
      </p:sp>
      <p:sp>
        <p:nvSpPr>
          <p:cNvPr id="5123" name="Title 1"/>
          <p:cNvSpPr txBox="1">
            <a:spLocks/>
          </p:cNvSpPr>
          <p:nvPr/>
        </p:nvSpPr>
        <p:spPr bwMode="auto">
          <a:xfrm>
            <a:off x="220663" y="399288"/>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ja-JP" altLang="en-US" sz="4000" b="1" dirty="0">
                <a:solidFill>
                  <a:srgbClr val="0070C0"/>
                </a:solidFill>
                <a:latin typeface="Arial Narrow Bold" pitchFamily="-84" charset="0"/>
              </a:rPr>
              <a:t>研修目的</a:t>
            </a:r>
            <a:endParaRPr lang="en-US" sz="4000" b="1" dirty="0">
              <a:solidFill>
                <a:srgbClr val="0070C0"/>
              </a:solidFill>
              <a:latin typeface="Arial Narrow Bold" pitchFamily="-84" charset="0"/>
            </a:endParaRPr>
          </a:p>
          <a:p>
            <a:pPr eaLnBrk="1" hangingPunct="1">
              <a:lnSpc>
                <a:spcPct val="80000"/>
              </a:lnSpc>
            </a:pPr>
            <a:endParaRPr lang="en-US" sz="3600" b="1" dirty="0">
              <a:solidFill>
                <a:schemeClr val="bg1"/>
              </a:solidFill>
              <a:latin typeface="Arial Narrow Bold" pitchFamily="-84" charset="0"/>
            </a:endParaRPr>
          </a:p>
        </p:txBody>
      </p:sp>
      <p:sp>
        <p:nvSpPr>
          <p:cNvPr id="6" name="テキスト ボックス 5"/>
          <p:cNvSpPr txBox="1"/>
          <p:nvPr/>
        </p:nvSpPr>
        <p:spPr>
          <a:xfrm>
            <a:off x="476655" y="980728"/>
            <a:ext cx="8476845" cy="6402333"/>
          </a:xfrm>
          <a:prstGeom prst="rect">
            <a:avLst/>
          </a:prstGeom>
          <a:noFill/>
        </p:spPr>
        <p:txBody>
          <a:bodyPr wrap="square" rtlCol="0">
            <a:spAutoFit/>
          </a:bodyPr>
          <a:lstStyle/>
          <a:p>
            <a:r>
              <a:rPr kumimoji="1" lang="ja-JP" altLang="en-US" sz="3600" b="1" dirty="0">
                <a:latin typeface="HGPｺﾞｼｯｸE" pitchFamily="50" charset="-128"/>
                <a:ea typeface="HGPｺﾞｼｯｸE" pitchFamily="50" charset="-128"/>
              </a:rPr>
              <a:t>①国際ロータリー会長の年度活動方針を</a:t>
            </a:r>
            <a:endParaRPr kumimoji="1" lang="en-US" altLang="ja-JP" sz="3600" b="1" dirty="0">
              <a:latin typeface="HGPｺﾞｼｯｸE" pitchFamily="50" charset="-128"/>
              <a:ea typeface="HGPｺﾞｼｯｸE" pitchFamily="50" charset="-128"/>
            </a:endParaRPr>
          </a:p>
          <a:p>
            <a:r>
              <a:rPr kumimoji="1" lang="ja-JP" altLang="en-US" sz="3600" b="1" dirty="0">
                <a:latin typeface="HGPｺﾞｼｯｸE" pitchFamily="50" charset="-128"/>
                <a:ea typeface="HGPｺﾞｼｯｸE" pitchFamily="50" charset="-128"/>
              </a:rPr>
              <a:t>　　ガバナーエレクトと協力し、地区役員に</a:t>
            </a:r>
            <a:endParaRPr kumimoji="1" lang="en-US" altLang="ja-JP" sz="3600" b="1" dirty="0">
              <a:latin typeface="HGPｺﾞｼｯｸE" pitchFamily="50" charset="-128"/>
              <a:ea typeface="HGPｺﾞｼｯｸE" pitchFamily="50" charset="-128"/>
            </a:endParaRPr>
          </a:p>
          <a:p>
            <a:r>
              <a:rPr lang="ja-JP" altLang="en-US" sz="3600" b="1" dirty="0">
                <a:latin typeface="HGPｺﾞｼｯｸE" pitchFamily="50" charset="-128"/>
                <a:ea typeface="HGPｺﾞｼｯｸE" pitchFamily="50" charset="-128"/>
              </a:rPr>
              <a:t>　　</a:t>
            </a:r>
            <a:r>
              <a:rPr kumimoji="1" lang="ja-JP" altLang="en-US" sz="3600" b="1" dirty="0">
                <a:latin typeface="HGPｺﾞｼｯｸE" pitchFamily="50" charset="-128"/>
                <a:ea typeface="HGPｺﾞｼｯｸE" pitchFamily="50" charset="-128"/>
              </a:rPr>
              <a:t>しっかり伝える</a:t>
            </a:r>
            <a:r>
              <a:rPr kumimoji="1" lang="ja-JP" altLang="en-US" sz="3600" b="1" dirty="0">
                <a:solidFill>
                  <a:srgbClr val="FF0000"/>
                </a:solidFill>
                <a:latin typeface="HGPｺﾞｼｯｸE" pitchFamily="50" charset="-128"/>
                <a:ea typeface="HGPｺﾞｼｯｸE" pitchFamily="50" charset="-128"/>
              </a:rPr>
              <a:t>（企画・指導）</a:t>
            </a:r>
            <a:endParaRPr kumimoji="1" lang="en-US" altLang="ja-JP" sz="3600" b="1" dirty="0">
              <a:solidFill>
                <a:srgbClr val="FF0000"/>
              </a:solidFill>
              <a:latin typeface="HGPｺﾞｼｯｸE" pitchFamily="50" charset="-128"/>
              <a:ea typeface="HGPｺﾞｼｯｸE" pitchFamily="50" charset="-128"/>
            </a:endParaRPr>
          </a:p>
          <a:p>
            <a:endParaRPr kumimoji="1" lang="en-US" altLang="ja-JP" sz="3600" b="1" dirty="0">
              <a:latin typeface="HGPｺﾞｼｯｸE" pitchFamily="50" charset="-128"/>
              <a:ea typeface="HGPｺﾞｼｯｸE" pitchFamily="50" charset="-128"/>
            </a:endParaRPr>
          </a:p>
          <a:p>
            <a:r>
              <a:rPr kumimoji="1" lang="ja-JP" altLang="en-US" sz="3600" b="1" dirty="0">
                <a:latin typeface="HGPｺﾞｼｯｸE" pitchFamily="50" charset="-128"/>
                <a:ea typeface="HGPｺﾞｼｯｸE" pitchFamily="50" charset="-128"/>
              </a:rPr>
              <a:t>②各種セミナーを効果的に開催し、管理・</a:t>
            </a:r>
            <a:endParaRPr kumimoji="1" lang="en-US" altLang="ja-JP" sz="3600" b="1" dirty="0">
              <a:latin typeface="HGPｺﾞｼｯｸE" pitchFamily="50" charset="-128"/>
              <a:ea typeface="HGPｺﾞｼｯｸE" pitchFamily="50" charset="-128"/>
            </a:endParaRPr>
          </a:p>
          <a:p>
            <a:r>
              <a:rPr kumimoji="1" lang="ja-JP" altLang="en-US" sz="3600" b="1" dirty="0">
                <a:latin typeface="HGPｺﾞｼｯｸE" pitchFamily="50" charset="-128"/>
                <a:ea typeface="HGPｺﾞｼｯｸE" pitchFamily="50" charset="-128"/>
              </a:rPr>
              <a:t>　　運営する</a:t>
            </a:r>
            <a:r>
              <a:rPr kumimoji="1" lang="ja-JP" altLang="en-US" sz="3600" b="1" dirty="0">
                <a:solidFill>
                  <a:srgbClr val="FF0000"/>
                </a:solidFill>
                <a:latin typeface="HGPｺﾞｼｯｸE" pitchFamily="50" charset="-128"/>
                <a:ea typeface="HGPｺﾞｼｯｸE" pitchFamily="50" charset="-128"/>
              </a:rPr>
              <a:t>（チームの統率能力）</a:t>
            </a:r>
            <a:endParaRPr kumimoji="1" lang="en-US" altLang="ja-JP" sz="3600" b="1" dirty="0">
              <a:solidFill>
                <a:srgbClr val="FF0000"/>
              </a:solidFill>
              <a:latin typeface="HGPｺﾞｼｯｸE" pitchFamily="50" charset="-128"/>
              <a:ea typeface="HGPｺﾞｼｯｸE" pitchFamily="50" charset="-128"/>
            </a:endParaRPr>
          </a:p>
          <a:p>
            <a:endParaRPr kumimoji="1" lang="en-US" altLang="ja-JP" sz="3600" b="1" dirty="0">
              <a:latin typeface="HGPｺﾞｼｯｸE" pitchFamily="50" charset="-128"/>
              <a:ea typeface="HGPｺﾞｼｯｸE" pitchFamily="50" charset="-128"/>
            </a:endParaRPr>
          </a:p>
          <a:p>
            <a:r>
              <a:rPr kumimoji="1" lang="ja-JP" altLang="en-US" sz="3600" b="1" dirty="0">
                <a:latin typeface="HGPｺﾞｼｯｸE" pitchFamily="50" charset="-128"/>
                <a:ea typeface="HGPｺﾞｼｯｸE" pitchFamily="50" charset="-128"/>
              </a:rPr>
              <a:t>③ロータリーのリーダーとはどのようなもの</a:t>
            </a:r>
            <a:endParaRPr kumimoji="1" lang="en-US" altLang="ja-JP" sz="3600" b="1" dirty="0">
              <a:latin typeface="HGPｺﾞｼｯｸE" pitchFamily="50" charset="-128"/>
              <a:ea typeface="HGPｺﾞｼｯｸE" pitchFamily="50" charset="-128"/>
            </a:endParaRPr>
          </a:p>
          <a:p>
            <a:r>
              <a:rPr kumimoji="1" lang="ja-JP" altLang="en-US" sz="3600" b="1" dirty="0">
                <a:latin typeface="HGPｺﾞｼｯｸE" pitchFamily="50" charset="-128"/>
                <a:ea typeface="HGPｺﾞｼｯｸE" pitchFamily="50" charset="-128"/>
              </a:rPr>
              <a:t>　　か、をしっかり身につけ奉仕活動を推進</a:t>
            </a:r>
            <a:endParaRPr kumimoji="1" lang="en-US" altLang="ja-JP" sz="3600" b="1" dirty="0">
              <a:latin typeface="HGPｺﾞｼｯｸE" pitchFamily="50" charset="-128"/>
              <a:ea typeface="HGPｺﾞｼｯｸE" pitchFamily="50" charset="-128"/>
            </a:endParaRPr>
          </a:p>
          <a:p>
            <a:r>
              <a:rPr kumimoji="1" lang="ja-JP" altLang="en-US" sz="3600" b="1" dirty="0">
                <a:latin typeface="HGPｺﾞｼｯｸE" pitchFamily="50" charset="-128"/>
                <a:ea typeface="HGPｺﾞｼｯｸE" pitchFamily="50" charset="-128"/>
              </a:rPr>
              <a:t>　　　　　　　　</a:t>
            </a:r>
            <a:r>
              <a:rPr kumimoji="1" lang="ja-JP" altLang="en-US" sz="3600" b="1" dirty="0">
                <a:solidFill>
                  <a:srgbClr val="FF0000"/>
                </a:solidFill>
                <a:latin typeface="HGPｺﾞｼｯｸE" pitchFamily="50" charset="-128"/>
                <a:ea typeface="HGPｺﾞｼｯｸE" pitchFamily="50" charset="-128"/>
              </a:rPr>
              <a:t>（個人の資質を高める）</a:t>
            </a:r>
            <a:endParaRPr kumimoji="1" lang="en-US" altLang="ja-JP" sz="3600" b="1" dirty="0">
              <a:solidFill>
                <a:srgbClr val="FF0000"/>
              </a:solidFill>
              <a:latin typeface="HGPｺﾞｼｯｸE" pitchFamily="50" charset="-128"/>
              <a:ea typeface="HGPｺﾞｼｯｸE" pitchFamily="50" charset="-128"/>
            </a:endParaRPr>
          </a:p>
          <a:p>
            <a:endParaRPr kumimoji="1" lang="ja-JP" altLang="en-US" sz="3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7030A0"/>
                </a:solidFill>
                <a:latin typeface="HGP創英角ｺﾞｼｯｸUB" pitchFamily="50" charset="-128"/>
                <a:ea typeface="HGP創英角ｺﾞｼｯｸUB" pitchFamily="50" charset="-128"/>
              </a:rPr>
              <a:t>セッション１の内容</a:t>
            </a:r>
            <a:endParaRPr kumimoji="1" lang="ja-JP" altLang="en-US" dirty="0">
              <a:solidFill>
                <a:srgbClr val="7030A0"/>
              </a:solidFill>
              <a:latin typeface="HGP創英角ｺﾞｼｯｸUB" pitchFamily="50" charset="-128"/>
              <a:ea typeface="HGP創英角ｺﾞｼｯｸUB" pitchFamily="50" charset="-128"/>
            </a:endParaRPr>
          </a:p>
        </p:txBody>
      </p:sp>
      <p:sp>
        <p:nvSpPr>
          <p:cNvPr id="3" name="コンテンツ プレースホルダ 2"/>
          <p:cNvSpPr>
            <a:spLocks noGrp="1"/>
          </p:cNvSpPr>
          <p:nvPr>
            <p:ph idx="1"/>
          </p:nvPr>
        </p:nvSpPr>
        <p:spPr>
          <a:xfrm>
            <a:off x="457200" y="1600200"/>
            <a:ext cx="8435280" cy="4525963"/>
          </a:xfrm>
        </p:spPr>
        <p:txBody>
          <a:bodyPr/>
          <a:lstStyle/>
          <a:p>
            <a:pPr>
              <a:buNone/>
            </a:pPr>
            <a:r>
              <a:rPr kumimoji="1" lang="ja-JP" altLang="en-US" b="1" dirty="0">
                <a:solidFill>
                  <a:srgbClr val="C00000"/>
                </a:solidFill>
                <a:latin typeface="HGP創英角ｺﾞｼｯｸUB" pitchFamily="50" charset="-128"/>
                <a:ea typeface="HGP創英角ｺﾞｼｯｸUB" pitchFamily="50" charset="-128"/>
              </a:rPr>
              <a:t>１）　地区研修リーダーとその役割</a:t>
            </a:r>
            <a:endParaRPr kumimoji="1" lang="en-US" altLang="ja-JP" b="1" dirty="0">
              <a:solidFill>
                <a:srgbClr val="C00000"/>
              </a:solidFill>
              <a:latin typeface="HGP創英角ｺﾞｼｯｸUB" pitchFamily="50" charset="-128"/>
              <a:ea typeface="HGP創英角ｺﾞｼｯｸUB" pitchFamily="50" charset="-128"/>
            </a:endParaRPr>
          </a:p>
          <a:p>
            <a:pPr>
              <a:buNone/>
            </a:pPr>
            <a:r>
              <a:rPr lang="ja-JP" altLang="en-US" b="1" dirty="0">
                <a:solidFill>
                  <a:srgbClr val="C00000"/>
                </a:solidFill>
                <a:latin typeface="HGP創英角ｺﾞｼｯｸUB" pitchFamily="50" charset="-128"/>
                <a:ea typeface="HGP創英角ｺﾞｼｯｸUB" pitchFamily="50" charset="-128"/>
              </a:rPr>
              <a:t>　　　　　　　　　　　　　　</a:t>
            </a:r>
            <a:r>
              <a:rPr kumimoji="1" lang="en-US" altLang="ja-JP" b="1" dirty="0">
                <a:solidFill>
                  <a:srgbClr val="C00000"/>
                </a:solidFill>
                <a:latin typeface="HGP創英角ｺﾞｼｯｸUB" pitchFamily="50" charset="-128"/>
                <a:ea typeface="HGP創英角ｺﾞｼｯｸUB" pitchFamily="50" charset="-128"/>
              </a:rPr>
              <a:t>【</a:t>
            </a:r>
            <a:r>
              <a:rPr kumimoji="1" lang="ja-JP" altLang="en-US" b="1" dirty="0">
                <a:solidFill>
                  <a:srgbClr val="C00000"/>
                </a:solidFill>
                <a:latin typeface="HGP創英角ｺﾞｼｯｸUB" pitchFamily="50" charset="-128"/>
                <a:ea typeface="HGP創英角ｺﾞｼｯｸUB" pitchFamily="50" charset="-128"/>
              </a:rPr>
              <a:t>基礎的事項の確認</a:t>
            </a:r>
            <a:r>
              <a:rPr kumimoji="1" lang="en-US" altLang="ja-JP" b="1" dirty="0">
                <a:solidFill>
                  <a:srgbClr val="C00000"/>
                </a:solidFill>
                <a:latin typeface="HGP創英角ｺﾞｼｯｸUB" pitchFamily="50" charset="-128"/>
                <a:ea typeface="HGP創英角ｺﾞｼｯｸUB" pitchFamily="50" charset="-128"/>
              </a:rPr>
              <a:t>】</a:t>
            </a:r>
          </a:p>
          <a:p>
            <a:pPr>
              <a:buNone/>
            </a:pPr>
            <a:r>
              <a:rPr lang="ja-JP" altLang="en-US" b="1" dirty="0">
                <a:latin typeface="HGP創英角ｺﾞｼｯｸUB" pitchFamily="50" charset="-128"/>
                <a:ea typeface="HGP創英角ｺﾞｼｯｸUB" pitchFamily="50" charset="-128"/>
              </a:rPr>
              <a:t>２）　地区研修委員会の組閣</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３）　各地区での研修の紹介</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４</a:t>
            </a:r>
            <a:r>
              <a:rPr kumimoji="1" lang="ja-JP" altLang="en-US" b="1" dirty="0">
                <a:latin typeface="HGP創英角ｺﾞｼｯｸUB" pitchFamily="50" charset="-128"/>
                <a:ea typeface="HGP創英角ｺﾞｼｯｸUB" pitchFamily="50" charset="-128"/>
              </a:rPr>
              <a:t>）　国際協議会での</a:t>
            </a:r>
            <a:r>
              <a:rPr lang="ja-JP" altLang="en-US" b="1" dirty="0">
                <a:latin typeface="HGP創英角ｺﾞｼｯｸUB" pitchFamily="50" charset="-128"/>
                <a:ea typeface="HGP創英角ｺﾞｼｯｸUB" pitchFamily="50" charset="-128"/>
              </a:rPr>
              <a:t>エレクト</a:t>
            </a:r>
            <a:r>
              <a:rPr kumimoji="1" lang="ja-JP" altLang="en-US" b="1" dirty="0">
                <a:latin typeface="HGP創英角ｺﾞｼｯｸUB" pitchFamily="50" charset="-128"/>
                <a:ea typeface="HGP創英角ｺﾞｼｯｸUB" pitchFamily="50" charset="-128"/>
              </a:rPr>
              <a:t>の研修内容</a:t>
            </a:r>
            <a:endParaRPr kumimoji="1"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５）　ガバナーエレクト年度の新しい取り組み</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６</a:t>
            </a:r>
            <a:r>
              <a:rPr kumimoji="1" lang="ja-JP" altLang="en-US" b="1" dirty="0">
                <a:latin typeface="HGP創英角ｺﾞｼｯｸUB" pitchFamily="50" charset="-128"/>
                <a:ea typeface="HGP創英角ｺﾞｼｯｸUB" pitchFamily="50" charset="-128"/>
              </a:rPr>
              <a:t>）　ガバナー年度の取り組み</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11560" y="2132856"/>
            <a:ext cx="7772400" cy="1470025"/>
          </a:xfrm>
        </p:spPr>
        <p:style>
          <a:lnRef idx="0">
            <a:schemeClr val="accent2"/>
          </a:lnRef>
          <a:fillRef idx="3">
            <a:schemeClr val="accent2"/>
          </a:fillRef>
          <a:effectRef idx="3">
            <a:schemeClr val="accent2"/>
          </a:effectRef>
          <a:fontRef idx="minor">
            <a:schemeClr val="lt1"/>
          </a:fontRef>
        </p:style>
        <p:txBody>
          <a:bodyPr/>
          <a:lstStyle/>
          <a:p>
            <a:r>
              <a:rPr kumimoji="1" lang="ja-JP" altLang="en-US" b="1" dirty="0">
                <a:solidFill>
                  <a:schemeClr val="bg1"/>
                </a:solidFill>
              </a:rPr>
              <a:t>ロータリーの研修リーダー</a:t>
            </a:r>
          </a:p>
        </p:txBody>
      </p:sp>
      <p:sp>
        <p:nvSpPr>
          <p:cNvPr id="5" name="サブタイトル 4"/>
          <p:cNvSpPr>
            <a:spLocks noGrp="1"/>
          </p:cNvSpPr>
          <p:nvPr>
            <p:ph type="subTitle" idx="1"/>
          </p:nvPr>
        </p:nvSpPr>
        <p:spPr/>
        <p:txBody>
          <a:bodyPr>
            <a:normAutofit/>
          </a:bodyPr>
          <a:lstStyle/>
          <a:p>
            <a:r>
              <a:rPr kumimoji="1" lang="ja-JP" altLang="en-US" sz="4400" dirty="0">
                <a:solidFill>
                  <a:srgbClr val="FF0000"/>
                </a:solidFill>
                <a:latin typeface="HGP創英角ｺﾞｼｯｸUB" pitchFamily="50" charset="-128"/>
                <a:ea typeface="HGP創英角ｺﾞｼｯｸUB" pitchFamily="50" charset="-128"/>
              </a:rPr>
              <a:t>基礎編</a:t>
            </a:r>
          </a:p>
        </p:txBody>
      </p:sp>
      <p:pic>
        <p:nvPicPr>
          <p:cNvPr id="6" name="Picture 2" descr="C:\Users\FMV-ESPRIMO\Downloads\image005.png"/>
          <p:cNvPicPr>
            <a:picLocks noChangeAspect="1" noChangeArrowheads="1"/>
          </p:cNvPicPr>
          <p:nvPr/>
        </p:nvPicPr>
        <p:blipFill>
          <a:blip r:embed="rId2" cstate="print"/>
          <a:srcRect/>
          <a:stretch>
            <a:fillRect/>
          </a:stretch>
        </p:blipFill>
        <p:spPr bwMode="auto">
          <a:xfrm>
            <a:off x="5076056" y="260648"/>
            <a:ext cx="3524742" cy="130510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936104"/>
          </a:xfrm>
        </p:spPr>
        <p:style>
          <a:lnRef idx="1">
            <a:schemeClr val="accent5"/>
          </a:lnRef>
          <a:fillRef idx="2">
            <a:schemeClr val="accent5"/>
          </a:fillRef>
          <a:effectRef idx="1">
            <a:schemeClr val="accent5"/>
          </a:effectRef>
          <a:fontRef idx="minor">
            <a:schemeClr val="dk1"/>
          </a:fontRef>
        </p:style>
        <p:txBody>
          <a:bodyPr>
            <a:normAutofit/>
          </a:bodyPr>
          <a:lstStyle/>
          <a:p>
            <a:r>
              <a:rPr kumimoji="1" lang="ja-JP" altLang="en-US" sz="4800" b="1" dirty="0">
                <a:solidFill>
                  <a:srgbClr val="C00000"/>
                </a:solidFill>
                <a:latin typeface="+mn-ea"/>
                <a:ea typeface="+mn-ea"/>
              </a:rPr>
              <a:t>研修リーダー</a:t>
            </a:r>
          </a:p>
        </p:txBody>
      </p:sp>
      <p:sp>
        <p:nvSpPr>
          <p:cNvPr id="3" name="コンテンツ プレースホルダ 2"/>
          <p:cNvSpPr>
            <a:spLocks noGrp="1"/>
          </p:cNvSpPr>
          <p:nvPr>
            <p:ph idx="1"/>
          </p:nvPr>
        </p:nvSpPr>
        <p:spPr>
          <a:xfrm>
            <a:off x="457200" y="1700808"/>
            <a:ext cx="8229600" cy="4824536"/>
          </a:xfrm>
        </p:spPr>
        <p:style>
          <a:lnRef idx="1">
            <a:schemeClr val="accent3"/>
          </a:lnRef>
          <a:fillRef idx="2">
            <a:schemeClr val="accent3"/>
          </a:fillRef>
          <a:effectRef idx="1">
            <a:schemeClr val="accent3"/>
          </a:effectRef>
          <a:fontRef idx="minor">
            <a:schemeClr val="dk1"/>
          </a:fontRef>
        </p:style>
        <p:txBody>
          <a:bodyPr>
            <a:noAutofit/>
          </a:bodyPr>
          <a:lstStyle/>
          <a:p>
            <a:r>
              <a:rPr lang="ja-JP" altLang="en-US" sz="2400" b="1" dirty="0">
                <a:latin typeface="HGP創英角ｺﾞｼｯｸUB" pitchFamily="50" charset="-128"/>
                <a:ea typeface="HGP創英角ｺﾞｼｯｸUB" pitchFamily="50" charset="-128"/>
              </a:rPr>
              <a:t>ロータリアンのリーダーシップ研修で極めて重要な役割を果たすのが、</a:t>
            </a:r>
            <a:r>
              <a:rPr lang="ja-JP" altLang="en-US" sz="2400" b="1" dirty="0">
                <a:solidFill>
                  <a:srgbClr val="7030A0"/>
                </a:solidFill>
                <a:latin typeface="HGP創英角ｺﾞｼｯｸUB" pitchFamily="50" charset="-128"/>
                <a:ea typeface="HGP創英角ｺﾞｼｯｸUB" pitchFamily="50" charset="-128"/>
              </a:rPr>
              <a:t>クラブと地区の研修リーダー。</a:t>
            </a:r>
            <a:endParaRPr lang="en-US" altLang="ja-JP" sz="2400" b="1" dirty="0">
              <a:solidFill>
                <a:srgbClr val="7030A0"/>
              </a:solidFill>
              <a:latin typeface="HGP創英角ｺﾞｼｯｸUB" pitchFamily="50" charset="-128"/>
              <a:ea typeface="HGP創英角ｺﾞｼｯｸUB" pitchFamily="50" charset="-128"/>
            </a:endParaRPr>
          </a:p>
          <a:p>
            <a:r>
              <a:rPr lang="ja-JP" altLang="en-US" sz="2400" b="1" dirty="0">
                <a:latin typeface="HGP創英角ｺﾞｼｯｸUB" panose="020B0900000000000000" pitchFamily="50" charset="-128"/>
                <a:ea typeface="HGP創英角ｺﾞｼｯｸUB" panose="020B0900000000000000" pitchFamily="50" charset="-128"/>
              </a:rPr>
              <a:t>豊富な経験を分かち合いながら、優れたリーダーシップを発揮できる人材を育てましょう。</a:t>
            </a:r>
          </a:p>
          <a:p>
            <a:pPr>
              <a:buNone/>
            </a:pPr>
            <a:r>
              <a:rPr lang="ja-JP" altLang="en-US" sz="3500" b="1" dirty="0">
                <a:solidFill>
                  <a:srgbClr val="7030A0"/>
                </a:solidFill>
              </a:rPr>
              <a:t>　</a:t>
            </a:r>
            <a:r>
              <a:rPr lang="ja-JP" altLang="en-US" sz="3500" b="1" dirty="0">
                <a:solidFill>
                  <a:srgbClr val="7030A0"/>
                </a:solidFill>
                <a:latin typeface="HGP創英ﾌﾟﾚｾﾞﾝｽEB" pitchFamily="18" charset="-128"/>
                <a:ea typeface="HGP創英ﾌﾟﾚｾﾞﾝｽEB" pitchFamily="18" charset="-128"/>
              </a:rPr>
              <a:t>１、クラブ研修リーダー</a:t>
            </a:r>
            <a:endParaRPr lang="en-US" altLang="ja-JP" sz="3500" b="1" dirty="0">
              <a:solidFill>
                <a:srgbClr val="7030A0"/>
              </a:solidFill>
              <a:latin typeface="HGP創英ﾌﾟﾚｾﾞﾝｽEB" pitchFamily="18" charset="-128"/>
              <a:ea typeface="HGP創英ﾌﾟﾚｾﾞﾝｽEB" pitchFamily="18" charset="-128"/>
            </a:endParaRPr>
          </a:p>
          <a:p>
            <a:pPr>
              <a:buNone/>
            </a:pPr>
            <a:r>
              <a:rPr lang="ja-JP" altLang="en-US" sz="3500" b="1" dirty="0">
                <a:solidFill>
                  <a:srgbClr val="7030A0"/>
                </a:solidFill>
                <a:latin typeface="HGP創英ﾌﾟﾚｾﾞﾝｽEB" pitchFamily="18" charset="-128"/>
                <a:ea typeface="HGP創英ﾌﾟﾚｾﾞﾝｽEB" pitchFamily="18" charset="-128"/>
              </a:rPr>
              <a:t>　</a:t>
            </a:r>
            <a:r>
              <a:rPr lang="ja-JP" altLang="en-US" sz="3500" b="1" dirty="0">
                <a:solidFill>
                  <a:srgbClr val="C00000"/>
                </a:solidFill>
                <a:latin typeface="HGP創英ﾌﾟﾚｾﾞﾝｽEB" pitchFamily="18" charset="-128"/>
                <a:ea typeface="HGP創英ﾌﾟﾚｾﾞﾝｽEB" pitchFamily="18" charset="-128"/>
              </a:rPr>
              <a:t>２、地区研修リーダー</a:t>
            </a:r>
            <a:endParaRPr lang="en-US" altLang="ja-JP" sz="3500" b="1" dirty="0">
              <a:solidFill>
                <a:srgbClr val="C00000"/>
              </a:solidFill>
              <a:latin typeface="HGP創英ﾌﾟﾚｾﾞﾝｽEB" pitchFamily="18" charset="-128"/>
              <a:ea typeface="HGP創英ﾌﾟﾚｾﾞﾝｽEB" pitchFamily="18" charset="-128"/>
            </a:endParaRPr>
          </a:p>
          <a:p>
            <a:pPr>
              <a:buNone/>
            </a:pPr>
            <a:r>
              <a:rPr lang="ja-JP" altLang="en-US" sz="3500" b="1" dirty="0">
                <a:solidFill>
                  <a:srgbClr val="7030A0"/>
                </a:solidFill>
                <a:latin typeface="HGP創英ﾌﾟﾚｾﾞﾝｽEB" pitchFamily="18" charset="-128"/>
                <a:ea typeface="HGP創英ﾌﾟﾚｾﾞﾝｽEB" pitchFamily="18" charset="-128"/>
              </a:rPr>
              <a:t>　３、ゾーンレベルの研修リーダー</a:t>
            </a:r>
            <a:endParaRPr lang="en-US" altLang="ja-JP" sz="3500" b="1" dirty="0">
              <a:solidFill>
                <a:srgbClr val="7030A0"/>
              </a:solidFill>
              <a:latin typeface="HGP創英ﾌﾟﾚｾﾞﾝｽEB" pitchFamily="18" charset="-128"/>
              <a:ea typeface="HGP創英ﾌﾟﾚｾﾞﾝｽEB" pitchFamily="18" charset="-128"/>
            </a:endParaRPr>
          </a:p>
          <a:p>
            <a:pPr>
              <a:buNone/>
            </a:pPr>
            <a:r>
              <a:rPr lang="ja-JP" altLang="en-US" sz="3500" b="1" dirty="0">
                <a:solidFill>
                  <a:srgbClr val="7030A0"/>
                </a:solidFill>
                <a:latin typeface="HGP創英ﾌﾟﾚｾﾞﾝｽEB" pitchFamily="18" charset="-128"/>
                <a:ea typeface="HGP創英ﾌﾟﾚｾﾞﾝｽEB" pitchFamily="18" charset="-128"/>
              </a:rPr>
              <a:t>　４、国際協議会の研修リーダー</a:t>
            </a:r>
            <a:endParaRPr lang="en-US" altLang="ja-JP" sz="3500" b="1" dirty="0">
              <a:solidFill>
                <a:srgbClr val="7030A0"/>
              </a:solidFill>
              <a:latin typeface="HGP創英ﾌﾟﾚｾﾞﾝｽEB" pitchFamily="18" charset="-128"/>
              <a:ea typeface="HGP創英ﾌﾟﾚｾﾞﾝｽEB" pitchFamily="18" charset="-128"/>
            </a:endParaRPr>
          </a:p>
          <a:p>
            <a:pPr>
              <a:buNone/>
            </a:pPr>
            <a:r>
              <a:rPr lang="ja-JP" altLang="en-US" sz="3500" dirty="0"/>
              <a:t>　　　　　　　　　　　　　</a:t>
            </a:r>
            <a:endParaRPr lang="ja-JP" altLang="en-US" sz="1400" dirty="0"/>
          </a:p>
          <a:p>
            <a:pPr>
              <a:buNone/>
            </a:pPr>
            <a:endParaRPr lang="en-US" altLang="ja-JP" sz="35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r>
              <a:rPr lang="ja-JP" altLang="en-US" sz="2000" dirty="0"/>
              <a:t>　　　　　　　　　　　　　　　</a:t>
            </a:r>
            <a:endParaRPr kumimoji="1" lang="ja-JP" altLang="en-US" dirty="0"/>
          </a:p>
        </p:txBody>
      </p:sp>
      <p:sp>
        <p:nvSpPr>
          <p:cNvPr id="4" name="右中かっこ 3"/>
          <p:cNvSpPr/>
          <p:nvPr/>
        </p:nvSpPr>
        <p:spPr>
          <a:xfrm>
            <a:off x="6948264" y="4797152"/>
            <a:ext cx="432048" cy="936104"/>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36815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kumimoji="1" lang="ja-JP" altLang="en-US" b="1" dirty="0">
                <a:solidFill>
                  <a:srgbClr val="C00000"/>
                </a:solidFill>
              </a:rPr>
              <a:t>国際協議会の研修リーダー</a:t>
            </a:r>
            <a:br>
              <a:rPr kumimoji="1" lang="en-US" altLang="ja-JP" b="1" dirty="0">
                <a:solidFill>
                  <a:srgbClr val="C00000"/>
                </a:solidFill>
              </a:rPr>
            </a:br>
            <a:r>
              <a:rPr lang="ja-JP" altLang="en-US" b="1" dirty="0">
                <a:solidFill>
                  <a:srgbClr val="C00000"/>
                </a:solidFill>
              </a:rPr>
              <a:t>ゾーンレベルの研修リーダー</a:t>
            </a:r>
            <a:endParaRPr kumimoji="1" lang="ja-JP" altLang="en-US" b="1" dirty="0">
              <a:solidFill>
                <a:srgbClr val="C00000"/>
              </a:solidFill>
            </a:endParaRPr>
          </a:p>
        </p:txBody>
      </p:sp>
      <p:sp>
        <p:nvSpPr>
          <p:cNvPr id="3" name="コンテンツ プレースホルダ 2"/>
          <p:cNvSpPr>
            <a:spLocks noGrp="1"/>
          </p:cNvSpPr>
          <p:nvPr>
            <p:ph idx="1"/>
          </p:nvPr>
        </p:nvSpPr>
        <p:spPr>
          <a:xfrm>
            <a:off x="457200" y="1412776"/>
            <a:ext cx="8229600" cy="5184576"/>
          </a:xfrm>
        </p:spPr>
        <p:txBody>
          <a:bodyPr>
            <a:normAutofit fontScale="85000" lnSpcReduction="10000"/>
          </a:bodyPr>
          <a:lstStyle/>
          <a:p>
            <a:pPr>
              <a:buNone/>
            </a:pPr>
            <a:endParaRPr lang="ja-JP" altLang="en-US" dirty="0"/>
          </a:p>
          <a:p>
            <a:r>
              <a:rPr lang="en-US" altLang="ja-JP" dirty="0">
                <a:latin typeface="HGP創英角ｺﾞｼｯｸUB" pitchFamily="50" charset="-128"/>
                <a:ea typeface="HGP創英角ｺﾞｼｯｸUB" pitchFamily="50" charset="-128"/>
              </a:rPr>
              <a:t>RI</a:t>
            </a:r>
            <a:r>
              <a:rPr lang="ja-JP" altLang="en-US" dirty="0">
                <a:latin typeface="HGP創英角ｺﾞｼｯｸUB" pitchFamily="50" charset="-128"/>
                <a:ea typeface="HGP創英角ｺﾞｼｯｸUB" pitchFamily="50" charset="-128"/>
              </a:rPr>
              <a:t>会長エレクトによって任命される国際協議会研修リーダーは、豊富な経験をいかして次年度ガバナーへの研修を行います。</a:t>
            </a:r>
          </a:p>
          <a:p>
            <a:pPr>
              <a:buNone/>
            </a:pPr>
            <a:endParaRPr lang="en-US" altLang="ja-JP" dirty="0">
              <a:latin typeface="HGP創英角ｺﾞｼｯｸUB" pitchFamily="50" charset="-128"/>
              <a:ea typeface="HGP創英角ｺﾞｼｯｸUB" pitchFamily="50" charset="-128"/>
            </a:endParaRPr>
          </a:p>
          <a:p>
            <a:r>
              <a:rPr lang="ja-JP" altLang="en-US" dirty="0">
                <a:latin typeface="HGP創英角ｺﾞｼｯｸUB" pitchFamily="50" charset="-128"/>
                <a:ea typeface="HGP創英角ｺﾞｼｯｸUB" pitchFamily="50" charset="-128"/>
              </a:rPr>
              <a:t>国際協議会は、次年度ガバナーにリーダーとしてのモチベーションと感動を与えることを目的としており、本会議、グループ討論、ネットワークづくり、親睦行事などを通じて、実践的な研修が行われます。</a:t>
            </a:r>
          </a:p>
          <a:p>
            <a:pPr>
              <a:buNone/>
            </a:pPr>
            <a:endParaRPr lang="en-US" altLang="ja-JP" sz="1700" dirty="0"/>
          </a:p>
          <a:p>
            <a:pPr>
              <a:buNone/>
            </a:pPr>
            <a:r>
              <a:rPr lang="ja-JP" altLang="en-US" sz="1700" dirty="0"/>
              <a:t>　　　　　　　　　　　　　　　　　　　　　　　　　　　　　　　　　　　</a:t>
            </a:r>
            <a:r>
              <a:rPr lang="ja-JP" altLang="en-US" sz="1700" b="1" dirty="0"/>
              <a:t>　リソース＆参考資料</a:t>
            </a:r>
          </a:p>
          <a:p>
            <a:pPr>
              <a:buNone/>
            </a:pPr>
            <a:r>
              <a:rPr lang="ja-JP" altLang="en-US" sz="1700" b="1" dirty="0"/>
              <a:t>　　　　　　　　　　　　　　　　　　　　　　　　　　　　　　　　　地区を成功に導く リーダーシップ 研修編</a:t>
            </a:r>
          </a:p>
          <a:p>
            <a:pPr>
              <a:buNone/>
            </a:pPr>
            <a:r>
              <a:rPr lang="ja-JP" altLang="en-US" sz="1700" b="1" dirty="0"/>
              <a:t>　　　　　　　　　　　　　　　　　　　　　　　　　　　　　　　　　研修リーダー対象の研修 セッションの⼿引き</a:t>
            </a:r>
          </a:p>
          <a:p>
            <a:pPr>
              <a:buNone/>
            </a:pPr>
            <a:r>
              <a:rPr lang="ja-JP" altLang="en-US" sz="1700" b="1" dirty="0"/>
              <a:t>　　　　　　　　　　　　　　　　　　　　　　　　　　　　　　　　　「研修リーダーの研修」スライドツール</a:t>
            </a:r>
            <a:endParaRPr kumimoji="1" lang="ja-JP" altLang="en-US" sz="17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936104"/>
          </a:xfrm>
        </p:spPr>
        <p:style>
          <a:lnRef idx="1">
            <a:schemeClr val="accent5"/>
          </a:lnRef>
          <a:fillRef idx="2">
            <a:schemeClr val="accent5"/>
          </a:fillRef>
          <a:effectRef idx="1">
            <a:schemeClr val="accent5"/>
          </a:effectRef>
          <a:fontRef idx="minor">
            <a:schemeClr val="dk1"/>
          </a:fontRef>
        </p:style>
        <p:txBody>
          <a:bodyPr>
            <a:normAutofit/>
          </a:bodyPr>
          <a:lstStyle/>
          <a:p>
            <a:r>
              <a:rPr kumimoji="1" lang="ja-JP" altLang="en-US" sz="4800" b="1" dirty="0">
                <a:solidFill>
                  <a:srgbClr val="C00000"/>
                </a:solidFill>
                <a:latin typeface="+mn-ea"/>
                <a:ea typeface="+mn-ea"/>
              </a:rPr>
              <a:t>地区研修リーダー</a:t>
            </a:r>
          </a:p>
        </p:txBody>
      </p:sp>
      <p:sp>
        <p:nvSpPr>
          <p:cNvPr id="3" name="コンテンツ プレースホルダ 2"/>
          <p:cNvSpPr>
            <a:spLocks noGrp="1"/>
          </p:cNvSpPr>
          <p:nvPr>
            <p:ph idx="1"/>
          </p:nvPr>
        </p:nvSpPr>
        <p:spPr>
          <a:xfrm>
            <a:off x="251520" y="1556792"/>
            <a:ext cx="8640960" cy="5112568"/>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a:buNone/>
            </a:pPr>
            <a:r>
              <a:rPr lang="ja-JP" altLang="en-US" dirty="0"/>
              <a:t>・</a:t>
            </a:r>
            <a:r>
              <a:rPr lang="ja-JP" altLang="en-US" dirty="0">
                <a:solidFill>
                  <a:srgbClr val="FF0000"/>
                </a:solidFill>
              </a:rPr>
              <a:t>★</a:t>
            </a:r>
            <a:r>
              <a:rPr lang="ja-JP" altLang="en-US" sz="5100" b="1" dirty="0">
                <a:solidFill>
                  <a:srgbClr val="FF0000"/>
                </a:solidFill>
                <a:latin typeface="HGP創英角ｺﾞｼｯｸUB" pitchFamily="50" charset="-128"/>
                <a:ea typeface="HGP創英角ｺﾞｼｯｸUB" pitchFamily="50" charset="-128"/>
              </a:rPr>
              <a:t>地区研修委員会の委員長を務める</a:t>
            </a:r>
          </a:p>
          <a:p>
            <a:pPr>
              <a:buNone/>
            </a:pPr>
            <a:r>
              <a:rPr lang="ja-JP" altLang="en-US" sz="3400" b="1" dirty="0">
                <a:solidFill>
                  <a:srgbClr val="FF0000"/>
                </a:solidFill>
                <a:latin typeface="HGP創英角ｺﾞｼｯｸUB" pitchFamily="50" charset="-128"/>
                <a:ea typeface="HGP創英角ｺﾞｼｯｸUB" pitchFamily="50" charset="-128"/>
              </a:rPr>
              <a:t>　　</a:t>
            </a:r>
            <a:r>
              <a:rPr lang="ja-JP" altLang="en-US" sz="3400" b="1" dirty="0">
                <a:solidFill>
                  <a:schemeClr val="tx1"/>
                </a:solidFill>
                <a:latin typeface="HGP創英角ｺﾞｼｯｸUB" pitchFamily="50" charset="-128"/>
                <a:ea typeface="HGP創英角ｺﾞｼｯｸUB" pitchFamily="50" charset="-128"/>
              </a:rPr>
              <a:t>クラブと地区の次年度リーダー研修でガバナーエレクトを応援</a:t>
            </a:r>
            <a:endParaRPr lang="en-US" altLang="ja-JP" sz="3400" b="1" dirty="0">
              <a:solidFill>
                <a:schemeClr val="tx1"/>
              </a:solidFill>
              <a:latin typeface="HGP創英角ｺﾞｼｯｸUB" pitchFamily="50" charset="-128"/>
              <a:ea typeface="HGP創英角ｺﾞｼｯｸUB" pitchFamily="50" charset="-128"/>
            </a:endParaRPr>
          </a:p>
          <a:p>
            <a:pPr>
              <a:buNone/>
            </a:pPr>
            <a:r>
              <a:rPr lang="ja-JP" altLang="en-US" b="1" dirty="0">
                <a:solidFill>
                  <a:schemeClr val="tx1"/>
                </a:solidFill>
                <a:latin typeface="HGP創英角ｺﾞｼｯｸUB" pitchFamily="50" charset="-128"/>
                <a:ea typeface="HGP創英角ｺﾞｼｯｸUB" pitchFamily="50" charset="-128"/>
              </a:rPr>
              <a:t>　　ロータリアンへの継続教育において現ガバナーを支援</a:t>
            </a:r>
            <a:endParaRPr lang="en-US" altLang="ja-JP" b="1" dirty="0">
              <a:solidFill>
                <a:schemeClr val="tx1"/>
              </a:solidFill>
              <a:latin typeface="HGP創英角ｺﾞｼｯｸUB" pitchFamily="50" charset="-128"/>
              <a:ea typeface="HGP創英角ｺﾞｼｯｸUB" pitchFamily="50" charset="-128"/>
            </a:endParaRPr>
          </a:p>
          <a:p>
            <a:pPr>
              <a:buNone/>
            </a:pPr>
            <a:r>
              <a:rPr lang="ja-JP" altLang="en-US" b="1" dirty="0">
                <a:solidFill>
                  <a:srgbClr val="FF0000"/>
                </a:solidFill>
                <a:latin typeface="HGP創英角ｺﾞｼｯｸUB" pitchFamily="50" charset="-128"/>
                <a:ea typeface="HGP創英角ｺﾞｼｯｸUB" pitchFamily="50" charset="-128"/>
              </a:rPr>
              <a:t>　</a:t>
            </a:r>
            <a:endParaRPr lang="en-US" altLang="ja-JP" b="1" dirty="0">
              <a:solidFill>
                <a:srgbClr val="FF0000"/>
              </a:solidFill>
              <a:latin typeface="HGP創英角ｺﾞｼｯｸUB" pitchFamily="50" charset="-128"/>
              <a:ea typeface="HGP創英角ｺﾞｼｯｸUB" pitchFamily="50" charset="-128"/>
            </a:endParaRPr>
          </a:p>
          <a:p>
            <a:pPr>
              <a:buNone/>
            </a:pPr>
            <a:r>
              <a:rPr lang="ja-JP" altLang="en-US" sz="3400" b="1" dirty="0">
                <a:solidFill>
                  <a:srgbClr val="FF0000"/>
                </a:solidFill>
                <a:latin typeface="HGP創英角ｺﾞｼｯｸUB" pitchFamily="50" charset="-128"/>
                <a:ea typeface="HGP創英角ｺﾞｼｯｸUB" pitchFamily="50" charset="-128"/>
              </a:rPr>
              <a:t>★</a:t>
            </a:r>
            <a:r>
              <a:rPr lang="ja-JP" altLang="en-US" sz="3400" b="1" dirty="0">
                <a:solidFill>
                  <a:schemeClr val="tx1"/>
                </a:solidFill>
                <a:latin typeface="HGP創英角ｺﾞｼｯｸUB" pitchFamily="50" charset="-128"/>
                <a:ea typeface="HGP創英角ｺﾞｼｯｸUB" pitchFamily="50" charset="-128"/>
              </a:rPr>
              <a:t>　</a:t>
            </a:r>
            <a:r>
              <a:rPr lang="ja-JP" altLang="en-US" sz="3400" b="1" dirty="0">
                <a:solidFill>
                  <a:srgbClr val="FF0000"/>
                </a:solidFill>
                <a:latin typeface="HGP創英角ｺﾞｼｯｸUB" pitchFamily="50" charset="-128"/>
                <a:ea typeface="HGP創英角ｺﾞｼｯｸUB" pitchFamily="50" charset="-128"/>
              </a:rPr>
              <a:t>各種セミナーの開催指導</a:t>
            </a:r>
            <a:endParaRPr lang="en-US" altLang="ja-JP" b="1" dirty="0">
              <a:solidFill>
                <a:srgbClr val="7030A0"/>
              </a:solidFill>
              <a:latin typeface="HGP創英角ｺﾞｼｯｸUB" pitchFamily="50" charset="-128"/>
              <a:ea typeface="HGP創英角ｺﾞｼｯｸUB" pitchFamily="50" charset="-128"/>
            </a:endParaRPr>
          </a:p>
          <a:p>
            <a:r>
              <a:rPr lang="ja-JP" altLang="en-US" b="1" dirty="0">
                <a:solidFill>
                  <a:srgbClr val="7030A0"/>
                </a:solidFill>
                <a:latin typeface="HGP創英角ｺﾞｼｯｸUB" pitchFamily="50" charset="-128"/>
                <a:ea typeface="HGP創英角ｺﾞｼｯｸUB" pitchFamily="50" charset="-128"/>
              </a:rPr>
              <a:t>会長エレクト研修セミナー（</a:t>
            </a:r>
            <a:r>
              <a:rPr lang="en-US" altLang="ja-JP" b="1" dirty="0">
                <a:solidFill>
                  <a:srgbClr val="7030A0"/>
                </a:solidFill>
                <a:latin typeface="HGP創英角ｺﾞｼｯｸUB" pitchFamily="50" charset="-128"/>
                <a:ea typeface="HGP創英角ｺﾞｼｯｸUB" pitchFamily="50" charset="-128"/>
              </a:rPr>
              <a:t>PETS</a:t>
            </a:r>
            <a:r>
              <a:rPr lang="ja-JP" altLang="en-US" b="1" dirty="0">
                <a:solidFill>
                  <a:srgbClr val="7030A0"/>
                </a:solidFill>
                <a:latin typeface="HGP創英角ｺﾞｼｯｸUB" pitchFamily="50" charset="-128"/>
                <a:ea typeface="HGP創英角ｺﾞｼｯｸUB" pitchFamily="50" charset="-128"/>
              </a:rPr>
              <a:t>）</a:t>
            </a:r>
            <a:r>
              <a:rPr lang="ja-JP" altLang="en-US" b="1" dirty="0">
                <a:latin typeface="HGP創英角ｺﾞｼｯｸUB" pitchFamily="50" charset="-128"/>
                <a:ea typeface="HGP創英角ｺﾞｼｯｸUB" pitchFamily="50" charset="-128"/>
              </a:rPr>
              <a:t>では、次年度のクラブ会長が各自</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　　の役割について学び、ガバナー補佐と協力して次年度の目標設定</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　　に取り組む。</a:t>
            </a:r>
            <a:endParaRPr lang="en-US" altLang="ja-JP" b="1" dirty="0">
              <a:latin typeface="HGP創英角ｺﾞｼｯｸUB" pitchFamily="50" charset="-128"/>
              <a:ea typeface="HGP創英角ｺﾞｼｯｸUB" pitchFamily="50" charset="-128"/>
            </a:endParaRPr>
          </a:p>
          <a:p>
            <a:pPr>
              <a:buNone/>
            </a:pPr>
            <a:endParaRPr lang="ja-JP" altLang="en-US" b="1" dirty="0">
              <a:latin typeface="HGP創英角ｺﾞｼｯｸUB" pitchFamily="50" charset="-128"/>
              <a:ea typeface="HGP創英角ｺﾞｼｯｸUB" pitchFamily="50" charset="-128"/>
            </a:endParaRPr>
          </a:p>
          <a:p>
            <a:r>
              <a:rPr lang="ja-JP" altLang="en-US" b="1" dirty="0">
                <a:solidFill>
                  <a:srgbClr val="7030A0"/>
                </a:solidFill>
                <a:latin typeface="HGP創英角ｺﾞｼｯｸUB" pitchFamily="50" charset="-128"/>
                <a:ea typeface="HGP創英角ｺﾞｼｯｸUB" pitchFamily="50" charset="-128"/>
              </a:rPr>
              <a:t>地区研修・協議会では</a:t>
            </a:r>
            <a:r>
              <a:rPr lang="ja-JP" altLang="en-US" b="1" dirty="0">
                <a:latin typeface="HGP創英角ｺﾞｼｯｸUB" pitchFamily="50" charset="-128"/>
                <a:ea typeface="HGP創英角ｺﾞｼｯｸUB" pitchFamily="50" charset="-128"/>
              </a:rPr>
              <a:t>、会長エレクトが</a:t>
            </a:r>
            <a:r>
              <a:rPr lang="en-US" altLang="ja-JP" b="1" dirty="0">
                <a:latin typeface="HGP創英角ｺﾞｼｯｸUB" pitchFamily="50" charset="-128"/>
                <a:ea typeface="HGP創英角ｺﾞｼｯｸUB" pitchFamily="50" charset="-128"/>
              </a:rPr>
              <a:t>PETS</a:t>
            </a:r>
            <a:r>
              <a:rPr lang="ja-JP" altLang="en-US" b="1" dirty="0">
                <a:latin typeface="HGP創英角ｺﾞｼｯｸUB" pitchFamily="50" charset="-128"/>
                <a:ea typeface="HGP創英角ｺﾞｼｯｸUB" pitchFamily="50" charset="-128"/>
              </a:rPr>
              <a:t>で学んだことを基にリー</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　　ダーシップスキルをさらに磨き、ほかの次期地区リーダーも出席して</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　　各自の役割について学びます。この協議会で、クラブリーダーの</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　　チームが次年度の目標をさらに練り上げます。</a:t>
            </a:r>
          </a:p>
          <a:p>
            <a:endParaRPr lang="en-US" altLang="ja-JP" b="1" dirty="0">
              <a:latin typeface="HGP創英角ｺﾞｼｯｸUB" pitchFamily="50" charset="-128"/>
              <a:ea typeface="HGP創英角ｺﾞｼｯｸUB"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15"/>
          <p:cNvGrpSpPr/>
          <p:nvPr/>
        </p:nvGrpSpPr>
        <p:grpSpPr>
          <a:xfrm>
            <a:off x="107504" y="188640"/>
            <a:ext cx="8568952" cy="864096"/>
            <a:chOff x="238225" y="260648"/>
            <a:chExt cx="8568952" cy="864096"/>
          </a:xfrm>
        </p:grpSpPr>
        <p:sp>
          <p:nvSpPr>
            <p:cNvPr id="18" name="フローチャート : 書類 17"/>
            <p:cNvSpPr/>
            <p:nvPr/>
          </p:nvSpPr>
          <p:spPr>
            <a:xfrm>
              <a:off x="238225" y="260648"/>
              <a:ext cx="8568952" cy="864096"/>
            </a:xfrm>
            <a:prstGeom prst="flowChartDocumen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7" y="386155"/>
              <a:ext cx="1440160" cy="541074"/>
            </a:xfrm>
            <a:prstGeom prst="rect">
              <a:avLst/>
            </a:prstGeom>
          </p:spPr>
          <p:style>
            <a:lnRef idx="3">
              <a:schemeClr val="lt1"/>
            </a:lnRef>
            <a:fillRef idx="1">
              <a:schemeClr val="accent1"/>
            </a:fillRef>
            <a:effectRef idx="1">
              <a:schemeClr val="accent1"/>
            </a:effectRef>
            <a:fontRef idx="minor">
              <a:schemeClr val="lt1"/>
            </a:fontRef>
          </p:style>
        </p:pic>
      </p:grpSp>
      <p:sp>
        <p:nvSpPr>
          <p:cNvPr id="15" name="角丸四角形 14"/>
          <p:cNvSpPr/>
          <p:nvPr/>
        </p:nvSpPr>
        <p:spPr>
          <a:xfrm>
            <a:off x="158534" y="187358"/>
            <a:ext cx="8856984"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ja-JP" altLang="en-US" sz="3200" b="1" dirty="0">
                <a:ln w="50800"/>
                <a:solidFill>
                  <a:schemeClr val="bg1">
                    <a:shade val="50000"/>
                  </a:schemeClr>
                </a:solidFill>
                <a:latin typeface="+mn-ea"/>
              </a:rPr>
              <a:t>　 　　　</a:t>
            </a:r>
            <a:r>
              <a:rPr lang="en-US" altLang="ja-JP" sz="3200" b="1" dirty="0">
                <a:ln w="50800"/>
                <a:solidFill>
                  <a:srgbClr val="FF0000"/>
                </a:solidFill>
                <a:latin typeface="HG創英角ｺﾞｼｯｸUB" pitchFamily="49" charset="-128"/>
                <a:ea typeface="HG創英角ｺﾞｼｯｸUB" pitchFamily="49" charset="-128"/>
              </a:rPr>
              <a:t>P</a:t>
            </a:r>
            <a:r>
              <a:rPr lang="en-US" altLang="ja-JP" sz="3200" b="1" dirty="0">
                <a:ln w="50800"/>
                <a:solidFill>
                  <a:schemeClr val="bg1"/>
                </a:solidFill>
                <a:latin typeface="HG創英角ｺﾞｼｯｸUB" pitchFamily="49" charset="-128"/>
                <a:ea typeface="HG創英角ｺﾞｼｯｸUB" pitchFamily="49" charset="-128"/>
              </a:rPr>
              <a:t>resident-</a:t>
            </a:r>
            <a:r>
              <a:rPr lang="en-US" altLang="ja-JP" sz="3200" b="1" dirty="0">
                <a:ln w="50800"/>
                <a:solidFill>
                  <a:srgbClr val="FF0000"/>
                </a:solidFill>
                <a:latin typeface="HG創英角ｺﾞｼｯｸUB" pitchFamily="49" charset="-128"/>
                <a:ea typeface="HG創英角ｺﾞｼｯｸUB" pitchFamily="49" charset="-128"/>
              </a:rPr>
              <a:t>E</a:t>
            </a:r>
            <a:r>
              <a:rPr lang="en-US" altLang="ja-JP" sz="3200" b="1" dirty="0">
                <a:ln w="50800"/>
                <a:solidFill>
                  <a:schemeClr val="bg1"/>
                </a:solidFill>
                <a:latin typeface="HG創英角ｺﾞｼｯｸUB" pitchFamily="49" charset="-128"/>
                <a:ea typeface="HG創英角ｺﾞｼｯｸUB" pitchFamily="49" charset="-128"/>
              </a:rPr>
              <a:t>lect </a:t>
            </a:r>
            <a:r>
              <a:rPr lang="en-US" altLang="ja-JP" sz="3200" b="1" dirty="0">
                <a:ln w="50800"/>
                <a:solidFill>
                  <a:srgbClr val="FF0000"/>
                </a:solidFill>
                <a:latin typeface="HG創英角ｺﾞｼｯｸUB" pitchFamily="49" charset="-128"/>
                <a:ea typeface="HG創英角ｺﾞｼｯｸUB" pitchFamily="49" charset="-128"/>
              </a:rPr>
              <a:t>T</a:t>
            </a:r>
            <a:r>
              <a:rPr lang="en-US" altLang="ja-JP" sz="3200" b="1" dirty="0">
                <a:ln w="50800"/>
                <a:solidFill>
                  <a:schemeClr val="bg1"/>
                </a:solidFill>
                <a:latin typeface="HG創英角ｺﾞｼｯｸUB" pitchFamily="49" charset="-128"/>
                <a:ea typeface="HG創英角ｺﾞｼｯｸUB" pitchFamily="49" charset="-128"/>
              </a:rPr>
              <a:t>raining </a:t>
            </a:r>
            <a:r>
              <a:rPr lang="en-US" altLang="ja-JP" sz="3200" b="1" dirty="0">
                <a:ln w="50800"/>
                <a:solidFill>
                  <a:srgbClr val="FF0000"/>
                </a:solidFill>
                <a:latin typeface="HG創英角ｺﾞｼｯｸUB" pitchFamily="49" charset="-128"/>
                <a:ea typeface="HG創英角ｺﾞｼｯｸUB" pitchFamily="49" charset="-128"/>
              </a:rPr>
              <a:t>S</a:t>
            </a:r>
            <a:r>
              <a:rPr lang="en-US" altLang="ja-JP" sz="3200" b="1" dirty="0">
                <a:ln w="50800"/>
                <a:solidFill>
                  <a:schemeClr val="bg1"/>
                </a:solidFill>
                <a:latin typeface="HG創英角ｺﾞｼｯｸUB" pitchFamily="49" charset="-128"/>
                <a:ea typeface="HG創英角ｺﾞｼｯｸUB" pitchFamily="49" charset="-128"/>
              </a:rPr>
              <a:t>eminar</a:t>
            </a:r>
            <a:endParaRPr lang="ja-JP" altLang="en-US" sz="3200" b="1" dirty="0">
              <a:ln w="50800"/>
              <a:solidFill>
                <a:schemeClr val="bg1"/>
              </a:solidFill>
              <a:latin typeface="HG創英角ｺﾞｼｯｸUB" pitchFamily="49" charset="-128"/>
              <a:ea typeface="HG創英角ｺﾞｼｯｸUB" pitchFamily="49" charset="-128"/>
            </a:endParaRPr>
          </a:p>
        </p:txBody>
      </p:sp>
      <p:sp>
        <p:nvSpPr>
          <p:cNvPr id="7" name="角丸四角形 6"/>
          <p:cNvSpPr/>
          <p:nvPr/>
        </p:nvSpPr>
        <p:spPr>
          <a:xfrm>
            <a:off x="363703" y="1844824"/>
            <a:ext cx="8446647" cy="2163380"/>
          </a:xfrm>
          <a:prstGeom prst="roundRect">
            <a:avLst/>
          </a:prstGeom>
          <a:no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正方形/長方形 1"/>
          <p:cNvSpPr/>
          <p:nvPr/>
        </p:nvSpPr>
        <p:spPr>
          <a:xfrm>
            <a:off x="2945585" y="1458901"/>
            <a:ext cx="6030603" cy="117570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spcBef>
                <a:spcPct val="20000"/>
              </a:spcBef>
              <a:buClr>
                <a:srgbClr val="FFFFFF"/>
              </a:buClr>
              <a:buSzPct val="75000"/>
            </a:pPr>
            <a:r>
              <a:rPr lang="ja-JP" altLang="en-US" sz="3200" dirty="0">
                <a:latin typeface="ＭＳ Ｐゴシック" panose="020B0600070205080204" pitchFamily="50" charset="-128"/>
                <a:ea typeface="ＭＳ Ｐゴシック" panose="020B0600070205080204" pitchFamily="50" charset="-128"/>
              </a:rPr>
              <a:t> </a:t>
            </a:r>
            <a:r>
              <a:rPr lang="en-US" altLang="ja-JP" sz="3200" b="1" dirty="0">
                <a:latin typeface="ＭＳ Ｐゴシック" panose="020B0600070205080204" pitchFamily="50" charset="-128"/>
                <a:ea typeface="ＭＳ Ｐゴシック" panose="020B0600070205080204" pitchFamily="50" charset="-128"/>
              </a:rPr>
              <a:t>Pre(=before)+ </a:t>
            </a:r>
            <a:r>
              <a:rPr lang="en-US" altLang="ja-JP" sz="3200" b="1" dirty="0" err="1">
                <a:latin typeface="ＭＳ Ｐゴシック" panose="020B0600070205080204" pitchFamily="50" charset="-128"/>
                <a:ea typeface="ＭＳ Ｐゴシック" panose="020B0600070205080204" pitchFamily="50" charset="-128"/>
              </a:rPr>
              <a:t>sid</a:t>
            </a:r>
            <a:r>
              <a:rPr lang="en-US" altLang="ja-JP" sz="3200" b="1" dirty="0">
                <a:latin typeface="ＭＳ Ｐゴシック" panose="020B0600070205080204" pitchFamily="50" charset="-128"/>
                <a:ea typeface="ＭＳ Ｐゴシック" panose="020B0600070205080204" pitchFamily="50" charset="-128"/>
              </a:rPr>
              <a:t> 『</a:t>
            </a:r>
            <a:r>
              <a:rPr lang="ja-JP" altLang="en-US" sz="3200" b="1" dirty="0">
                <a:latin typeface="ＭＳ Ｐゴシック" panose="020B0600070205080204" pitchFamily="50" charset="-128"/>
                <a:ea typeface="ＭＳ Ｐゴシック" panose="020B0600070205080204" pitchFamily="50" charset="-128"/>
              </a:rPr>
              <a:t>前に座る</a:t>
            </a:r>
            <a:r>
              <a:rPr lang="en-US" altLang="ja-JP" sz="3200" b="1" dirty="0">
                <a:latin typeface="ＭＳ Ｐゴシック" panose="020B0600070205080204" pitchFamily="50" charset="-128"/>
                <a:ea typeface="ＭＳ Ｐゴシック" panose="020B0600070205080204" pitchFamily="50" charset="-128"/>
              </a:rPr>
              <a:t>』</a:t>
            </a:r>
            <a:r>
              <a:rPr lang="ja-JP" altLang="en-US" sz="3200" b="1" dirty="0">
                <a:latin typeface="ＭＳ Ｐゴシック" panose="020B0600070205080204" pitchFamily="50" charset="-128"/>
                <a:ea typeface="ＭＳ Ｐゴシック" panose="020B0600070205080204" pitchFamily="50" charset="-128"/>
              </a:rPr>
              <a:t>　</a:t>
            </a:r>
          </a:p>
          <a:p>
            <a:pPr marL="342900" lvl="0" indent="-342900">
              <a:spcBef>
                <a:spcPct val="20000"/>
              </a:spcBef>
              <a:buClr>
                <a:srgbClr val="FFFFFF"/>
              </a:buClr>
              <a:buSzPct val="75000"/>
            </a:pPr>
            <a:r>
              <a:rPr lang="ja-JP" altLang="en-US" sz="3200" b="1" dirty="0">
                <a:latin typeface="ＭＳ Ｐゴシック" panose="020B0600070205080204" pitchFamily="50" charset="-128"/>
                <a:ea typeface="ＭＳ Ｐゴシック" panose="020B0600070205080204" pitchFamily="50" charset="-128"/>
              </a:rPr>
              <a:t>　→「司会をする」　→「</a:t>
            </a:r>
            <a:r>
              <a:rPr lang="ja-JP" altLang="en-US" sz="3200" b="1" dirty="0">
                <a:solidFill>
                  <a:srgbClr val="FF0000"/>
                </a:solidFill>
                <a:latin typeface="ＭＳ Ｐゴシック" panose="020B0600070205080204" pitchFamily="50" charset="-128"/>
                <a:ea typeface="ＭＳ Ｐゴシック" panose="020B0600070205080204" pitchFamily="50" charset="-128"/>
              </a:rPr>
              <a:t>会長</a:t>
            </a:r>
            <a:r>
              <a:rPr lang="ja-JP" altLang="en-US" sz="3200" b="1" dirty="0">
                <a:latin typeface="ＭＳ Ｐゴシック" panose="020B0600070205080204" pitchFamily="50" charset="-128"/>
                <a:ea typeface="ＭＳ Ｐゴシック" panose="020B0600070205080204" pitchFamily="50" charset="-128"/>
              </a:rPr>
              <a:t>」</a:t>
            </a:r>
          </a:p>
        </p:txBody>
      </p:sp>
      <p:sp>
        <p:nvSpPr>
          <p:cNvPr id="4" name="角丸四角形 3"/>
          <p:cNvSpPr/>
          <p:nvPr/>
        </p:nvSpPr>
        <p:spPr>
          <a:xfrm>
            <a:off x="352690" y="1525231"/>
            <a:ext cx="2262674" cy="651950"/>
          </a:xfrm>
          <a:prstGeom prst="round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a:solidFill>
                  <a:srgbClr val="FF0000"/>
                </a:solidFill>
                <a:latin typeface="ＭＳ Ｐゴシック" pitchFamily="50" charset="-128"/>
                <a:ea typeface="ＭＳ Ｐゴシック" pitchFamily="50" charset="-128"/>
              </a:rPr>
              <a:t>P</a:t>
            </a:r>
            <a:r>
              <a:rPr lang="en-US" altLang="ja-JP" sz="3600" dirty="0">
                <a:solidFill>
                  <a:schemeClr val="bg1"/>
                </a:solidFill>
                <a:latin typeface="ＭＳ Ｐゴシック" pitchFamily="50" charset="-128"/>
                <a:ea typeface="ＭＳ Ｐゴシック" pitchFamily="50" charset="-128"/>
              </a:rPr>
              <a:t>resident</a:t>
            </a:r>
            <a:endParaRPr kumimoji="1" lang="ja-JP" altLang="en-US" sz="3600" dirty="0">
              <a:solidFill>
                <a:schemeClr val="bg1"/>
              </a:solidFill>
              <a:latin typeface="ＭＳ Ｐゴシック" pitchFamily="50" charset="-128"/>
              <a:ea typeface="ＭＳ Ｐゴシック" pitchFamily="50" charset="-128"/>
            </a:endParaRPr>
          </a:p>
        </p:txBody>
      </p:sp>
      <p:sp>
        <p:nvSpPr>
          <p:cNvPr id="9" name="角丸四角形 8"/>
          <p:cNvSpPr/>
          <p:nvPr/>
        </p:nvSpPr>
        <p:spPr>
          <a:xfrm>
            <a:off x="89408" y="5512983"/>
            <a:ext cx="8452327" cy="16406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53087" y="2743101"/>
            <a:ext cx="2262674" cy="620351"/>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en-US" altLang="ja-JP" sz="3600" b="1" dirty="0">
                <a:solidFill>
                  <a:srgbClr val="FF0000"/>
                </a:solidFill>
                <a:latin typeface="ＭＳ Ｐゴシック" pitchFamily="50" charset="-128"/>
                <a:ea typeface="ＭＳ Ｐゴシック" pitchFamily="50" charset="-128"/>
              </a:rPr>
              <a:t>Elect</a:t>
            </a:r>
            <a:endParaRPr kumimoji="1" lang="ja-JP" altLang="en-US" sz="3600" b="1" dirty="0">
              <a:solidFill>
                <a:srgbClr val="FF0000"/>
              </a:solidFill>
              <a:latin typeface="ＭＳ Ｐゴシック" pitchFamily="50" charset="-128"/>
              <a:ea typeface="ＭＳ Ｐゴシック" pitchFamily="50" charset="-128"/>
            </a:endParaRPr>
          </a:p>
        </p:txBody>
      </p:sp>
      <p:sp>
        <p:nvSpPr>
          <p:cNvPr id="3" name="正方形/長方形 2"/>
          <p:cNvSpPr/>
          <p:nvPr/>
        </p:nvSpPr>
        <p:spPr>
          <a:xfrm>
            <a:off x="3086596" y="2778677"/>
            <a:ext cx="6057404"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ja-JP" sz="3200" dirty="0">
                <a:latin typeface="ＭＳ Ｐゴシック" panose="020B0600070205080204" pitchFamily="50" charset="-128"/>
                <a:ea typeface="ＭＳ Ｐゴシック" panose="020B0600070205080204" pitchFamily="50" charset="-128"/>
              </a:rPr>
              <a:t>その役職に選ばれている人</a:t>
            </a:r>
            <a:endParaRPr lang="ja-JP" altLang="en-US" sz="3200" dirty="0">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639642" y="4725144"/>
            <a:ext cx="8170708" cy="1754326"/>
          </a:xfrm>
          <a:prstGeom prst="rect">
            <a:avLst/>
          </a:prstGeom>
          <a:noFill/>
          <a:ln>
            <a:noFill/>
          </a:ln>
          <a:scene3d>
            <a:camera prst="orthographicFront"/>
            <a:lightRig rig="threePt" dir="t"/>
          </a:scene3d>
          <a:sp3d>
            <a:bevelT/>
          </a:sp3d>
        </p:spPr>
        <p:txBody>
          <a:bodyPr wrap="square">
            <a:spAutoFit/>
          </a:bodyPr>
          <a:lstStyle/>
          <a:p>
            <a:pPr lvl="0" algn="ctr">
              <a:lnSpc>
                <a:spcPct val="150000"/>
              </a:lnSpc>
            </a:pPr>
            <a:r>
              <a:rPr lang="ja-JP" altLang="en-US"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HGP創英ﾌﾟﾚｾﾞﾝｽEB" pitchFamily="18" charset="-128"/>
                <a:ea typeface="HGP創英ﾌﾟﾚｾﾞﾝｽEB" pitchFamily="18" charset="-128"/>
              </a:rPr>
              <a:t>充実したロータリークラブを目指して、</a:t>
            </a:r>
            <a:endParaRPr lang="en-US" altLang="ja-JP"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HGP創英ﾌﾟﾚｾﾞﾝｽEB" pitchFamily="18" charset="-128"/>
              <a:ea typeface="HGP創英ﾌﾟﾚｾﾞﾝｽEB" pitchFamily="18" charset="-128"/>
            </a:endParaRPr>
          </a:p>
          <a:p>
            <a:pPr lvl="0" algn="ctr">
              <a:lnSpc>
                <a:spcPct val="150000"/>
              </a:lnSpc>
            </a:pPr>
            <a:r>
              <a:rPr lang="ja-JP" altLang="en-US"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HGP創英ﾌﾟﾚｾﾞﾝｽEB" pitchFamily="18" charset="-128"/>
                <a:ea typeface="HGP創英ﾌﾟﾚｾﾞﾝｽEB" pitchFamily="18" charset="-128"/>
              </a:rPr>
              <a:t>クラブを導くこと</a:t>
            </a:r>
          </a:p>
        </p:txBody>
      </p:sp>
      <p:sp>
        <p:nvSpPr>
          <p:cNvPr id="11" name="AutoShape 5"/>
          <p:cNvSpPr>
            <a:spLocks noChangeArrowheads="1"/>
          </p:cNvSpPr>
          <p:nvPr/>
        </p:nvSpPr>
        <p:spPr bwMode="auto">
          <a:xfrm>
            <a:off x="2558635" y="3717032"/>
            <a:ext cx="3934477" cy="864096"/>
          </a:xfrm>
          <a:prstGeom prst="roundRect">
            <a:avLst>
              <a:gd name="adj" fmla="val 16667"/>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spcBef>
                <a:spcPct val="50000"/>
              </a:spcBef>
            </a:pPr>
            <a:r>
              <a:rPr lang="ja-JP" altLang="en-US" sz="3600" b="1" dirty="0">
                <a:solidFill>
                  <a:srgbClr val="FF0000"/>
                </a:solidFill>
                <a:latin typeface="ＭＳ Ｐゴシック" panose="020B0600070205080204" pitchFamily="50" charset="-128"/>
                <a:ea typeface="ＭＳ Ｐゴシック" panose="020B0600070205080204" pitchFamily="50" charset="-128"/>
              </a:rPr>
              <a:t>クラブ会長の役割</a:t>
            </a:r>
          </a:p>
        </p:txBody>
      </p:sp>
      <p:sp>
        <p:nvSpPr>
          <p:cNvPr id="16" name="テキスト ボックス 15"/>
          <p:cNvSpPr txBox="1"/>
          <p:nvPr/>
        </p:nvSpPr>
        <p:spPr>
          <a:xfrm>
            <a:off x="6493112" y="6381345"/>
            <a:ext cx="2650888" cy="369332"/>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渡辺好政元ＲＩ理事提供</a:t>
            </a:r>
          </a:p>
        </p:txBody>
      </p:sp>
    </p:spTree>
    <p:extLst>
      <p:ext uri="{BB962C8B-B14F-4D97-AF65-F5344CB8AC3E}">
        <p14:creationId xmlns:p14="http://schemas.microsoft.com/office/powerpoint/2010/main" val="306008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750"/>
                                        <p:tgtEl>
                                          <p:spTgt spid="13"/>
                                        </p:tgtEl>
                                      </p:cBhvr>
                                    </p:animEffect>
                                  </p:childTnLst>
                                </p:cTn>
                              </p:par>
                            </p:childTnLst>
                          </p:cTn>
                        </p:par>
                        <p:par>
                          <p:cTn id="16" fill="hold">
                            <p:stCondLst>
                              <p:cond delay="275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750"/>
                                        <p:tgtEl>
                                          <p:spTgt spid="3"/>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par>
                          <p:cTn id="24" fill="hold">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3" grpId="0" animBg="1"/>
      <p:bldP spid="3" grpId="0" animBg="1"/>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8913" y="3068960"/>
            <a:ext cx="8271519" cy="110797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80000"/>
              </a:lnSpc>
              <a:spcAft>
                <a:spcPts val="0"/>
              </a:spcAft>
              <a:defRPr/>
            </a:pPr>
            <a:r>
              <a:rPr lang="ja-JP" altLang="en-US" sz="8800" b="1" i="1" spc="-150" dirty="0">
                <a:solidFill>
                  <a:srgbClr val="7030A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Arial Narrow Bold"/>
              </a:rPr>
              <a:t>　リーダーの</a:t>
            </a:r>
            <a:r>
              <a:rPr lang="ja-JP" altLang="en-US" sz="8800" i="1" spc="-150" dirty="0">
                <a:solidFill>
                  <a:srgbClr val="7030A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Arial Narrow Bold"/>
              </a:rPr>
              <a:t>育成</a:t>
            </a:r>
            <a:endParaRPr lang="en-US" sz="8800" i="1" spc="-150" dirty="0">
              <a:solidFill>
                <a:srgbClr val="7030A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Arial Narrow Bold"/>
            </a:endParaRPr>
          </a:p>
        </p:txBody>
      </p:sp>
      <p:sp>
        <p:nvSpPr>
          <p:cNvPr id="4099" name="Title 1"/>
          <p:cNvSpPr txBox="1">
            <a:spLocks/>
          </p:cNvSpPr>
          <p:nvPr/>
        </p:nvSpPr>
        <p:spPr bwMode="auto">
          <a:xfrm>
            <a:off x="188913" y="4234913"/>
            <a:ext cx="497363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90000"/>
              </a:lnSpc>
            </a:pPr>
            <a:endParaRPr lang="en-US" sz="3600" dirty="0">
              <a:solidFill>
                <a:srgbClr val="FFFFFF"/>
              </a:solidFill>
              <a:latin typeface="Arial" pitchFamily="34" charset="0"/>
              <a:cs typeface="Arial" pitchFamily="34" charset="0"/>
            </a:endParaRPr>
          </a:p>
        </p:txBody>
      </p:sp>
      <p:sp>
        <p:nvSpPr>
          <p:cNvPr id="6" name="テキスト ボックス 5"/>
          <p:cNvSpPr txBox="1"/>
          <p:nvPr/>
        </p:nvSpPr>
        <p:spPr>
          <a:xfrm>
            <a:off x="5162550" y="4941169"/>
            <a:ext cx="3183782" cy="1384995"/>
          </a:xfrm>
          <a:prstGeom prst="rect">
            <a:avLst/>
          </a:prstGeom>
        </p:spPr>
        <p:txBody>
          <a:bodyPr wrap="square" rtlCol="0" anchor="t">
            <a:spAutoFit/>
          </a:bodyPr>
          <a:lstStyle/>
          <a:p>
            <a:pPr algn="r"/>
            <a:r>
              <a:rPr kumimoji="1" lang="ja-JP" altLang="en-US" sz="2800" b="1" i="0" dirty="0">
                <a:latin typeface="Arial Narrow Bold"/>
                <a:cs typeface="Arial Narrow Bold"/>
              </a:rPr>
              <a:t>２０１７年～１８年</a:t>
            </a:r>
            <a:endParaRPr kumimoji="1" lang="en-US" altLang="ja-JP" sz="2800" b="1" i="0" dirty="0">
              <a:latin typeface="Arial Narrow Bold"/>
              <a:cs typeface="Arial Narrow Bold"/>
            </a:endParaRPr>
          </a:p>
          <a:p>
            <a:pPr algn="r"/>
            <a:r>
              <a:rPr kumimoji="1" lang="ja-JP" altLang="en-US" sz="2800" b="1" i="0" dirty="0">
                <a:latin typeface="Arial Narrow Bold"/>
                <a:cs typeface="Arial Narrow Bold"/>
              </a:rPr>
              <a:t>ＲＩ研修リーダー</a:t>
            </a:r>
            <a:endParaRPr kumimoji="1" lang="en-US" altLang="ja-JP" sz="2800" b="1" i="0" dirty="0">
              <a:latin typeface="Arial Narrow Bold"/>
              <a:cs typeface="Arial Narrow Bold"/>
            </a:endParaRPr>
          </a:p>
          <a:p>
            <a:pPr algn="r"/>
            <a:r>
              <a:rPr kumimoji="1" lang="ja-JP" altLang="en-US" sz="2800" b="1" dirty="0">
                <a:latin typeface="Arial Narrow Bold"/>
                <a:cs typeface="Arial Narrow Bold"/>
              </a:rPr>
              <a:t>足立功一</a:t>
            </a:r>
            <a:endParaRPr kumimoji="1" lang="ja-JP" altLang="en-US" sz="2800" b="1" i="0" dirty="0">
              <a:latin typeface="Arial Narrow Bold"/>
              <a:cs typeface="Arial Narrow Bold"/>
            </a:endParaRPr>
          </a:p>
        </p:txBody>
      </p:sp>
      <p:pic>
        <p:nvPicPr>
          <p:cNvPr id="7" name="Picture 2" descr="C:\Users\FMV-ESPRIMO\Downloads\image005.png"/>
          <p:cNvPicPr>
            <a:picLocks noChangeAspect="1" noChangeArrowheads="1"/>
          </p:cNvPicPr>
          <p:nvPr/>
        </p:nvPicPr>
        <p:blipFill>
          <a:blip r:embed="rId3" cstate="print"/>
          <a:srcRect/>
          <a:stretch>
            <a:fillRect/>
          </a:stretch>
        </p:blipFill>
        <p:spPr bwMode="auto">
          <a:xfrm>
            <a:off x="5076056" y="260648"/>
            <a:ext cx="3524742" cy="1305107"/>
          </a:xfrm>
          <a:prstGeom prst="rect">
            <a:avLst/>
          </a:prstGeom>
          <a:noFill/>
        </p:spPr>
      </p:pic>
      <p:sp>
        <p:nvSpPr>
          <p:cNvPr id="2" name="テキスト ボックス 1"/>
          <p:cNvSpPr txBox="1"/>
          <p:nvPr/>
        </p:nvSpPr>
        <p:spPr>
          <a:xfrm>
            <a:off x="323528" y="1196752"/>
            <a:ext cx="8568952" cy="1754326"/>
          </a:xfrm>
          <a:prstGeom prst="rect">
            <a:avLst/>
          </a:prstGeom>
          <a:noFill/>
        </p:spPr>
        <p:txBody>
          <a:bodyPr wrap="square" rtlCol="0">
            <a:spAutoFit/>
          </a:bodyPr>
          <a:lstStyle/>
          <a:p>
            <a:endParaRPr lang="en-US" altLang="ja-JP" sz="36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3600" b="1" dirty="0">
                <a:solidFill>
                  <a:srgbClr val="FF0000"/>
                </a:solidFill>
                <a:latin typeface="HGP創英角ｺﾞｼｯｸUB" panose="020B0900000000000000" pitchFamily="50" charset="-128"/>
                <a:ea typeface="HGP創英角ｺﾞｼｯｸUB" panose="020B0900000000000000" pitchFamily="50" charset="-128"/>
              </a:rPr>
              <a:t>★究極の目的は</a:t>
            </a:r>
            <a:endParaRPr lang="en-US" altLang="ja-JP" sz="36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3600" b="1" dirty="0">
                <a:solidFill>
                  <a:srgbClr val="FF0000"/>
                </a:solidFill>
                <a:latin typeface="HGP創英角ｺﾞｼｯｸUB" panose="020B0900000000000000" pitchFamily="50" charset="-128"/>
                <a:ea typeface="HGP創英角ｺﾞｼｯｸUB" panose="020B0900000000000000" pitchFamily="50" charset="-128"/>
              </a:rPr>
              <a:t>様々</a:t>
            </a:r>
            <a:r>
              <a:rPr kumimoji="1" lang="ja-JP" altLang="en-US" sz="3600" b="1" dirty="0">
                <a:solidFill>
                  <a:srgbClr val="FF0000"/>
                </a:solidFill>
                <a:latin typeface="HGP創英角ｺﾞｼｯｸUB" panose="020B0900000000000000" pitchFamily="50" charset="-128"/>
                <a:ea typeface="HGP創英角ｺﾞｼｯｸUB" panose="020B0900000000000000" pitchFamily="50" charset="-128"/>
              </a:rPr>
              <a:t>なセミナーを実施することで達成される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862411" y="166044"/>
            <a:ext cx="5328592"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altLang="ja-JP" sz="4400" b="1" dirty="0">
                <a:ln w="50800">
                  <a:noFill/>
                </a:ln>
                <a:noFill/>
                <a:latin typeface="+mn-ea"/>
              </a:rPr>
              <a:t>L</a:t>
            </a:r>
            <a:r>
              <a:rPr lang="ja-JP" altLang="en-US" sz="4400" b="1" dirty="0">
                <a:ln w="50800">
                  <a:noFill/>
                </a:ln>
                <a:noFill/>
                <a:latin typeface="+mn-ea"/>
              </a:rPr>
              <a:t>・</a:t>
            </a:r>
            <a:r>
              <a:rPr lang="en-US" altLang="ja-JP" sz="4400" b="1" dirty="0">
                <a:ln w="50800">
                  <a:noFill/>
                </a:ln>
                <a:noFill/>
                <a:latin typeface="+mn-ea"/>
              </a:rPr>
              <a:t>E</a:t>
            </a:r>
            <a:r>
              <a:rPr lang="ja-JP" altLang="en-US" sz="4400" b="1" dirty="0">
                <a:ln w="50800">
                  <a:noFill/>
                </a:ln>
                <a:noFill/>
                <a:latin typeface="+mn-ea"/>
              </a:rPr>
              <a:t>・</a:t>
            </a:r>
            <a:r>
              <a:rPr lang="en-US" altLang="ja-JP" sz="4400" b="1" dirty="0">
                <a:ln w="50800">
                  <a:noFill/>
                </a:ln>
                <a:noFill/>
                <a:latin typeface="+mn-ea"/>
              </a:rPr>
              <a:t>A</a:t>
            </a:r>
            <a:r>
              <a:rPr lang="ja-JP" altLang="en-US" sz="4400" b="1" dirty="0">
                <a:ln w="50800">
                  <a:noFill/>
                </a:ln>
                <a:noFill/>
                <a:latin typeface="+mn-ea"/>
              </a:rPr>
              <a:t>・</a:t>
            </a:r>
            <a:r>
              <a:rPr lang="en-US" altLang="ja-JP" sz="4400" b="1" dirty="0">
                <a:ln w="50800">
                  <a:noFill/>
                </a:ln>
                <a:noFill/>
                <a:latin typeface="+mn-ea"/>
              </a:rPr>
              <a:t>D</a:t>
            </a:r>
            <a:r>
              <a:rPr lang="ja-JP" altLang="en-US" sz="4400" b="1" dirty="0">
                <a:ln w="50800">
                  <a:noFill/>
                </a:ln>
                <a:noFill/>
                <a:latin typeface="+mn-ea"/>
              </a:rPr>
              <a:t>・</a:t>
            </a:r>
            <a:r>
              <a:rPr lang="en-US" altLang="ja-JP" sz="4400" b="1" dirty="0">
                <a:ln w="50800">
                  <a:noFill/>
                </a:ln>
                <a:noFill/>
                <a:latin typeface="+mn-ea"/>
              </a:rPr>
              <a:t>E</a:t>
            </a:r>
            <a:r>
              <a:rPr lang="ja-JP" altLang="en-US" sz="4400" b="1" dirty="0">
                <a:ln w="50800">
                  <a:noFill/>
                </a:ln>
                <a:noFill/>
                <a:latin typeface="+mn-ea"/>
              </a:rPr>
              <a:t>・</a:t>
            </a:r>
            <a:r>
              <a:rPr lang="en-US" altLang="ja-JP" sz="4400" b="1" dirty="0">
                <a:ln w="50800">
                  <a:noFill/>
                </a:ln>
                <a:noFill/>
                <a:latin typeface="+mn-ea"/>
              </a:rPr>
              <a:t>R</a:t>
            </a:r>
          </a:p>
        </p:txBody>
      </p:sp>
      <p:graphicFrame>
        <p:nvGraphicFramePr>
          <p:cNvPr id="2" name="表 1"/>
          <p:cNvGraphicFramePr>
            <a:graphicFrameLocks noGrp="1"/>
          </p:cNvGraphicFramePr>
          <p:nvPr>
            <p:extLst>
              <p:ext uri="{D42A27DB-BD31-4B8C-83A1-F6EECF244321}">
                <p14:modId xmlns:p14="http://schemas.microsoft.com/office/powerpoint/2010/main" val="2090700106"/>
              </p:ext>
            </p:extLst>
          </p:nvPr>
        </p:nvGraphicFramePr>
        <p:xfrm>
          <a:off x="467544" y="1412776"/>
          <a:ext cx="8424936" cy="5213118"/>
        </p:xfrm>
        <a:graphic>
          <a:graphicData uri="http://schemas.openxmlformats.org/drawingml/2006/table">
            <a:tbl>
              <a:tblPr firstRow="1" bandRow="1">
                <a:tableStyleId>{5C22544A-7EE6-4342-B048-85BDC9FD1C3A}</a:tableStyleId>
              </a:tblPr>
              <a:tblGrid>
                <a:gridCol w="2933741">
                  <a:extLst>
                    <a:ext uri="{9D8B030D-6E8A-4147-A177-3AD203B41FA5}">
                      <a16:colId xmlns:a16="http://schemas.microsoft.com/office/drawing/2014/main" val="20000"/>
                    </a:ext>
                  </a:extLst>
                </a:gridCol>
                <a:gridCol w="5491195">
                  <a:extLst>
                    <a:ext uri="{9D8B030D-6E8A-4147-A177-3AD203B41FA5}">
                      <a16:colId xmlns:a16="http://schemas.microsoft.com/office/drawing/2014/main" val="20001"/>
                    </a:ext>
                  </a:extLst>
                </a:gridCol>
              </a:tblGrid>
              <a:tr h="829101">
                <a:tc>
                  <a:txBody>
                    <a:bodyPr/>
                    <a:lstStyle/>
                    <a:p>
                      <a:pPr marL="457200" indent="-457200">
                        <a:buFontTx/>
                        <a:buBlip>
                          <a:blip r:embed="rId3"/>
                        </a:buBlip>
                      </a:pPr>
                      <a:r>
                        <a:rPr lang="en-US" altLang="ja-JP" sz="3200" b="1" dirty="0">
                          <a:solidFill>
                            <a:schemeClr val="tx1"/>
                          </a:solidFill>
                          <a:latin typeface="ＭＳ Ｐゴシック" panose="020B0600070205080204" pitchFamily="50" charset="-128"/>
                          <a:ea typeface="ＭＳ Ｐゴシック" panose="020B0600070205080204" pitchFamily="50" charset="-128"/>
                        </a:rPr>
                        <a:t>L</a:t>
                      </a:r>
                      <a:r>
                        <a:rPr lang="en-US" altLang="ja-JP" sz="3200" dirty="0">
                          <a:solidFill>
                            <a:schemeClr val="tx1"/>
                          </a:solidFill>
                          <a:latin typeface="ＭＳ Ｐゴシック" panose="020B0600070205080204" pitchFamily="50" charset="-128"/>
                          <a:ea typeface="ＭＳ Ｐゴシック" panose="020B0600070205080204" pitchFamily="50" charset="-128"/>
                        </a:rPr>
                        <a:t>isten</a:t>
                      </a:r>
                      <a:endParaRPr kumimoji="1" lang="ja-JP" altLang="en-US" sz="320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schemeClr val="tx1"/>
                          </a:solidFill>
                          <a:latin typeface="HGS創英角ｺﾞｼｯｸUB" pitchFamily="50" charset="-128"/>
                          <a:ea typeface="HGS創英角ｺﾞｼｯｸUB" pitchFamily="50" charset="-128"/>
                        </a:rPr>
                        <a:t>相手の思いを聴き、こちらの</a:t>
                      </a:r>
                      <a:endParaRPr lang="en-US" altLang="ja-JP" sz="3200" dirty="0">
                        <a:solidFill>
                          <a:schemeClr val="tx1"/>
                        </a:solidFill>
                        <a:latin typeface="HGS創英角ｺﾞｼｯｸUB" pitchFamily="50" charset="-128"/>
                        <a:ea typeface="HGS創英角ｺﾞｼｯｸUB"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schemeClr val="tx1"/>
                          </a:solidFill>
                          <a:latin typeface="HGS創英角ｺﾞｼｯｸUB" pitchFamily="50" charset="-128"/>
                          <a:ea typeface="HGS創英角ｺﾞｼｯｸUB" pitchFamily="50" charset="-128"/>
                        </a:rPr>
                        <a:t>思いを語る</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9101">
                <a:tc>
                  <a:txBody>
                    <a:bodyPr/>
                    <a:lstStyle/>
                    <a:p>
                      <a:pPr marL="457200" indent="-457200">
                        <a:buFontTx/>
                        <a:buBlip>
                          <a:blip r:embed="rId3"/>
                        </a:buBlip>
                      </a:pPr>
                      <a:r>
                        <a:rPr lang="en-US" altLang="ja-JP" sz="3200" b="1" dirty="0">
                          <a:solidFill>
                            <a:schemeClr val="tx1"/>
                          </a:solidFill>
                          <a:latin typeface="ＭＳ Ｐゴシック" panose="020B0600070205080204" pitchFamily="50" charset="-128"/>
                          <a:ea typeface="ＭＳ Ｐゴシック" panose="020B0600070205080204" pitchFamily="50" charset="-128"/>
                        </a:rPr>
                        <a:t>E</a:t>
                      </a:r>
                      <a:r>
                        <a:rPr lang="en-US" altLang="ja-JP" sz="3200" dirty="0">
                          <a:solidFill>
                            <a:schemeClr val="tx1"/>
                          </a:solidFill>
                          <a:latin typeface="ＭＳ Ｐゴシック" panose="020B0600070205080204" pitchFamily="50" charset="-128"/>
                          <a:ea typeface="ＭＳ Ｐゴシック" panose="020B0600070205080204" pitchFamily="50" charset="-128"/>
                        </a:rPr>
                        <a:t>nthusiastic</a:t>
                      </a:r>
                      <a:r>
                        <a:rPr lang="ja-JP" altLang="en-US" sz="3200" dirty="0">
                          <a:solidFill>
                            <a:schemeClr val="tx1"/>
                          </a:solidFill>
                          <a:latin typeface="ＭＳ Ｐゴシック" panose="020B0600070205080204" pitchFamily="50" charset="-128"/>
                          <a:ea typeface="ＭＳ Ｐゴシック" panose="020B0600070205080204" pitchFamily="50" charset="-128"/>
                        </a:rPr>
                        <a:t>　</a:t>
                      </a:r>
                      <a:endParaRPr kumimoji="1" lang="ja-JP" altLang="en-US" sz="320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schemeClr val="tx1"/>
                          </a:solidFill>
                          <a:latin typeface="HGS創英角ｺﾞｼｯｸUB" pitchFamily="50" charset="-128"/>
                          <a:ea typeface="HGS創英角ｺﾞｼｯｸUB" pitchFamily="50" charset="-128"/>
                        </a:rPr>
                        <a:t>情熱的に、熱意をもって</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2215">
                <a:tc>
                  <a:txBody>
                    <a:bodyPr/>
                    <a:lstStyle/>
                    <a:p>
                      <a:pPr marL="457200" indent="-457200">
                        <a:buFontTx/>
                        <a:buBlip>
                          <a:blip r:embed="rId3"/>
                        </a:buBlip>
                      </a:pPr>
                      <a:r>
                        <a:rPr lang="en-US" altLang="ja-JP" sz="3200" b="1" dirty="0">
                          <a:solidFill>
                            <a:schemeClr val="tx1"/>
                          </a:solidFill>
                          <a:latin typeface="ＭＳ Ｐゴシック" panose="020B0600070205080204" pitchFamily="50" charset="-128"/>
                          <a:ea typeface="ＭＳ Ｐゴシック" panose="020B0600070205080204" pitchFamily="50" charset="-128"/>
                        </a:rPr>
                        <a:t>A</a:t>
                      </a:r>
                      <a:r>
                        <a:rPr lang="en-US" altLang="ja-JP" sz="3200" dirty="0">
                          <a:solidFill>
                            <a:schemeClr val="tx1"/>
                          </a:solidFill>
                          <a:latin typeface="ＭＳ Ｐゴシック" panose="020B0600070205080204" pitchFamily="50" charset="-128"/>
                          <a:ea typeface="ＭＳ Ｐゴシック" panose="020B0600070205080204" pitchFamily="50" charset="-128"/>
                        </a:rPr>
                        <a:t>mbitious</a:t>
                      </a:r>
                      <a:r>
                        <a:rPr lang="ja-JP" altLang="en-US" sz="3200" dirty="0">
                          <a:solidFill>
                            <a:schemeClr val="tx1"/>
                          </a:solidFill>
                          <a:latin typeface="ＭＳ Ｐゴシック" panose="020B0600070205080204" pitchFamily="50" charset="-128"/>
                          <a:ea typeface="ＭＳ Ｐゴシック" panose="020B0600070205080204" pitchFamily="50" charset="-128"/>
                        </a:rPr>
                        <a:t>　</a:t>
                      </a:r>
                      <a:endParaRPr kumimoji="1" lang="ja-JP" altLang="en-US" sz="320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3200" dirty="0">
                          <a:solidFill>
                            <a:schemeClr val="tx1"/>
                          </a:solidFill>
                          <a:latin typeface="HGS創英角ｺﾞｼｯｸUB" pitchFamily="50" charset="-128"/>
                          <a:ea typeface="HGS創英角ｺﾞｼｯｸUB" pitchFamily="50" charset="-128"/>
                        </a:rPr>
                        <a:t>大いなる志をもって</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29101">
                <a:tc>
                  <a:txBody>
                    <a:bodyPr/>
                    <a:lstStyle/>
                    <a:p>
                      <a:pPr marL="457200" indent="-457200">
                        <a:buFontTx/>
                        <a:buBlip>
                          <a:blip r:embed="rId3"/>
                        </a:buBlip>
                      </a:pPr>
                      <a:r>
                        <a:rPr lang="en-US" altLang="ja-JP" sz="3200" b="1" dirty="0">
                          <a:solidFill>
                            <a:schemeClr val="tx1"/>
                          </a:solidFill>
                          <a:latin typeface="ＭＳ Ｐゴシック" panose="020B0600070205080204" pitchFamily="50" charset="-128"/>
                          <a:ea typeface="ＭＳ Ｐゴシック" panose="020B0600070205080204" pitchFamily="50" charset="-128"/>
                        </a:rPr>
                        <a:t>D</a:t>
                      </a:r>
                      <a:r>
                        <a:rPr lang="en-US" altLang="ja-JP" sz="3200" dirty="0">
                          <a:solidFill>
                            <a:schemeClr val="tx1"/>
                          </a:solidFill>
                          <a:latin typeface="ＭＳ Ｐゴシック" panose="020B0600070205080204" pitchFamily="50" charset="-128"/>
                          <a:ea typeface="ＭＳ Ｐゴシック" panose="020B0600070205080204" pitchFamily="50" charset="-128"/>
                        </a:rPr>
                        <a:t>ream</a:t>
                      </a:r>
                      <a:endParaRPr kumimoji="1" lang="ja-JP" altLang="en-US" sz="320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schemeClr val="tx1"/>
                          </a:solidFill>
                          <a:latin typeface="HGS創英角ｺﾞｼｯｸUB" pitchFamily="50" charset="-128"/>
                          <a:ea typeface="HGS創英角ｺﾞｼｯｸUB" pitchFamily="50" charset="-128"/>
                        </a:rPr>
                        <a:t>夢をかたちにしながら</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29101">
                <a:tc>
                  <a:txBody>
                    <a:bodyPr/>
                    <a:lstStyle/>
                    <a:p>
                      <a:pPr marL="457200" indent="-457200">
                        <a:buFontTx/>
                        <a:buBlip>
                          <a:blip r:embed="rId3"/>
                        </a:buBlip>
                      </a:pPr>
                      <a:r>
                        <a:rPr lang="en-US" altLang="ja-JP" sz="3200" b="1" dirty="0">
                          <a:solidFill>
                            <a:srgbClr val="FF0000"/>
                          </a:solidFill>
                          <a:latin typeface="ＭＳ Ｐゴシック" panose="020B0600070205080204" pitchFamily="50" charset="-128"/>
                          <a:ea typeface="ＭＳ Ｐゴシック" panose="020B0600070205080204" pitchFamily="50" charset="-128"/>
                        </a:rPr>
                        <a:t>E</a:t>
                      </a:r>
                      <a:r>
                        <a:rPr lang="en-US" altLang="ja-JP" sz="3200" dirty="0">
                          <a:solidFill>
                            <a:srgbClr val="FF0000"/>
                          </a:solidFill>
                          <a:latin typeface="ＭＳ Ｐゴシック" panose="020B0600070205080204" pitchFamily="50" charset="-128"/>
                          <a:ea typeface="ＭＳ Ｐゴシック" panose="020B0600070205080204" pitchFamily="50" charset="-128"/>
                        </a:rPr>
                        <a:t>njoy</a:t>
                      </a:r>
                      <a:endParaRPr kumimoji="1" lang="ja-JP" altLang="en-US" sz="3200" dirty="0">
                        <a:solidFill>
                          <a:srgbClr val="FF0000"/>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0000"/>
                          </a:solidFill>
                          <a:latin typeface="HGS創英角ｺﾞｼｯｸUB" pitchFamily="50" charset="-128"/>
                          <a:ea typeface="HGS創英角ｺﾞｼｯｸUB" pitchFamily="50" charset="-128"/>
                        </a:rPr>
                        <a:t>楽しみつつ</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29101">
                <a:tc>
                  <a:txBody>
                    <a:bodyPr/>
                    <a:lstStyle/>
                    <a:p>
                      <a:pPr marL="457200" indent="-457200">
                        <a:buFontTx/>
                        <a:buBlip>
                          <a:blip r:embed="rId3"/>
                        </a:buBlip>
                      </a:pPr>
                      <a:r>
                        <a:rPr lang="en-US" altLang="ja-JP" sz="3200" b="1" dirty="0">
                          <a:solidFill>
                            <a:schemeClr val="tx1"/>
                          </a:solidFill>
                          <a:latin typeface="ＭＳ Ｐゴシック" panose="020B0600070205080204" pitchFamily="50" charset="-128"/>
                          <a:ea typeface="ＭＳ Ｐゴシック" panose="020B0600070205080204" pitchFamily="50" charset="-128"/>
                        </a:rPr>
                        <a:t>R</a:t>
                      </a:r>
                      <a:r>
                        <a:rPr lang="en-US" altLang="ja-JP" sz="3200" dirty="0">
                          <a:solidFill>
                            <a:schemeClr val="tx1"/>
                          </a:solidFill>
                          <a:latin typeface="ＭＳ Ｐゴシック" panose="020B0600070205080204" pitchFamily="50" charset="-128"/>
                          <a:ea typeface="ＭＳ Ｐゴシック" panose="020B0600070205080204" pitchFamily="50" charset="-128"/>
                        </a:rPr>
                        <a:t>ational</a:t>
                      </a:r>
                      <a:endParaRPr kumimoji="1" lang="ja-JP" altLang="en-US" sz="320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SzPct val="70000"/>
                        <a:buFontTx/>
                        <a:buNone/>
                      </a:pPr>
                      <a:r>
                        <a:rPr lang="ja-JP" altLang="en-US" sz="3200" dirty="0">
                          <a:solidFill>
                            <a:schemeClr val="tx1"/>
                          </a:solidFill>
                          <a:latin typeface="HGS創英角ｺﾞｼｯｸUB" pitchFamily="50" charset="-128"/>
                          <a:ea typeface="HGS創英角ｺﾞｼｯｸUB" pitchFamily="50" charset="-128"/>
                        </a:rPr>
                        <a:t>合理的に、理路整然と、感情に溺れることなく</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3" name="グループ化 6"/>
          <p:cNvGrpSpPr/>
          <p:nvPr/>
        </p:nvGrpSpPr>
        <p:grpSpPr>
          <a:xfrm>
            <a:off x="287524" y="166044"/>
            <a:ext cx="8568952" cy="864096"/>
            <a:chOff x="238225" y="260648"/>
            <a:chExt cx="8568952" cy="864096"/>
          </a:xfrm>
        </p:grpSpPr>
        <p:sp>
          <p:nvSpPr>
            <p:cNvPr id="9" name="フローチャート : 書類 8"/>
            <p:cNvSpPr/>
            <p:nvPr/>
          </p:nvSpPr>
          <p:spPr>
            <a:xfrm>
              <a:off x="238225" y="260648"/>
              <a:ext cx="8568952" cy="864096"/>
            </a:xfrm>
            <a:prstGeom prst="flowChartDocumen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7" y="386155"/>
              <a:ext cx="1440160" cy="541074"/>
            </a:xfrm>
            <a:prstGeom prst="rect">
              <a:avLst/>
            </a:prstGeom>
          </p:spPr>
          <p:style>
            <a:lnRef idx="3">
              <a:schemeClr val="lt1"/>
            </a:lnRef>
            <a:fillRef idx="1">
              <a:schemeClr val="accent1"/>
            </a:fillRef>
            <a:effectRef idx="1">
              <a:schemeClr val="accent1"/>
            </a:effectRef>
            <a:fontRef idx="minor">
              <a:schemeClr val="lt1"/>
            </a:fontRef>
          </p:style>
        </p:pic>
      </p:grpSp>
      <p:sp>
        <p:nvSpPr>
          <p:cNvPr id="13" name="角丸四角形 12"/>
          <p:cNvSpPr/>
          <p:nvPr/>
        </p:nvSpPr>
        <p:spPr>
          <a:xfrm>
            <a:off x="2834253" y="166044"/>
            <a:ext cx="3407084"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dist"/>
            <a:r>
              <a:rPr lang="en-US" altLang="ja-JP" sz="5400" b="1" dirty="0">
                <a:ln/>
                <a:solidFill>
                  <a:schemeClr val="bg1"/>
                </a:solidFill>
              </a:rPr>
              <a:t>LEADER</a:t>
            </a:r>
            <a:endParaRPr lang="ja-JP" altLang="en-US" sz="5400" b="1" dirty="0">
              <a:ln/>
              <a:solidFill>
                <a:schemeClr val="bg1"/>
              </a:solidFill>
            </a:endParaRPr>
          </a:p>
        </p:txBody>
      </p:sp>
      <p:sp>
        <p:nvSpPr>
          <p:cNvPr id="14" name="テキスト ボックス 13"/>
          <p:cNvSpPr txBox="1"/>
          <p:nvPr/>
        </p:nvSpPr>
        <p:spPr>
          <a:xfrm>
            <a:off x="7191002" y="291551"/>
            <a:ext cx="1701477" cy="646331"/>
          </a:xfrm>
          <a:prstGeom prst="rect">
            <a:avLst/>
          </a:prstGeom>
          <a:noFill/>
        </p:spPr>
        <p:txBody>
          <a:bodyPr wrap="square" rtlCol="0">
            <a:spAutoFit/>
          </a:bodyP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渡辺好政元ＲＩ理事提供</a:t>
            </a:r>
          </a:p>
        </p:txBody>
      </p:sp>
    </p:spTree>
    <p:extLst>
      <p:ext uri="{BB962C8B-B14F-4D97-AF65-F5344CB8AC3E}">
        <p14:creationId xmlns:p14="http://schemas.microsoft.com/office/powerpoint/2010/main" val="194981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3568" y="1988840"/>
            <a:ext cx="7772400" cy="1470025"/>
          </a:xfrm>
        </p:spPr>
        <p:style>
          <a:lnRef idx="0">
            <a:schemeClr val="accent5"/>
          </a:lnRef>
          <a:fillRef idx="3">
            <a:schemeClr val="accent5"/>
          </a:fillRef>
          <a:effectRef idx="3">
            <a:schemeClr val="accent5"/>
          </a:effectRef>
          <a:fontRef idx="minor">
            <a:schemeClr val="lt1"/>
          </a:fontRef>
        </p:style>
        <p:txBody>
          <a:bodyPr>
            <a:noAutofit/>
          </a:bodyPr>
          <a:lstStyle/>
          <a:p>
            <a:r>
              <a:rPr lang="ja-JP" altLang="en-US" sz="4800" spc="-15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cs typeface="Arial Narrow Bold"/>
              </a:rPr>
              <a:t>地区研修リーダーと</a:t>
            </a:r>
            <a:br>
              <a:rPr lang="en-US" altLang="ja-JP" sz="4800" spc="-15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cs typeface="Arial Narrow Bold"/>
              </a:rPr>
            </a:br>
            <a:r>
              <a:rPr lang="ja-JP" altLang="en-US" sz="4800" spc="-15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cs typeface="Arial Narrow Bold"/>
              </a:rPr>
              <a:t>委員の果たす役割</a:t>
            </a:r>
            <a:endParaRPr kumimoji="1" lang="ja-JP" altLang="en-US" sz="4800" dirty="0">
              <a:solidFill>
                <a:schemeClr val="bg1"/>
              </a:solidFill>
            </a:endParaRPr>
          </a:p>
        </p:txBody>
      </p:sp>
      <p:sp>
        <p:nvSpPr>
          <p:cNvPr id="5" name="サブタイトル 4"/>
          <p:cNvSpPr>
            <a:spLocks noGrp="1"/>
          </p:cNvSpPr>
          <p:nvPr>
            <p:ph type="subTitle" idx="1"/>
          </p:nvPr>
        </p:nvSpPr>
        <p:spPr>
          <a:xfrm>
            <a:off x="2627784" y="5229200"/>
            <a:ext cx="5688632" cy="1080120"/>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kumimoji="1" lang="ja-JP" altLang="en-US" dirty="0">
                <a:solidFill>
                  <a:schemeClr val="tx1"/>
                </a:solidFill>
              </a:rPr>
              <a:t>２０１７年ＲＩ研修リーダー</a:t>
            </a:r>
            <a:endParaRPr kumimoji="1" lang="en-US" altLang="ja-JP" dirty="0">
              <a:solidFill>
                <a:schemeClr val="tx1"/>
              </a:solidFill>
            </a:endParaRPr>
          </a:p>
          <a:p>
            <a:r>
              <a:rPr lang="ja-JP" altLang="en-US" dirty="0">
                <a:solidFill>
                  <a:schemeClr val="tx1"/>
                </a:solidFill>
              </a:rPr>
              <a:t>足立功一（釧路北ＲＣ）</a:t>
            </a:r>
            <a:endParaRPr kumimoji="1" lang="ja-JP" altLang="en-US" dirty="0">
              <a:solidFill>
                <a:schemeClr val="tx1"/>
              </a:solidFill>
            </a:endParaRPr>
          </a:p>
        </p:txBody>
      </p:sp>
      <p:sp>
        <p:nvSpPr>
          <p:cNvPr id="6" name="テキスト ボックス 5"/>
          <p:cNvSpPr txBox="1"/>
          <p:nvPr/>
        </p:nvSpPr>
        <p:spPr>
          <a:xfrm>
            <a:off x="251520" y="332656"/>
            <a:ext cx="864096" cy="369332"/>
          </a:xfrm>
          <a:prstGeom prst="rect">
            <a:avLst/>
          </a:prstGeom>
          <a:noFill/>
        </p:spPr>
        <p:txBody>
          <a:bodyPr wrap="square" rtlCol="0">
            <a:spAutoFit/>
          </a:bodyPr>
          <a:lstStyle/>
          <a:p>
            <a:r>
              <a:rPr lang="ja-JP" altLang="en-US" dirty="0"/>
              <a:t>３</a:t>
            </a:r>
            <a:r>
              <a:rPr kumimoji="1" lang="ja-JP" altLang="en-US" dirty="0"/>
              <a:t>０分</a:t>
            </a:r>
          </a:p>
        </p:txBody>
      </p:sp>
      <p:pic>
        <p:nvPicPr>
          <p:cNvPr id="7" name="Picture 2" descr="C:\Users\FMV-ESPRIMO\Downloads\image005.png"/>
          <p:cNvPicPr>
            <a:picLocks noChangeAspect="1" noChangeArrowheads="1"/>
          </p:cNvPicPr>
          <p:nvPr/>
        </p:nvPicPr>
        <p:blipFill>
          <a:blip r:embed="rId2" cstate="print"/>
          <a:srcRect/>
          <a:stretch>
            <a:fillRect/>
          </a:stretch>
        </p:blipFill>
        <p:spPr bwMode="auto">
          <a:xfrm>
            <a:off x="5076056" y="260648"/>
            <a:ext cx="3524742" cy="130510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1"/>
          <p:cNvGrpSpPr/>
          <p:nvPr/>
        </p:nvGrpSpPr>
        <p:grpSpPr>
          <a:xfrm>
            <a:off x="240158" y="381847"/>
            <a:ext cx="8568952" cy="864096"/>
            <a:chOff x="190859" y="273257"/>
            <a:chExt cx="8568952" cy="864096"/>
          </a:xfrm>
        </p:grpSpPr>
        <p:sp>
          <p:nvSpPr>
            <p:cNvPr id="16" name="フローチャート : 書類 15"/>
            <p:cNvSpPr/>
            <p:nvPr/>
          </p:nvSpPr>
          <p:spPr>
            <a:xfrm>
              <a:off x="190859" y="273257"/>
              <a:ext cx="8568952" cy="864096"/>
            </a:xfrm>
            <a:prstGeom prst="flowChartDocumen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7" y="386155"/>
              <a:ext cx="1440160" cy="541074"/>
            </a:xfrm>
            <a:prstGeom prst="rect">
              <a:avLst/>
            </a:prstGeom>
          </p:spPr>
        </p:pic>
      </p:grpSp>
      <p:pic>
        <p:nvPicPr>
          <p:cNvPr id="80898" name="Picture 2" descr="C:\Users\Komatsubara\AppData\Local\Microsoft\Windows\Temporary Internet Files\Content.IE5\U5HFWUEM\MC90029561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7341" y="3983776"/>
            <a:ext cx="2224635" cy="1461448"/>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0904" name="Picture 8" descr="C:\Users\Komatsubara\AppData\Local\Microsoft\Windows\Temporary Internet Files\Content.IE5\21B3NOFP\MC90031832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4634" y="1431115"/>
            <a:ext cx="2360514" cy="1461032"/>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213812" y="2788393"/>
            <a:ext cx="8930188" cy="1281214"/>
          </a:xfrm>
          <a:prstGeom prst="rect">
            <a:avLst/>
          </a:prstGeom>
          <a:noFill/>
          <a:ln w="57150" cmpd="thinThick">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2400" b="1" dirty="0">
                <a:latin typeface="HGP創英ﾌﾟﾚｾﾞﾝｽEB" panose="02020800000000000000" pitchFamily="18" charset="-128"/>
                <a:ea typeface="HGP創英ﾌﾟﾚｾﾞﾝｽEB" panose="02020800000000000000" pitchFamily="18" charset="-128"/>
              </a:rPr>
              <a:t>「上から下に行われる」、「均一性が要求される」決まった</a:t>
            </a:r>
            <a:r>
              <a:rPr lang="ja-JP" altLang="en-US" sz="2400" b="1" u="sng" dirty="0">
                <a:solidFill>
                  <a:srgbClr val="FF0000"/>
                </a:solidFill>
                <a:latin typeface="HGP創英ﾌﾟﾚｾﾞﾝｽEB" panose="02020800000000000000" pitchFamily="18" charset="-128"/>
                <a:ea typeface="HGP創英ﾌﾟﾚｾﾞﾝｽEB" panose="02020800000000000000" pitchFamily="18" charset="-128"/>
              </a:rPr>
              <a:t>列車（トレーン）</a:t>
            </a:r>
            <a:r>
              <a:rPr lang="ja-JP" altLang="en-US" sz="2400" b="1" dirty="0">
                <a:latin typeface="HGP創英ﾌﾟﾚｾﾞﾝｽEB" panose="02020800000000000000" pitchFamily="18" charset="-128"/>
                <a:ea typeface="HGP創英ﾌﾟﾚｾﾞﾝｽEB" panose="02020800000000000000" pitchFamily="18" charset="-128"/>
              </a:rPr>
              <a:t>で、決まったコースで、皆が同じ場所に行くというイメージ。</a:t>
            </a:r>
          </a:p>
        </p:txBody>
      </p:sp>
      <p:sp>
        <p:nvSpPr>
          <p:cNvPr id="14" name="Rectangle 6"/>
          <p:cNvSpPr>
            <a:spLocks noChangeArrowheads="1"/>
          </p:cNvSpPr>
          <p:nvPr/>
        </p:nvSpPr>
        <p:spPr bwMode="auto">
          <a:xfrm>
            <a:off x="258352" y="5445224"/>
            <a:ext cx="8634128" cy="1296144"/>
          </a:xfrm>
          <a:prstGeom prst="rect">
            <a:avLst/>
          </a:prstGeom>
          <a:noFill/>
          <a:ln w="57150" cmpd="thinThick">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75000"/>
              <a:buFont typeface="Wingdings" pitchFamily="2" charset="2"/>
              <a:buNone/>
            </a:pPr>
            <a:r>
              <a:rPr lang="ja-JP" altLang="en-US" sz="2400" b="1" dirty="0">
                <a:latin typeface="HGP創英ﾌﾟﾚｾﾞﾝｽEB" panose="02020800000000000000" pitchFamily="18" charset="-128"/>
                <a:ea typeface="HGP創英ﾌﾟﾚｾﾞﾝｽEB" panose="02020800000000000000" pitchFamily="18" charset="-128"/>
              </a:rPr>
              <a:t>横の関係で行われる。コーチングを受ける人が、自ら選択する主体性を保持する</a:t>
            </a:r>
            <a:r>
              <a:rPr lang="ja-JP" altLang="en-US" sz="2400" b="1" dirty="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2400" b="1" u="sng" dirty="0">
                <a:solidFill>
                  <a:srgbClr val="FF0000"/>
                </a:solidFill>
                <a:latin typeface="HGP創英ﾌﾟﾚｾﾞﾝｽEB" panose="02020800000000000000" pitchFamily="18" charset="-128"/>
                <a:ea typeface="HGP創英ﾌﾟﾚｾﾞﾝｽEB" panose="02020800000000000000" pitchFamily="18" charset="-128"/>
              </a:rPr>
              <a:t>馬車（コーチ）</a:t>
            </a:r>
            <a:r>
              <a:rPr lang="ja-JP" altLang="en-US" sz="2400" b="1" dirty="0">
                <a:latin typeface="HGP創英ﾌﾟﾚｾﾞﾝｽEB" panose="02020800000000000000" pitchFamily="18" charset="-128"/>
                <a:ea typeface="HGP創英ﾌﾟﾚｾﾞﾝｽEB" panose="02020800000000000000" pitchFamily="18" charset="-128"/>
              </a:rPr>
              <a:t>のように、自分の好きなところに自分の行きたいコースで進めるように手助けしてくれるイメージ。</a:t>
            </a:r>
          </a:p>
        </p:txBody>
      </p:sp>
      <p:sp>
        <p:nvSpPr>
          <p:cNvPr id="8" name="角丸四角形 7"/>
          <p:cNvSpPr/>
          <p:nvPr/>
        </p:nvSpPr>
        <p:spPr>
          <a:xfrm>
            <a:off x="143508" y="232581"/>
            <a:ext cx="8856984"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kumimoji="1" lang="ja-JP" altLang="en-US" sz="3600" b="1" dirty="0">
              <a:ln w="50800"/>
              <a:solidFill>
                <a:schemeClr val="bg1"/>
              </a:solidFill>
              <a:latin typeface="ＭＳ Ｐゴシック" pitchFamily="50" charset="-128"/>
              <a:ea typeface="ＭＳ Ｐゴシック" pitchFamily="50" charset="-128"/>
            </a:endParaRPr>
          </a:p>
        </p:txBody>
      </p:sp>
      <p:sp>
        <p:nvSpPr>
          <p:cNvPr id="4" name="角丸四角形 3"/>
          <p:cNvSpPr/>
          <p:nvPr/>
        </p:nvSpPr>
        <p:spPr>
          <a:xfrm>
            <a:off x="258352" y="1765587"/>
            <a:ext cx="3029272" cy="792088"/>
          </a:xfrm>
          <a:prstGeom prst="roundRect">
            <a:avLst/>
          </a:prstGeom>
          <a:gradFill>
            <a:gsLst>
              <a:gs pos="4000">
                <a:schemeClr val="tx1"/>
              </a:gs>
              <a:gs pos="51000">
                <a:schemeClr val="tx1"/>
              </a:gs>
              <a:gs pos="84000">
                <a:srgbClr val="FFFF00"/>
              </a:gs>
              <a:gs pos="84000">
                <a:srgbClr val="FFFF00"/>
              </a:gs>
              <a:gs pos="94000">
                <a:srgbClr val="FF99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ＭＳ Ｐゴシック" panose="020B0600070205080204" pitchFamily="50" charset="-128"/>
                <a:ea typeface="ＭＳ Ｐゴシック" panose="020B0600070205080204" pitchFamily="50" charset="-128"/>
              </a:rPr>
              <a:t>トレーニング</a:t>
            </a:r>
            <a:endParaRPr lang="en-US" altLang="ja-JP" sz="4000"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角丸四角形 9"/>
          <p:cNvSpPr/>
          <p:nvPr/>
        </p:nvSpPr>
        <p:spPr>
          <a:xfrm>
            <a:off x="248677" y="4423588"/>
            <a:ext cx="3024336" cy="792088"/>
          </a:xfrm>
          <a:prstGeom prst="roundRect">
            <a:avLst/>
          </a:prstGeom>
          <a:gradFill flip="none" rotWithShape="1">
            <a:gsLst>
              <a:gs pos="4000">
                <a:schemeClr val="tx1"/>
              </a:gs>
              <a:gs pos="51000">
                <a:schemeClr val="tx1"/>
              </a:gs>
              <a:gs pos="84000">
                <a:srgbClr val="21D6E0"/>
              </a:gs>
              <a:gs pos="92000">
                <a:srgbClr val="000099"/>
              </a:gs>
              <a:gs pos="100000">
                <a:srgbClr val="00009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latin typeface="ＭＳ Ｐゴシック" panose="020B0600070205080204" pitchFamily="50" charset="-128"/>
                <a:ea typeface="ＭＳ Ｐゴシック" panose="020B0600070205080204" pitchFamily="50" charset="-128"/>
              </a:rPr>
              <a:t>コーチング</a:t>
            </a:r>
          </a:p>
        </p:txBody>
      </p:sp>
      <p:sp>
        <p:nvSpPr>
          <p:cNvPr id="15" name="正方形/長方形 14"/>
          <p:cNvSpPr/>
          <p:nvPr/>
        </p:nvSpPr>
        <p:spPr>
          <a:xfrm>
            <a:off x="2008180" y="411339"/>
            <a:ext cx="6408712" cy="707886"/>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ja-JP" altLang="en-US" sz="4000" b="1" dirty="0">
                <a:ln w="50800"/>
                <a:solidFill>
                  <a:schemeClr val="bg1"/>
                </a:solidFill>
                <a:latin typeface="ＭＳ Ｐゴシック" pitchFamily="50" charset="-128"/>
                <a:ea typeface="ＭＳ Ｐゴシック" pitchFamily="50" charset="-128"/>
              </a:rPr>
              <a:t>トレーニング と コーチング</a:t>
            </a:r>
          </a:p>
        </p:txBody>
      </p:sp>
      <p:sp>
        <p:nvSpPr>
          <p:cNvPr id="19" name="テキスト ボックス 18"/>
          <p:cNvSpPr txBox="1"/>
          <p:nvPr/>
        </p:nvSpPr>
        <p:spPr>
          <a:xfrm>
            <a:off x="7159557" y="1431115"/>
            <a:ext cx="1649553" cy="646331"/>
          </a:xfrm>
          <a:prstGeom prst="rect">
            <a:avLst/>
          </a:prstGeom>
          <a:noFill/>
        </p:spPr>
        <p:txBody>
          <a:bodyPr wrap="square" rtlCol="0">
            <a:spAutoFit/>
          </a:bodyPr>
          <a:lstStyle/>
          <a:p>
            <a:r>
              <a:rPr kumimoji="1" lang="ja-JP" altLang="en-US" b="1" dirty="0">
                <a:solidFill>
                  <a:srgbClr val="FF0000"/>
                </a:solidFill>
                <a:latin typeface="HGP創英角ｺﾞｼｯｸUB" panose="020B0900000000000000" pitchFamily="50" charset="-128"/>
                <a:ea typeface="HGP創英角ｺﾞｼｯｸUB" panose="020B0900000000000000" pitchFamily="50" charset="-128"/>
              </a:rPr>
              <a:t>渡辺好政元ＲＩ理事提供</a:t>
            </a:r>
          </a:p>
        </p:txBody>
      </p:sp>
    </p:spTree>
    <p:extLst>
      <p:ext uri="{BB962C8B-B14F-4D97-AF65-F5344CB8AC3E}">
        <p14:creationId xmlns:p14="http://schemas.microsoft.com/office/powerpoint/2010/main" val="36004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style>
          <a:lnRef idx="0">
            <a:schemeClr val="accent2"/>
          </a:lnRef>
          <a:fillRef idx="3">
            <a:schemeClr val="accent2"/>
          </a:fillRef>
          <a:effectRef idx="3">
            <a:schemeClr val="accent2"/>
          </a:effectRef>
          <a:fontRef idx="minor">
            <a:schemeClr val="lt1"/>
          </a:fontRef>
        </p:style>
        <p:txBody>
          <a:bodyPr>
            <a:normAutofit/>
          </a:bodyPr>
          <a:lstStyle/>
          <a:p>
            <a:r>
              <a:rPr kumimoji="1" lang="ja-JP" altLang="en-US" sz="7200" b="1" dirty="0">
                <a:solidFill>
                  <a:schemeClr val="bg1"/>
                </a:solidFill>
                <a:effectLst>
                  <a:outerShdw blurRad="38100" dist="38100" dir="2700000" algn="tl">
                    <a:srgbClr val="000000">
                      <a:alpha val="43137"/>
                    </a:srgbClr>
                  </a:outerShdw>
                </a:effectLst>
              </a:rPr>
              <a:t>リーダーシップ</a:t>
            </a:r>
          </a:p>
        </p:txBody>
      </p:sp>
      <p:sp>
        <p:nvSpPr>
          <p:cNvPr id="6" name="サブタイトル 5"/>
          <p:cNvSpPr>
            <a:spLocks noGrp="1"/>
          </p:cNvSpPr>
          <p:nvPr>
            <p:ph type="subTitle" idx="1"/>
          </p:nvPr>
        </p:nvSpPr>
        <p:spPr>
          <a:xfrm>
            <a:off x="1371600" y="4365104"/>
            <a:ext cx="6400800" cy="1273696"/>
          </a:xfrm>
        </p:spPr>
        <p:txBody>
          <a:bodyPr/>
          <a:lstStyle/>
          <a:p>
            <a:endParaRPr kumimoji="1" lang="ja-JP" altLang="en-US" b="1" dirty="0">
              <a:solidFill>
                <a:srgbClr val="FF0000"/>
              </a:solidFill>
              <a:latin typeface="HGP創英角ｺﾞｼｯｸUB" pitchFamily="50" charset="-128"/>
              <a:ea typeface="HGP創英角ｺﾞｼｯｸUB" pitchFamily="50" charset="-128"/>
            </a:endParaRPr>
          </a:p>
        </p:txBody>
      </p:sp>
      <p:pic>
        <p:nvPicPr>
          <p:cNvPr id="7" name="Picture 2" descr="C:\Users\FMV-ESPRIMO\Downloads\image005.png"/>
          <p:cNvPicPr>
            <a:picLocks noChangeAspect="1" noChangeArrowheads="1"/>
          </p:cNvPicPr>
          <p:nvPr/>
        </p:nvPicPr>
        <p:blipFill>
          <a:blip r:embed="rId2" cstate="print"/>
          <a:srcRect/>
          <a:stretch>
            <a:fillRect/>
          </a:stretch>
        </p:blipFill>
        <p:spPr bwMode="auto">
          <a:xfrm>
            <a:off x="5076056" y="260648"/>
            <a:ext cx="3524742" cy="1305107"/>
          </a:xfrm>
          <a:prstGeom prst="rect">
            <a:avLst/>
          </a:prstGeom>
          <a:noFill/>
        </p:spPr>
      </p:pic>
      <p:sp>
        <p:nvSpPr>
          <p:cNvPr id="2" name="テキスト ボックス 1"/>
          <p:cNvSpPr txBox="1"/>
          <p:nvPr/>
        </p:nvSpPr>
        <p:spPr>
          <a:xfrm>
            <a:off x="683568" y="1268760"/>
            <a:ext cx="3528392" cy="584775"/>
          </a:xfrm>
          <a:prstGeom prst="rect">
            <a:avLst/>
          </a:prstGeom>
          <a:noFill/>
        </p:spPr>
        <p:txBody>
          <a:bodyPr wrap="square" rtlCol="0">
            <a:spAutoFit/>
          </a:bodyPr>
          <a:lstStyle/>
          <a:p>
            <a:r>
              <a:rPr kumimoji="1" lang="ja-JP" altLang="en-US" sz="3200" b="1" dirty="0">
                <a:latin typeface="HGP創英ﾌﾟﾚｾﾞﾝｽEB" panose="02020800000000000000" pitchFamily="18" charset="-128"/>
                <a:ea typeface="HGP創英ﾌﾟﾚｾﾞﾝｽEB" panose="02020800000000000000" pitchFamily="18" charset="-128"/>
              </a:rPr>
              <a:t>ロータリーにおける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0" y="152400"/>
            <a:ext cx="9144000" cy="9906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ja-JP" altLang="en-US" sz="4000" u="sng" dirty="0">
                <a:solidFill>
                  <a:srgbClr val="FF0000"/>
                </a:solidFill>
                <a:ea typeface="ＭＳ Ｐゴシック" pitchFamily="50" charset="-128"/>
              </a:rPr>
              <a:t>　</a:t>
            </a:r>
            <a:r>
              <a:rPr lang="ja-JP" altLang="en-US" sz="3600" b="1" u="sng" dirty="0">
                <a:solidFill>
                  <a:srgbClr val="FF0000"/>
                </a:solidFill>
                <a:latin typeface="HGｺﾞｼｯｸE" pitchFamily="49" charset="-128"/>
                <a:ea typeface="HGｺﾞｼｯｸE" pitchFamily="49" charset="-128"/>
              </a:rPr>
              <a:t>ロータリーのリーダーシップのあり方</a:t>
            </a:r>
          </a:p>
        </p:txBody>
      </p:sp>
      <p:sp>
        <p:nvSpPr>
          <p:cNvPr id="2051" name="Rectangle 3"/>
          <p:cNvSpPr>
            <a:spLocks noGrp="1" noChangeArrowheads="1"/>
          </p:cNvSpPr>
          <p:nvPr>
            <p:ph type="subTitle" sz="quarter" idx="1"/>
          </p:nvPr>
        </p:nvSpPr>
        <p:spPr>
          <a:xfrm>
            <a:off x="152400" y="1981200"/>
            <a:ext cx="8991600" cy="2647950"/>
          </a:xfrm>
        </p:spPr>
        <p:txBody>
          <a:bodyPr/>
          <a:lstStyle/>
          <a:p>
            <a:pPr algn="l" eaLnBrk="1" hangingPunct="1">
              <a:defRPr/>
            </a:pPr>
            <a:endParaRPr lang="en-US" altLang="ja-JP" dirty="0">
              <a:solidFill>
                <a:srgbClr val="FF0000"/>
              </a:solidFill>
              <a:ea typeface="ＭＳ Ｐゴシック" pitchFamily="50" charset="-128"/>
            </a:endParaRPr>
          </a:p>
        </p:txBody>
      </p:sp>
      <p:pic>
        <p:nvPicPr>
          <p:cNvPr id="305156" name="Picture 4" descr="S:\LE- Leadership Education and Training\WEB\Training Talk\HTML\riemblem_c_small.gif"/>
          <p:cNvPicPr>
            <a:picLocks noChangeAspect="1" noChangeArrowheads="1"/>
          </p:cNvPicPr>
          <p:nvPr/>
        </p:nvPicPr>
        <p:blipFill>
          <a:blip r:embed="rId3" cstate="print"/>
          <a:srcRect/>
          <a:stretch>
            <a:fillRect/>
          </a:stretch>
        </p:blipFill>
        <p:spPr bwMode="auto">
          <a:xfrm>
            <a:off x="3771900" y="1340768"/>
            <a:ext cx="1104900" cy="1224136"/>
          </a:xfrm>
          <a:prstGeom prst="rect">
            <a:avLst/>
          </a:prstGeom>
          <a:noFill/>
          <a:ln w="9525">
            <a:noFill/>
            <a:miter lim="800000"/>
            <a:headEnd/>
            <a:tailEnd/>
          </a:ln>
        </p:spPr>
      </p:pic>
      <p:sp>
        <p:nvSpPr>
          <p:cNvPr id="305157" name="Rectangle 7"/>
          <p:cNvSpPr>
            <a:spLocks noChangeArrowheads="1"/>
          </p:cNvSpPr>
          <p:nvPr/>
        </p:nvSpPr>
        <p:spPr bwMode="auto">
          <a:xfrm>
            <a:off x="0" y="6705600"/>
            <a:ext cx="9144000" cy="152400"/>
          </a:xfrm>
          <a:prstGeom prst="rect">
            <a:avLst/>
          </a:prstGeom>
          <a:solidFill>
            <a:srgbClr val="FFCC00"/>
          </a:solidFill>
          <a:ln w="12700" cap="sq">
            <a:noFill/>
            <a:miter lim="800000"/>
            <a:headEnd type="none" w="sm" len="sm"/>
            <a:tailEnd type="none" w="sm" len="sm"/>
          </a:ln>
        </p:spPr>
        <p:txBody>
          <a:bodyPr wrap="none" anchor="ctr"/>
          <a:lstStyle/>
          <a:p>
            <a:endParaRPr lang="ja-JP" altLang="en-US"/>
          </a:p>
        </p:txBody>
      </p:sp>
      <p:sp>
        <p:nvSpPr>
          <p:cNvPr id="305158" name="Rectangle 9"/>
          <p:cNvSpPr>
            <a:spLocks noChangeArrowheads="1"/>
          </p:cNvSpPr>
          <p:nvPr/>
        </p:nvSpPr>
        <p:spPr bwMode="auto">
          <a:xfrm>
            <a:off x="0" y="2819400"/>
            <a:ext cx="9144000" cy="152400"/>
          </a:xfrm>
          <a:prstGeom prst="rect">
            <a:avLst/>
          </a:prstGeom>
          <a:solidFill>
            <a:srgbClr val="FFCC00"/>
          </a:solidFill>
          <a:ln w="12700" cap="sq">
            <a:noFill/>
            <a:miter lim="800000"/>
            <a:headEnd type="none" w="sm" len="sm"/>
            <a:tailEnd type="none" w="sm" len="sm"/>
          </a:ln>
        </p:spPr>
        <p:txBody>
          <a:bodyPr wrap="none" anchor="ctr"/>
          <a:lstStyle/>
          <a:p>
            <a:endParaRPr lang="ja-JP" altLang="en-US"/>
          </a:p>
        </p:txBody>
      </p:sp>
      <p:pic>
        <p:nvPicPr>
          <p:cNvPr id="305159" name="Picture 2" descr="F:\DCIM\100_FUJI\DSCF0054.JPG"/>
          <p:cNvPicPr>
            <a:picLocks noChangeAspect="1" noChangeArrowheads="1"/>
          </p:cNvPicPr>
          <p:nvPr/>
        </p:nvPicPr>
        <p:blipFill>
          <a:blip r:embed="rId4" cstate="print"/>
          <a:srcRect/>
          <a:stretch>
            <a:fillRect/>
          </a:stretch>
        </p:blipFill>
        <p:spPr bwMode="auto">
          <a:xfrm>
            <a:off x="0" y="2990850"/>
            <a:ext cx="4572000" cy="3733800"/>
          </a:xfrm>
          <a:prstGeom prst="rect">
            <a:avLst/>
          </a:prstGeom>
          <a:noFill/>
          <a:ln w="28575">
            <a:solidFill>
              <a:srgbClr val="FFCC00"/>
            </a:solidFill>
            <a:miter lim="800000"/>
            <a:headEnd/>
            <a:tailEnd/>
          </a:ln>
        </p:spPr>
      </p:pic>
      <p:pic>
        <p:nvPicPr>
          <p:cNvPr id="305160" name="Picture 5" descr="F:\DCIM\100_FUJI\DSCF0056.JPG"/>
          <p:cNvPicPr>
            <a:picLocks noChangeAspect="1" noChangeArrowheads="1"/>
          </p:cNvPicPr>
          <p:nvPr/>
        </p:nvPicPr>
        <p:blipFill>
          <a:blip r:embed="rId5" cstate="print"/>
          <a:srcRect/>
          <a:stretch>
            <a:fillRect/>
          </a:stretch>
        </p:blipFill>
        <p:spPr bwMode="auto">
          <a:xfrm>
            <a:off x="4572000" y="3028950"/>
            <a:ext cx="4572000" cy="3676650"/>
          </a:xfrm>
          <a:prstGeom prst="rect">
            <a:avLst/>
          </a:prstGeom>
          <a:noFill/>
          <a:ln w="28575">
            <a:solidFill>
              <a:srgbClr val="DDD800"/>
            </a:solid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正方形/長方形 4"/>
          <p:cNvSpPr>
            <a:spLocks noChangeArrowheads="1"/>
          </p:cNvSpPr>
          <p:nvPr/>
        </p:nvSpPr>
        <p:spPr bwMode="auto">
          <a:xfrm>
            <a:off x="7772400" y="1200150"/>
            <a:ext cx="914400" cy="5486400"/>
          </a:xfrm>
          <a:prstGeom prst="rect">
            <a:avLst/>
          </a:prstGeom>
          <a:noFill/>
          <a:ln w="9525" algn="ctr">
            <a:noFill/>
            <a:round/>
            <a:headEnd/>
            <a:tailEnd/>
          </a:ln>
        </p:spPr>
        <p:txBody>
          <a:bodyPr/>
          <a:lstStyle/>
          <a:p>
            <a:pPr>
              <a:tabLst>
                <a:tab pos="190500" algn="l"/>
              </a:tabLst>
            </a:pPr>
            <a:endParaRPr lang="ja-JP" altLang="en-US" sz="3600">
              <a:solidFill>
                <a:srgbClr val="FFC000"/>
              </a:solidFill>
              <a:latin typeface="HG創英角ｺﾞｼｯｸUB" pitchFamily="49" charset="-128"/>
              <a:ea typeface="HG創英角ｺﾞｼｯｸUB" pitchFamily="49" charset="-128"/>
            </a:endParaRPr>
          </a:p>
        </p:txBody>
      </p:sp>
      <p:sp>
        <p:nvSpPr>
          <p:cNvPr id="306179" name="正方形/長方形 1"/>
          <p:cNvSpPr>
            <a:spLocks noChangeArrowheads="1"/>
          </p:cNvSpPr>
          <p:nvPr/>
        </p:nvSpPr>
        <p:spPr bwMode="auto">
          <a:xfrm>
            <a:off x="533400" y="1676400"/>
            <a:ext cx="8153400" cy="4648200"/>
          </a:xfrm>
          <a:prstGeom prst="rect">
            <a:avLst/>
          </a:prstGeom>
          <a:noFill/>
          <a:ln w="9525" algn="ctr">
            <a:noFill/>
            <a:round/>
            <a:headEnd/>
            <a:tailEnd/>
          </a:ln>
        </p:spPr>
        <p:txBody>
          <a:bodyPr/>
          <a:lstStyle/>
          <a:p>
            <a:pPr>
              <a:tabLst>
                <a:tab pos="190500" algn="l"/>
              </a:tabLst>
            </a:pPr>
            <a:endParaRPr lang="ja-JP" altLang="en-US"/>
          </a:p>
        </p:txBody>
      </p:sp>
      <p:sp>
        <p:nvSpPr>
          <p:cNvPr id="306180" name="正方形/長方形 2"/>
          <p:cNvSpPr>
            <a:spLocks noChangeArrowheads="1"/>
          </p:cNvSpPr>
          <p:nvPr/>
        </p:nvSpPr>
        <p:spPr bwMode="auto">
          <a:xfrm>
            <a:off x="3200400" y="4191000"/>
            <a:ext cx="914400" cy="914400"/>
          </a:xfrm>
          <a:prstGeom prst="rect">
            <a:avLst/>
          </a:prstGeom>
          <a:noFill/>
          <a:ln w="9525" algn="ctr">
            <a:noFill/>
            <a:round/>
            <a:headEnd/>
            <a:tailEnd/>
          </a:ln>
        </p:spPr>
        <p:txBody>
          <a:bodyPr/>
          <a:lstStyle/>
          <a:p>
            <a:pPr>
              <a:tabLst>
                <a:tab pos="190500" algn="l"/>
              </a:tabLst>
            </a:pPr>
            <a:endParaRPr lang="ja-JP" altLang="en-US"/>
          </a:p>
        </p:txBody>
      </p:sp>
      <p:sp>
        <p:nvSpPr>
          <p:cNvPr id="306181" name="正方形/長方形 3"/>
          <p:cNvSpPr>
            <a:spLocks noChangeArrowheads="1"/>
          </p:cNvSpPr>
          <p:nvPr/>
        </p:nvSpPr>
        <p:spPr bwMode="auto">
          <a:xfrm>
            <a:off x="276225" y="228600"/>
            <a:ext cx="8667750" cy="6343650"/>
          </a:xfrm>
          <a:prstGeom prst="rect">
            <a:avLst/>
          </a:prstGeom>
          <a:noFill/>
          <a:ln w="9525" algn="ctr">
            <a:noFill/>
            <a:round/>
            <a:headEnd/>
            <a:tailEnd/>
          </a:ln>
        </p:spPr>
        <p:txBody>
          <a:bodyPr/>
          <a:lstStyle/>
          <a:p>
            <a:pPr>
              <a:tabLst>
                <a:tab pos="190500" algn="l"/>
              </a:tabLst>
            </a:pPr>
            <a:endParaRPr lang="ja-JP" altLang="en-US"/>
          </a:p>
        </p:txBody>
      </p:sp>
      <p:sp>
        <p:nvSpPr>
          <p:cNvPr id="306182" name="正方形/長方形 4"/>
          <p:cNvSpPr>
            <a:spLocks noChangeArrowheads="1"/>
          </p:cNvSpPr>
          <p:nvPr/>
        </p:nvSpPr>
        <p:spPr bwMode="auto">
          <a:xfrm>
            <a:off x="533400" y="533400"/>
            <a:ext cx="8410575" cy="6038850"/>
          </a:xfrm>
          <a:prstGeom prst="rect">
            <a:avLst/>
          </a:prstGeom>
          <a:noFill/>
          <a:ln w="9525" algn="ctr">
            <a:noFill/>
            <a:round/>
            <a:headEnd/>
            <a:tailEnd/>
          </a:ln>
        </p:spPr>
        <p:txBody>
          <a:bodyPr/>
          <a:lstStyle/>
          <a:p>
            <a:pPr>
              <a:tabLst>
                <a:tab pos="190500" algn="l"/>
              </a:tabLst>
            </a:pPr>
            <a:endParaRPr lang="ja-JP" altLang="en-US"/>
          </a:p>
        </p:txBody>
      </p:sp>
      <p:sp>
        <p:nvSpPr>
          <p:cNvPr id="6" name="タイトル 5"/>
          <p:cNvSpPr>
            <a:spLocks noGrp="1"/>
          </p:cNvSpPr>
          <p:nvPr>
            <p:ph type="title"/>
          </p:nvPr>
        </p:nvSpPr>
        <p:spPr>
          <a:xfrm>
            <a:off x="276225" y="274638"/>
            <a:ext cx="8667750" cy="1143000"/>
          </a:xfrm>
        </p:spPr>
        <p:style>
          <a:lnRef idx="1">
            <a:schemeClr val="accent5"/>
          </a:lnRef>
          <a:fillRef idx="2">
            <a:schemeClr val="accent5"/>
          </a:fillRef>
          <a:effectRef idx="1">
            <a:schemeClr val="accent5"/>
          </a:effectRef>
          <a:fontRef idx="minor">
            <a:schemeClr val="dk1"/>
          </a:fontRef>
        </p:style>
        <p:txBody>
          <a:bodyPr/>
          <a:lstStyle/>
          <a:p>
            <a:pPr algn="l">
              <a:defRPr/>
            </a:pPr>
            <a:r>
              <a:rPr kumimoji="1" lang="ja-JP" altLang="en-US" b="1" dirty="0">
                <a:solidFill>
                  <a:srgbClr val="FF0000"/>
                </a:solidFill>
                <a:latin typeface="HGP創英角ｺﾞｼｯｸUB" pitchFamily="50" charset="-128"/>
                <a:ea typeface="HGP創英角ｺﾞｼｯｸUB" pitchFamily="50" charset="-128"/>
              </a:rPr>
              <a:t>　</a:t>
            </a:r>
            <a:r>
              <a:rPr kumimoji="1" lang="ja-JP" altLang="en-US" b="1" u="sng" dirty="0">
                <a:solidFill>
                  <a:srgbClr val="FF0000"/>
                </a:solidFill>
                <a:latin typeface="HGP創英角ｺﾞｼｯｸUB" pitchFamily="50" charset="-128"/>
                <a:ea typeface="HGP創英角ｺﾞｼｯｸUB" pitchFamily="50" charset="-128"/>
              </a:rPr>
              <a:t>ビチャイ・ラタクル元ＲＩ会長の言葉</a:t>
            </a:r>
          </a:p>
        </p:txBody>
      </p:sp>
      <p:sp>
        <p:nvSpPr>
          <p:cNvPr id="7" name="コンテンツ プレースホルダー 6"/>
          <p:cNvSpPr>
            <a:spLocks noGrp="1"/>
          </p:cNvSpPr>
          <p:nvPr>
            <p:ph idx="4294967295"/>
          </p:nvPr>
        </p:nvSpPr>
        <p:spPr>
          <a:xfrm>
            <a:off x="-57150" y="1641475"/>
            <a:ext cx="9296400" cy="5045075"/>
          </a:xfrm>
          <a:prstGeom prst="rect">
            <a:avLst/>
          </a:prstGeom>
        </p:spPr>
        <p:txBody>
          <a:bodyPr/>
          <a:lstStyle/>
          <a:p>
            <a:pPr marL="0" indent="0">
              <a:buFont typeface="Wingdings" pitchFamily="2" charset="2"/>
              <a:buNone/>
              <a:defRPr/>
            </a:pPr>
            <a:r>
              <a:rPr kumimoji="1" lang="ja-JP" altLang="en-US" sz="3600" b="1" dirty="0">
                <a:latin typeface="HGP創英角ｺﾞｼｯｸUB" pitchFamily="50" charset="-128"/>
                <a:ea typeface="HGP創英角ｺﾞｼｯｸUB" pitchFamily="50" charset="-128"/>
              </a:rPr>
              <a:t>　「　ロータリーのリーダーは変わりますが、</a:t>
            </a:r>
          </a:p>
          <a:p>
            <a:pPr marL="0" indent="0">
              <a:buFont typeface="Wingdings" pitchFamily="2" charset="2"/>
              <a:buNone/>
              <a:defRPr/>
            </a:pPr>
            <a:r>
              <a:rPr kumimoji="1" lang="ja-JP" altLang="en-US" sz="3600" b="1" dirty="0">
                <a:latin typeface="HGP創英角ｺﾞｼｯｸUB" pitchFamily="50" charset="-128"/>
                <a:ea typeface="HGP創英角ｺﾞｼｯｸUB" pitchFamily="50" charset="-128"/>
              </a:rPr>
              <a:t>　 ロータリーのリーダーシップは変わりません。</a:t>
            </a:r>
          </a:p>
          <a:p>
            <a:pPr marL="0" indent="0">
              <a:buFont typeface="Wingdings" pitchFamily="2" charset="2"/>
              <a:buNone/>
              <a:defRPr/>
            </a:pPr>
            <a:endParaRPr kumimoji="1" lang="ja-JP" altLang="en-US" sz="3600" b="1" dirty="0">
              <a:latin typeface="HGP創英角ｺﾞｼｯｸUB" pitchFamily="50" charset="-128"/>
              <a:ea typeface="HGP創英角ｺﾞｼｯｸUB" pitchFamily="50" charset="-128"/>
            </a:endParaRPr>
          </a:p>
          <a:p>
            <a:pPr marL="0" indent="0">
              <a:buFont typeface="Wingdings" pitchFamily="2" charset="2"/>
              <a:buNone/>
              <a:defRPr/>
            </a:pPr>
            <a:r>
              <a:rPr kumimoji="1" lang="ja-JP" altLang="en-US" sz="3600" b="1" dirty="0">
                <a:latin typeface="HGP創英角ｺﾞｼｯｸUB" pitchFamily="50" charset="-128"/>
                <a:ea typeface="HGP創英角ｺﾞｼｯｸUB" pitchFamily="50" charset="-128"/>
              </a:rPr>
              <a:t>　・・・  ロータリーのリーダーシップは継承されて</a:t>
            </a:r>
          </a:p>
          <a:p>
            <a:pPr marL="0" indent="0">
              <a:buFont typeface="Wingdings" pitchFamily="2" charset="2"/>
              <a:buNone/>
              <a:defRPr/>
            </a:pPr>
            <a:r>
              <a:rPr kumimoji="1" lang="ja-JP" altLang="en-US" sz="3600" b="1" dirty="0">
                <a:latin typeface="HGP創英角ｺﾞｼｯｸUB" pitchFamily="50" charset="-128"/>
                <a:ea typeface="HGP創英角ｺﾞｼｯｸUB" pitchFamily="50" charset="-128"/>
              </a:rPr>
              <a:t>　 いかなければならないのです。」</a:t>
            </a:r>
          </a:p>
          <a:p>
            <a:pPr marL="0" indent="0">
              <a:buFont typeface="Wingdings" pitchFamily="2" charset="2"/>
              <a:buNone/>
              <a:defRPr/>
            </a:pPr>
            <a:r>
              <a:rPr kumimoji="1" lang="ja-JP" altLang="en-US" dirty="0">
                <a:ea typeface="ＭＳ Ｐゴシック" pitchFamily="50" charset="-128"/>
              </a:rPr>
              <a:t>　　　　</a:t>
            </a:r>
            <a:r>
              <a:rPr kumimoji="1" lang="en-US" altLang="ja-JP" b="1" dirty="0">
                <a:solidFill>
                  <a:srgbClr val="FF0000"/>
                </a:solidFill>
                <a:latin typeface="HGP創英角ｺﾞｼｯｸUB" pitchFamily="50" charset="-128"/>
                <a:ea typeface="HGP創英角ｺﾞｼｯｸUB" pitchFamily="50" charset="-128"/>
              </a:rPr>
              <a:t>2011.10.1</a:t>
            </a:r>
            <a:r>
              <a:rPr kumimoji="1" lang="ja-JP" altLang="en-US" b="1" dirty="0">
                <a:solidFill>
                  <a:srgbClr val="FF0000"/>
                </a:solidFill>
                <a:latin typeface="HGP創英角ｺﾞｼｯｸUB" pitchFamily="50" charset="-128"/>
                <a:ea typeface="HGP創英角ｺﾞｼｯｸUB" pitchFamily="50" charset="-128"/>
              </a:rPr>
              <a:t>講演～ロータリーの真の強さより</a:t>
            </a:r>
            <a:endParaRPr kumimoji="1" lang="en-US" altLang="ja-JP" b="1" dirty="0">
              <a:solidFill>
                <a:srgbClr val="FF0000"/>
              </a:solidFill>
              <a:latin typeface="HGP創英角ｺﾞｼｯｸUB" pitchFamily="50" charset="-128"/>
              <a:ea typeface="HGP創英角ｺﾞｼｯｸUB" pitchFamily="50" charset="-128"/>
            </a:endParaRPr>
          </a:p>
          <a:p>
            <a:pPr marL="0" indent="0">
              <a:buFont typeface="Wingdings" pitchFamily="2" charset="2"/>
              <a:buNone/>
              <a:defRPr/>
            </a:pPr>
            <a:r>
              <a:rPr kumimoji="1" lang="ja-JP" altLang="en-US" b="1" dirty="0">
                <a:solidFill>
                  <a:srgbClr val="FF0000"/>
                </a:solidFill>
                <a:latin typeface="HGP創英角ｺﾞｼｯｸUB" pitchFamily="50" charset="-128"/>
                <a:ea typeface="HGP創英角ｺﾞｼｯｸUB" pitchFamily="50" charset="-128"/>
              </a:rPr>
              <a:t>　　　　旭川での地区大会</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角丸四角形 1"/>
          <p:cNvSpPr>
            <a:spLocks noChangeArrowheads="1"/>
          </p:cNvSpPr>
          <p:nvPr/>
        </p:nvSpPr>
        <p:spPr bwMode="auto">
          <a:xfrm>
            <a:off x="5486400" y="1600200"/>
            <a:ext cx="3276600" cy="3886200"/>
          </a:xfrm>
          <a:prstGeom prst="roundRect">
            <a:avLst>
              <a:gd name="adj" fmla="val 16667"/>
            </a:avLst>
          </a:prstGeom>
          <a:noFill/>
          <a:ln w="9525" algn="ctr">
            <a:noFill/>
            <a:round/>
            <a:headEnd/>
            <a:tailEnd/>
          </a:ln>
        </p:spPr>
        <p:txBody>
          <a:bodyPr/>
          <a:lstStyle/>
          <a:p>
            <a:pPr>
              <a:tabLst>
                <a:tab pos="190500" algn="l"/>
              </a:tabLst>
            </a:pPr>
            <a:endParaRPr lang="ja-JP" altLang="en-US"/>
          </a:p>
        </p:txBody>
      </p:sp>
      <p:sp>
        <p:nvSpPr>
          <p:cNvPr id="9" name="タイトル 8"/>
          <p:cNvSpPr>
            <a:spLocks noGrp="1"/>
          </p:cNvSpPr>
          <p:nvPr>
            <p:ph type="title"/>
          </p:nvPr>
        </p:nvSpPr>
        <p:spPr>
          <a:xfrm>
            <a:off x="-1" y="0"/>
            <a:ext cx="9144001" cy="1264596"/>
          </a:xfrm>
        </p:spPr>
        <p:style>
          <a:lnRef idx="1">
            <a:schemeClr val="accent5"/>
          </a:lnRef>
          <a:fillRef idx="2">
            <a:schemeClr val="accent5"/>
          </a:fillRef>
          <a:effectRef idx="1">
            <a:schemeClr val="accent5"/>
          </a:effectRef>
          <a:fontRef idx="minor">
            <a:schemeClr val="dk1"/>
          </a:fontRef>
        </p:style>
        <p:txBody>
          <a:bodyPr/>
          <a:lstStyle/>
          <a:p>
            <a:pPr>
              <a:defRPr/>
            </a:pPr>
            <a:r>
              <a:rPr kumimoji="1" lang="ja-JP" altLang="en-US" sz="4800" b="0" u="sng" dirty="0">
                <a:solidFill>
                  <a:srgbClr val="FF0000"/>
                </a:solidFill>
                <a:latin typeface="HG創英角ｺﾞｼｯｸUB" pitchFamily="49" charset="-128"/>
                <a:ea typeface="HG創英角ｺﾞｼｯｸUB" pitchFamily="49" charset="-128"/>
              </a:rPr>
              <a:t>これからのリーダーの姿勢</a:t>
            </a:r>
          </a:p>
        </p:txBody>
      </p:sp>
      <p:sp>
        <p:nvSpPr>
          <p:cNvPr id="7" name="テキスト プレースホルダー 6"/>
          <p:cNvSpPr>
            <a:spLocks noGrp="1"/>
          </p:cNvSpPr>
          <p:nvPr>
            <p:ph idx="4294967295"/>
          </p:nvPr>
        </p:nvSpPr>
        <p:spPr>
          <a:xfrm>
            <a:off x="304800" y="1600200"/>
            <a:ext cx="8839200" cy="5257800"/>
          </a:xfrm>
          <a:prstGeom prst="rect">
            <a:avLst/>
          </a:prstGeom>
        </p:spPr>
        <p:txBody>
          <a:bodyPr>
            <a:normAutofit fontScale="92500" lnSpcReduction="10000"/>
          </a:bodyPr>
          <a:lstStyle/>
          <a:p>
            <a:pPr marL="0" indent="0">
              <a:buFont typeface="Wingdings" pitchFamily="2" charset="2"/>
              <a:buNone/>
              <a:defRPr/>
            </a:pPr>
            <a:r>
              <a:rPr kumimoji="1" lang="ja-JP" altLang="en-US" sz="3600" b="1" dirty="0">
                <a:latin typeface="HG創英角ｺﾞｼｯｸUB" pitchFamily="49" charset="-128"/>
                <a:ea typeface="HG創英角ｺﾞｼｯｸUB" pitchFamily="49" charset="-128"/>
              </a:rPr>
              <a:t>①「リーダーは、</a:t>
            </a:r>
            <a:br>
              <a:rPr kumimoji="1" lang="ja-JP" altLang="en-US" sz="3600" b="1" dirty="0">
                <a:latin typeface="HG創英角ｺﾞｼｯｸUB" pitchFamily="49" charset="-128"/>
                <a:ea typeface="HG創英角ｺﾞｼｯｸUB" pitchFamily="49" charset="-128"/>
              </a:rPr>
            </a:br>
            <a:r>
              <a:rPr kumimoji="1" lang="ja-JP" altLang="en-US" sz="3600" b="1" dirty="0">
                <a:latin typeface="HG創英角ｺﾞｼｯｸUB" pitchFamily="49" charset="-128"/>
                <a:ea typeface="HG創英角ｺﾞｼｯｸUB" pitchFamily="49" charset="-128"/>
              </a:rPr>
              <a:t>　　　　　　役職でなく役割である」</a:t>
            </a:r>
          </a:p>
          <a:p>
            <a:pPr marL="0" indent="0">
              <a:buFont typeface="Wingdings" pitchFamily="2" charset="2"/>
              <a:buNone/>
              <a:defRPr/>
            </a:pPr>
            <a:endParaRPr kumimoji="1" lang="ja-JP" altLang="en-US" sz="3600" b="1" dirty="0">
              <a:solidFill>
                <a:srgbClr val="FFC000"/>
              </a:solidFill>
              <a:latin typeface="HG創英角ｺﾞｼｯｸUB" pitchFamily="49" charset="-128"/>
              <a:ea typeface="HG創英角ｺﾞｼｯｸUB" pitchFamily="49" charset="-128"/>
            </a:endParaRPr>
          </a:p>
          <a:p>
            <a:pPr marL="0" indent="0">
              <a:buFont typeface="Wingdings" pitchFamily="2" charset="2"/>
              <a:buNone/>
              <a:defRPr/>
            </a:pPr>
            <a:r>
              <a:rPr kumimoji="1" lang="ja-JP" altLang="en-US" sz="3600" b="1" dirty="0">
                <a:latin typeface="HG創英角ｺﾞｼｯｸUB" pitchFamily="49" charset="-128"/>
                <a:ea typeface="HG創英角ｺﾞｼｯｸUB" pitchFamily="49" charset="-128"/>
              </a:rPr>
              <a:t>②「上から目線のリーダーシップでなく</a:t>
            </a:r>
          </a:p>
          <a:p>
            <a:pPr marL="0" indent="0">
              <a:buFont typeface="Wingdings" pitchFamily="2" charset="2"/>
              <a:buNone/>
              <a:defRPr/>
            </a:pPr>
            <a:r>
              <a:rPr kumimoji="1" lang="ja-JP" altLang="en-US" sz="3600" b="1" dirty="0">
                <a:latin typeface="HG創英角ｺﾞｼｯｸUB" pitchFamily="49" charset="-128"/>
                <a:ea typeface="HG創英角ｺﾞｼｯｸUB" pitchFamily="49" charset="-128"/>
              </a:rPr>
              <a:t>　　　下から支えるリーダーシップ」</a:t>
            </a:r>
          </a:p>
          <a:p>
            <a:pPr marL="0" indent="0">
              <a:buFont typeface="Wingdings" pitchFamily="2" charset="2"/>
              <a:buNone/>
              <a:defRPr/>
            </a:pPr>
            <a:endParaRPr kumimoji="1" lang="ja-JP" altLang="en-US" sz="3600" dirty="0">
              <a:latin typeface="HG創英角ｺﾞｼｯｸUB" pitchFamily="49" charset="-128"/>
              <a:ea typeface="HG創英角ｺﾞｼｯｸUB" pitchFamily="49" charset="-128"/>
            </a:endParaRPr>
          </a:p>
          <a:p>
            <a:pPr marL="0" indent="0">
              <a:buFont typeface="Wingdings" pitchFamily="2" charset="2"/>
              <a:buNone/>
              <a:defRPr/>
            </a:pPr>
            <a:r>
              <a:rPr kumimoji="1" lang="ja-JP" altLang="en-US" sz="3600" dirty="0">
                <a:latin typeface="HG創英角ｺﾞｼｯｸUB" pitchFamily="49" charset="-128"/>
                <a:ea typeface="HG創英角ｺﾞｼｯｸUB" pitchFamily="49" charset="-128"/>
              </a:rPr>
              <a:t>③「ロータリーのリーダーは</a:t>
            </a:r>
            <a:r>
              <a:rPr lang="ja-JP" altLang="en-US" sz="3600" dirty="0">
                <a:latin typeface="HG創英角ｺﾞｼｯｸUB" pitchFamily="49" charset="-128"/>
                <a:ea typeface="HG創英角ｺﾞｼｯｸUB" pitchFamily="49" charset="-128"/>
              </a:rPr>
              <a:t>あらゆる考</a:t>
            </a:r>
            <a:endParaRPr lang="en-US" altLang="ja-JP" sz="3600" dirty="0">
              <a:latin typeface="HG創英角ｺﾞｼｯｸUB" pitchFamily="49" charset="-128"/>
              <a:ea typeface="HG創英角ｺﾞｼｯｸUB" pitchFamily="49" charset="-128"/>
            </a:endParaRPr>
          </a:p>
          <a:p>
            <a:pPr marL="0" indent="0">
              <a:buFont typeface="Wingdings" pitchFamily="2" charset="2"/>
              <a:buNone/>
              <a:defRPr/>
            </a:pPr>
            <a:r>
              <a:rPr lang="ja-JP" altLang="en-US" sz="3600" dirty="0">
                <a:latin typeface="HG創英角ｺﾞｼｯｸUB" pitchFamily="49" charset="-128"/>
                <a:ea typeface="HG創英角ｺﾞｼｯｸUB" pitchFamily="49" charset="-128"/>
              </a:rPr>
              <a:t>　　え、行動に対して寛容の心を持った</a:t>
            </a:r>
            <a:endParaRPr lang="en-US" altLang="ja-JP" sz="3600" dirty="0">
              <a:latin typeface="HG創英角ｺﾞｼｯｸUB" pitchFamily="49" charset="-128"/>
              <a:ea typeface="HG創英角ｺﾞｼｯｸUB" pitchFamily="49" charset="-128"/>
            </a:endParaRPr>
          </a:p>
          <a:p>
            <a:pPr marL="0" indent="0">
              <a:buFont typeface="Wingdings" pitchFamily="2" charset="2"/>
              <a:buNone/>
              <a:defRPr/>
            </a:pPr>
            <a:r>
              <a:rPr kumimoji="1" lang="ja-JP" altLang="en-US" sz="3600" dirty="0">
                <a:latin typeface="HG創英角ｺﾞｼｯｸUB" pitchFamily="49" charset="-128"/>
                <a:ea typeface="HG創英角ｺﾞｼｯｸUB" pitchFamily="49" charset="-128"/>
              </a:rPr>
              <a:t>　　リーダーシップシップを発揮する」</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b="1" dirty="0">
                <a:latin typeface="HGPｺﾞｼｯｸE" pitchFamily="50" charset="-128"/>
                <a:ea typeface="HGPｺﾞｼｯｸE" pitchFamily="50" charset="-128"/>
              </a:rPr>
              <a:t>ロータリーのリーダーシップとは</a:t>
            </a:r>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支配型リーダーシップとサーバント・リーダーシップ"/>
          <p:cNvPicPr>
            <a:picLocks noChangeAspect="1" noChangeArrowheads="1"/>
          </p:cNvPicPr>
          <p:nvPr/>
        </p:nvPicPr>
        <p:blipFill>
          <a:blip r:embed="rId2" cstate="print"/>
          <a:srcRect/>
          <a:stretch>
            <a:fillRect/>
          </a:stretch>
        </p:blipFill>
        <p:spPr bwMode="auto">
          <a:xfrm>
            <a:off x="2097064" y="3467721"/>
            <a:ext cx="5905500" cy="2857500"/>
          </a:xfrm>
          <a:prstGeom prst="rect">
            <a:avLst/>
          </a:prstGeom>
          <a:noFill/>
        </p:spPr>
      </p:pic>
      <p:sp>
        <p:nvSpPr>
          <p:cNvPr id="3" name="テキスト ボックス 2"/>
          <p:cNvSpPr txBox="1"/>
          <p:nvPr/>
        </p:nvSpPr>
        <p:spPr>
          <a:xfrm>
            <a:off x="982494" y="262647"/>
            <a:ext cx="7645940" cy="769441"/>
          </a:xfrm>
          <a:prstGeom prst="rect">
            <a:avLst/>
          </a:prstGeom>
          <a:noFill/>
        </p:spPr>
        <p:txBody>
          <a:bodyPr wrap="square" rtlCol="0">
            <a:spAutoFit/>
          </a:bodyPr>
          <a:lstStyle/>
          <a:p>
            <a:r>
              <a:rPr kumimoji="1" lang="ja-JP" altLang="en-US" sz="4400" b="1" u="sng" dirty="0">
                <a:solidFill>
                  <a:srgbClr val="FF0000"/>
                </a:solidFill>
              </a:rPr>
              <a:t>サーバントリーダーシップ</a:t>
            </a:r>
          </a:p>
        </p:txBody>
      </p:sp>
      <p:sp>
        <p:nvSpPr>
          <p:cNvPr id="4" name="テキスト ボックス 3"/>
          <p:cNvSpPr txBox="1"/>
          <p:nvPr/>
        </p:nvSpPr>
        <p:spPr>
          <a:xfrm>
            <a:off x="603115" y="1595336"/>
            <a:ext cx="8200417" cy="1477328"/>
          </a:xfrm>
          <a:prstGeom prst="rect">
            <a:avLst/>
          </a:prstGeom>
          <a:noFill/>
        </p:spPr>
        <p:txBody>
          <a:bodyPr wrap="square" rtlCol="0">
            <a:spAutoFit/>
          </a:bodyPr>
          <a:lstStyle/>
          <a:p>
            <a:r>
              <a:rPr lang="ja-JP" altLang="en-US" b="1" dirty="0">
                <a:latin typeface="HGP創英角ｺﾞｼｯｸUB" panose="020B0900000000000000" pitchFamily="50" charset="-128"/>
                <a:ea typeface="HGP創英角ｺﾞｼｯｸUB" panose="020B0900000000000000" pitchFamily="50" charset="-128"/>
              </a:rPr>
              <a:t>支配型リーダーシップの反対が、サーバントリーダーシップです。</a:t>
            </a:r>
            <a:br>
              <a:rPr lang="ja-JP" altLang="en-US" b="1" dirty="0">
                <a:latin typeface="HGP創英角ｺﾞｼｯｸUB" panose="020B0900000000000000" pitchFamily="50" charset="-128"/>
                <a:ea typeface="HGP創英角ｺﾞｼｯｸUB" panose="020B0900000000000000" pitchFamily="50" charset="-128"/>
              </a:rPr>
            </a:br>
            <a:r>
              <a:rPr lang="ja-JP" altLang="en-US" b="1" dirty="0">
                <a:latin typeface="HGP創英角ｺﾞｼｯｸUB" panose="020B0900000000000000" pitchFamily="50" charset="-128"/>
                <a:ea typeface="HGP創英角ｺﾞｼｯｸUB" panose="020B0900000000000000" pitchFamily="50" charset="-128"/>
              </a:rPr>
              <a:t>サーバントリーダーシップは、ロバート・グリーンリーフ（</a:t>
            </a:r>
            <a:r>
              <a:rPr lang="en-US" altLang="ja-JP" b="1" dirty="0">
                <a:latin typeface="HGP創英角ｺﾞｼｯｸUB" panose="020B0900000000000000" pitchFamily="50" charset="-128"/>
                <a:ea typeface="HGP創英角ｺﾞｼｯｸUB" panose="020B0900000000000000" pitchFamily="50" charset="-128"/>
              </a:rPr>
              <a:t>1904</a:t>
            </a:r>
            <a:r>
              <a:rPr lang="ja-JP" altLang="en-US" b="1" dirty="0">
                <a:latin typeface="HGP創英角ｺﾞｼｯｸUB" panose="020B0900000000000000" pitchFamily="50" charset="-128"/>
                <a:ea typeface="HGP創英角ｺﾞｼｯｸUB" panose="020B0900000000000000" pitchFamily="50" charset="-128"/>
              </a:rPr>
              <a:t>～</a:t>
            </a:r>
            <a:r>
              <a:rPr lang="en-US" altLang="ja-JP" b="1" dirty="0">
                <a:latin typeface="HGP創英角ｺﾞｼｯｸUB" panose="020B0900000000000000" pitchFamily="50" charset="-128"/>
                <a:ea typeface="HGP創英角ｺﾞｼｯｸUB" panose="020B0900000000000000" pitchFamily="50" charset="-128"/>
              </a:rPr>
              <a:t>1990</a:t>
            </a:r>
            <a:r>
              <a:rPr lang="ja-JP" altLang="en-US" b="1" dirty="0">
                <a:latin typeface="HGP創英角ｺﾞｼｯｸUB" panose="020B0900000000000000" pitchFamily="50" charset="-128"/>
                <a:ea typeface="HGP創英角ｺﾞｼｯｸUB" panose="020B0900000000000000" pitchFamily="50" charset="-128"/>
              </a:rPr>
              <a:t>）が</a:t>
            </a:r>
            <a:br>
              <a:rPr lang="ja-JP" altLang="en-US" b="1" dirty="0">
                <a:latin typeface="HGP創英角ｺﾞｼｯｸUB" panose="020B0900000000000000" pitchFamily="50" charset="-128"/>
                <a:ea typeface="HGP創英角ｺﾞｼｯｸUB" panose="020B0900000000000000" pitchFamily="50" charset="-128"/>
              </a:rPr>
            </a:br>
            <a:r>
              <a:rPr lang="en-US" altLang="ja-JP" b="1" dirty="0">
                <a:latin typeface="HGP創英角ｺﾞｼｯｸUB" panose="020B0900000000000000" pitchFamily="50" charset="-128"/>
                <a:ea typeface="HGP創英角ｺﾞｼｯｸUB" panose="020B0900000000000000" pitchFamily="50" charset="-128"/>
              </a:rPr>
              <a:t>1970</a:t>
            </a:r>
            <a:r>
              <a:rPr lang="ja-JP" altLang="en-US" b="1" dirty="0">
                <a:latin typeface="HGP創英角ｺﾞｼｯｸUB" panose="020B0900000000000000" pitchFamily="50" charset="-128"/>
                <a:ea typeface="HGP創英角ｺﾞｼｯｸUB" panose="020B0900000000000000" pitchFamily="50" charset="-128"/>
              </a:rPr>
              <a:t>年に提唱した「リーダーである人は、まず相手に奉仕し、その後相手を</a:t>
            </a:r>
            <a:br>
              <a:rPr lang="ja-JP" altLang="en-US" b="1" dirty="0">
                <a:latin typeface="HGP創英角ｺﾞｼｯｸUB" panose="020B0900000000000000" pitchFamily="50" charset="-128"/>
                <a:ea typeface="HGP創英角ｺﾞｼｯｸUB" panose="020B0900000000000000" pitchFamily="50" charset="-128"/>
              </a:rPr>
            </a:br>
            <a:r>
              <a:rPr lang="ja-JP" altLang="en-US" b="1" dirty="0">
                <a:latin typeface="HGP創英角ｺﾞｼｯｸUB" panose="020B0900000000000000" pitchFamily="50" charset="-128"/>
                <a:ea typeface="HGP創英角ｺﾞｼｯｸUB" panose="020B0900000000000000" pitchFamily="50" charset="-128"/>
              </a:rPr>
              <a:t>導くものである」というリーダーシップ哲学です。サーバントリーダーは、奉仕や支援を通じて、周囲から信頼を得て、主体的に協力してもらえる状況を作り出します。</a:t>
            </a:r>
            <a:endParaRPr kumimoji="1" lang="ja-JP" altLang="en-US" b="1" dirty="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4650683"/>
              </p:ext>
            </p:extLst>
          </p:nvPr>
        </p:nvGraphicFramePr>
        <p:xfrm>
          <a:off x="395536" y="1124744"/>
          <a:ext cx="8496944" cy="5328591"/>
        </p:xfrm>
        <a:graphic>
          <a:graphicData uri="http://schemas.openxmlformats.org/drawingml/2006/table">
            <a:tbl>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690388">
                <a:tc>
                  <a:txBody>
                    <a:bodyPr/>
                    <a:lstStyle/>
                    <a:p>
                      <a:pPr algn="ctr" fontAlgn="t"/>
                      <a:r>
                        <a:rPr lang="ja-JP" altLang="en-US" sz="2000" b="1" dirty="0">
                          <a:solidFill>
                            <a:schemeClr val="bg1"/>
                          </a:solidFill>
                          <a:latin typeface="HGP創英角ｺﾞｼｯｸUB" pitchFamily="50" charset="-128"/>
                          <a:ea typeface="HGP創英角ｺﾞｼｯｸUB" pitchFamily="50" charset="-128"/>
                        </a:rPr>
                        <a:t>支配的リーダーに従うメンバー行動</a:t>
                      </a:r>
                    </a:p>
                  </a:txBody>
                  <a:tcPr marL="38927" marR="38927" marT="38927" marB="38927">
                    <a:lnL>
                      <a:noFill/>
                    </a:lnL>
                    <a:lnR w="9525" cap="flat" cmpd="sng" algn="ctr">
                      <a:solidFill>
                        <a:srgbClr val="FFFFFF"/>
                      </a:solidFill>
                      <a:prstDash val="solid"/>
                      <a:round/>
                      <a:headEnd type="none" w="med" len="med"/>
                      <a:tailEnd type="none" w="med" len="med"/>
                    </a:lnR>
                    <a:lnT>
                      <a:noFill/>
                    </a:lnT>
                    <a:lnB>
                      <a:noFill/>
                    </a:lnB>
                    <a:solidFill>
                      <a:srgbClr val="8E8E8E"/>
                    </a:solidFill>
                  </a:tcPr>
                </a:tc>
                <a:tc>
                  <a:txBody>
                    <a:bodyPr/>
                    <a:lstStyle/>
                    <a:p>
                      <a:pPr algn="ctr" fontAlgn="t"/>
                      <a:r>
                        <a:rPr lang="ja-JP" altLang="en-US" sz="1800" b="1" dirty="0">
                          <a:solidFill>
                            <a:srgbClr val="FFFFFF"/>
                          </a:solidFill>
                          <a:latin typeface="HGP創英角ｺﾞｼｯｸUB" pitchFamily="50" charset="-128"/>
                          <a:ea typeface="HGP創英角ｺﾞｼｯｸUB" pitchFamily="50" charset="-128"/>
                        </a:rPr>
                        <a:t>サーバントリーダーに従うメンバー行動</a:t>
                      </a:r>
                    </a:p>
                  </a:txBody>
                  <a:tcPr marL="38927" marR="38927" marT="38927" marB="38927">
                    <a:lnL w="9525" cap="flat" cmpd="sng" algn="ctr">
                      <a:solidFill>
                        <a:srgbClr val="FFFFFF"/>
                      </a:solidFill>
                      <a:prstDash val="solid"/>
                      <a:round/>
                      <a:headEnd type="none" w="med" len="med"/>
                      <a:tailEnd type="none" w="med" len="med"/>
                    </a:lnL>
                    <a:lnR>
                      <a:noFill/>
                    </a:lnR>
                    <a:lnT>
                      <a:noFill/>
                    </a:lnT>
                    <a:lnB>
                      <a:noFill/>
                    </a:lnB>
                    <a:solidFill>
                      <a:srgbClr val="68B343"/>
                    </a:solidFill>
                  </a:tcPr>
                </a:tc>
                <a:extLst>
                  <a:ext uri="{0D108BD9-81ED-4DB2-BD59-A6C34878D82A}">
                    <a16:rowId xmlns:a16="http://schemas.microsoft.com/office/drawing/2014/main" val="10000"/>
                  </a:ext>
                </a:extLst>
              </a:tr>
              <a:tr h="690388">
                <a:tc>
                  <a:txBody>
                    <a:bodyPr/>
                    <a:lstStyle/>
                    <a:p>
                      <a:pPr algn="ctr" fontAlgn="t"/>
                      <a:r>
                        <a:rPr lang="ja-JP" altLang="en-US" sz="1800" b="1" dirty="0">
                          <a:latin typeface="HGPｺﾞｼｯｸE" pitchFamily="50" charset="-128"/>
                          <a:ea typeface="HGPｺﾞｼｯｸE" pitchFamily="50" charset="-128"/>
                        </a:rPr>
                        <a:t>主に恐れや義務感で行動する</a:t>
                      </a:r>
                    </a:p>
                  </a:txBody>
                  <a:tcPr marL="38927" marR="38927" marT="38927" marB="38927">
                    <a:lnL>
                      <a:noFill/>
                    </a:lnL>
                    <a:lnR w="9525" cap="flat" cmpd="sng" algn="ctr">
                      <a:solidFill>
                        <a:srgbClr val="D8D8D8"/>
                      </a:solidFill>
                      <a:prstDash val="solid"/>
                      <a:round/>
                      <a:headEnd type="none" w="med" len="med"/>
                      <a:tailEnd type="none" w="med" len="med"/>
                    </a:lnR>
                    <a:lnT>
                      <a:noFill/>
                    </a:lnT>
                    <a:lnB w="9525" cap="flat" cmpd="sng" algn="ctr">
                      <a:solidFill>
                        <a:srgbClr val="D8D8D8"/>
                      </a:solidFill>
                      <a:prstDash val="solid"/>
                      <a:round/>
                      <a:headEnd type="none" w="med" len="med"/>
                      <a:tailEnd type="none" w="med" len="med"/>
                    </a:lnB>
                    <a:solidFill>
                      <a:srgbClr val="F8F8F8"/>
                    </a:solidFill>
                  </a:tcPr>
                </a:tc>
                <a:tc>
                  <a:txBody>
                    <a:bodyPr/>
                    <a:lstStyle/>
                    <a:p>
                      <a:pPr algn="ctr" fontAlgn="t"/>
                      <a:r>
                        <a:rPr lang="ja-JP" altLang="en-US" sz="1800" b="1" dirty="0">
                          <a:latin typeface="HGPｺﾞｼｯｸE" pitchFamily="50" charset="-128"/>
                          <a:ea typeface="HGPｺﾞｼｯｸE" pitchFamily="50" charset="-128"/>
                        </a:rPr>
                        <a:t>主にやりたい気持ちで行動する</a:t>
                      </a:r>
                    </a:p>
                  </a:txBody>
                  <a:tcPr marL="38927" marR="38927" marT="38927" marB="38927">
                    <a:lnL w="9525" cap="flat" cmpd="sng" algn="ctr">
                      <a:solidFill>
                        <a:srgbClr val="D8D8D8"/>
                      </a:solidFill>
                      <a:prstDash val="solid"/>
                      <a:round/>
                      <a:headEnd type="none" w="med" len="med"/>
                      <a:tailEnd type="none" w="med" len="med"/>
                    </a:lnL>
                    <a:lnR>
                      <a:noFill/>
                    </a:lnR>
                    <a:lnT>
                      <a:noFill/>
                    </a:lnT>
                    <a:lnB w="9525" cap="flat" cmpd="sng" algn="ctr">
                      <a:solidFill>
                        <a:srgbClr val="D8D8D8"/>
                      </a:solidFill>
                      <a:prstDash val="solid"/>
                      <a:round/>
                      <a:headEnd type="none" w="med" len="med"/>
                      <a:tailEnd type="none" w="med" len="med"/>
                    </a:lnB>
                    <a:solidFill>
                      <a:srgbClr val="F8F8F8"/>
                    </a:solidFill>
                  </a:tcPr>
                </a:tc>
                <a:extLst>
                  <a:ext uri="{0D108BD9-81ED-4DB2-BD59-A6C34878D82A}">
                    <a16:rowId xmlns:a16="http://schemas.microsoft.com/office/drawing/2014/main" val="10001"/>
                  </a:ext>
                </a:extLst>
              </a:tr>
              <a:tr h="395421">
                <a:tc>
                  <a:txBody>
                    <a:bodyPr/>
                    <a:lstStyle/>
                    <a:p>
                      <a:pPr algn="ctr" fontAlgn="t"/>
                      <a:r>
                        <a:rPr lang="ja-JP" altLang="en-US" sz="1600" b="1" dirty="0">
                          <a:latin typeface="HGPｺﾞｼｯｸE" pitchFamily="50" charset="-128"/>
                          <a:ea typeface="HGPｺﾞｼｯｸE" pitchFamily="50" charset="-128"/>
                        </a:rPr>
                        <a:t>主に言われてから行動する</a:t>
                      </a:r>
                    </a:p>
                  </a:txBody>
                  <a:tcPr marL="38927" marR="38927" marT="38927" marB="38927">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tc>
                  <a:txBody>
                    <a:bodyPr/>
                    <a:lstStyle/>
                    <a:p>
                      <a:pPr algn="ctr" fontAlgn="t"/>
                      <a:r>
                        <a:rPr lang="ja-JP" altLang="en-US" sz="1800" b="1" dirty="0">
                          <a:latin typeface="HGPｺﾞｼｯｸE" pitchFamily="50" charset="-128"/>
                          <a:ea typeface="HGPｺﾞｼｯｸE" pitchFamily="50" charset="-128"/>
                        </a:rPr>
                        <a:t>主に言われる前に行動する</a:t>
                      </a:r>
                    </a:p>
                  </a:txBody>
                  <a:tcPr marL="38927" marR="38927" marT="38927" marB="38927">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extLst>
                  <a:ext uri="{0D108BD9-81ED-4DB2-BD59-A6C34878D82A}">
                    <a16:rowId xmlns:a16="http://schemas.microsoft.com/office/drawing/2014/main" val="10002"/>
                  </a:ext>
                </a:extLst>
              </a:tr>
              <a:tr h="690388">
                <a:tc>
                  <a:txBody>
                    <a:bodyPr/>
                    <a:lstStyle/>
                    <a:p>
                      <a:pPr algn="ctr" fontAlgn="t"/>
                      <a:r>
                        <a:rPr lang="ja-JP" altLang="en-US" sz="2000" b="1" dirty="0">
                          <a:latin typeface="HGPｺﾞｼｯｸE" pitchFamily="50" charset="-128"/>
                          <a:ea typeface="HGPｺﾞｼｯｸE" pitchFamily="50" charset="-128"/>
                        </a:rPr>
                        <a:t>言われたとおりにしようとする</a:t>
                      </a:r>
                    </a:p>
                  </a:txBody>
                  <a:tcPr marL="38927" marR="38927" marT="38927" marB="38927">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tc>
                  <a:txBody>
                    <a:bodyPr/>
                    <a:lstStyle/>
                    <a:p>
                      <a:pPr algn="ctr" fontAlgn="t"/>
                      <a:r>
                        <a:rPr lang="ja-JP" altLang="en-US" sz="1800" b="1" dirty="0">
                          <a:latin typeface="HGPｺﾞｼｯｸE" pitchFamily="50" charset="-128"/>
                          <a:ea typeface="HGPｺﾞｼｯｸE" pitchFamily="50" charset="-128"/>
                        </a:rPr>
                        <a:t>工夫できるところは工夫しようとする</a:t>
                      </a:r>
                    </a:p>
                  </a:txBody>
                  <a:tcPr marL="38927" marR="38927" marT="38927" marB="38927">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extLst>
                  <a:ext uri="{0D108BD9-81ED-4DB2-BD59-A6C34878D82A}">
                    <a16:rowId xmlns:a16="http://schemas.microsoft.com/office/drawing/2014/main" val="10003"/>
                  </a:ext>
                </a:extLst>
              </a:tr>
              <a:tr h="395421">
                <a:tc>
                  <a:txBody>
                    <a:bodyPr/>
                    <a:lstStyle/>
                    <a:p>
                      <a:pPr algn="ctr" fontAlgn="t"/>
                      <a:r>
                        <a:rPr lang="ja-JP" altLang="en-US" sz="2000" b="1" dirty="0">
                          <a:latin typeface="HGPｺﾞｼｯｸE" pitchFamily="50" charset="-128"/>
                          <a:ea typeface="HGPｺﾞｼｯｸE" pitchFamily="50" charset="-128"/>
                        </a:rPr>
                        <a:t>リーダーの機嫌を伺う</a:t>
                      </a:r>
                    </a:p>
                  </a:txBody>
                  <a:tcPr marL="38927" marR="38927" marT="38927" marB="38927">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tc>
                  <a:txBody>
                    <a:bodyPr/>
                    <a:lstStyle/>
                    <a:p>
                      <a:pPr algn="ctr" fontAlgn="t"/>
                      <a:r>
                        <a:rPr lang="ja-JP" altLang="en-US" sz="1800" b="1" dirty="0">
                          <a:latin typeface="HGPｺﾞｼｯｸE" pitchFamily="50" charset="-128"/>
                          <a:ea typeface="HGPｺﾞｼｯｸE" pitchFamily="50" charset="-128"/>
                        </a:rPr>
                        <a:t>やるべきことに集中する</a:t>
                      </a:r>
                    </a:p>
                  </a:txBody>
                  <a:tcPr marL="38927" marR="38927" marT="38927" marB="38927">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extLst>
                  <a:ext uri="{0D108BD9-81ED-4DB2-BD59-A6C34878D82A}">
                    <a16:rowId xmlns:a16="http://schemas.microsoft.com/office/drawing/2014/main" val="10004"/>
                  </a:ext>
                </a:extLst>
              </a:tr>
              <a:tr h="690388">
                <a:tc>
                  <a:txBody>
                    <a:bodyPr/>
                    <a:lstStyle/>
                    <a:p>
                      <a:pPr algn="ctr" fontAlgn="t"/>
                      <a:r>
                        <a:rPr lang="ja-JP" altLang="en-US" sz="1800" b="1" dirty="0">
                          <a:latin typeface="HGPｺﾞｼｯｸE" pitchFamily="50" charset="-128"/>
                          <a:ea typeface="HGPｺﾞｼｯｸE" pitchFamily="50" charset="-128"/>
                        </a:rPr>
                        <a:t>役割や指示内容だけに集中する</a:t>
                      </a:r>
                    </a:p>
                  </a:txBody>
                  <a:tcPr marL="38927" marR="38927" marT="38927" marB="38927">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tc>
                  <a:txBody>
                    <a:bodyPr/>
                    <a:lstStyle/>
                    <a:p>
                      <a:pPr algn="ctr" fontAlgn="t"/>
                      <a:r>
                        <a:rPr lang="ja-JP" altLang="en-US" sz="1800" b="1" dirty="0">
                          <a:latin typeface="HGPｺﾞｼｯｸE" pitchFamily="50" charset="-128"/>
                          <a:ea typeface="HGPｺﾞｼｯｸE" pitchFamily="50" charset="-128"/>
                        </a:rPr>
                        <a:t>リーダーの示すビジョンを意識する</a:t>
                      </a:r>
                    </a:p>
                  </a:txBody>
                  <a:tcPr marL="38927" marR="38927" marT="38927" marB="38927">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extLst>
                  <a:ext uri="{0D108BD9-81ED-4DB2-BD59-A6C34878D82A}">
                    <a16:rowId xmlns:a16="http://schemas.microsoft.com/office/drawing/2014/main" val="10005"/>
                  </a:ext>
                </a:extLst>
              </a:tr>
              <a:tr h="690388">
                <a:tc>
                  <a:txBody>
                    <a:bodyPr/>
                    <a:lstStyle/>
                    <a:p>
                      <a:pPr algn="ctr" fontAlgn="t"/>
                      <a:r>
                        <a:rPr lang="ja-JP" altLang="en-US" sz="1800" b="1" dirty="0">
                          <a:latin typeface="HGPｺﾞｼｯｸE" pitchFamily="50" charset="-128"/>
                          <a:ea typeface="HGPｺﾞｼｯｸE" pitchFamily="50" charset="-128"/>
                        </a:rPr>
                        <a:t>リーダーに従っている感覚を持つ</a:t>
                      </a:r>
                    </a:p>
                  </a:txBody>
                  <a:tcPr marL="38927" marR="38927" marT="38927" marB="38927">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tc>
                  <a:txBody>
                    <a:bodyPr/>
                    <a:lstStyle/>
                    <a:p>
                      <a:pPr algn="ctr" fontAlgn="t"/>
                      <a:r>
                        <a:rPr lang="ja-JP" altLang="en-US" sz="1800" b="1" dirty="0">
                          <a:latin typeface="HGPｺﾞｼｯｸE" pitchFamily="50" charset="-128"/>
                          <a:ea typeface="HGPｺﾞｼｯｸE" pitchFamily="50" charset="-128"/>
                        </a:rPr>
                        <a:t>リーダーと一緒に活動している感覚を持つ</a:t>
                      </a:r>
                    </a:p>
                  </a:txBody>
                  <a:tcPr marL="38927" marR="38927" marT="38927" marB="38927">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extLst>
                  <a:ext uri="{0D108BD9-81ED-4DB2-BD59-A6C34878D82A}">
                    <a16:rowId xmlns:a16="http://schemas.microsoft.com/office/drawing/2014/main" val="10006"/>
                  </a:ext>
                </a:extLst>
              </a:tr>
              <a:tr h="395421">
                <a:tc>
                  <a:txBody>
                    <a:bodyPr/>
                    <a:lstStyle/>
                    <a:p>
                      <a:pPr algn="ctr" fontAlgn="t"/>
                      <a:r>
                        <a:rPr lang="ja-JP" altLang="en-US" sz="1800" b="1" dirty="0">
                          <a:latin typeface="HGPｺﾞｼｯｸE" pitchFamily="50" charset="-128"/>
                          <a:ea typeface="HGPｺﾞｼｯｸE" pitchFamily="50" charset="-128"/>
                        </a:rPr>
                        <a:t>リーダーをあまり信頼しない</a:t>
                      </a:r>
                    </a:p>
                  </a:txBody>
                  <a:tcPr marL="38927" marR="38927" marT="38927" marB="38927">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tc>
                  <a:txBody>
                    <a:bodyPr/>
                    <a:lstStyle/>
                    <a:p>
                      <a:pPr algn="ctr" fontAlgn="t"/>
                      <a:r>
                        <a:rPr lang="ja-JP" altLang="en-US" sz="1800" b="1" dirty="0">
                          <a:latin typeface="HGPｺﾞｼｯｸE" pitchFamily="50" charset="-128"/>
                          <a:ea typeface="HGPｺﾞｼｯｸE" pitchFamily="50" charset="-128"/>
                        </a:rPr>
                        <a:t>リーダーを信頼する</a:t>
                      </a:r>
                    </a:p>
                  </a:txBody>
                  <a:tcPr marL="38927" marR="38927" marT="38927" marB="38927">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rgbClr val="F8F8F8"/>
                    </a:solidFill>
                  </a:tcPr>
                </a:tc>
                <a:extLst>
                  <a:ext uri="{0D108BD9-81ED-4DB2-BD59-A6C34878D82A}">
                    <a16:rowId xmlns:a16="http://schemas.microsoft.com/office/drawing/2014/main" val="10007"/>
                  </a:ext>
                </a:extLst>
              </a:tr>
              <a:tr h="690388">
                <a:tc>
                  <a:txBody>
                    <a:bodyPr/>
                    <a:lstStyle/>
                    <a:p>
                      <a:pPr algn="ctr" fontAlgn="t"/>
                      <a:r>
                        <a:rPr lang="ja-JP" altLang="en-US" sz="1800" b="1" dirty="0">
                          <a:latin typeface="HGPｺﾞｼｯｸE" pitchFamily="50" charset="-128"/>
                          <a:ea typeface="HGPｺﾞｼｯｸE" pitchFamily="50" charset="-128"/>
                        </a:rPr>
                        <a:t>自己中心的な姿勢を身に付けやすい</a:t>
                      </a:r>
                    </a:p>
                  </a:txBody>
                  <a:tcPr marL="38927" marR="38927" marT="38927" marB="38927">
                    <a:lnL>
                      <a:noFill/>
                    </a:lnL>
                    <a:lnR w="9525" cap="flat" cmpd="sng" algn="ctr">
                      <a:solidFill>
                        <a:srgbClr val="D8D8D8"/>
                      </a:solidFill>
                      <a:prstDash val="solid"/>
                      <a:round/>
                      <a:headEnd type="none" w="med" len="med"/>
                      <a:tailEnd type="none" w="med" len="med"/>
                    </a:lnR>
                    <a:lnT w="9525" cap="flat" cmpd="sng" algn="ctr">
                      <a:solidFill>
                        <a:srgbClr val="D8D8D8"/>
                      </a:solidFill>
                      <a:prstDash val="solid"/>
                      <a:round/>
                      <a:headEnd type="none" w="med" len="med"/>
                      <a:tailEnd type="none" w="med" len="med"/>
                    </a:lnT>
                    <a:lnB>
                      <a:noFill/>
                    </a:lnB>
                    <a:solidFill>
                      <a:srgbClr val="F8F8F8"/>
                    </a:solidFill>
                  </a:tcPr>
                </a:tc>
                <a:tc>
                  <a:txBody>
                    <a:bodyPr/>
                    <a:lstStyle/>
                    <a:p>
                      <a:pPr algn="ctr" fontAlgn="t"/>
                      <a:r>
                        <a:rPr lang="ja-JP" altLang="en-US" sz="1800" b="1" dirty="0">
                          <a:latin typeface="HGPｺﾞｼｯｸE" pitchFamily="50" charset="-128"/>
                          <a:ea typeface="HGPｺﾞｼｯｸE" pitchFamily="50" charset="-128"/>
                        </a:rPr>
                        <a:t>周囲に役立とうとする姿勢を身に付けやすい</a:t>
                      </a:r>
                    </a:p>
                  </a:txBody>
                  <a:tcPr marL="38927" marR="38927" marT="38927" marB="38927">
                    <a:lnL w="9525" cap="flat" cmpd="sng" algn="ctr">
                      <a:solidFill>
                        <a:srgbClr val="D8D8D8"/>
                      </a:solidFill>
                      <a:prstDash val="solid"/>
                      <a:round/>
                      <a:headEnd type="none" w="med" len="med"/>
                      <a:tailEnd type="none" w="med" len="med"/>
                    </a:lnL>
                    <a:lnR>
                      <a:noFill/>
                    </a:lnR>
                    <a:lnT w="9525" cap="flat" cmpd="sng" algn="ctr">
                      <a:solidFill>
                        <a:srgbClr val="D8D8D8"/>
                      </a:solidFill>
                      <a:prstDash val="solid"/>
                      <a:round/>
                      <a:headEnd type="none" w="med" len="med"/>
                      <a:tailEnd type="none" w="med" len="med"/>
                    </a:lnT>
                    <a:lnB>
                      <a:noFill/>
                    </a:lnB>
                    <a:solidFill>
                      <a:srgbClr val="F8F8F8"/>
                    </a:solidFill>
                  </a:tcPr>
                </a:tc>
                <a:extLst>
                  <a:ext uri="{0D108BD9-81ED-4DB2-BD59-A6C34878D82A}">
                    <a16:rowId xmlns:a16="http://schemas.microsoft.com/office/drawing/2014/main" val="10008"/>
                  </a:ext>
                </a:extLst>
              </a:tr>
            </a:tbl>
          </a:graphicData>
        </a:graphic>
      </p:graphicFrame>
      <p:sp>
        <p:nvSpPr>
          <p:cNvPr id="2007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1" lang="ja-JP" altLang="ja-JP" sz="1800" b="0" i="0" u="none" strike="noStrike" cap="none" normalizeH="0" baseline="0">
                <a:ln>
                  <a:noFill/>
                </a:ln>
                <a:solidFill>
                  <a:schemeClr val="tx1"/>
                </a:solidFill>
                <a:effectLst/>
                <a:latin typeface="Arial" charset="0"/>
                <a:ea typeface="ＭＳ Ｐゴシック" charset="-128"/>
                <a:cs typeface="ＭＳ Ｐゴシック" charset="-128"/>
              </a:rPr>
            </a:br>
            <a:endParaRPr kumimoji="1" lang="ja-JP" altLang="ja-JP"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テキスト ボックス 3"/>
          <p:cNvSpPr txBox="1"/>
          <p:nvPr/>
        </p:nvSpPr>
        <p:spPr>
          <a:xfrm>
            <a:off x="1215957" y="252919"/>
            <a:ext cx="6011694" cy="707886"/>
          </a:xfrm>
          <a:prstGeom prst="rect">
            <a:avLst/>
          </a:prstGeom>
          <a:noFill/>
        </p:spPr>
        <p:txBody>
          <a:bodyPr wrap="square" rtlCol="0">
            <a:spAutoFit/>
          </a:bodyPr>
          <a:lstStyle/>
          <a:p>
            <a:r>
              <a:rPr kumimoji="1" lang="ja-JP" altLang="en-US" sz="4000" b="1" u="sng" dirty="0">
                <a:solidFill>
                  <a:srgbClr val="FF0000"/>
                </a:solidFill>
              </a:rPr>
              <a:t>サーバントリーダーシップ</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95791" y="367929"/>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ja-JP" altLang="en-US" sz="4400" b="1" u="sng" dirty="0">
                <a:solidFill>
                  <a:srgbClr val="FF0000"/>
                </a:solidFill>
                <a:latin typeface="Arial Narrow Bold" pitchFamily="-84" charset="0"/>
              </a:rPr>
              <a:t>変革的リーダーシップ</a:t>
            </a:r>
            <a:endParaRPr lang="en-US" sz="4400" b="1" u="sng" dirty="0">
              <a:solidFill>
                <a:srgbClr val="FF0000"/>
              </a:solidFill>
              <a:latin typeface="Arial Narrow Bold" pitchFamily="-8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622675"/>
            <a:ext cx="3162300" cy="238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188913" y="1293604"/>
            <a:ext cx="8732837" cy="523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lvl="0" indent="-457200">
              <a:spcAft>
                <a:spcPts val="300"/>
              </a:spcAft>
              <a:buFont typeface="Arial" pitchFamily="34" charset="0"/>
              <a:buChar char="•"/>
            </a:pPr>
            <a:r>
              <a:rPr lang="ja-JP" altLang="en-US" sz="3200" dirty="0">
                <a:solidFill>
                  <a:srgbClr val="585858"/>
                </a:solidFill>
                <a:latin typeface="HGS創英角ｺﾞｼｯｸUB" pitchFamily="50" charset="-128"/>
                <a:ea typeface="HGS創英角ｺﾞｼｯｸUB" pitchFamily="50" charset="-128"/>
              </a:rPr>
              <a:t>組織が持つ価値観と、チームの価値観を</a:t>
            </a:r>
            <a:br>
              <a:rPr lang="en-US" altLang="ja-JP" sz="3200" dirty="0">
                <a:solidFill>
                  <a:srgbClr val="585858"/>
                </a:solidFill>
                <a:latin typeface="HGS創英角ｺﾞｼｯｸUB" pitchFamily="50" charset="-128"/>
                <a:ea typeface="HGS創英角ｺﾞｼｯｸUB" pitchFamily="50" charset="-128"/>
              </a:rPr>
            </a:br>
            <a:r>
              <a:rPr lang="ja-JP" altLang="en-US" sz="3200" dirty="0">
                <a:solidFill>
                  <a:srgbClr val="585858"/>
                </a:solidFill>
                <a:latin typeface="HGS創英角ｺﾞｼｯｸUB" pitchFamily="50" charset="-128"/>
                <a:ea typeface="HGS創英角ｺﾞｼｯｸUB" pitchFamily="50" charset="-128"/>
              </a:rPr>
              <a:t>一致させる事ができる</a:t>
            </a:r>
            <a:endParaRPr lang="en-US" sz="3200" dirty="0">
              <a:solidFill>
                <a:srgbClr val="585858"/>
              </a:solidFill>
              <a:latin typeface="HGS創英角ｺﾞｼｯｸUB" pitchFamily="50" charset="-128"/>
              <a:ea typeface="HGS創英角ｺﾞｼｯｸUB" pitchFamily="50" charset="-128"/>
            </a:endParaRPr>
          </a:p>
          <a:p>
            <a:pPr marL="457200" lvl="0" indent="-457200">
              <a:spcAft>
                <a:spcPts val="300"/>
              </a:spcAft>
              <a:buFont typeface="Arial" pitchFamily="34" charset="0"/>
              <a:buChar char="•"/>
            </a:pPr>
            <a:r>
              <a:rPr lang="ja-JP" altLang="en-US" sz="3200" dirty="0">
                <a:solidFill>
                  <a:srgbClr val="585858"/>
                </a:solidFill>
                <a:latin typeface="HGS創英角ｺﾞｼｯｸUB" pitchFamily="50" charset="-128"/>
                <a:ea typeface="HGS創英角ｺﾞｼｯｸUB" pitchFamily="50" charset="-128"/>
              </a:rPr>
              <a:t>情熱をもって仕事に取り組む</a:t>
            </a:r>
            <a:endParaRPr lang="en-US" sz="3200" dirty="0">
              <a:solidFill>
                <a:srgbClr val="585858"/>
              </a:solidFill>
              <a:latin typeface="HGS創英角ｺﾞｼｯｸUB" pitchFamily="50" charset="-128"/>
              <a:ea typeface="HGS創英角ｺﾞｼｯｸUB" pitchFamily="50" charset="-128"/>
            </a:endParaRPr>
          </a:p>
          <a:p>
            <a:pPr marL="457200" lvl="0" indent="-457200">
              <a:spcAft>
                <a:spcPts val="300"/>
              </a:spcAft>
              <a:buFont typeface="Arial" pitchFamily="34" charset="0"/>
              <a:buChar char="•"/>
            </a:pPr>
            <a:r>
              <a:rPr lang="ja-JP" altLang="en-US" sz="3200" dirty="0">
                <a:solidFill>
                  <a:srgbClr val="585858"/>
                </a:solidFill>
                <a:latin typeface="HGS創英角ｺﾞｼｯｸUB" pitchFamily="50" charset="-128"/>
                <a:ea typeface="HGS創英角ｺﾞｼｯｸUB" pitchFamily="50" charset="-128"/>
              </a:rPr>
              <a:t>難しい決定を下す</a:t>
            </a:r>
            <a:endParaRPr lang="en-US" sz="3200" dirty="0">
              <a:solidFill>
                <a:srgbClr val="585858"/>
              </a:solidFill>
              <a:latin typeface="HGS創英角ｺﾞｼｯｸUB" pitchFamily="50" charset="-128"/>
              <a:ea typeface="HGS創英角ｺﾞｼｯｸUB" pitchFamily="50" charset="-128"/>
            </a:endParaRPr>
          </a:p>
          <a:p>
            <a:pPr marL="457200" lvl="0" indent="-457200">
              <a:spcAft>
                <a:spcPts val="300"/>
              </a:spcAft>
              <a:buFont typeface="Arial" pitchFamily="34" charset="0"/>
              <a:buChar char="•"/>
            </a:pPr>
            <a:r>
              <a:rPr lang="ja-JP" altLang="en-US" sz="3200" dirty="0">
                <a:solidFill>
                  <a:srgbClr val="585858"/>
                </a:solidFill>
                <a:latin typeface="HGS創英角ｺﾞｼｯｸUB" pitchFamily="50" charset="-128"/>
                <a:ea typeface="HGS創英角ｺﾞｼｯｸUB" pitchFamily="50" charset="-128"/>
              </a:rPr>
              <a:t>必要なリスクを恐れない</a:t>
            </a:r>
            <a:endParaRPr lang="en-US" altLang="ja-JP" sz="3200" dirty="0">
              <a:solidFill>
                <a:srgbClr val="585858"/>
              </a:solidFill>
              <a:latin typeface="HGS創英角ｺﾞｼｯｸUB" pitchFamily="50" charset="-128"/>
              <a:ea typeface="HGS創英角ｺﾞｼｯｸUB" pitchFamily="50" charset="-128"/>
            </a:endParaRPr>
          </a:p>
          <a:p>
            <a:pPr marL="457200" lvl="0" indent="-457200">
              <a:spcAft>
                <a:spcPts val="300"/>
              </a:spcAft>
              <a:buFont typeface="Arial" pitchFamily="34" charset="0"/>
              <a:buChar char="•"/>
            </a:pPr>
            <a:r>
              <a:rPr lang="ja-JP" altLang="en-US" sz="3200" dirty="0">
                <a:solidFill>
                  <a:srgbClr val="585858"/>
                </a:solidFill>
                <a:latin typeface="HGS創英角ｺﾞｼｯｸUB" pitchFamily="50" charset="-128"/>
                <a:ea typeface="HGS創英角ｺﾞｼｯｸUB" pitchFamily="50" charset="-128"/>
              </a:rPr>
              <a:t>常に変化に対応する</a:t>
            </a:r>
            <a:endParaRPr lang="en-US" sz="3200" dirty="0">
              <a:solidFill>
                <a:srgbClr val="585858"/>
              </a:solidFill>
              <a:latin typeface="HGS創英角ｺﾞｼｯｸUB" pitchFamily="50" charset="-128"/>
              <a:ea typeface="HGS創英角ｺﾞｼｯｸUB" pitchFamily="50" charset="-128"/>
            </a:endParaRPr>
          </a:p>
          <a:p>
            <a:pPr marL="457200" lvl="0" indent="-457200">
              <a:spcAft>
                <a:spcPts val="300"/>
              </a:spcAft>
              <a:buFont typeface="Arial" pitchFamily="34" charset="0"/>
              <a:buChar char="•"/>
            </a:pPr>
            <a:r>
              <a:rPr lang="ja-JP" altLang="en-US" sz="3200" dirty="0">
                <a:solidFill>
                  <a:srgbClr val="585858"/>
                </a:solidFill>
                <a:latin typeface="HGS創英角ｺﾞｼｯｸUB" pitchFamily="50" charset="-128"/>
                <a:ea typeface="HGS創英角ｺﾞｼｯｸUB" pitchFamily="50" charset="-128"/>
              </a:rPr>
              <a:t>新しいアイデアに耳を傾ける</a:t>
            </a:r>
            <a:endParaRPr lang="en-US" sz="3200" dirty="0">
              <a:solidFill>
                <a:srgbClr val="585858"/>
              </a:solidFill>
              <a:latin typeface="HGS創英角ｺﾞｼｯｸUB" pitchFamily="50" charset="-128"/>
              <a:ea typeface="HGS創英角ｺﾞｼｯｸUB" pitchFamily="50" charset="-128"/>
            </a:endParaRPr>
          </a:p>
          <a:p>
            <a:pPr marL="457200" lvl="0" indent="-457200">
              <a:spcAft>
                <a:spcPts val="300"/>
              </a:spcAft>
              <a:buFont typeface="Arial" pitchFamily="34" charset="0"/>
              <a:buChar char="•"/>
            </a:pPr>
            <a:r>
              <a:rPr lang="ja-JP" altLang="en-US" sz="3200" dirty="0">
                <a:solidFill>
                  <a:srgbClr val="585858"/>
                </a:solidFill>
                <a:latin typeface="HGS創英角ｺﾞｼｯｸUB" pitchFamily="50" charset="-128"/>
                <a:ea typeface="HGS創英角ｺﾞｼｯｸUB" pitchFamily="50" charset="-128"/>
              </a:rPr>
              <a:t>ほかの人のやる気を高める</a:t>
            </a:r>
            <a:endParaRPr lang="en-US" sz="3200" dirty="0">
              <a:solidFill>
                <a:srgbClr val="585858"/>
              </a:solidFill>
              <a:latin typeface="HGS創英角ｺﾞｼｯｸUB" pitchFamily="50" charset="-128"/>
              <a:ea typeface="HGS創英角ｺﾞｼｯｸUB" pitchFamily="50" charset="-128"/>
            </a:endParaRPr>
          </a:p>
          <a:p>
            <a:pPr marL="457200" lvl="0" indent="-457200">
              <a:spcAft>
                <a:spcPts val="300"/>
              </a:spcAft>
              <a:buFont typeface="Arial" pitchFamily="34" charset="0"/>
              <a:buChar char="•"/>
            </a:pPr>
            <a:r>
              <a:rPr lang="ja-JP" altLang="en-US" sz="3200" dirty="0">
                <a:solidFill>
                  <a:srgbClr val="585858"/>
                </a:solidFill>
                <a:latin typeface="HGS創英角ｺﾞｼｯｸUB" pitchFamily="50" charset="-128"/>
                <a:ea typeface="HGS創英角ｺﾞｼｯｸUB" pitchFamily="50" charset="-128"/>
              </a:rPr>
              <a:t>先見の明をもつ</a:t>
            </a:r>
            <a:endParaRPr lang="en-US" sz="3200" dirty="0">
              <a:solidFill>
                <a:srgbClr val="585858"/>
              </a:solidFill>
              <a:latin typeface="HGS創英角ｺﾞｼｯｸUB" pitchFamily="50" charset="-128"/>
              <a:ea typeface="HGS創英角ｺﾞｼｯｸUB" pitchFamily="50" charset="-128"/>
            </a:endParaRPr>
          </a:p>
          <a:p>
            <a:pPr marL="342900" indent="-342900" eaLnBrk="1" hangingPunct="1">
              <a:spcBef>
                <a:spcPct val="20000"/>
              </a:spcBef>
              <a:buFont typeface="Arial" panose="020B0604020202020204" pitchFamily="34" charset="0"/>
              <a:buChar char="•"/>
            </a:pPr>
            <a:endParaRPr lang="en-US" sz="2400" dirty="0">
              <a:solidFill>
                <a:srgbClr val="585858"/>
              </a:solidFill>
              <a:latin typeface="Georgia" pitchFamily="18" charset="0"/>
            </a:endParaRPr>
          </a:p>
        </p:txBody>
      </p:sp>
    </p:spTree>
    <p:extLst>
      <p:ext uri="{BB962C8B-B14F-4D97-AF65-F5344CB8AC3E}">
        <p14:creationId xmlns:p14="http://schemas.microsoft.com/office/powerpoint/2010/main" val="58975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normAutofit/>
          </a:bodyPr>
          <a:lstStyle/>
          <a:p>
            <a:r>
              <a:rPr kumimoji="1" lang="ja-JP" altLang="en-US" sz="5400" b="1" dirty="0">
                <a:solidFill>
                  <a:srgbClr val="C00000"/>
                </a:solidFill>
                <a:latin typeface="HGP創英ﾌﾟﾚｾﾞﾝｽEB" pitchFamily="18" charset="-128"/>
                <a:ea typeface="HGP創英ﾌﾟﾚｾﾞﾝｽEB" pitchFamily="18" charset="-128"/>
              </a:rPr>
              <a:t>地区研修リーダ</a:t>
            </a:r>
            <a:r>
              <a:rPr kumimoji="1" lang="en-US" altLang="ja-JP" sz="5400" b="1" dirty="0">
                <a:solidFill>
                  <a:srgbClr val="C00000"/>
                </a:solidFill>
                <a:latin typeface="HGP創英ﾌﾟﾚｾﾞﾝｽEB" pitchFamily="18" charset="-128"/>
                <a:ea typeface="HGP創英ﾌﾟﾚｾﾞﾝｽEB" pitchFamily="18" charset="-128"/>
              </a:rPr>
              <a:t>―</a:t>
            </a:r>
            <a:r>
              <a:rPr lang="ja-JP" altLang="en-US" sz="5400" b="1" dirty="0">
                <a:solidFill>
                  <a:srgbClr val="C00000"/>
                </a:solidFill>
                <a:latin typeface="HGP創英ﾌﾟﾚｾﾞﾝｽEB" pitchFamily="18" charset="-128"/>
                <a:ea typeface="HGP創英ﾌﾟﾚｾﾞﾝｽEB" pitchFamily="18" charset="-128"/>
              </a:rPr>
              <a:t>の責務</a:t>
            </a:r>
            <a:endParaRPr kumimoji="1" lang="ja-JP" altLang="en-US" sz="5400" b="1" dirty="0">
              <a:solidFill>
                <a:srgbClr val="C00000"/>
              </a:solidFill>
              <a:latin typeface="HGP創英ﾌﾟﾚｾﾞﾝｽEB" pitchFamily="18" charset="-128"/>
              <a:ea typeface="HGP創英ﾌﾟﾚｾﾞﾝｽEB" pitchFamily="18" charset="-128"/>
            </a:endParaRPr>
          </a:p>
        </p:txBody>
      </p:sp>
      <p:sp>
        <p:nvSpPr>
          <p:cNvPr id="3" name="サブタイトル 2"/>
          <p:cNvSpPr>
            <a:spLocks noGrp="1"/>
          </p:cNvSpPr>
          <p:nvPr>
            <p:ph type="subTitle" idx="1"/>
          </p:nvPr>
        </p:nvSpPr>
        <p:spPr>
          <a:xfrm>
            <a:off x="1371600" y="4365104"/>
            <a:ext cx="6400800" cy="1273696"/>
          </a:xfrm>
        </p:spPr>
        <p:txBody>
          <a:bodyPr/>
          <a:lstStyle/>
          <a:p>
            <a:r>
              <a:rPr kumimoji="1" lang="ja-JP" altLang="en-US" b="1" dirty="0">
                <a:solidFill>
                  <a:schemeClr val="tx1"/>
                </a:solidFill>
              </a:rPr>
              <a:t>これには何がありますか？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an H.S. Riseley - Rotary International President-elect 2016-17"/>
          <p:cNvPicPr>
            <a:picLocks noChangeAspect="1" noChangeArrowheads="1"/>
          </p:cNvPicPr>
          <p:nvPr/>
        </p:nvPicPr>
        <p:blipFill>
          <a:blip r:embed="rId2" cstate="print"/>
          <a:srcRect/>
          <a:stretch>
            <a:fillRect/>
          </a:stretch>
        </p:blipFill>
        <p:spPr bwMode="auto">
          <a:xfrm>
            <a:off x="2470068" y="1384612"/>
            <a:ext cx="3788227" cy="5241819"/>
          </a:xfrm>
          <a:prstGeom prst="rect">
            <a:avLst/>
          </a:prstGeom>
          <a:noFill/>
        </p:spPr>
      </p:pic>
      <p:sp>
        <p:nvSpPr>
          <p:cNvPr id="3" name="テキスト ボックス 2"/>
          <p:cNvSpPr txBox="1"/>
          <p:nvPr/>
        </p:nvSpPr>
        <p:spPr>
          <a:xfrm>
            <a:off x="1128409" y="408562"/>
            <a:ext cx="6712085" cy="584775"/>
          </a:xfrm>
          <a:prstGeom prst="rect">
            <a:avLst/>
          </a:prstGeom>
          <a:noFill/>
        </p:spPr>
        <p:txBody>
          <a:bodyPr wrap="square" rtlCol="0">
            <a:spAutoFit/>
          </a:bodyPr>
          <a:lstStyle/>
          <a:p>
            <a:r>
              <a:rPr kumimoji="1" lang="ja-JP" altLang="en-US" sz="3200" b="1" dirty="0">
                <a:latin typeface="HGP創英角ｺﾞｼｯｸUB" pitchFamily="50" charset="-128"/>
                <a:ea typeface="HGP創英角ｺﾞｼｯｸUB" pitchFamily="50" charset="-128"/>
              </a:rPr>
              <a:t>　　ＲＩ現会長　イアン・ライズリー氏</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179512" y="188641"/>
            <a:ext cx="8764587" cy="936104"/>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ja-JP" altLang="en-US" sz="6000" b="1" dirty="0">
                <a:solidFill>
                  <a:schemeClr val="tx2"/>
                </a:solidFill>
                <a:latin typeface="Arial Narrow Bold" pitchFamily="-84" charset="0"/>
              </a:rPr>
              <a:t>　　　　　　　</a:t>
            </a:r>
            <a:r>
              <a:rPr lang="ja-JP" altLang="en-US" sz="5400" b="1" dirty="0">
                <a:solidFill>
                  <a:schemeClr val="bg1"/>
                </a:solidFill>
                <a:latin typeface="Arial Narrow Bold" pitchFamily="-84" charset="0"/>
              </a:rPr>
              <a:t>責務</a:t>
            </a:r>
            <a:endParaRPr lang="en-US" sz="5400" b="1" dirty="0">
              <a:solidFill>
                <a:schemeClr val="bg1"/>
              </a:solidFill>
              <a:latin typeface="Arial Narrow Bold" pitchFamily="-84" charset="0"/>
            </a:endParaRPr>
          </a:p>
        </p:txBody>
      </p:sp>
      <p:sp>
        <p:nvSpPr>
          <p:cNvPr id="5" name="Content Placeholder 2"/>
          <p:cNvSpPr txBox="1">
            <a:spLocks/>
          </p:cNvSpPr>
          <p:nvPr/>
        </p:nvSpPr>
        <p:spPr bwMode="auto">
          <a:xfrm>
            <a:off x="220663" y="1519238"/>
            <a:ext cx="892333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lvl="0" indent="-457200"/>
            <a:r>
              <a:rPr lang="ja-JP" altLang="en-US" sz="3200" b="1" dirty="0">
                <a:latin typeface="HGPｺﾞｼｯｸE" pitchFamily="50" charset="-128"/>
                <a:ea typeface="HGPｺﾞｼｯｸE" pitchFamily="50" charset="-128"/>
              </a:rPr>
              <a:t>１）効果的な（地区活動を成功に導く）地区リーダーシップチームをエレクトと共に組織・任命する</a:t>
            </a:r>
            <a:endParaRPr lang="en-US" altLang="ja-JP" sz="3200" b="1" dirty="0">
              <a:latin typeface="HGPｺﾞｼｯｸE" pitchFamily="50" charset="-128"/>
              <a:ea typeface="HGPｺﾞｼｯｸE" pitchFamily="50" charset="-128"/>
            </a:endParaRPr>
          </a:p>
          <a:p>
            <a:pPr marL="457200" lvl="0" indent="-457200"/>
            <a:r>
              <a:rPr lang="ja-JP" altLang="en-US" sz="3200" b="1" dirty="0">
                <a:solidFill>
                  <a:srgbClr val="FF0000"/>
                </a:solidFill>
                <a:latin typeface="HGPｺﾞｼｯｸE" pitchFamily="50" charset="-128"/>
                <a:ea typeface="HGPｺﾞｼｯｸE" pitchFamily="50" charset="-128"/>
              </a:rPr>
              <a:t>　　　　　　　　　　　　　　　　（キャビネットの組閣）</a:t>
            </a:r>
            <a:endParaRPr lang="en-US" sz="3200" b="1" dirty="0">
              <a:solidFill>
                <a:srgbClr val="FF0000"/>
              </a:solidFill>
              <a:latin typeface="HGPｺﾞｼｯｸE" pitchFamily="50" charset="-128"/>
              <a:ea typeface="HGPｺﾞｼｯｸE" pitchFamily="50" charset="-128"/>
            </a:endParaRPr>
          </a:p>
          <a:p>
            <a:pPr marL="457200" lvl="0" indent="-457200"/>
            <a:r>
              <a:rPr lang="ja-JP" altLang="en-US" sz="3200" b="1" dirty="0">
                <a:latin typeface="HGPｺﾞｼｯｸE" pitchFamily="50" charset="-128"/>
                <a:ea typeface="HGPｺﾞｼｯｸE" pitchFamily="50" charset="-128"/>
              </a:rPr>
              <a:t>２）地区チームと効果的に協力するための計画を</a:t>
            </a:r>
            <a:br>
              <a:rPr lang="en-US" altLang="ja-JP" sz="3200" b="1" dirty="0">
                <a:latin typeface="HGPｺﾞｼｯｸE" pitchFamily="50" charset="-128"/>
                <a:ea typeface="HGPｺﾞｼｯｸE" pitchFamily="50" charset="-128"/>
              </a:rPr>
            </a:br>
            <a:r>
              <a:rPr lang="ja-JP" altLang="en-US" sz="3200" b="1" dirty="0">
                <a:latin typeface="HGPｺﾞｼｯｸE" pitchFamily="50" charset="-128"/>
                <a:ea typeface="HGPｺﾞｼｯｸE" pitchFamily="50" charset="-128"/>
              </a:rPr>
              <a:t>実行する。</a:t>
            </a:r>
            <a:r>
              <a:rPr lang="ja-JP" altLang="en-US" sz="3200" b="1" dirty="0">
                <a:solidFill>
                  <a:srgbClr val="FF0000"/>
                </a:solidFill>
                <a:latin typeface="HGPｺﾞｼｯｸE" pitchFamily="50" charset="-128"/>
                <a:ea typeface="HGPｺﾞｼｯｸE" pitchFamily="50" charset="-128"/>
              </a:rPr>
              <a:t>　</a:t>
            </a:r>
            <a:r>
              <a:rPr lang="ja-JP" altLang="en-US" sz="3200" b="1" dirty="0">
                <a:latin typeface="HGPｺﾞｼｯｸE" pitchFamily="50" charset="-128"/>
                <a:ea typeface="HGPｺﾞｼｯｸE" pitchFamily="50" charset="-128"/>
              </a:rPr>
              <a:t>（計画と実行：ＲＩ会長のテーマに沿ったガバナー方針のもと</a:t>
            </a:r>
            <a:r>
              <a:rPr lang="ja-JP" altLang="en-US" sz="3200" b="1" dirty="0">
                <a:solidFill>
                  <a:srgbClr val="FF0000"/>
                </a:solidFill>
                <a:latin typeface="HGPｺﾞｼｯｸE" pitchFamily="50" charset="-128"/>
                <a:ea typeface="HGPｺﾞｼｯｸE" pitchFamily="50" charset="-128"/>
              </a:rPr>
              <a:t>研修を企画）</a:t>
            </a:r>
            <a:endParaRPr lang="en-US" sz="3200" b="1" dirty="0">
              <a:solidFill>
                <a:srgbClr val="FF0000"/>
              </a:solidFill>
              <a:latin typeface="HGPｺﾞｼｯｸE" pitchFamily="50" charset="-128"/>
              <a:ea typeface="HGPｺﾞｼｯｸE" pitchFamily="50" charset="-128"/>
            </a:endParaRPr>
          </a:p>
          <a:p>
            <a:pPr marL="457200" indent="-457200"/>
            <a:endParaRPr lang="en-US" altLang="ja-JP" sz="3200" b="1" dirty="0">
              <a:latin typeface="HGPｺﾞｼｯｸE" pitchFamily="50" charset="-128"/>
              <a:ea typeface="HGPｺﾞｼｯｸE" pitchFamily="50" charset="-128"/>
            </a:endParaRPr>
          </a:p>
          <a:p>
            <a:pPr marL="457200" indent="-457200"/>
            <a:r>
              <a:rPr lang="ja-JP" altLang="en-US" sz="3200" b="1" dirty="0">
                <a:latin typeface="HGPｺﾞｼｯｸE" pitchFamily="50" charset="-128"/>
                <a:ea typeface="HGPｺﾞｼｯｸE" pitchFamily="50" charset="-128"/>
              </a:rPr>
              <a:t>３）地区チームを導き、クラブと協力する上で</a:t>
            </a:r>
            <a:br>
              <a:rPr lang="en-US" altLang="ja-JP" sz="3200" b="1" dirty="0">
                <a:latin typeface="HGPｺﾞｼｯｸE" pitchFamily="50" charset="-128"/>
                <a:ea typeface="HGPｺﾞｼｯｸE" pitchFamily="50" charset="-128"/>
              </a:rPr>
            </a:br>
            <a:r>
              <a:rPr lang="ja-JP" altLang="en-US" sz="3200" b="1" dirty="0">
                <a:latin typeface="HGPｺﾞｼｯｸE" pitchFamily="50" charset="-128"/>
                <a:ea typeface="HGPｺﾞｼｯｸE" pitchFamily="50" charset="-128"/>
              </a:rPr>
              <a:t>予想される課題への対応策を考える。</a:t>
            </a:r>
            <a:endParaRPr lang="en-US" sz="3200" b="1" dirty="0">
              <a:latin typeface="HGPｺﾞｼｯｸE" pitchFamily="50" charset="-128"/>
              <a:ea typeface="HGPｺﾞｼｯｸE" pitchFamily="50" charset="-128"/>
            </a:endParaRPr>
          </a:p>
          <a:p>
            <a:pPr marL="457200" lvl="0" indent="-457200">
              <a:spcAft>
                <a:spcPts val="300"/>
              </a:spcAft>
            </a:pPr>
            <a:r>
              <a:rPr lang="ja-JP" altLang="en-US" sz="3200" b="1" dirty="0">
                <a:solidFill>
                  <a:srgbClr val="FF0000"/>
                </a:solidFill>
                <a:latin typeface="HGPｺﾞｼｯｸE" pitchFamily="50" charset="-128"/>
                <a:ea typeface="HGPｺﾞｼｯｸE" pitchFamily="50" charset="-128"/>
              </a:rPr>
              <a:t>　　　　　　</a:t>
            </a:r>
            <a:r>
              <a:rPr lang="ja-JP" altLang="en-US" sz="3200" b="1" dirty="0">
                <a:latin typeface="HGPｺﾞｼｯｸE" pitchFamily="50" charset="-128"/>
                <a:ea typeface="HGPｺﾞｼｯｸE" pitchFamily="50" charset="-128"/>
              </a:rPr>
              <a:t>（さまざまな予想される</a:t>
            </a:r>
            <a:r>
              <a:rPr lang="ja-JP" altLang="en-US" sz="3200" b="1" dirty="0">
                <a:solidFill>
                  <a:srgbClr val="FF0000"/>
                </a:solidFill>
                <a:latin typeface="HGPｺﾞｼｯｸE" pitchFamily="50" charset="-128"/>
                <a:ea typeface="HGPｺﾞｼｯｸE" pitchFamily="50" charset="-128"/>
              </a:rPr>
              <a:t>困難への対策）</a:t>
            </a:r>
            <a:endParaRPr lang="en-US" sz="3200" b="1" dirty="0">
              <a:solidFill>
                <a:srgbClr val="FF0000"/>
              </a:solidFill>
              <a:latin typeface="HGPｺﾞｼｯｸE" pitchFamily="50" charset="-128"/>
              <a:ea typeface="HGPｺﾞｼｯｸE" pitchFamily="50" charset="-128"/>
            </a:endParaRPr>
          </a:p>
          <a:p>
            <a:pPr eaLnBrk="1" hangingPunct="1">
              <a:spcBef>
                <a:spcPct val="20000"/>
              </a:spcBef>
              <a:buFont typeface="Arial" pitchFamily="34" charset="0"/>
              <a:buNone/>
            </a:pPr>
            <a:endParaRPr lang="en-US" sz="2400" dirty="0">
              <a:solidFill>
                <a:srgbClr val="585858"/>
              </a:solidFill>
              <a:latin typeface="Georgi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5007" y="1124744"/>
            <a:ext cx="8535465" cy="5328591"/>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kumimoji="1" lang="en-US" altLang="ja-JP" sz="6000" b="1" dirty="0">
                <a:solidFill>
                  <a:srgbClr val="FF0000"/>
                </a:solidFill>
              </a:rPr>
            </a:br>
            <a:r>
              <a:rPr kumimoji="1" lang="ja-JP" altLang="en-US" sz="6000" b="1" dirty="0">
                <a:solidFill>
                  <a:schemeClr val="tx1"/>
                </a:solidFill>
                <a:effectLst>
                  <a:outerShdw blurRad="38100" dist="38100" dir="2700000" algn="tl">
                    <a:srgbClr val="000000">
                      <a:alpha val="43137"/>
                    </a:srgbClr>
                  </a:outerShdw>
                </a:effectLst>
              </a:rPr>
              <a:t>当該年度ＲＩ会長のテーマ・活動方針、そしてガバナーエレクトの活動方針を各セミナーを通して会員へ周知徹底させる</a:t>
            </a:r>
            <a:br>
              <a:rPr kumimoji="1" lang="en-US" altLang="ja-JP" sz="6600" b="1" dirty="0">
                <a:solidFill>
                  <a:schemeClr val="bg1"/>
                </a:solidFill>
                <a:effectLst>
                  <a:outerShdw blurRad="38100" dist="38100" dir="2700000" algn="tl">
                    <a:srgbClr val="000000">
                      <a:alpha val="43137"/>
                    </a:srgbClr>
                  </a:outerShdw>
                </a:effectLst>
              </a:rPr>
            </a:br>
            <a:endParaRPr kumimoji="1" lang="ja-JP" altLang="en-US" sz="6600" b="1" dirty="0">
              <a:solidFill>
                <a:schemeClr val="bg1"/>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1371600" y="3886200"/>
            <a:ext cx="6400800" cy="1303317"/>
          </a:xfrm>
        </p:spPr>
        <p:txBody>
          <a:bodyPr/>
          <a:lstStyle/>
          <a:p>
            <a:endParaRPr kumimoji="1" lang="ja-JP" altLang="en-US" dirty="0"/>
          </a:p>
        </p:txBody>
      </p:sp>
      <p:sp>
        <p:nvSpPr>
          <p:cNvPr id="4" name="テキスト ボックス 3"/>
          <p:cNvSpPr txBox="1"/>
          <p:nvPr/>
        </p:nvSpPr>
        <p:spPr>
          <a:xfrm>
            <a:off x="285007" y="142504"/>
            <a:ext cx="8704613"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4000" b="1" dirty="0">
                <a:solidFill>
                  <a:schemeClr val="bg1"/>
                </a:solidFill>
              </a:rPr>
              <a:t>地区リーダーシップチームの活動目的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7030A0"/>
                </a:solidFill>
                <a:latin typeface="HGP創英角ｺﾞｼｯｸUB" pitchFamily="50" charset="-128"/>
                <a:ea typeface="HGP創英角ｺﾞｼｯｸUB" pitchFamily="50" charset="-128"/>
              </a:rPr>
              <a:t>セッション１の内容</a:t>
            </a:r>
            <a:endParaRPr kumimoji="1" lang="ja-JP" altLang="en-US" dirty="0">
              <a:solidFill>
                <a:srgbClr val="7030A0"/>
              </a:solidFill>
              <a:latin typeface="HGP創英角ｺﾞｼｯｸUB" pitchFamily="50" charset="-128"/>
              <a:ea typeface="HGP創英角ｺﾞｼｯｸUB" pitchFamily="50" charset="-128"/>
            </a:endParaRPr>
          </a:p>
        </p:txBody>
      </p:sp>
      <p:sp>
        <p:nvSpPr>
          <p:cNvPr id="3" name="コンテンツ プレースホルダ 2"/>
          <p:cNvSpPr>
            <a:spLocks noGrp="1"/>
          </p:cNvSpPr>
          <p:nvPr>
            <p:ph idx="1"/>
          </p:nvPr>
        </p:nvSpPr>
        <p:spPr>
          <a:xfrm>
            <a:off x="457200" y="1600200"/>
            <a:ext cx="8435280" cy="4525963"/>
          </a:xfrm>
        </p:spPr>
        <p:txBody>
          <a:bodyPr/>
          <a:lstStyle/>
          <a:p>
            <a:pPr>
              <a:buNone/>
            </a:pPr>
            <a:r>
              <a:rPr kumimoji="1" lang="ja-JP" altLang="en-US" b="1" dirty="0">
                <a:latin typeface="HGP創英角ｺﾞｼｯｸUB" pitchFamily="50" charset="-128"/>
                <a:ea typeface="HGP創英角ｺﾞｼｯｸUB" pitchFamily="50" charset="-128"/>
              </a:rPr>
              <a:t>１）　地区研修リーダーとその</a:t>
            </a:r>
            <a:r>
              <a:rPr lang="ja-JP" altLang="en-US" b="1" dirty="0">
                <a:latin typeface="HGP創英角ｺﾞｼｯｸUB" pitchFamily="50" charset="-128"/>
                <a:ea typeface="HGP創英角ｺﾞｼｯｸUB" pitchFamily="50" charset="-128"/>
              </a:rPr>
              <a:t>責務</a:t>
            </a:r>
            <a:endParaRPr kumimoji="1"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　　　　　　　　　　　　　　</a:t>
            </a:r>
            <a:r>
              <a:rPr kumimoji="1" lang="en-US" altLang="ja-JP" b="1" dirty="0">
                <a:latin typeface="HGP創英角ｺﾞｼｯｸUB" pitchFamily="50" charset="-128"/>
                <a:ea typeface="HGP創英角ｺﾞｼｯｸUB" pitchFamily="50" charset="-128"/>
              </a:rPr>
              <a:t>【</a:t>
            </a:r>
            <a:r>
              <a:rPr kumimoji="1" lang="ja-JP" altLang="en-US" b="1" dirty="0">
                <a:latin typeface="HGP創英角ｺﾞｼｯｸUB" pitchFamily="50" charset="-128"/>
                <a:ea typeface="HGP創英角ｺﾞｼｯｸUB" pitchFamily="50" charset="-128"/>
              </a:rPr>
              <a:t>基礎的事項の確認</a:t>
            </a:r>
            <a:r>
              <a:rPr kumimoji="1" lang="en-US" altLang="ja-JP" b="1" dirty="0">
                <a:latin typeface="HGP創英角ｺﾞｼｯｸUB" pitchFamily="50" charset="-128"/>
                <a:ea typeface="HGP創英角ｺﾞｼｯｸUB" pitchFamily="50" charset="-128"/>
              </a:rPr>
              <a:t>】</a:t>
            </a:r>
          </a:p>
          <a:p>
            <a:pPr>
              <a:buNone/>
            </a:pPr>
            <a:r>
              <a:rPr lang="ja-JP" altLang="en-US" b="1" dirty="0">
                <a:solidFill>
                  <a:srgbClr val="C00000"/>
                </a:solidFill>
                <a:latin typeface="HGP創英角ｺﾞｼｯｸUB" pitchFamily="50" charset="-128"/>
                <a:ea typeface="HGP創英角ｺﾞｼｯｸUB" pitchFamily="50" charset="-128"/>
              </a:rPr>
              <a:t>２）　地区研修委員会の組閣</a:t>
            </a:r>
            <a:endParaRPr lang="en-US" altLang="ja-JP" b="1" dirty="0">
              <a:solidFill>
                <a:srgbClr val="C00000"/>
              </a:solidFill>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３）　各地区での研修の紹介</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４</a:t>
            </a:r>
            <a:r>
              <a:rPr kumimoji="1" lang="ja-JP" altLang="en-US" b="1" dirty="0">
                <a:latin typeface="HGP創英角ｺﾞｼｯｸUB" pitchFamily="50" charset="-128"/>
                <a:ea typeface="HGP創英角ｺﾞｼｯｸUB" pitchFamily="50" charset="-128"/>
              </a:rPr>
              <a:t>）　国際協議会での</a:t>
            </a:r>
            <a:r>
              <a:rPr lang="ja-JP" altLang="en-US" b="1" dirty="0">
                <a:latin typeface="HGP創英角ｺﾞｼｯｸUB" pitchFamily="50" charset="-128"/>
                <a:ea typeface="HGP創英角ｺﾞｼｯｸUB" pitchFamily="50" charset="-128"/>
              </a:rPr>
              <a:t>エレクト</a:t>
            </a:r>
            <a:r>
              <a:rPr kumimoji="1" lang="ja-JP" altLang="en-US" b="1" dirty="0">
                <a:latin typeface="HGP創英角ｺﾞｼｯｸUB" pitchFamily="50" charset="-128"/>
                <a:ea typeface="HGP創英角ｺﾞｼｯｸUB" pitchFamily="50" charset="-128"/>
              </a:rPr>
              <a:t>の研修内容</a:t>
            </a:r>
            <a:endParaRPr kumimoji="1"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５）　ガバナーエレクト年度の新しい取り組み</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６</a:t>
            </a:r>
            <a:r>
              <a:rPr kumimoji="1" lang="ja-JP" altLang="en-US" b="1" dirty="0">
                <a:latin typeface="HGP創英角ｺﾞｼｯｸUB" pitchFamily="50" charset="-128"/>
                <a:ea typeface="HGP創英角ｺﾞｼｯｸUB" pitchFamily="50" charset="-128"/>
              </a:rPr>
              <a:t>）　ガバナー年度の取り組み</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95788" y="260648"/>
            <a:ext cx="8764587" cy="18002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endParaRPr lang="en-US" altLang="ja-JP" sz="4400" b="1" dirty="0">
              <a:solidFill>
                <a:schemeClr val="tx2"/>
              </a:solidFill>
              <a:latin typeface="Arial Narrow Bold" pitchFamily="-84" charset="0"/>
            </a:endParaRPr>
          </a:p>
          <a:p>
            <a:pPr eaLnBrk="1" hangingPunct="1">
              <a:lnSpc>
                <a:spcPct val="80000"/>
              </a:lnSpc>
            </a:pPr>
            <a:r>
              <a:rPr lang="ja-JP" altLang="en-US" sz="4400" b="1" dirty="0">
                <a:solidFill>
                  <a:schemeClr val="tx2"/>
                </a:solidFill>
                <a:latin typeface="Arial Narrow Bold" pitchFamily="-84" charset="0"/>
              </a:rPr>
              <a:t>　　</a:t>
            </a:r>
            <a:r>
              <a:rPr lang="ja-JP" altLang="en-US" sz="4400" b="1" dirty="0">
                <a:solidFill>
                  <a:schemeClr val="accent2">
                    <a:lumMod val="75000"/>
                  </a:schemeClr>
                </a:solidFill>
                <a:latin typeface="HGPｺﾞｼｯｸE" pitchFamily="50" charset="-128"/>
                <a:ea typeface="HGPｺﾞｼｯｸE" pitchFamily="50" charset="-128"/>
              </a:rPr>
              <a:t>地区リーダーシップチームの</a:t>
            </a:r>
            <a:endParaRPr lang="en-US" altLang="ja-JP" sz="4400" b="1" dirty="0">
              <a:solidFill>
                <a:schemeClr val="accent2">
                  <a:lumMod val="75000"/>
                </a:schemeClr>
              </a:solidFill>
              <a:latin typeface="HGPｺﾞｼｯｸE" pitchFamily="50" charset="-128"/>
              <a:ea typeface="HGPｺﾞｼｯｸE" pitchFamily="50" charset="-128"/>
            </a:endParaRPr>
          </a:p>
          <a:p>
            <a:pPr eaLnBrk="1" hangingPunct="1">
              <a:lnSpc>
                <a:spcPct val="80000"/>
              </a:lnSpc>
            </a:pPr>
            <a:r>
              <a:rPr lang="ja-JP" altLang="en-US" sz="4400" b="1" dirty="0">
                <a:solidFill>
                  <a:schemeClr val="accent2">
                    <a:lumMod val="75000"/>
                  </a:schemeClr>
                </a:solidFill>
                <a:latin typeface="HGPｺﾞｼｯｸE" pitchFamily="50" charset="-128"/>
                <a:ea typeface="HGPｺﾞｼｯｸE" pitchFamily="50" charset="-128"/>
              </a:rPr>
              <a:t>　　　　　　　</a:t>
            </a:r>
            <a:r>
              <a:rPr lang="ja-JP" altLang="en-US" sz="4400" dirty="0">
                <a:solidFill>
                  <a:schemeClr val="accent2">
                    <a:lumMod val="75000"/>
                  </a:schemeClr>
                </a:solidFill>
                <a:latin typeface="HGPｺﾞｼｯｸE" pitchFamily="50" charset="-128"/>
                <a:ea typeface="HGPｺﾞｼｯｸE" pitchFamily="50" charset="-128"/>
              </a:rPr>
              <a:t>組閣</a:t>
            </a:r>
            <a:r>
              <a:rPr lang="ja-JP" altLang="en-US" sz="4400" b="1" dirty="0">
                <a:solidFill>
                  <a:schemeClr val="accent2">
                    <a:lumMod val="75000"/>
                  </a:schemeClr>
                </a:solidFill>
                <a:latin typeface="HGPｺﾞｼｯｸE" pitchFamily="50" charset="-128"/>
                <a:ea typeface="HGPｺﾞｼｯｸE" pitchFamily="50" charset="-128"/>
              </a:rPr>
              <a:t>と</a:t>
            </a:r>
            <a:r>
              <a:rPr lang="ja-JP" altLang="en-US" sz="4400" dirty="0">
                <a:solidFill>
                  <a:schemeClr val="accent2">
                    <a:lumMod val="75000"/>
                  </a:schemeClr>
                </a:solidFill>
                <a:latin typeface="HGPｺﾞｼｯｸE" pitchFamily="50" charset="-128"/>
                <a:ea typeface="HGPｺﾞｼｯｸE" pitchFamily="50" charset="-128"/>
              </a:rPr>
              <a:t>人選</a:t>
            </a:r>
            <a:endParaRPr lang="en-US" sz="4400" dirty="0">
              <a:solidFill>
                <a:schemeClr val="accent2">
                  <a:lumMod val="75000"/>
                </a:schemeClr>
              </a:solidFill>
              <a:latin typeface="HGPｺﾞｼｯｸE" pitchFamily="50" charset="-128"/>
              <a:ea typeface="HGPｺﾞｼｯｸE" pitchFamily="50"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20686"/>
            <a:ext cx="6691312" cy="348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452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1895" y="308759"/>
            <a:ext cx="7825839"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4000" dirty="0">
                <a:solidFill>
                  <a:schemeClr val="accent2">
                    <a:lumMod val="75000"/>
                  </a:schemeClr>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地区研修リーダーシップチーム</a:t>
            </a:r>
          </a:p>
        </p:txBody>
      </p:sp>
      <p:sp>
        <p:nvSpPr>
          <p:cNvPr id="3" name="テキスト ボックス 2"/>
          <p:cNvSpPr txBox="1"/>
          <p:nvPr/>
        </p:nvSpPr>
        <p:spPr>
          <a:xfrm>
            <a:off x="439386" y="1330036"/>
            <a:ext cx="8704613" cy="4770537"/>
          </a:xfrm>
          <a:prstGeom prst="rect">
            <a:avLst/>
          </a:prstGeom>
          <a:noFill/>
        </p:spPr>
        <p:txBody>
          <a:bodyPr wrap="square" rtlCol="0">
            <a:spAutoFit/>
          </a:bodyPr>
          <a:lstStyle/>
          <a:p>
            <a:r>
              <a:rPr kumimoji="1" lang="ja-JP" altLang="en-US" b="1" dirty="0">
                <a:latin typeface="HGP創英角ｺﾞｼｯｸUB" pitchFamily="50" charset="-128"/>
                <a:ea typeface="HGP創英角ｺﾞｼｯｸUB" pitchFamily="50" charset="-128"/>
              </a:rPr>
              <a:t>◆</a:t>
            </a:r>
            <a:r>
              <a:rPr kumimoji="1" lang="ja-JP" altLang="en-US" sz="2400" b="1" dirty="0">
                <a:latin typeface="HGP創英角ｺﾞｼｯｸUB" pitchFamily="50" charset="-128"/>
                <a:ea typeface="HGP創英角ｺﾞｼｯｸUB" pitchFamily="50" charset="-128"/>
              </a:rPr>
              <a:t>地区研修チームは</a:t>
            </a:r>
            <a:r>
              <a:rPr kumimoji="1" lang="ja-JP" altLang="en-US" sz="2400" b="1" dirty="0">
                <a:solidFill>
                  <a:srgbClr val="FF0000"/>
                </a:solidFill>
                <a:latin typeface="HGP創英角ｺﾞｼｯｸUB" pitchFamily="50" charset="-128"/>
                <a:ea typeface="HGP創英角ｺﾞｼｯｸUB" pitchFamily="50" charset="-128"/>
              </a:rPr>
              <a:t>地区研修委員会と地区研修リーダー</a:t>
            </a:r>
            <a:r>
              <a:rPr kumimoji="1" lang="ja-JP" altLang="en-US" sz="2400" b="1" dirty="0">
                <a:latin typeface="HGP創英角ｺﾞｼｯｸUB" pitchFamily="50" charset="-128"/>
                <a:ea typeface="HGP創英角ｺﾞｼｯｸUB" pitchFamily="50" charset="-128"/>
              </a:rPr>
              <a:t>から構成</a:t>
            </a:r>
            <a:endParaRPr kumimoji="1" lang="en-US" altLang="ja-JP" sz="24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a:t>
            </a:r>
            <a:endParaRPr kumimoji="1" lang="en-US" altLang="ja-JP" sz="2000" b="1" dirty="0">
              <a:latin typeface="HGP創英角ｺﾞｼｯｸUB" pitchFamily="50" charset="-128"/>
              <a:ea typeface="HGP創英角ｺﾞｼｯｸUB" pitchFamily="50" charset="-128"/>
            </a:endParaRPr>
          </a:p>
          <a:p>
            <a:r>
              <a:rPr lang="ja-JP" altLang="en-US" sz="2000" b="1" dirty="0">
                <a:latin typeface="HGP創英角ｺﾞｼｯｸUB" pitchFamily="50" charset="-128"/>
                <a:ea typeface="HGP創英角ｺﾞｼｯｸUB" pitchFamily="50" charset="-128"/>
              </a:rPr>
              <a:t>　　</a:t>
            </a:r>
            <a:r>
              <a:rPr kumimoji="1" lang="ja-JP" altLang="en-US" sz="2000" b="1" dirty="0">
                <a:latin typeface="HGP創英角ｺﾞｼｯｸUB" pitchFamily="50" charset="-128"/>
                <a:ea typeface="HGP創英角ｺﾞｼｯｸUB" pitchFamily="50" charset="-128"/>
              </a:rPr>
              <a:t>研修リーダーの任期は通常１年～２年</a:t>
            </a:r>
            <a:endParaRPr kumimoji="1" lang="en-US" altLang="ja-JP" sz="20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a:t>
            </a:r>
            <a:r>
              <a:rPr kumimoji="1" lang="ja-JP" altLang="en-US" sz="2000" b="1" dirty="0">
                <a:solidFill>
                  <a:srgbClr val="7030A0"/>
                </a:solidFill>
                <a:latin typeface="HGP創英角ｺﾞｼｯｸUB" pitchFamily="50" charset="-128"/>
                <a:ea typeface="HGP創英角ｺﾞｼｯｸUB" pitchFamily="50" charset="-128"/>
              </a:rPr>
              <a:t>地区研修リーダーが研修委員会の委員長を務める事が多い</a:t>
            </a:r>
            <a:endParaRPr kumimoji="1" lang="en-US" altLang="ja-JP" sz="2000" b="1" dirty="0">
              <a:solidFill>
                <a:srgbClr val="7030A0"/>
              </a:solidFill>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例外として：地区によっては委員会を設けず、委員長のみとする場合</a:t>
            </a:r>
            <a:endParaRPr kumimoji="1" lang="en-US" altLang="ja-JP" sz="20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地区研修委員会だけが存在し、研修リーダーを設けないところもある</a:t>
            </a:r>
            <a:endParaRPr kumimoji="1" lang="en-US" altLang="ja-JP" sz="20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いずれの場合でも、地区研修チームが地区内の研修の計画と実施、</a:t>
            </a:r>
            <a:endParaRPr kumimoji="1" lang="en-US" altLang="ja-JP" sz="20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監督を担当する</a:t>
            </a:r>
            <a:endParaRPr kumimoji="1" lang="en-US" altLang="ja-JP" sz="20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◆役割：クラブと地区の次期リーダーを支援するガバナーエレクトへのサポートや、　</a:t>
            </a:r>
            <a:endParaRPr kumimoji="1" lang="en-US" altLang="ja-JP" sz="20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ロータリアンへの継続教育を行うガバナーへのサポートをする</a:t>
            </a:r>
            <a:endParaRPr kumimoji="1" lang="en-US" altLang="ja-JP" sz="2000" b="1" dirty="0">
              <a:latin typeface="HGP創英角ｺﾞｼｯｸUB" pitchFamily="50" charset="-128"/>
              <a:ea typeface="HGP創英角ｺﾞｼｯｸUB" pitchFamily="50" charset="-128"/>
            </a:endParaRPr>
          </a:p>
          <a:p>
            <a:endParaRPr kumimoji="1" lang="en-US" altLang="ja-JP" sz="20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ガバナーエレクトは、会長エレクト研修セミナー（ＰＥＴＳ），地区研修協議会、財　</a:t>
            </a:r>
            <a:endParaRPr kumimoji="1" lang="en-US" altLang="ja-JP" sz="20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団・補助金管理セミナー、米山記念奨学会研修、地区チーム研修セミナーを招</a:t>
            </a:r>
            <a:endParaRPr kumimoji="1" lang="en-US" altLang="ja-JP" sz="20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集する一方、ガバナーは地区指導者育成セミナー、や必要に応じて指導者育成</a:t>
            </a:r>
            <a:endParaRPr kumimoji="1" lang="en-US" altLang="ja-JP" sz="2000" b="1" dirty="0">
              <a:latin typeface="HGP創英角ｺﾞｼｯｸUB" pitchFamily="50" charset="-128"/>
              <a:ea typeface="HGP創英角ｺﾞｼｯｸUB" pitchFamily="50" charset="-128"/>
            </a:endParaRPr>
          </a:p>
          <a:p>
            <a:r>
              <a:rPr kumimoji="1" lang="ja-JP" altLang="en-US" sz="2000" b="1" dirty="0">
                <a:latin typeface="HGP創英角ｺﾞｼｯｸUB" pitchFamily="50" charset="-128"/>
                <a:ea typeface="HGP創英角ｺﾞｼｯｸUB" pitchFamily="50" charset="-128"/>
              </a:rPr>
              <a:t>　プログラムを招集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28800" y="237507"/>
            <a:ext cx="527264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4800" dirty="0">
                <a:solidFill>
                  <a:schemeClr val="accent2">
                    <a:lumMod val="75000"/>
                  </a:schemeClr>
                </a:solidFill>
                <a:effectLst>
                  <a:outerShdw blurRad="38100" dist="38100" dir="2700000" algn="tl">
                    <a:srgbClr val="000000">
                      <a:alpha val="43137"/>
                    </a:srgbClr>
                  </a:outerShdw>
                </a:effectLst>
                <a:latin typeface="HG創英ﾌﾟﾚｾﾞﾝｽEB" pitchFamily="17" charset="-128"/>
                <a:ea typeface="HG創英ﾌﾟﾚｾﾞﾝｽEB" pitchFamily="17" charset="-128"/>
              </a:rPr>
              <a:t>地区研修リーダー</a:t>
            </a:r>
          </a:p>
        </p:txBody>
      </p:sp>
      <p:sp>
        <p:nvSpPr>
          <p:cNvPr id="3" name="テキスト ボックス 2"/>
          <p:cNvSpPr txBox="1"/>
          <p:nvPr/>
        </p:nvSpPr>
        <p:spPr>
          <a:xfrm>
            <a:off x="380010" y="1401289"/>
            <a:ext cx="8763990" cy="4893647"/>
          </a:xfrm>
          <a:prstGeom prst="rect">
            <a:avLst/>
          </a:prstGeom>
          <a:noFill/>
        </p:spPr>
        <p:txBody>
          <a:bodyPr wrap="square" rtlCol="0">
            <a:spAutoFit/>
          </a:bodyPr>
          <a:lstStyle/>
          <a:p>
            <a:r>
              <a:rPr kumimoji="1" lang="ja-JP" altLang="en-US" b="1" dirty="0"/>
              <a:t>●</a:t>
            </a:r>
            <a:r>
              <a:rPr kumimoji="1" lang="ja-JP" altLang="en-US" sz="2400" b="1" dirty="0">
                <a:solidFill>
                  <a:srgbClr val="FF0000"/>
                </a:solidFill>
                <a:latin typeface="HGP創英角ｺﾞｼｯｸUB" pitchFamily="50" charset="-128"/>
                <a:ea typeface="HGP創英角ｺﾞｼｯｸUB" pitchFamily="50" charset="-128"/>
              </a:rPr>
              <a:t>地区研修委員会の委員長を務める</a:t>
            </a:r>
            <a:endParaRPr kumimoji="1" lang="en-US" altLang="ja-JP" sz="2400" b="1" dirty="0">
              <a:solidFill>
                <a:srgbClr val="FF0000"/>
              </a:solidFill>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a:t>
            </a:r>
            <a:r>
              <a:rPr kumimoji="1" lang="ja-JP" altLang="en-US" b="1" dirty="0">
                <a:solidFill>
                  <a:srgbClr val="0070C0"/>
                </a:solidFill>
                <a:latin typeface="HGP創英角ｺﾞｼｯｸUB" pitchFamily="50" charset="-128"/>
                <a:ea typeface="HGP創英角ｺﾞｼｯｸUB" pitchFamily="50" charset="-128"/>
              </a:rPr>
              <a:t>ガバナーとガバナーエレクトによる合意に基づき、次の地区研修を企画管理</a:t>
            </a:r>
            <a:endParaRPr kumimoji="1" lang="en-US" altLang="ja-JP" b="1" dirty="0">
              <a:solidFill>
                <a:srgbClr val="0070C0"/>
              </a:solidFill>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　　　　　　　－地区チーム研修セミナー</a:t>
            </a:r>
            <a:endParaRPr kumimoji="1" lang="en-US" altLang="ja-JP" b="1" dirty="0">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　　　　　　　－会長エレクト研修セミナー（ＰＥＴＳ）</a:t>
            </a:r>
            <a:endParaRPr kumimoji="1" lang="en-US" altLang="ja-JP" b="1" dirty="0">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　　　　　　　－地区研修・協議会</a:t>
            </a:r>
            <a:endParaRPr kumimoji="1" lang="en-US" altLang="ja-JP" b="1" dirty="0">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　　　　　　　－地区ロータリー財団セミナー</a:t>
            </a:r>
            <a:endParaRPr kumimoji="1" lang="en-US" altLang="ja-JP" b="1" dirty="0">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　　　　　　　－指導者育成プログラム</a:t>
            </a:r>
            <a:endParaRPr kumimoji="1" lang="en-US" altLang="ja-JP" b="1" dirty="0">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　　　　　　　－</a:t>
            </a:r>
            <a:r>
              <a:rPr kumimoji="1" lang="ja-JP" altLang="en-US" b="1" dirty="0">
                <a:solidFill>
                  <a:srgbClr val="FF0000"/>
                </a:solidFill>
                <a:latin typeface="HGP創英角ｺﾞｼｯｸUB" pitchFamily="50" charset="-128"/>
                <a:ea typeface="HGP創英角ｺﾞｼｯｸUB" pitchFamily="50" charset="-128"/>
              </a:rPr>
              <a:t>地区公共イメージセミナー</a:t>
            </a:r>
            <a:endParaRPr kumimoji="1" lang="en-US" altLang="ja-JP" b="1" dirty="0">
              <a:solidFill>
                <a:srgbClr val="FF0000"/>
              </a:solidFill>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　　　　　　　－補助金管理セミナー</a:t>
            </a:r>
            <a:endParaRPr kumimoji="1" lang="en-US" altLang="ja-JP" b="1" dirty="0">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　　　　　　　－地区指導者育成セミナー／地区大会</a:t>
            </a:r>
            <a:endParaRPr kumimoji="1" lang="en-US" altLang="ja-JP" b="1" dirty="0">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a:t>
            </a:r>
            <a:r>
              <a:rPr kumimoji="1" lang="ja-JP" altLang="en-US" b="1" dirty="0">
                <a:solidFill>
                  <a:srgbClr val="0070C0"/>
                </a:solidFill>
                <a:latin typeface="HGP創英角ｺﾞｼｯｸUB" pitchFamily="50" charset="-128"/>
                <a:ea typeface="HGP創英角ｺﾞｼｯｸUB" pitchFamily="50" charset="-128"/>
              </a:rPr>
              <a:t>セッション進行役の人選、研修に関する担当者の割り当て</a:t>
            </a:r>
            <a:endParaRPr kumimoji="1" lang="en-US" altLang="ja-JP" b="1" dirty="0">
              <a:solidFill>
                <a:srgbClr val="0070C0"/>
              </a:solidFill>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a:t>
            </a:r>
            <a:r>
              <a:rPr kumimoji="1" lang="ja-JP" altLang="en-US" b="1" dirty="0">
                <a:solidFill>
                  <a:srgbClr val="0070C0"/>
                </a:solidFill>
                <a:latin typeface="HGP創英角ｺﾞｼｯｸUB" pitchFamily="50" charset="-128"/>
                <a:ea typeface="HGP創英角ｺﾞｼｯｸUB" pitchFamily="50" charset="-128"/>
              </a:rPr>
              <a:t>研修に関与する他の地区委員会と定期的な連絡</a:t>
            </a:r>
            <a:endParaRPr kumimoji="1" lang="en-US" altLang="ja-JP" b="1" dirty="0">
              <a:solidFill>
                <a:srgbClr val="0070C0"/>
              </a:solidFill>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a:t>
            </a:r>
            <a:r>
              <a:rPr kumimoji="1" lang="ja-JP" altLang="en-US" b="1" dirty="0">
                <a:solidFill>
                  <a:srgbClr val="0070C0"/>
                </a:solidFill>
                <a:latin typeface="HGP創英角ｺﾞｼｯｸUB" pitchFamily="50" charset="-128"/>
                <a:ea typeface="HGP創英角ｺﾞｼｯｸUB" pitchFamily="50" charset="-128"/>
              </a:rPr>
              <a:t>ロータリー研修リーダー、財団地域コーディネーター（ＲＲＦＣ）ロータリーコーディネーター（ＲＣ</a:t>
            </a:r>
            <a:r>
              <a:rPr kumimoji="1" lang="en-US" altLang="ja-JP" b="1" dirty="0">
                <a:solidFill>
                  <a:srgbClr val="0070C0"/>
                </a:solidFill>
                <a:latin typeface="HGP創英角ｺﾞｼｯｸUB" pitchFamily="50" charset="-128"/>
                <a:ea typeface="HGP創英角ｺﾞｼｯｸUB" pitchFamily="50" charset="-128"/>
              </a:rPr>
              <a:t>),</a:t>
            </a:r>
            <a:r>
              <a:rPr kumimoji="1" lang="ja-JP" altLang="en-US" b="1" dirty="0">
                <a:solidFill>
                  <a:srgbClr val="0070C0"/>
                </a:solidFill>
                <a:latin typeface="HGP創英角ｺﾞｼｯｸUB" pitchFamily="50" charset="-128"/>
                <a:ea typeface="HGP創英角ｺﾞｼｯｸUB" pitchFamily="50" charset="-128"/>
              </a:rPr>
              <a:t>ロータリー公共イメージコーディネータ</a:t>
            </a:r>
            <a:r>
              <a:rPr kumimoji="1" lang="en-US" altLang="ja-JP" b="1" dirty="0">
                <a:solidFill>
                  <a:srgbClr val="0070C0"/>
                </a:solidFill>
                <a:latin typeface="HGP創英角ｺﾞｼｯｸUB" pitchFamily="50" charset="-128"/>
                <a:ea typeface="HGP創英角ｺﾞｼｯｸUB" pitchFamily="50" charset="-128"/>
              </a:rPr>
              <a:t>―</a:t>
            </a:r>
            <a:r>
              <a:rPr kumimoji="1" lang="ja-JP" altLang="en-US" b="1" dirty="0">
                <a:solidFill>
                  <a:srgbClr val="0070C0"/>
                </a:solidFill>
                <a:latin typeface="HGP創英角ｺﾞｼｯｸUB" pitchFamily="50" charset="-128"/>
                <a:ea typeface="HGP創英角ｺﾞｼｯｸUB" pitchFamily="50" charset="-128"/>
              </a:rPr>
              <a:t>（ＲＰＩＣ），恒久基金／大口寄付アドバイザー、（ＥＭ</a:t>
            </a:r>
            <a:r>
              <a:rPr kumimoji="1" lang="en-US" altLang="ja-JP" b="1" dirty="0">
                <a:solidFill>
                  <a:srgbClr val="0070C0"/>
                </a:solidFill>
                <a:latin typeface="HGP創英角ｺﾞｼｯｸUB" pitchFamily="50" charset="-128"/>
                <a:ea typeface="HGP創英角ｺﾞｼｯｸUB" pitchFamily="50" charset="-128"/>
              </a:rPr>
              <a:t>GA)</a:t>
            </a:r>
            <a:r>
              <a:rPr kumimoji="1" lang="ja-JP" altLang="en-US" b="1" dirty="0">
                <a:solidFill>
                  <a:srgbClr val="0070C0"/>
                </a:solidFill>
                <a:latin typeface="HGP創英角ｺﾞｼｯｸUB" pitchFamily="50" charset="-128"/>
                <a:ea typeface="HGP創英角ｺﾞｼｯｸUB" pitchFamily="50" charset="-128"/>
              </a:rPr>
              <a:t>と協力</a:t>
            </a:r>
            <a:endParaRPr kumimoji="1" lang="en-US" altLang="ja-JP" b="1" dirty="0">
              <a:solidFill>
                <a:srgbClr val="0070C0"/>
              </a:solidFill>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a:t>
            </a:r>
            <a:r>
              <a:rPr kumimoji="1" lang="ja-JP" altLang="en-US" b="1" dirty="0">
                <a:solidFill>
                  <a:srgbClr val="0070C0"/>
                </a:solidFill>
                <a:latin typeface="HGP創英角ｺﾞｼｯｸUB" pitchFamily="50" charset="-128"/>
                <a:ea typeface="HGP創英角ｺﾞｼｯｸUB" pitchFamily="50" charset="-128"/>
              </a:rPr>
              <a:t>地区会合やソーシャルメディアで研修告知や出席を奨励</a:t>
            </a:r>
            <a:endParaRPr kumimoji="1" lang="en-US" altLang="ja-JP" b="1" dirty="0">
              <a:solidFill>
                <a:srgbClr val="0070C0"/>
              </a:solidFill>
              <a:latin typeface="HGP創英角ｺﾞｼｯｸUB" pitchFamily="50" charset="-128"/>
              <a:ea typeface="HGP創英角ｺﾞｼｯｸUB" pitchFamily="50" charset="-128"/>
            </a:endParaRPr>
          </a:p>
          <a:p>
            <a:r>
              <a:rPr kumimoji="1" lang="ja-JP" altLang="en-US" b="1" dirty="0">
                <a:latin typeface="HGP創英角ｺﾞｼｯｸUB" pitchFamily="50" charset="-128"/>
                <a:ea typeface="HGP創英角ｺﾞｼｯｸUB" pitchFamily="50" charset="-128"/>
              </a:rPr>
              <a:t>●</a:t>
            </a:r>
            <a:r>
              <a:rPr kumimoji="1" lang="ja-JP" altLang="en-US" b="1" dirty="0">
                <a:solidFill>
                  <a:srgbClr val="0070C0"/>
                </a:solidFill>
                <a:latin typeface="HGP創英角ｺﾞｼｯｸUB" pitchFamily="50" charset="-128"/>
                <a:ea typeface="HGP創英角ｺﾞｼｯｸUB" pitchFamily="50" charset="-128"/>
              </a:rPr>
              <a:t>研修の計画や推進についてクラブ研修リーダーを支援</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116632"/>
            <a:ext cx="792088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54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　　</a:t>
            </a:r>
            <a:r>
              <a:rPr kumimoji="1" lang="ja-JP" altLang="en-US" sz="5400" dirty="0">
                <a:solidFill>
                  <a:schemeClr val="accent2">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地区研修委員会</a:t>
            </a:r>
          </a:p>
        </p:txBody>
      </p:sp>
      <p:sp>
        <p:nvSpPr>
          <p:cNvPr id="3" name="テキスト ボックス 2"/>
          <p:cNvSpPr txBox="1"/>
          <p:nvPr/>
        </p:nvSpPr>
        <p:spPr>
          <a:xfrm>
            <a:off x="0" y="1294410"/>
            <a:ext cx="9144000"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dirty="0">
                <a:solidFill>
                  <a:srgbClr val="FF0000"/>
                </a:solidFill>
                <a:latin typeface="HGP創英角ｺﾞｼｯｸUB" pitchFamily="50" charset="-128"/>
                <a:ea typeface="HGP創英角ｺﾞｼｯｸUB" pitchFamily="50" charset="-128"/>
              </a:rPr>
              <a:t>　　◆地区に研修委員会がある場合、その役割</a:t>
            </a:r>
            <a:endParaRPr kumimoji="1" lang="en-US" altLang="ja-JP" sz="2400" dirty="0">
              <a:solidFill>
                <a:srgbClr val="FF0000"/>
              </a:solidFill>
              <a:latin typeface="HGP創英角ｺﾞｼｯｸUB" pitchFamily="50" charset="-128"/>
              <a:ea typeface="HGP創英角ｺﾞｼｯｸUB" pitchFamily="50" charset="-128"/>
            </a:endParaRPr>
          </a:p>
          <a:p>
            <a:r>
              <a:rPr kumimoji="1" lang="ja-JP" altLang="en-US" sz="2400" dirty="0">
                <a:latin typeface="HGP創英角ｺﾞｼｯｸUB" pitchFamily="50" charset="-128"/>
                <a:ea typeface="HGP創英角ｺﾞｼｯｸUB" pitchFamily="50" charset="-128"/>
              </a:rPr>
              <a:t>　　　　●研修と分化会の計画と実施</a:t>
            </a:r>
            <a:endParaRPr kumimoji="1" lang="en-US" altLang="ja-JP" sz="2400" dirty="0">
              <a:latin typeface="HGP創英角ｺﾞｼｯｸUB" pitchFamily="50" charset="-128"/>
              <a:ea typeface="HGP創英角ｺﾞｼｯｸUB" pitchFamily="50" charset="-128"/>
            </a:endParaRPr>
          </a:p>
          <a:p>
            <a:r>
              <a:rPr kumimoji="1" lang="ja-JP" altLang="en-US" sz="2400" dirty="0">
                <a:latin typeface="HGP創英角ｺﾞｼｯｸUB" pitchFamily="50" charset="-128"/>
                <a:ea typeface="HGP創英角ｺﾞｼｯｸUB" pitchFamily="50" charset="-128"/>
              </a:rPr>
              <a:t>　　　　●セッションの進行役と講演者の人選と準備</a:t>
            </a:r>
            <a:endParaRPr kumimoji="1" lang="en-US" altLang="ja-JP" sz="2400" dirty="0">
              <a:latin typeface="HGP創英角ｺﾞｼｯｸUB" pitchFamily="50" charset="-128"/>
              <a:ea typeface="HGP創英角ｺﾞｼｯｸUB" pitchFamily="50" charset="-128"/>
            </a:endParaRPr>
          </a:p>
          <a:p>
            <a:r>
              <a:rPr kumimoji="1" lang="ja-JP" altLang="en-US" sz="2400" dirty="0">
                <a:latin typeface="HGP創英角ｺﾞｼｯｸUB" pitchFamily="50" charset="-128"/>
                <a:ea typeface="HGP創英角ｺﾞｼｯｸUB" pitchFamily="50" charset="-128"/>
              </a:rPr>
              <a:t>　　　　●研修登録の管理</a:t>
            </a:r>
            <a:endParaRPr kumimoji="1" lang="en-US" altLang="ja-JP" sz="2400" dirty="0">
              <a:latin typeface="HGP創英角ｺﾞｼｯｸUB" pitchFamily="50" charset="-128"/>
              <a:ea typeface="HGP創英角ｺﾞｼｯｸUB" pitchFamily="50" charset="-128"/>
            </a:endParaRPr>
          </a:p>
          <a:p>
            <a:r>
              <a:rPr kumimoji="1" lang="ja-JP" altLang="en-US" sz="2400" dirty="0">
                <a:latin typeface="HGP創英角ｺﾞｼｯｸUB" pitchFamily="50" charset="-128"/>
                <a:ea typeface="HGP創英角ｺﾞｼｯｸUB" pitchFamily="50" charset="-128"/>
              </a:rPr>
              <a:t>　　　　●研修資料の作成と配布</a:t>
            </a:r>
            <a:endParaRPr kumimoji="1" lang="en-US" altLang="ja-JP" sz="2400" dirty="0">
              <a:latin typeface="HGP創英角ｺﾞｼｯｸUB" pitchFamily="50" charset="-128"/>
              <a:ea typeface="HGP創英角ｺﾞｼｯｸUB" pitchFamily="50" charset="-128"/>
            </a:endParaRPr>
          </a:p>
          <a:p>
            <a:r>
              <a:rPr kumimoji="1" lang="ja-JP" altLang="en-US" sz="2400" dirty="0">
                <a:latin typeface="HGP創英角ｺﾞｼｯｸUB" pitchFamily="50" charset="-128"/>
                <a:ea typeface="HGP創英角ｺﾞｼｯｸUB" pitchFamily="50" charset="-128"/>
              </a:rPr>
              <a:t>　　　　●諸手配の調整</a:t>
            </a:r>
            <a:endParaRPr kumimoji="1" lang="en-US" altLang="ja-JP" sz="2400" dirty="0">
              <a:latin typeface="HGP創英角ｺﾞｼｯｸUB" pitchFamily="50" charset="-128"/>
              <a:ea typeface="HGP創英角ｺﾞｼｯｸUB" pitchFamily="50" charset="-128"/>
            </a:endParaRPr>
          </a:p>
          <a:p>
            <a:r>
              <a:rPr kumimoji="1" lang="ja-JP" altLang="en-US" sz="2400" dirty="0">
                <a:latin typeface="HGP創英角ｺﾞｼｯｸUB" pitchFamily="50" charset="-128"/>
                <a:ea typeface="HGP創英角ｺﾞｼｯｸUB" pitchFamily="50" charset="-128"/>
              </a:rPr>
              <a:t>　　　　●研修の評価、研修ニーズの特定</a:t>
            </a:r>
            <a:endParaRPr kumimoji="1" lang="en-US" altLang="ja-JP" sz="2400" dirty="0">
              <a:latin typeface="HGP創英角ｺﾞｼｯｸUB" pitchFamily="50" charset="-128"/>
              <a:ea typeface="HGP創英角ｺﾞｼｯｸUB" pitchFamily="50" charset="-128"/>
            </a:endParaRPr>
          </a:p>
          <a:p>
            <a:r>
              <a:rPr kumimoji="1" lang="ja-JP" altLang="en-US" sz="2400" dirty="0">
                <a:latin typeface="HGP創英角ｺﾞｼｯｸUB" pitchFamily="50" charset="-128"/>
                <a:ea typeface="HGP創英角ｺﾞｼｯｸUB" pitchFamily="50" charset="-128"/>
              </a:rPr>
              <a:t>　　　　●研修予算の管理、地区ロータリー財団セミナーと地区会員増　　　　</a:t>
            </a:r>
            <a:endParaRPr kumimoji="1" lang="en-US" altLang="ja-JP" sz="2400" dirty="0">
              <a:latin typeface="HGP創英角ｺﾞｼｯｸUB" pitchFamily="50" charset="-128"/>
              <a:ea typeface="HGP創英角ｺﾞｼｯｸUB" pitchFamily="50" charset="-128"/>
            </a:endParaRPr>
          </a:p>
          <a:p>
            <a:r>
              <a:rPr kumimoji="1" lang="ja-JP" altLang="en-US" sz="2400" dirty="0">
                <a:latin typeface="HGP創英角ｺﾞｼｯｸUB" pitchFamily="50" charset="-128"/>
                <a:ea typeface="HGP創英角ｺﾞｼｯｸUB" pitchFamily="50" charset="-128"/>
              </a:rPr>
              <a:t>　　　　　強セミナーでの研修に関する助言</a:t>
            </a:r>
            <a:endParaRPr kumimoji="1" lang="en-US" altLang="ja-JP" sz="2400" dirty="0">
              <a:latin typeface="HGP創英角ｺﾞｼｯｸUB" pitchFamily="50" charset="-128"/>
              <a:ea typeface="HGP創英角ｺﾞｼｯｸUB" pitchFamily="50" charset="-128"/>
            </a:endParaRPr>
          </a:p>
          <a:p>
            <a:r>
              <a:rPr kumimoji="1" lang="ja-JP" altLang="en-US" sz="2400" dirty="0">
                <a:latin typeface="HGP創英角ｺﾞｼｯｸUB" pitchFamily="50" charset="-128"/>
                <a:ea typeface="HGP創英角ｺﾞｼｯｸUB" pitchFamily="50" charset="-128"/>
              </a:rPr>
              <a:t>　　　　●研修の計画や推進についてクラブ研修リーダーを支援</a:t>
            </a:r>
            <a:endParaRPr kumimoji="1" lang="en-US" altLang="ja-JP" sz="2400" dirty="0">
              <a:latin typeface="HGP創英角ｺﾞｼｯｸUB" pitchFamily="50" charset="-128"/>
              <a:ea typeface="HGP創英角ｺﾞｼｯｸUB" pitchFamily="50" charset="-128"/>
            </a:endParaRPr>
          </a:p>
          <a:p>
            <a:endParaRPr kumimoji="1" lang="en-US" altLang="ja-JP" sz="2400" dirty="0">
              <a:latin typeface="HGP創英角ｺﾞｼｯｸUB" pitchFamily="50" charset="-128"/>
              <a:ea typeface="HGP創英角ｺﾞｼｯｸUB" pitchFamily="50" charset="-128"/>
            </a:endParaRPr>
          </a:p>
          <a:p>
            <a:r>
              <a:rPr kumimoji="1" lang="ja-JP" altLang="en-US" sz="2400" dirty="0">
                <a:latin typeface="HGP創英角ｺﾞｼｯｸUB" pitchFamily="50" charset="-128"/>
                <a:ea typeface="HGP創英角ｺﾞｼｯｸUB" pitchFamily="50" charset="-128"/>
              </a:rPr>
              <a:t>　</a:t>
            </a:r>
            <a:r>
              <a:rPr kumimoji="1" lang="ja-JP" altLang="en-US" sz="2000" dirty="0">
                <a:solidFill>
                  <a:srgbClr val="FF0000"/>
                </a:solidFill>
                <a:latin typeface="HGP創英角ｺﾞｼｯｸUB" pitchFamily="50" charset="-128"/>
                <a:ea typeface="HGP創英角ｺﾞｼｯｸUB" pitchFamily="50" charset="-128"/>
              </a:rPr>
              <a:t>地区研修委員会の委員は次の最低資格を満たしている事が推奨される</a:t>
            </a:r>
            <a:endParaRPr kumimoji="1" lang="en-US" altLang="ja-JP" sz="2000" dirty="0">
              <a:solidFill>
                <a:srgbClr val="FF0000"/>
              </a:solidFill>
              <a:latin typeface="HGP創英角ｺﾞｼｯｸUB" pitchFamily="50" charset="-128"/>
              <a:ea typeface="HGP創英角ｺﾞｼｯｸUB" pitchFamily="50" charset="-128"/>
            </a:endParaRPr>
          </a:p>
          <a:p>
            <a:r>
              <a:rPr kumimoji="1" lang="ja-JP" altLang="en-US" sz="2400" dirty="0">
                <a:solidFill>
                  <a:srgbClr val="FF0000"/>
                </a:solidFill>
                <a:latin typeface="HGP創英角ｺﾞｼｯｸUB" pitchFamily="50" charset="-128"/>
                <a:ea typeface="HGP創英角ｺﾞｼｯｸUB" pitchFamily="50" charset="-128"/>
              </a:rPr>
              <a:t>　１、研修、教育、討論進行の経験を有する</a:t>
            </a:r>
            <a:endParaRPr kumimoji="1" lang="en-US" altLang="ja-JP" sz="2400" dirty="0">
              <a:solidFill>
                <a:srgbClr val="FF0000"/>
              </a:solidFill>
              <a:latin typeface="HGP創英角ｺﾞｼｯｸUB" pitchFamily="50" charset="-128"/>
              <a:ea typeface="HGP創英角ｺﾞｼｯｸUB" pitchFamily="50" charset="-128"/>
            </a:endParaRPr>
          </a:p>
          <a:p>
            <a:r>
              <a:rPr kumimoji="1" lang="ja-JP" altLang="en-US" sz="2400" dirty="0">
                <a:solidFill>
                  <a:srgbClr val="FF0000"/>
                </a:solidFill>
                <a:latin typeface="HGP創英角ｺﾞｼｯｸUB" pitchFamily="50" charset="-128"/>
                <a:ea typeface="HGP創英角ｺﾞｼｯｸUB" pitchFamily="50" charset="-128"/>
              </a:rPr>
              <a:t>　２、地区内クラブの会員であり、会員としての義務を果たしている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66255" y="1397000"/>
          <a:ext cx="8775858" cy="5146303"/>
        </p:xfrm>
        <a:graphic>
          <a:graphicData uri="http://schemas.openxmlformats.org/drawingml/2006/table">
            <a:tbl>
              <a:tblPr firstRow="1" bandRow="1">
                <a:tableStyleId>{5C22544A-7EE6-4342-B048-85BDC9FD1C3A}</a:tableStyleId>
              </a:tblPr>
              <a:tblGrid>
                <a:gridCol w="439387">
                  <a:extLst>
                    <a:ext uri="{9D8B030D-6E8A-4147-A177-3AD203B41FA5}">
                      <a16:colId xmlns:a16="http://schemas.microsoft.com/office/drawing/2014/main" val="20000"/>
                    </a:ext>
                  </a:extLst>
                </a:gridCol>
                <a:gridCol w="688768">
                  <a:extLst>
                    <a:ext uri="{9D8B030D-6E8A-4147-A177-3AD203B41FA5}">
                      <a16:colId xmlns:a16="http://schemas.microsoft.com/office/drawing/2014/main" val="20001"/>
                    </a:ext>
                  </a:extLst>
                </a:gridCol>
                <a:gridCol w="665019">
                  <a:extLst>
                    <a:ext uri="{9D8B030D-6E8A-4147-A177-3AD203B41FA5}">
                      <a16:colId xmlns:a16="http://schemas.microsoft.com/office/drawing/2014/main" val="20002"/>
                    </a:ext>
                  </a:extLst>
                </a:gridCol>
                <a:gridCol w="653142">
                  <a:extLst>
                    <a:ext uri="{9D8B030D-6E8A-4147-A177-3AD203B41FA5}">
                      <a16:colId xmlns:a16="http://schemas.microsoft.com/office/drawing/2014/main" val="20003"/>
                    </a:ext>
                  </a:extLst>
                </a:gridCol>
                <a:gridCol w="748146">
                  <a:extLst>
                    <a:ext uri="{9D8B030D-6E8A-4147-A177-3AD203B41FA5}">
                      <a16:colId xmlns:a16="http://schemas.microsoft.com/office/drawing/2014/main" val="20004"/>
                    </a:ext>
                  </a:extLst>
                </a:gridCol>
                <a:gridCol w="771896">
                  <a:extLst>
                    <a:ext uri="{9D8B030D-6E8A-4147-A177-3AD203B41FA5}">
                      <a16:colId xmlns:a16="http://schemas.microsoft.com/office/drawing/2014/main" val="20005"/>
                    </a:ext>
                  </a:extLst>
                </a:gridCol>
                <a:gridCol w="736270">
                  <a:extLst>
                    <a:ext uri="{9D8B030D-6E8A-4147-A177-3AD203B41FA5}">
                      <a16:colId xmlns:a16="http://schemas.microsoft.com/office/drawing/2014/main" val="20006"/>
                    </a:ext>
                  </a:extLst>
                </a:gridCol>
                <a:gridCol w="617517">
                  <a:extLst>
                    <a:ext uri="{9D8B030D-6E8A-4147-A177-3AD203B41FA5}">
                      <a16:colId xmlns:a16="http://schemas.microsoft.com/office/drawing/2014/main" val="20007"/>
                    </a:ext>
                  </a:extLst>
                </a:gridCol>
                <a:gridCol w="605642">
                  <a:extLst>
                    <a:ext uri="{9D8B030D-6E8A-4147-A177-3AD203B41FA5}">
                      <a16:colId xmlns:a16="http://schemas.microsoft.com/office/drawing/2014/main" val="20008"/>
                    </a:ext>
                  </a:extLst>
                </a:gridCol>
                <a:gridCol w="593766">
                  <a:extLst>
                    <a:ext uri="{9D8B030D-6E8A-4147-A177-3AD203B41FA5}">
                      <a16:colId xmlns:a16="http://schemas.microsoft.com/office/drawing/2014/main" val="20009"/>
                    </a:ext>
                  </a:extLst>
                </a:gridCol>
                <a:gridCol w="617517">
                  <a:extLst>
                    <a:ext uri="{9D8B030D-6E8A-4147-A177-3AD203B41FA5}">
                      <a16:colId xmlns:a16="http://schemas.microsoft.com/office/drawing/2014/main" val="20010"/>
                    </a:ext>
                  </a:extLst>
                </a:gridCol>
                <a:gridCol w="665018">
                  <a:extLst>
                    <a:ext uri="{9D8B030D-6E8A-4147-A177-3AD203B41FA5}">
                      <a16:colId xmlns:a16="http://schemas.microsoft.com/office/drawing/2014/main" val="20011"/>
                    </a:ext>
                  </a:extLst>
                </a:gridCol>
                <a:gridCol w="973770">
                  <a:extLst>
                    <a:ext uri="{9D8B030D-6E8A-4147-A177-3AD203B41FA5}">
                      <a16:colId xmlns:a16="http://schemas.microsoft.com/office/drawing/2014/main" val="20012"/>
                    </a:ext>
                  </a:extLst>
                </a:gridCol>
              </a:tblGrid>
              <a:tr h="972146">
                <a:tc>
                  <a:txBody>
                    <a:bodyPr/>
                    <a:lstStyle/>
                    <a:p>
                      <a:endParaRPr kumimoji="1" lang="ja-JP" altLang="en-US" dirty="0"/>
                    </a:p>
                  </a:txBody>
                  <a:tcPr/>
                </a:tc>
                <a:tc>
                  <a:txBody>
                    <a:bodyPr/>
                    <a:lstStyle/>
                    <a:p>
                      <a:r>
                        <a:rPr kumimoji="1" lang="ja-JP" altLang="en-US" u="sng" dirty="0"/>
                        <a:t>７月</a:t>
                      </a:r>
                    </a:p>
                  </a:txBody>
                  <a:tcPr/>
                </a:tc>
                <a:tc>
                  <a:txBody>
                    <a:bodyPr/>
                    <a:lstStyle/>
                    <a:p>
                      <a:r>
                        <a:rPr kumimoji="1" lang="ja-JP" altLang="en-US" u="sng" dirty="0"/>
                        <a:t>８月</a:t>
                      </a:r>
                    </a:p>
                  </a:txBody>
                  <a:tcPr/>
                </a:tc>
                <a:tc>
                  <a:txBody>
                    <a:bodyPr/>
                    <a:lstStyle/>
                    <a:p>
                      <a:r>
                        <a:rPr kumimoji="1" lang="ja-JP" altLang="en-US" u="sng" dirty="0">
                          <a:solidFill>
                            <a:srgbClr val="FFFF00"/>
                          </a:solidFill>
                        </a:rPr>
                        <a:t>９月</a:t>
                      </a:r>
                    </a:p>
                  </a:txBody>
                  <a:tcPr/>
                </a:tc>
                <a:tc>
                  <a:txBody>
                    <a:bodyPr/>
                    <a:lstStyle/>
                    <a:p>
                      <a:r>
                        <a:rPr kumimoji="1" lang="ja-JP" altLang="en-US" u="sng" dirty="0"/>
                        <a:t>１０月</a:t>
                      </a:r>
                    </a:p>
                  </a:txBody>
                  <a:tcPr/>
                </a:tc>
                <a:tc>
                  <a:txBody>
                    <a:bodyPr/>
                    <a:lstStyle/>
                    <a:p>
                      <a:r>
                        <a:rPr kumimoji="1" lang="ja-JP" altLang="en-US" u="sng" dirty="0"/>
                        <a:t>１１月</a:t>
                      </a:r>
                    </a:p>
                  </a:txBody>
                  <a:tcPr/>
                </a:tc>
                <a:tc>
                  <a:txBody>
                    <a:bodyPr/>
                    <a:lstStyle/>
                    <a:p>
                      <a:r>
                        <a:rPr kumimoji="1" lang="ja-JP" altLang="en-US" u="sng" dirty="0">
                          <a:solidFill>
                            <a:srgbClr val="FFFF00"/>
                          </a:solidFill>
                        </a:rPr>
                        <a:t>１２月</a:t>
                      </a:r>
                    </a:p>
                  </a:txBody>
                  <a:tcPr/>
                </a:tc>
                <a:tc>
                  <a:txBody>
                    <a:bodyPr/>
                    <a:lstStyle/>
                    <a:p>
                      <a:r>
                        <a:rPr kumimoji="1" lang="ja-JP" altLang="en-US" u="sng" dirty="0"/>
                        <a:t>１月</a:t>
                      </a:r>
                    </a:p>
                  </a:txBody>
                  <a:tcPr/>
                </a:tc>
                <a:tc>
                  <a:txBody>
                    <a:bodyPr/>
                    <a:lstStyle/>
                    <a:p>
                      <a:r>
                        <a:rPr kumimoji="1" lang="ja-JP" altLang="en-US" u="sng" dirty="0"/>
                        <a:t>２月</a:t>
                      </a:r>
                    </a:p>
                  </a:txBody>
                  <a:tcPr/>
                </a:tc>
                <a:tc>
                  <a:txBody>
                    <a:bodyPr/>
                    <a:lstStyle/>
                    <a:p>
                      <a:r>
                        <a:rPr kumimoji="1" lang="ja-JP" altLang="en-US" u="sng" dirty="0"/>
                        <a:t>３月</a:t>
                      </a:r>
                    </a:p>
                  </a:txBody>
                  <a:tcPr/>
                </a:tc>
                <a:tc>
                  <a:txBody>
                    <a:bodyPr/>
                    <a:lstStyle/>
                    <a:p>
                      <a:r>
                        <a:rPr kumimoji="1" lang="ja-JP" altLang="en-US" u="sng" dirty="0"/>
                        <a:t>４月</a:t>
                      </a:r>
                    </a:p>
                  </a:txBody>
                  <a:tcPr/>
                </a:tc>
                <a:tc>
                  <a:txBody>
                    <a:bodyPr/>
                    <a:lstStyle/>
                    <a:p>
                      <a:r>
                        <a:rPr kumimoji="1" lang="ja-JP" altLang="en-US" u="sng" dirty="0"/>
                        <a:t>５月</a:t>
                      </a:r>
                    </a:p>
                  </a:txBody>
                  <a:tcPr/>
                </a:tc>
                <a:tc>
                  <a:txBody>
                    <a:bodyPr/>
                    <a:lstStyle/>
                    <a:p>
                      <a:r>
                        <a:rPr kumimoji="1" lang="ja-JP" altLang="en-US" u="sng" dirty="0"/>
                        <a:t>６月</a:t>
                      </a:r>
                    </a:p>
                  </a:txBody>
                  <a:tcPr/>
                </a:tc>
                <a:extLst>
                  <a:ext uri="{0D108BD9-81ED-4DB2-BD59-A6C34878D82A}">
                    <a16:rowId xmlns:a16="http://schemas.microsoft.com/office/drawing/2014/main" val="10000"/>
                  </a:ext>
                </a:extLst>
              </a:tr>
              <a:tr h="872226">
                <a:tc rowSpan="2">
                  <a:txBody>
                    <a:bodyPr/>
                    <a:lstStyle/>
                    <a:p>
                      <a:endParaRPr kumimoji="1" lang="ja-JP" altLang="en-US"/>
                    </a:p>
                  </a:txBody>
                  <a:tcPr/>
                </a:tc>
                <a:tc rowSpan="2">
                  <a:txBody>
                    <a:bodyPr/>
                    <a:lstStyle/>
                    <a:p>
                      <a:endParaRPr kumimoji="1" lang="ja-JP" altLang="en-US"/>
                    </a:p>
                  </a:txBody>
                  <a:tcPr/>
                </a:tc>
                <a:tc>
                  <a:txBody>
                    <a:bodyPr/>
                    <a:lstStyle/>
                    <a:p>
                      <a:endParaRPr kumimoji="1" lang="ja-JP" altLang="en-US" dirty="0">
                        <a:solidFill>
                          <a:sysClr val="windowText" lastClr="000000"/>
                        </a:solidFill>
                      </a:endParaRPr>
                    </a:p>
                  </a:txBody>
                  <a:tcPr>
                    <a:lnB w="12700" cap="flat" cmpd="sng" algn="ctr">
                      <a:solidFill>
                        <a:schemeClr val="tx1"/>
                      </a:solidFill>
                      <a:prstDash val="sysDashDot"/>
                      <a:round/>
                      <a:headEnd type="none" w="med" len="med"/>
                      <a:tailEnd type="none" w="med" len="med"/>
                    </a:lnB>
                  </a:tcPr>
                </a:tc>
                <a:tc>
                  <a:txBody>
                    <a:bodyPr/>
                    <a:lstStyle/>
                    <a:p>
                      <a:endParaRPr kumimoji="1" lang="ja-JP" altLang="en-US" dirty="0"/>
                    </a:p>
                  </a:txBody>
                  <a:tcPr>
                    <a:lnB w="12700" cap="flat" cmpd="sng" algn="ctr">
                      <a:solidFill>
                        <a:schemeClr val="tx1"/>
                      </a:solidFill>
                      <a:prstDash val="sysDashDot"/>
                      <a:round/>
                      <a:headEnd type="none" w="med" len="med"/>
                      <a:tailEnd type="none" w="med" len="med"/>
                    </a:lnB>
                  </a:tcPr>
                </a:tc>
                <a:tc>
                  <a:txBody>
                    <a:bodyPr/>
                    <a:lstStyle/>
                    <a:p>
                      <a:endParaRPr kumimoji="1" lang="ja-JP" altLang="en-US" dirty="0"/>
                    </a:p>
                  </a:txBody>
                  <a:tcPr>
                    <a:lnB w="12700" cap="flat" cmpd="sng" algn="ctr">
                      <a:solidFill>
                        <a:schemeClr val="tx1"/>
                      </a:solidFill>
                      <a:prstDash val="sysDashDot"/>
                      <a:round/>
                      <a:headEnd type="none" w="med" len="med"/>
                      <a:tailEnd type="none" w="med" len="med"/>
                    </a:lnB>
                  </a:tcPr>
                </a:tc>
                <a:tc>
                  <a:txBody>
                    <a:bodyPr/>
                    <a:lstStyle/>
                    <a:p>
                      <a:endParaRPr kumimoji="1" lang="ja-JP" altLang="en-US" dirty="0"/>
                    </a:p>
                  </a:txBody>
                  <a:tcPr>
                    <a:lnB w="12700" cap="flat" cmpd="sng" algn="ctr">
                      <a:solidFill>
                        <a:schemeClr val="tx1"/>
                      </a:solidFill>
                      <a:prstDash val="sysDashDot"/>
                      <a:round/>
                      <a:headEnd type="none" w="med" len="med"/>
                      <a:tailEnd type="none" w="med" len="med"/>
                    </a:lnB>
                  </a:tcPr>
                </a:tc>
                <a:tc>
                  <a:txBody>
                    <a:bodyPr/>
                    <a:lstStyle/>
                    <a:p>
                      <a:endParaRPr kumimoji="1" lang="ja-JP" altLang="en-US" dirty="0"/>
                    </a:p>
                  </a:txBody>
                  <a:tcPr>
                    <a:lnB w="12700" cap="flat" cmpd="sng" algn="ctr">
                      <a:solidFill>
                        <a:schemeClr val="tx1"/>
                      </a:solidFill>
                      <a:prstDash val="sysDashDot"/>
                      <a:round/>
                      <a:headEnd type="none" w="med" len="med"/>
                      <a:tailEnd type="none" w="med" len="med"/>
                    </a:lnB>
                  </a:tcPr>
                </a:tc>
                <a:tc rowSpan="2">
                  <a:txBody>
                    <a:bodyPr/>
                    <a:lstStyle/>
                    <a:p>
                      <a:endParaRPr kumimoji="1" lang="ja-JP" altLang="en-US"/>
                    </a:p>
                  </a:txBody>
                  <a:tcPr/>
                </a:tc>
                <a:tc rowSpan="2">
                  <a:txBody>
                    <a:bodyPr/>
                    <a:lstStyle/>
                    <a:p>
                      <a:endParaRPr kumimoji="1" lang="ja-JP" altLang="en-US" dirty="0"/>
                    </a:p>
                  </a:txBody>
                  <a:tcPr/>
                </a:tc>
                <a:tc rowSpan="2">
                  <a:txBody>
                    <a:bodyPr/>
                    <a:lstStyle/>
                    <a:p>
                      <a:endParaRPr kumimoji="1" lang="ja-JP" altLang="en-US" dirty="0"/>
                    </a:p>
                  </a:txBody>
                  <a:tcPr/>
                </a:tc>
                <a:tc rowSpan="2">
                  <a:txBody>
                    <a:bodyPr/>
                    <a:lstStyle/>
                    <a:p>
                      <a:endParaRPr kumimoji="1" lang="ja-JP" altLang="en-US"/>
                    </a:p>
                  </a:txBody>
                  <a:tcPr/>
                </a:tc>
                <a:tc rowSpan="2">
                  <a:txBody>
                    <a:bodyPr/>
                    <a:lstStyle/>
                    <a:p>
                      <a:endParaRPr kumimoji="1" lang="ja-JP" altLang="en-US" dirty="0"/>
                    </a:p>
                  </a:txBody>
                  <a:tcPr/>
                </a:tc>
                <a:tc rowSpan="2">
                  <a:txBody>
                    <a:bodyPr/>
                    <a:lstStyle/>
                    <a:p>
                      <a:endParaRPr kumimoji="1" lang="ja-JP" altLang="en-US"/>
                    </a:p>
                  </a:txBody>
                  <a:tcPr/>
                </a:tc>
                <a:extLst>
                  <a:ext uri="{0D108BD9-81ED-4DB2-BD59-A6C34878D82A}">
                    <a16:rowId xmlns:a16="http://schemas.microsoft.com/office/drawing/2014/main" val="10001"/>
                  </a:ext>
                </a:extLst>
              </a:tr>
              <a:tr h="385493">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dirty="0"/>
                    </a:p>
                  </a:txBody>
                  <a:tcPr>
                    <a:lnT w="12700" cap="flat" cmpd="sng" algn="ctr">
                      <a:solidFill>
                        <a:schemeClr val="tx1"/>
                      </a:solidFill>
                      <a:prstDash val="sysDashDot"/>
                      <a:round/>
                      <a:headEnd type="none" w="med" len="med"/>
                      <a:tailEnd type="none" w="med" len="med"/>
                    </a:lnT>
                  </a:tcPr>
                </a:tc>
                <a:tc>
                  <a:txBody>
                    <a:bodyPr/>
                    <a:lstStyle/>
                    <a:p>
                      <a:endParaRPr kumimoji="1" lang="ja-JP" altLang="en-US" dirty="0"/>
                    </a:p>
                  </a:txBody>
                  <a:tcPr>
                    <a:lnT w="12700" cap="flat" cmpd="sng" algn="ctr">
                      <a:solidFill>
                        <a:schemeClr val="tx1"/>
                      </a:solidFill>
                      <a:prstDash val="sysDashDot"/>
                      <a:round/>
                      <a:headEnd type="none" w="med" len="med"/>
                      <a:tailEnd type="none" w="med" len="med"/>
                    </a:lnT>
                  </a:tcPr>
                </a:tc>
                <a:tc>
                  <a:txBody>
                    <a:bodyPr/>
                    <a:lstStyle/>
                    <a:p>
                      <a:endParaRPr kumimoji="1" lang="ja-JP" altLang="en-US" dirty="0"/>
                    </a:p>
                  </a:txBody>
                  <a:tcPr>
                    <a:lnT w="12700" cap="flat" cmpd="sng" algn="ctr">
                      <a:solidFill>
                        <a:schemeClr val="tx1"/>
                      </a:solidFill>
                      <a:prstDash val="sysDashDot"/>
                      <a:round/>
                      <a:headEnd type="none" w="med" len="med"/>
                      <a:tailEnd type="none" w="med" len="med"/>
                    </a:lnT>
                  </a:tcPr>
                </a:tc>
                <a:tc>
                  <a:txBody>
                    <a:bodyPr/>
                    <a:lstStyle/>
                    <a:p>
                      <a:endParaRPr kumimoji="1" lang="ja-JP" altLang="en-US"/>
                    </a:p>
                  </a:txBody>
                  <a:tcPr>
                    <a:lnT w="12700" cap="flat" cmpd="sng" algn="ctr">
                      <a:solidFill>
                        <a:schemeClr val="tx1"/>
                      </a:solidFill>
                      <a:prstDash val="sysDashDot"/>
                      <a:round/>
                      <a:headEnd type="none" w="med" len="med"/>
                      <a:tailEnd type="none" w="med" len="med"/>
                    </a:lnT>
                  </a:tcPr>
                </a:tc>
                <a:tc>
                  <a:txBody>
                    <a:bodyPr/>
                    <a:lstStyle/>
                    <a:p>
                      <a:endParaRPr kumimoji="1" lang="ja-JP" altLang="en-US"/>
                    </a:p>
                  </a:txBody>
                  <a:tcPr>
                    <a:lnT w="12700" cap="flat" cmpd="sng" algn="ctr">
                      <a:solidFill>
                        <a:schemeClr val="tx1"/>
                      </a:solidFill>
                      <a:prstDash val="sysDashDot"/>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972146">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3"/>
                  </a:ext>
                </a:extLst>
              </a:tr>
              <a:tr h="972146">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4"/>
                  </a:ext>
                </a:extLst>
              </a:tr>
              <a:tr h="972146">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5"/>
                  </a:ext>
                </a:extLst>
              </a:tr>
            </a:tbl>
          </a:graphicData>
        </a:graphic>
      </p:graphicFrame>
      <p:sp>
        <p:nvSpPr>
          <p:cNvPr id="3" name="左右矢印 2"/>
          <p:cNvSpPr/>
          <p:nvPr/>
        </p:nvSpPr>
        <p:spPr>
          <a:xfrm>
            <a:off x="1353787" y="2755075"/>
            <a:ext cx="3408218" cy="29688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53787" y="2410691"/>
            <a:ext cx="3408218" cy="369332"/>
          </a:xfrm>
          <a:prstGeom prst="rect">
            <a:avLst/>
          </a:prstGeom>
          <a:noFill/>
        </p:spPr>
        <p:txBody>
          <a:bodyPr wrap="square" rtlCol="0">
            <a:spAutoFit/>
          </a:bodyPr>
          <a:lstStyle/>
          <a:p>
            <a:r>
              <a:rPr kumimoji="1" lang="ja-JP" altLang="en-US" b="1" dirty="0"/>
              <a:t>ガバナーエレクト研修セミナー</a:t>
            </a:r>
          </a:p>
        </p:txBody>
      </p:sp>
      <p:sp>
        <p:nvSpPr>
          <p:cNvPr id="5" name="左右矢印 4"/>
          <p:cNvSpPr/>
          <p:nvPr/>
        </p:nvSpPr>
        <p:spPr>
          <a:xfrm>
            <a:off x="4762005" y="3372592"/>
            <a:ext cx="843148" cy="344385"/>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940134" y="3051957"/>
            <a:ext cx="1508167" cy="369332"/>
          </a:xfrm>
          <a:prstGeom prst="rect">
            <a:avLst/>
          </a:prstGeom>
          <a:noFill/>
        </p:spPr>
        <p:txBody>
          <a:bodyPr wrap="square" rtlCol="0">
            <a:spAutoFit/>
          </a:bodyPr>
          <a:lstStyle/>
          <a:p>
            <a:r>
              <a:rPr kumimoji="1" lang="ja-JP" altLang="en-US" b="1" dirty="0"/>
              <a:t>国際協議会</a:t>
            </a:r>
          </a:p>
        </p:txBody>
      </p:sp>
      <p:sp>
        <p:nvSpPr>
          <p:cNvPr id="7" name="左右矢印 6"/>
          <p:cNvSpPr/>
          <p:nvPr/>
        </p:nvSpPr>
        <p:spPr>
          <a:xfrm flipV="1">
            <a:off x="5539839" y="4086307"/>
            <a:ext cx="611580" cy="331309"/>
          </a:xfrm>
          <a:prstGeom prst="leftRightArrow">
            <a:avLst>
              <a:gd name="adj1" fmla="val 50000"/>
              <a:gd name="adj2" fmla="val 55883"/>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427023" y="3716977"/>
            <a:ext cx="2743199" cy="369332"/>
          </a:xfrm>
          <a:prstGeom prst="rect">
            <a:avLst/>
          </a:prstGeom>
          <a:noFill/>
        </p:spPr>
        <p:txBody>
          <a:bodyPr wrap="square" rtlCol="0">
            <a:spAutoFit/>
          </a:bodyPr>
          <a:lstStyle/>
          <a:p>
            <a:r>
              <a:rPr kumimoji="1" lang="ja-JP" altLang="en-US" b="1" dirty="0"/>
              <a:t>地区チーム研修セミナー</a:t>
            </a:r>
          </a:p>
        </p:txBody>
      </p:sp>
      <p:sp>
        <p:nvSpPr>
          <p:cNvPr id="9" name="左右矢印 8"/>
          <p:cNvSpPr/>
          <p:nvPr/>
        </p:nvSpPr>
        <p:spPr>
          <a:xfrm>
            <a:off x="5539838" y="4803569"/>
            <a:ext cx="1223159" cy="249382"/>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795158" y="4417621"/>
            <a:ext cx="2707574" cy="369332"/>
          </a:xfrm>
          <a:prstGeom prst="rect">
            <a:avLst/>
          </a:prstGeom>
          <a:noFill/>
        </p:spPr>
        <p:txBody>
          <a:bodyPr wrap="square" rtlCol="0">
            <a:spAutoFit/>
          </a:bodyPr>
          <a:lstStyle/>
          <a:p>
            <a:r>
              <a:rPr kumimoji="1" lang="ja-JP" altLang="en-US" b="1" dirty="0"/>
              <a:t>会長エレクト研修セミナー</a:t>
            </a:r>
          </a:p>
        </p:txBody>
      </p:sp>
      <p:sp>
        <p:nvSpPr>
          <p:cNvPr id="11" name="左右矢印 10"/>
          <p:cNvSpPr/>
          <p:nvPr/>
        </p:nvSpPr>
        <p:spPr>
          <a:xfrm>
            <a:off x="6151418" y="5605153"/>
            <a:ext cx="1816925" cy="368135"/>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448301" y="5213268"/>
            <a:ext cx="2054431" cy="369332"/>
          </a:xfrm>
          <a:prstGeom prst="rect">
            <a:avLst/>
          </a:prstGeom>
          <a:noFill/>
        </p:spPr>
        <p:txBody>
          <a:bodyPr wrap="square" rtlCol="0">
            <a:spAutoFit/>
          </a:bodyPr>
          <a:lstStyle/>
          <a:p>
            <a:r>
              <a:rPr kumimoji="1" lang="ja-JP" altLang="en-US" b="1" dirty="0"/>
              <a:t>地区研修・協議会</a:t>
            </a:r>
          </a:p>
        </p:txBody>
      </p:sp>
      <p:sp>
        <p:nvSpPr>
          <p:cNvPr id="13" name="テキスト ボックス 12"/>
          <p:cNvSpPr txBox="1"/>
          <p:nvPr/>
        </p:nvSpPr>
        <p:spPr>
          <a:xfrm>
            <a:off x="1353787" y="380010"/>
            <a:ext cx="6816435"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kumimoji="1" lang="ja-JP" altLang="en-US" sz="4000" b="1" dirty="0">
                <a:solidFill>
                  <a:srgbClr val="FFFF00"/>
                </a:solidFill>
              </a:rPr>
              <a:t>役割別の研修スケジュール</a:t>
            </a:r>
          </a:p>
        </p:txBody>
      </p:sp>
      <p:sp>
        <p:nvSpPr>
          <p:cNvPr id="14" name="テキスト ボックス 13"/>
          <p:cNvSpPr txBox="1"/>
          <p:nvPr/>
        </p:nvSpPr>
        <p:spPr>
          <a:xfrm>
            <a:off x="558140" y="4417621"/>
            <a:ext cx="3408218" cy="2031325"/>
          </a:xfrm>
          <a:prstGeom prst="rect">
            <a:avLst/>
          </a:prstGeom>
          <a:noFill/>
        </p:spPr>
        <p:txBody>
          <a:bodyPr wrap="square" rtlCol="0">
            <a:spAutoFit/>
          </a:bodyPr>
          <a:lstStyle/>
          <a:p>
            <a:r>
              <a:rPr kumimoji="1" lang="ja-JP" altLang="en-US" dirty="0">
                <a:solidFill>
                  <a:srgbClr val="FF0000"/>
                </a:solidFill>
              </a:rPr>
              <a:t>●</a:t>
            </a:r>
            <a:r>
              <a:rPr kumimoji="1" lang="ja-JP" altLang="en-US" b="1" dirty="0">
                <a:solidFill>
                  <a:srgbClr val="FF0000"/>
                </a:solidFill>
              </a:rPr>
              <a:t>参加者の都合を事前に確認</a:t>
            </a:r>
            <a:endParaRPr kumimoji="1" lang="en-US" altLang="ja-JP" b="1" dirty="0">
              <a:solidFill>
                <a:srgbClr val="FF0000"/>
              </a:solidFill>
            </a:endParaRPr>
          </a:p>
          <a:p>
            <a:r>
              <a:rPr kumimoji="1" lang="ja-JP" altLang="en-US" b="1" dirty="0">
                <a:solidFill>
                  <a:srgbClr val="FF0000"/>
                </a:solidFill>
              </a:rPr>
              <a:t>●遠方から集まる人への配慮　　</a:t>
            </a:r>
            <a:endParaRPr kumimoji="1" lang="en-US" altLang="ja-JP" b="1" dirty="0">
              <a:solidFill>
                <a:srgbClr val="FF0000"/>
              </a:solidFill>
            </a:endParaRPr>
          </a:p>
          <a:p>
            <a:r>
              <a:rPr lang="ja-JP" altLang="en-US" b="1" dirty="0">
                <a:solidFill>
                  <a:srgbClr val="FF0000"/>
                </a:solidFill>
              </a:rPr>
              <a:t>　　</a:t>
            </a:r>
            <a:r>
              <a:rPr kumimoji="1" lang="ja-JP" altLang="en-US" b="1" dirty="0">
                <a:solidFill>
                  <a:srgbClr val="FF0000"/>
                </a:solidFill>
              </a:rPr>
              <a:t>複数の研修を合同で行う</a:t>
            </a:r>
            <a:endParaRPr kumimoji="1" lang="en-US" altLang="ja-JP" b="1" dirty="0">
              <a:solidFill>
                <a:srgbClr val="FF0000"/>
              </a:solidFill>
            </a:endParaRPr>
          </a:p>
          <a:p>
            <a:r>
              <a:rPr kumimoji="1" lang="ja-JP" altLang="en-US" b="1" dirty="0">
                <a:solidFill>
                  <a:srgbClr val="FF0000"/>
                </a:solidFill>
              </a:rPr>
              <a:t>●参加者が一緒に会場に来られ　</a:t>
            </a:r>
            <a:endParaRPr kumimoji="1" lang="en-US" altLang="ja-JP" b="1" dirty="0">
              <a:solidFill>
                <a:srgbClr val="FF0000"/>
              </a:solidFill>
            </a:endParaRPr>
          </a:p>
          <a:p>
            <a:r>
              <a:rPr lang="ja-JP" altLang="en-US" b="1" dirty="0">
                <a:solidFill>
                  <a:srgbClr val="FF0000"/>
                </a:solidFill>
              </a:rPr>
              <a:t>　</a:t>
            </a:r>
            <a:r>
              <a:rPr kumimoji="1" lang="ja-JP" altLang="en-US" b="1" dirty="0" err="1">
                <a:solidFill>
                  <a:srgbClr val="FF0000"/>
                </a:solidFill>
              </a:rPr>
              <a:t>るよう</a:t>
            </a:r>
            <a:r>
              <a:rPr kumimoji="1" lang="ja-JP" altLang="en-US" b="1" dirty="0">
                <a:solidFill>
                  <a:srgbClr val="FF0000"/>
                </a:solidFill>
              </a:rPr>
              <a:t>複数の研修を同時に開催</a:t>
            </a:r>
            <a:endParaRPr kumimoji="1" lang="en-US" altLang="ja-JP" b="1" dirty="0">
              <a:solidFill>
                <a:srgbClr val="FF0000"/>
              </a:solidFill>
            </a:endParaRPr>
          </a:p>
          <a:p>
            <a:r>
              <a:rPr kumimoji="1" lang="ja-JP" altLang="en-US" b="1" dirty="0">
                <a:solidFill>
                  <a:srgbClr val="FF0000"/>
                </a:solidFill>
              </a:rPr>
              <a:t>●インターネットを利用したオンラ　</a:t>
            </a:r>
            <a:endParaRPr kumimoji="1" lang="en-US" altLang="ja-JP" b="1" dirty="0">
              <a:solidFill>
                <a:srgbClr val="FF0000"/>
              </a:solidFill>
            </a:endParaRPr>
          </a:p>
          <a:p>
            <a:r>
              <a:rPr lang="ja-JP" altLang="en-US" b="1" dirty="0">
                <a:solidFill>
                  <a:srgbClr val="FF0000"/>
                </a:solidFill>
              </a:rPr>
              <a:t>　　</a:t>
            </a:r>
            <a:r>
              <a:rPr kumimoji="1" lang="ja-JP" altLang="en-US" b="1" dirty="0">
                <a:solidFill>
                  <a:srgbClr val="FF0000"/>
                </a:solidFill>
              </a:rPr>
              <a:t>イン研修を検討する</a:t>
            </a:r>
          </a:p>
        </p:txBody>
      </p:sp>
      <p:sp>
        <p:nvSpPr>
          <p:cNvPr id="15" name="テキスト ボックス 14"/>
          <p:cNvSpPr txBox="1"/>
          <p:nvPr/>
        </p:nvSpPr>
        <p:spPr>
          <a:xfrm>
            <a:off x="2006930" y="3194461"/>
            <a:ext cx="1199408" cy="369332"/>
          </a:xfrm>
          <a:prstGeom prst="rect">
            <a:avLst/>
          </a:prstGeom>
          <a:noFill/>
        </p:spPr>
        <p:txBody>
          <a:bodyPr wrap="square" rtlCol="0">
            <a:spAutoFit/>
          </a:bodyPr>
          <a:lstStyle/>
          <a:p>
            <a:r>
              <a:rPr kumimoji="1" lang="ja-JP" altLang="en-US" b="1" dirty="0"/>
              <a:t>ＧＥＴＳ</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188913" y="260647"/>
            <a:ext cx="8764587" cy="115212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ja-JP" altLang="en-US" sz="4000" b="1" dirty="0">
                <a:effectLst>
                  <a:outerShdw blurRad="38100" dist="38100" dir="2700000" algn="tl">
                    <a:srgbClr val="000000">
                      <a:alpha val="43137"/>
                    </a:srgbClr>
                  </a:outerShdw>
                </a:effectLst>
                <a:latin typeface="Arial Narrow Bold" pitchFamily="-84" charset="0"/>
              </a:rPr>
              <a:t>　　</a:t>
            </a:r>
            <a:r>
              <a:rPr lang="ja-JP" altLang="en-US" sz="3600" b="1" dirty="0">
                <a:solidFill>
                  <a:schemeClr val="accent2">
                    <a:lumMod val="75000"/>
                  </a:schemeClr>
                </a:solidFill>
                <a:effectLst>
                  <a:outerShdw blurRad="38100" dist="38100" dir="2700000" algn="tl">
                    <a:srgbClr val="000000">
                      <a:alpha val="43137"/>
                    </a:srgbClr>
                  </a:outerShdw>
                </a:effectLst>
                <a:latin typeface="Arial Narrow Bold" pitchFamily="-84" charset="0"/>
              </a:rPr>
              <a:t>各種セミナーの効果的な開催</a:t>
            </a:r>
            <a:endParaRPr lang="en-US" altLang="ja-JP" sz="3600" b="1" dirty="0">
              <a:solidFill>
                <a:schemeClr val="accent2">
                  <a:lumMod val="75000"/>
                </a:schemeClr>
              </a:solidFill>
              <a:effectLst>
                <a:outerShdw blurRad="38100" dist="38100" dir="2700000" algn="tl">
                  <a:srgbClr val="000000">
                    <a:alpha val="43137"/>
                  </a:srgbClr>
                </a:outerShdw>
              </a:effectLst>
              <a:latin typeface="Arial Narrow Bold" pitchFamily="-84" charset="0"/>
            </a:endParaRPr>
          </a:p>
          <a:p>
            <a:pPr eaLnBrk="1" hangingPunct="1">
              <a:lnSpc>
                <a:spcPct val="80000"/>
              </a:lnSpc>
            </a:pPr>
            <a:r>
              <a:rPr lang="ja-JP" altLang="en-US" sz="3600" b="1" dirty="0">
                <a:solidFill>
                  <a:schemeClr val="accent2">
                    <a:lumMod val="75000"/>
                  </a:schemeClr>
                </a:solidFill>
                <a:effectLst>
                  <a:outerShdw blurRad="38100" dist="38100" dir="2700000" algn="tl">
                    <a:srgbClr val="000000">
                      <a:alpha val="43137"/>
                    </a:srgbClr>
                  </a:outerShdw>
                </a:effectLst>
                <a:latin typeface="Arial Narrow Bold" pitchFamily="-84" charset="0"/>
              </a:rPr>
              <a:t>　　　　　　　（地区の実情に合った研修）</a:t>
            </a:r>
            <a:endParaRPr lang="en-US" sz="3600" b="1" dirty="0">
              <a:solidFill>
                <a:schemeClr val="accent2">
                  <a:lumMod val="75000"/>
                </a:schemeClr>
              </a:solidFill>
              <a:effectLst>
                <a:outerShdw blurRad="38100" dist="38100" dir="2700000" algn="tl">
                  <a:srgbClr val="000000">
                    <a:alpha val="43137"/>
                  </a:srgbClr>
                </a:outerShdw>
              </a:effectLst>
              <a:latin typeface="Arial Narrow Bold" pitchFamily="-84" charset="0"/>
            </a:endParaRPr>
          </a:p>
        </p:txBody>
      </p:sp>
      <p:sp>
        <p:nvSpPr>
          <p:cNvPr id="5" name="Content Placeholder 2"/>
          <p:cNvSpPr txBox="1">
            <a:spLocks/>
          </p:cNvSpPr>
          <p:nvPr/>
        </p:nvSpPr>
        <p:spPr bwMode="auto">
          <a:xfrm>
            <a:off x="220663" y="1519238"/>
            <a:ext cx="873283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lvl="0" indent="-457200"/>
            <a:r>
              <a:rPr lang="ja-JP" altLang="en-US" sz="3200" b="1" dirty="0">
                <a:solidFill>
                  <a:srgbClr val="7030A0"/>
                </a:solidFill>
                <a:latin typeface="Georgia" pitchFamily="18" charset="0"/>
              </a:rPr>
              <a:t>◆ＤＧＥ時に地区で開催する研修</a:t>
            </a:r>
            <a:endParaRPr lang="en-US" altLang="ja-JP" sz="3200" b="1" dirty="0">
              <a:solidFill>
                <a:srgbClr val="7030A0"/>
              </a:solidFill>
              <a:latin typeface="Georgia" pitchFamily="18" charset="0"/>
            </a:endParaRPr>
          </a:p>
          <a:p>
            <a:pPr marL="457200" lvl="0" indent="-457200"/>
            <a:r>
              <a:rPr lang="ja-JP" altLang="en-US" sz="3200" dirty="0">
                <a:latin typeface="Georgia" pitchFamily="18" charset="0"/>
              </a:rPr>
              <a:t>　</a:t>
            </a:r>
            <a:r>
              <a:rPr lang="ja-JP" altLang="en-US" sz="3200" dirty="0">
                <a:latin typeface="HGP創英ﾌﾟﾚｾﾞﾝｽEB" pitchFamily="18" charset="-128"/>
                <a:ea typeface="HGP創英ﾌﾟﾚｾﾞﾝｽEB" pitchFamily="18" charset="-128"/>
              </a:rPr>
              <a:t>①地区チーム研修セミナー</a:t>
            </a:r>
            <a:r>
              <a:rPr lang="ja-JP" altLang="en-US" sz="3200" b="1" dirty="0">
                <a:solidFill>
                  <a:srgbClr val="FF0000"/>
                </a:solidFill>
                <a:latin typeface="HGP創英ﾌﾟﾚｾﾞﾝｽEB" pitchFamily="18" charset="-128"/>
                <a:ea typeface="HGP創英ﾌﾟﾚｾﾞﾝｽEB" pitchFamily="18" charset="-128"/>
              </a:rPr>
              <a:t>（地区役員）２月頃</a:t>
            </a:r>
            <a:endParaRPr lang="en-US" altLang="ja-JP" sz="3200" b="1" dirty="0">
              <a:solidFill>
                <a:srgbClr val="FF0000"/>
              </a:solidFill>
              <a:latin typeface="HGP創英ﾌﾟﾚｾﾞﾝｽEB" pitchFamily="18" charset="-128"/>
              <a:ea typeface="HGP創英ﾌﾟﾚｾﾞﾝｽEB" pitchFamily="18" charset="-128"/>
            </a:endParaRPr>
          </a:p>
          <a:p>
            <a:pPr marL="457200" lvl="0" indent="-457200"/>
            <a:r>
              <a:rPr lang="ja-JP" altLang="en-US" sz="3200" dirty="0">
                <a:latin typeface="HGP創英ﾌﾟﾚｾﾞﾝｽEB" pitchFamily="18" charset="-128"/>
                <a:ea typeface="HGP創英ﾌﾟﾚｾﾞﾝｽEB" pitchFamily="18" charset="-128"/>
              </a:rPr>
              <a:t>　②</a:t>
            </a:r>
            <a:r>
              <a:rPr lang="ja-JP" altLang="en-US" sz="2800" dirty="0">
                <a:latin typeface="HGP創英ﾌﾟﾚｾﾞﾝｽEB" pitchFamily="18" charset="-128"/>
                <a:ea typeface="HGP創英ﾌﾟﾚｾﾞﾝｽEB" pitchFamily="18" charset="-128"/>
              </a:rPr>
              <a:t>地区会長エレクト研修セミナー（ＰＥＴＳ）</a:t>
            </a:r>
            <a:r>
              <a:rPr lang="ja-JP" altLang="en-US" sz="3200" b="1" dirty="0">
                <a:solidFill>
                  <a:srgbClr val="FF0000"/>
                </a:solidFill>
                <a:latin typeface="HGP創英ﾌﾟﾚｾﾞﾝｽEB" pitchFamily="18" charset="-128"/>
                <a:ea typeface="HGP創英ﾌﾟﾚｾﾞﾝｽEB" pitchFamily="18" charset="-128"/>
              </a:rPr>
              <a:t>（会長）</a:t>
            </a:r>
            <a:endParaRPr lang="en-US" altLang="ja-JP" sz="3200" b="1" dirty="0">
              <a:solidFill>
                <a:srgbClr val="FF0000"/>
              </a:solidFill>
              <a:latin typeface="HGP創英ﾌﾟﾚｾﾞﾝｽEB" pitchFamily="18" charset="-128"/>
              <a:ea typeface="HGP創英ﾌﾟﾚｾﾞﾝｽEB" pitchFamily="18" charset="-128"/>
            </a:endParaRPr>
          </a:p>
          <a:p>
            <a:pPr marL="457200" lvl="0" indent="-457200"/>
            <a:r>
              <a:rPr lang="ja-JP" altLang="en-US" sz="3200" dirty="0">
                <a:latin typeface="HGP創英ﾌﾟﾚｾﾞﾝｽEB" pitchFamily="18" charset="-128"/>
                <a:ea typeface="HGP創英ﾌﾟﾚｾﾞﾝｽEB" pitchFamily="18" charset="-128"/>
              </a:rPr>
              <a:t>　③地区研修・協議会</a:t>
            </a:r>
            <a:r>
              <a:rPr lang="ja-JP" altLang="en-US" sz="3200" dirty="0">
                <a:solidFill>
                  <a:srgbClr val="FF0000"/>
                </a:solidFill>
                <a:latin typeface="HGP創英ﾌﾟﾚｾﾞﾝｽEB" pitchFamily="18" charset="-128"/>
                <a:ea typeface="HGP創英ﾌﾟﾚｾﾞﾝｽEB" pitchFamily="18" charset="-128"/>
              </a:rPr>
              <a:t>（クラブ役員）</a:t>
            </a:r>
            <a:endParaRPr lang="en-US" altLang="ja-JP" sz="3200" dirty="0">
              <a:solidFill>
                <a:srgbClr val="FF0000"/>
              </a:solidFill>
              <a:latin typeface="HGP創英ﾌﾟﾚｾﾞﾝｽEB" pitchFamily="18" charset="-128"/>
              <a:ea typeface="HGP創英ﾌﾟﾚｾﾞﾝｽEB" pitchFamily="18" charset="-128"/>
            </a:endParaRPr>
          </a:p>
          <a:p>
            <a:pPr marL="457200" lvl="0" indent="-457200"/>
            <a:r>
              <a:rPr lang="ja-JP" altLang="en-US" sz="3200" dirty="0">
                <a:latin typeface="HGP創英ﾌﾟﾚｾﾞﾝｽEB" pitchFamily="18" charset="-128"/>
                <a:ea typeface="HGP創英ﾌﾟﾚｾﾞﾝｽEB" pitchFamily="18" charset="-128"/>
              </a:rPr>
              <a:t>　④財団・米山・補助金・会員増強等に関する研修</a:t>
            </a:r>
            <a:endParaRPr lang="en-US" altLang="ja-JP" sz="3200" dirty="0">
              <a:latin typeface="HGP創英ﾌﾟﾚｾﾞﾝｽEB" pitchFamily="18" charset="-128"/>
              <a:ea typeface="HGP創英ﾌﾟﾚｾﾞﾝｽEB" pitchFamily="18" charset="-128"/>
            </a:endParaRPr>
          </a:p>
          <a:p>
            <a:pPr marL="457200" lvl="0" indent="-457200">
              <a:buFont typeface="Arial" pitchFamily="34" charset="0"/>
              <a:buChar char="•"/>
            </a:pPr>
            <a:endParaRPr lang="en-US" altLang="ja-JP" sz="2800" b="1" dirty="0">
              <a:solidFill>
                <a:srgbClr val="7030A0"/>
              </a:solidFill>
              <a:latin typeface="Georgia" pitchFamily="18" charset="0"/>
            </a:endParaRPr>
          </a:p>
          <a:p>
            <a:pPr marL="457200" lvl="0" indent="-457200">
              <a:buFont typeface="Arial" pitchFamily="34" charset="0"/>
              <a:buChar char="•"/>
            </a:pPr>
            <a:r>
              <a:rPr lang="ja-JP" altLang="en-US" sz="2800" b="1" dirty="0">
                <a:solidFill>
                  <a:srgbClr val="7030A0"/>
                </a:solidFill>
                <a:latin typeface="Georgia" pitchFamily="18" charset="0"/>
              </a:rPr>
              <a:t>広い地区では複数の研修を合わせて実施</a:t>
            </a:r>
            <a:endParaRPr lang="en-US" altLang="ja-JP" sz="2800" b="1" dirty="0">
              <a:solidFill>
                <a:srgbClr val="7030A0"/>
              </a:solidFill>
              <a:latin typeface="Georgia" pitchFamily="18" charset="0"/>
            </a:endParaRPr>
          </a:p>
          <a:p>
            <a:pPr marL="457200" lvl="0" indent="-457200">
              <a:buFont typeface="Arial" pitchFamily="34" charset="0"/>
              <a:buChar char="•"/>
            </a:pPr>
            <a:r>
              <a:rPr lang="ja-JP" altLang="en-US" sz="2800" b="1" dirty="0">
                <a:solidFill>
                  <a:srgbClr val="7030A0"/>
                </a:solidFill>
                <a:latin typeface="Georgia" pitchFamily="18" charset="0"/>
              </a:rPr>
              <a:t>雪等で交通の便が悪い地域では時期を考慮</a:t>
            </a:r>
            <a:endParaRPr lang="en-US" altLang="ja-JP" sz="2800" b="1" dirty="0">
              <a:solidFill>
                <a:srgbClr val="7030A0"/>
              </a:solidFill>
              <a:latin typeface="Georgia" pitchFamily="18" charset="0"/>
            </a:endParaRPr>
          </a:p>
          <a:p>
            <a:pPr marL="457200" lvl="0" indent="-457200">
              <a:buFont typeface="Arial" pitchFamily="34" charset="0"/>
              <a:buChar char="•"/>
            </a:pPr>
            <a:r>
              <a:rPr lang="ja-JP" altLang="en-US" sz="2800" b="1" dirty="0">
                <a:solidFill>
                  <a:srgbClr val="7030A0"/>
                </a:solidFill>
                <a:latin typeface="Georgia" pitchFamily="18" charset="0"/>
              </a:rPr>
              <a:t>各研修会の招集者と企画者を地区研修リーダーと相談の上指名する</a:t>
            </a:r>
            <a:endParaRPr lang="en-US" altLang="ja-JP" sz="2800" b="1" dirty="0">
              <a:solidFill>
                <a:srgbClr val="7030A0"/>
              </a:solidFill>
              <a:latin typeface="Georgia" pitchFamily="18" charset="0"/>
            </a:endParaRPr>
          </a:p>
          <a:p>
            <a:pPr marL="457200" lvl="0" indent="-457200">
              <a:buFont typeface="Arial" pitchFamily="34" charset="0"/>
              <a:buChar char="•"/>
            </a:pPr>
            <a:endParaRPr lang="en-US" sz="3200" dirty="0">
              <a:solidFill>
                <a:srgbClr val="585858"/>
              </a:solidFill>
              <a:latin typeface="Georgia" pitchFamily="18" charset="0"/>
            </a:endParaRPr>
          </a:p>
        </p:txBody>
      </p:sp>
    </p:spTree>
    <p:extLst>
      <p:ext uri="{BB962C8B-B14F-4D97-AF65-F5344CB8AC3E}">
        <p14:creationId xmlns:p14="http://schemas.microsoft.com/office/powerpoint/2010/main" val="4115122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8769" y="415636"/>
            <a:ext cx="8098971" cy="646331"/>
          </a:xfrm>
          <a:prstGeom prst="rect">
            <a:avLst/>
          </a:prstGeom>
          <a:noFill/>
        </p:spPr>
        <p:txBody>
          <a:bodyPr wrap="square" rtlCol="0">
            <a:spAutoFit/>
          </a:bodyPr>
          <a:lstStyle/>
          <a:p>
            <a:r>
              <a:rPr kumimoji="1" lang="ja-JP" altLang="en-US" sz="3600" b="1" u="sng" dirty="0">
                <a:solidFill>
                  <a:srgbClr val="C00000"/>
                </a:solidFill>
                <a:latin typeface="HGS明朝B" pitchFamily="18" charset="-128"/>
                <a:ea typeface="HGS明朝B" pitchFamily="18" charset="-128"/>
              </a:rPr>
              <a:t>ガバナーエレクトが招集する研修行事</a:t>
            </a:r>
          </a:p>
        </p:txBody>
      </p:sp>
      <p:sp>
        <p:nvSpPr>
          <p:cNvPr id="5" name="テキスト ボックス 4"/>
          <p:cNvSpPr txBox="1"/>
          <p:nvPr/>
        </p:nvSpPr>
        <p:spPr>
          <a:xfrm>
            <a:off x="391885" y="1567543"/>
            <a:ext cx="8562109" cy="5078313"/>
          </a:xfrm>
          <a:prstGeom prst="rect">
            <a:avLst/>
          </a:prstGeom>
          <a:noFill/>
        </p:spPr>
        <p:txBody>
          <a:bodyPr wrap="square" rtlCol="0">
            <a:spAutoFit/>
          </a:bodyPr>
          <a:lstStyle/>
          <a:p>
            <a:r>
              <a:rPr kumimoji="1" lang="ja-JP" altLang="en-US" sz="2000" b="1" dirty="0">
                <a:solidFill>
                  <a:srgbClr val="FF0000"/>
                </a:solidFill>
                <a:latin typeface="HGｺﾞｼｯｸE" pitchFamily="49" charset="-128"/>
                <a:ea typeface="HGｺﾞｼｯｸE" pitchFamily="49" charset="-128"/>
              </a:rPr>
              <a:t>研修会　開催時期　　　　　　　　参加者　目的　　　　　　企画者　　　　</a:t>
            </a:r>
            <a:r>
              <a:rPr kumimoji="1" lang="ja-JP" altLang="en-US" sz="2000" b="1" dirty="0">
                <a:solidFill>
                  <a:srgbClr val="FF0000"/>
                </a:solidFill>
              </a:rPr>
              <a:t>　　</a:t>
            </a:r>
            <a:r>
              <a:rPr kumimoji="1" lang="ja-JP" altLang="en-US" dirty="0"/>
              <a:t>　　　</a:t>
            </a:r>
            <a:endParaRPr kumimoji="1" lang="en-US" altLang="ja-JP" dirty="0"/>
          </a:p>
          <a:p>
            <a:endParaRPr kumimoji="1" lang="en-US" altLang="ja-JP" dirty="0"/>
          </a:p>
          <a:p>
            <a:r>
              <a:rPr kumimoji="1" lang="ja-JP" altLang="en-US" b="1" dirty="0">
                <a:solidFill>
                  <a:srgbClr val="002060"/>
                </a:solidFill>
                <a:latin typeface="HGS明朝B" pitchFamily="18" charset="-128"/>
                <a:ea typeface="HGS明朝B" pitchFamily="18" charset="-128"/>
              </a:rPr>
              <a:t>地区チーム研修セミナー　　ガバナー補佐と地区委員長　</a:t>
            </a:r>
            <a:r>
              <a:rPr kumimoji="1" lang="ja-JP" altLang="en-US" b="1" dirty="0">
                <a:latin typeface="HGS明朝B" pitchFamily="18" charset="-128"/>
                <a:ea typeface="HGS明朝B" pitchFamily="18" charset="-128"/>
              </a:rPr>
              <a:t>　　　</a:t>
            </a:r>
            <a:r>
              <a:rPr kumimoji="1" lang="ja-JP" altLang="en-US" b="1" dirty="0">
                <a:solidFill>
                  <a:srgbClr val="C00000"/>
                </a:solidFill>
                <a:latin typeface="HGS明朝B" pitchFamily="18" charset="-128"/>
                <a:ea typeface="HGS明朝B" pitchFamily="18" charset="-128"/>
              </a:rPr>
              <a:t>地区研修委員会</a:t>
            </a:r>
            <a:endParaRPr kumimoji="1" lang="en-US" altLang="ja-JP" b="1" dirty="0">
              <a:solidFill>
                <a:srgbClr val="C00000"/>
              </a:solidFill>
              <a:latin typeface="HGS明朝B" pitchFamily="18" charset="-128"/>
              <a:ea typeface="HGS明朝B" pitchFamily="18" charset="-128"/>
            </a:endParaRPr>
          </a:p>
          <a:p>
            <a:r>
              <a:rPr kumimoji="1" lang="ja-JP" altLang="en-US" b="1" dirty="0">
                <a:latin typeface="HGS明朝B" pitchFamily="18" charset="-128"/>
                <a:ea typeface="HGS明朝B" pitchFamily="18" charset="-128"/>
              </a:rPr>
              <a:t>　　</a:t>
            </a:r>
            <a:r>
              <a:rPr kumimoji="1" lang="en-US" altLang="ja-JP" b="1" dirty="0">
                <a:latin typeface="HGS明朝B" pitchFamily="18" charset="-128"/>
                <a:ea typeface="HGS明朝B" pitchFamily="18" charset="-128"/>
              </a:rPr>
              <a:t>2</a:t>
            </a:r>
            <a:r>
              <a:rPr kumimoji="1" lang="ja-JP" altLang="en-US" b="1" dirty="0">
                <a:latin typeface="HGS明朝B" pitchFamily="18" charset="-128"/>
                <a:ea typeface="HGS明朝B" pitchFamily="18" charset="-128"/>
              </a:rPr>
              <a:t>月　　　　　　　　　　</a:t>
            </a:r>
            <a:r>
              <a:rPr kumimoji="1" lang="ja-JP" altLang="en-US" b="1" dirty="0">
                <a:solidFill>
                  <a:srgbClr val="002060"/>
                </a:solidFill>
                <a:latin typeface="HGS明朝B" pitchFamily="18" charset="-128"/>
                <a:ea typeface="HGS明朝B" pitchFamily="18" charset="-128"/>
              </a:rPr>
              <a:t>が各自の役割と責務を理解し、</a:t>
            </a:r>
            <a:endParaRPr kumimoji="1" lang="en-US" altLang="ja-JP" b="1" dirty="0">
              <a:solidFill>
                <a:srgbClr val="002060"/>
              </a:solidFill>
              <a:latin typeface="HGS明朝B" pitchFamily="18" charset="-128"/>
              <a:ea typeface="HGS明朝B" pitchFamily="18" charset="-128"/>
            </a:endParaRPr>
          </a:p>
          <a:p>
            <a:r>
              <a:rPr kumimoji="1" lang="ja-JP" altLang="en-US" b="1" dirty="0">
                <a:solidFill>
                  <a:srgbClr val="002060"/>
                </a:solidFill>
                <a:latin typeface="HGS明朝B" pitchFamily="18" charset="-128"/>
                <a:ea typeface="HGS明朝B" pitchFamily="18" charset="-128"/>
              </a:rPr>
              <a:t>　　　　　　　　　　　　　地区目標と地区リーダーシップ</a:t>
            </a:r>
            <a:endParaRPr kumimoji="1" lang="en-US" altLang="ja-JP" b="1" dirty="0">
              <a:solidFill>
                <a:srgbClr val="002060"/>
              </a:solidFill>
              <a:latin typeface="HGS明朝B" pitchFamily="18" charset="-128"/>
              <a:ea typeface="HGS明朝B" pitchFamily="18" charset="-128"/>
            </a:endParaRPr>
          </a:p>
          <a:p>
            <a:r>
              <a:rPr kumimoji="1" lang="ja-JP" altLang="en-US" b="1" dirty="0">
                <a:latin typeface="HGS明朝B" pitchFamily="18" charset="-128"/>
                <a:ea typeface="HGS明朝B" pitchFamily="18" charset="-128"/>
              </a:rPr>
              <a:t>　　　　　　　　　　　　　</a:t>
            </a:r>
            <a:r>
              <a:rPr kumimoji="1" lang="ja-JP" altLang="en-US" b="1" dirty="0">
                <a:solidFill>
                  <a:srgbClr val="002060"/>
                </a:solidFill>
                <a:latin typeface="HGS明朝B" pitchFamily="18" charset="-128"/>
                <a:ea typeface="HGS明朝B" pitchFamily="18" charset="-128"/>
              </a:rPr>
              <a:t>プランを立てる</a:t>
            </a:r>
            <a:endParaRPr kumimoji="1" lang="en-US" altLang="ja-JP" b="1" dirty="0">
              <a:solidFill>
                <a:srgbClr val="002060"/>
              </a:solidFill>
              <a:latin typeface="HGS明朝B" pitchFamily="18" charset="-128"/>
              <a:ea typeface="HGS明朝B" pitchFamily="18" charset="-128"/>
            </a:endParaRPr>
          </a:p>
          <a:p>
            <a:endParaRPr kumimoji="1" lang="en-US" altLang="ja-JP" sz="1600" b="1" dirty="0">
              <a:solidFill>
                <a:srgbClr val="002060"/>
              </a:solidFill>
              <a:latin typeface="HGS明朝B" pitchFamily="18" charset="-128"/>
              <a:ea typeface="HGS明朝B" pitchFamily="18" charset="-128"/>
            </a:endParaRPr>
          </a:p>
          <a:p>
            <a:r>
              <a:rPr kumimoji="1" lang="ja-JP" altLang="en-US" sz="1600" b="1" dirty="0">
                <a:solidFill>
                  <a:srgbClr val="002060"/>
                </a:solidFill>
                <a:latin typeface="HGS明朝B" pitchFamily="18" charset="-128"/>
                <a:ea typeface="HGS明朝B" pitchFamily="18" charset="-128"/>
              </a:rPr>
              <a:t>会長エレクト研修セミナー</a:t>
            </a:r>
            <a:r>
              <a:rPr kumimoji="1" lang="ja-JP" altLang="en-US" b="1" dirty="0">
                <a:solidFill>
                  <a:srgbClr val="002060"/>
                </a:solidFill>
                <a:latin typeface="HGS明朝B" pitchFamily="18" charset="-128"/>
                <a:ea typeface="HGS明朝B" pitchFamily="18" charset="-128"/>
              </a:rPr>
              <a:t>　　クラブ会長エレクトが会長として　</a:t>
            </a:r>
            <a:r>
              <a:rPr kumimoji="1" lang="ja-JP" altLang="en-US" b="1" dirty="0">
                <a:solidFill>
                  <a:srgbClr val="C00000"/>
                </a:solidFill>
                <a:latin typeface="HGS明朝B" pitchFamily="18" charset="-128"/>
                <a:ea typeface="HGS明朝B" pitchFamily="18" charset="-128"/>
              </a:rPr>
              <a:t>地区研修委員会</a:t>
            </a:r>
            <a:endParaRPr kumimoji="1" lang="en-US" altLang="ja-JP" b="1" dirty="0">
              <a:solidFill>
                <a:srgbClr val="C00000"/>
              </a:solidFill>
              <a:latin typeface="HGS明朝B" pitchFamily="18" charset="-128"/>
              <a:ea typeface="HGS明朝B" pitchFamily="18" charset="-128"/>
            </a:endParaRPr>
          </a:p>
          <a:p>
            <a:r>
              <a:rPr kumimoji="1" lang="ja-JP" altLang="en-US" b="1" dirty="0">
                <a:solidFill>
                  <a:srgbClr val="002060"/>
                </a:solidFill>
                <a:latin typeface="HGS明朝B" pitchFamily="18" charset="-128"/>
                <a:ea typeface="HGS明朝B" pitchFamily="18" charset="-128"/>
              </a:rPr>
              <a:t>（ＰＥＴＳ）　　　　　　　の責務を理解し、ガバナー補佐</a:t>
            </a:r>
            <a:endParaRPr kumimoji="1" lang="en-US" altLang="ja-JP" b="1" dirty="0">
              <a:solidFill>
                <a:srgbClr val="002060"/>
              </a:solidFill>
              <a:latin typeface="HGS明朝B" pitchFamily="18" charset="-128"/>
              <a:ea typeface="HGS明朝B" pitchFamily="18" charset="-128"/>
            </a:endParaRPr>
          </a:p>
          <a:p>
            <a:r>
              <a:rPr kumimoji="1" lang="ja-JP" altLang="en-US" b="1" dirty="0">
                <a:solidFill>
                  <a:srgbClr val="002060"/>
                </a:solidFill>
                <a:latin typeface="HGS明朝B" pitchFamily="18" charset="-128"/>
                <a:ea typeface="HGS明朝B" pitchFamily="18" charset="-128"/>
              </a:rPr>
              <a:t>　　　　　　　　　　　　　とともに年度目標をたてる</a:t>
            </a:r>
            <a:endParaRPr kumimoji="1" lang="en-US" altLang="ja-JP" b="1" dirty="0">
              <a:solidFill>
                <a:srgbClr val="002060"/>
              </a:solidFill>
              <a:latin typeface="HGS明朝B" pitchFamily="18" charset="-128"/>
              <a:ea typeface="HGS明朝B" pitchFamily="18" charset="-128"/>
            </a:endParaRPr>
          </a:p>
          <a:p>
            <a:endParaRPr kumimoji="1" lang="en-US" altLang="ja-JP" b="1" dirty="0">
              <a:solidFill>
                <a:srgbClr val="002060"/>
              </a:solidFill>
              <a:latin typeface="HGS明朝B" pitchFamily="18" charset="-128"/>
              <a:ea typeface="HGS明朝B" pitchFamily="18" charset="-128"/>
            </a:endParaRPr>
          </a:p>
          <a:p>
            <a:endParaRPr kumimoji="1" lang="en-US" altLang="ja-JP" b="1" dirty="0">
              <a:solidFill>
                <a:srgbClr val="002060"/>
              </a:solidFill>
              <a:latin typeface="HGS明朝B" pitchFamily="18" charset="-128"/>
              <a:ea typeface="HGS明朝B" pitchFamily="18" charset="-128"/>
            </a:endParaRPr>
          </a:p>
          <a:p>
            <a:r>
              <a:rPr kumimoji="1" lang="ja-JP" altLang="en-US" b="1" dirty="0">
                <a:solidFill>
                  <a:srgbClr val="002060"/>
                </a:solidFill>
                <a:latin typeface="HGS明朝B" pitchFamily="18" charset="-128"/>
                <a:ea typeface="HGS明朝B" pitchFamily="18" charset="-128"/>
              </a:rPr>
              <a:t>地区研修・協議会　　　　会長エレクトがリーダーシップの　　</a:t>
            </a:r>
            <a:r>
              <a:rPr kumimoji="1" lang="ja-JP" altLang="en-US" b="1" dirty="0">
                <a:solidFill>
                  <a:srgbClr val="C00000"/>
                </a:solidFill>
                <a:latin typeface="HGS明朝B" pitchFamily="18" charset="-128"/>
                <a:ea typeface="HGS明朝B" pitchFamily="18" charset="-128"/>
              </a:rPr>
              <a:t>地区研修委員会</a:t>
            </a:r>
            <a:endParaRPr kumimoji="1" lang="en-US" altLang="ja-JP" b="1" dirty="0">
              <a:solidFill>
                <a:srgbClr val="C00000"/>
              </a:solidFill>
              <a:latin typeface="HGS明朝B" pitchFamily="18" charset="-128"/>
              <a:ea typeface="HGS明朝B" pitchFamily="18" charset="-128"/>
            </a:endParaRPr>
          </a:p>
          <a:p>
            <a:r>
              <a:rPr kumimoji="1" lang="ja-JP" altLang="en-US" b="1" dirty="0">
                <a:solidFill>
                  <a:srgbClr val="002060"/>
                </a:solidFill>
                <a:latin typeface="HGS明朝B" pitchFamily="18" charset="-128"/>
                <a:ea typeface="HGS明朝B" pitchFamily="18" charset="-128"/>
              </a:rPr>
              <a:t>　　　　　　　　　　　　スキルを伸ばし、他の次期クラブ</a:t>
            </a:r>
            <a:endParaRPr kumimoji="1" lang="en-US" altLang="ja-JP" b="1" dirty="0">
              <a:solidFill>
                <a:srgbClr val="002060"/>
              </a:solidFill>
              <a:latin typeface="HGS明朝B" pitchFamily="18" charset="-128"/>
              <a:ea typeface="HGS明朝B" pitchFamily="18" charset="-128"/>
            </a:endParaRPr>
          </a:p>
          <a:p>
            <a:r>
              <a:rPr kumimoji="1" lang="ja-JP" altLang="en-US" b="1" dirty="0">
                <a:solidFill>
                  <a:srgbClr val="002060"/>
                </a:solidFill>
                <a:latin typeface="HGS明朝B" pitchFamily="18" charset="-128"/>
                <a:ea typeface="HGS明朝B" pitchFamily="18" charset="-128"/>
              </a:rPr>
              <a:t>　　　　　　　　　　　　リーダーが各自の役割を理解する</a:t>
            </a:r>
            <a:endParaRPr kumimoji="1" lang="en-US" altLang="ja-JP" b="1" dirty="0">
              <a:solidFill>
                <a:srgbClr val="002060"/>
              </a:solidFill>
              <a:latin typeface="HGS明朝B" pitchFamily="18" charset="-128"/>
              <a:ea typeface="HGS明朝B" pitchFamily="18" charset="-128"/>
            </a:endParaRPr>
          </a:p>
          <a:p>
            <a:r>
              <a:rPr kumimoji="1" lang="ja-JP" altLang="en-US" b="1" dirty="0">
                <a:solidFill>
                  <a:srgbClr val="002060"/>
                </a:solidFill>
                <a:latin typeface="HGS明朝B" pitchFamily="18" charset="-128"/>
                <a:ea typeface="HGS明朝B" pitchFamily="18" charset="-128"/>
              </a:rPr>
              <a:t>　　　　　　　　　　　　クラブリーダーシップチームが</a:t>
            </a:r>
            <a:endParaRPr kumimoji="1" lang="en-US" altLang="ja-JP" b="1" dirty="0">
              <a:solidFill>
                <a:srgbClr val="002060"/>
              </a:solidFill>
              <a:latin typeface="HGS明朝B" pitchFamily="18" charset="-128"/>
              <a:ea typeface="HGS明朝B" pitchFamily="18" charset="-128"/>
            </a:endParaRPr>
          </a:p>
          <a:p>
            <a:r>
              <a:rPr kumimoji="1" lang="ja-JP" altLang="en-US" b="1" dirty="0">
                <a:solidFill>
                  <a:srgbClr val="002060"/>
                </a:solidFill>
                <a:latin typeface="HGS明朝B" pitchFamily="18" charset="-128"/>
                <a:ea typeface="HGS明朝B" pitchFamily="18" charset="-128"/>
              </a:rPr>
              <a:t>　　　　　　　　　　　　次年度の目標を立てる</a:t>
            </a:r>
            <a:endParaRPr kumimoji="1" lang="en-US" altLang="ja-JP" b="1" dirty="0">
              <a:solidFill>
                <a:srgbClr val="002060"/>
              </a:solidFill>
              <a:latin typeface="HGS明朝B" pitchFamily="18" charset="-128"/>
              <a:ea typeface="HGS明朝B" pitchFamily="18" charset="-128"/>
            </a:endParaRPr>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404664"/>
            <a:ext cx="8496944" cy="6678751"/>
          </a:xfrm>
          <a:prstGeom prst="rect">
            <a:avLst/>
          </a:prstGeom>
          <a:noFill/>
        </p:spPr>
        <p:txBody>
          <a:bodyPr wrap="square" rtlCol="0">
            <a:spAutoFit/>
          </a:bodyPr>
          <a:lstStyle/>
          <a:p>
            <a:r>
              <a:rPr lang="ja-JP" altLang="en-US" dirty="0"/>
              <a:t>　　　</a:t>
            </a:r>
            <a:r>
              <a:rPr lang="ja-JP" altLang="en-US" sz="2400" b="1" dirty="0">
                <a:solidFill>
                  <a:srgbClr val="C00000"/>
                </a:solidFill>
                <a:latin typeface="HGP創英ﾌﾟﾚｾﾞﾝｽEB" pitchFamily="18" charset="-128"/>
                <a:ea typeface="HGP創英ﾌﾟﾚｾﾞﾝｽEB" pitchFamily="18" charset="-128"/>
              </a:rPr>
              <a:t>イアン・ライズリー会長個人からの年度の特別奉仕活動</a:t>
            </a:r>
            <a:endParaRPr lang="en-US" altLang="ja-JP" sz="2400" b="1" dirty="0">
              <a:solidFill>
                <a:srgbClr val="C00000"/>
              </a:solidFill>
              <a:latin typeface="HGP創英ﾌﾟﾚｾﾞﾝｽEB" pitchFamily="18" charset="-128"/>
              <a:ea typeface="HGP創英ﾌﾟﾚｾﾞﾝｽEB" pitchFamily="18" charset="-128"/>
            </a:endParaRPr>
          </a:p>
          <a:p>
            <a:endParaRPr lang="en-US" altLang="ja-JP" b="1" dirty="0">
              <a:latin typeface="HGP創英角ｺﾞｼｯｸUB" pitchFamily="50" charset="-128"/>
              <a:ea typeface="HGP創英角ｺﾞｼｯｸUB" pitchFamily="50" charset="-128"/>
            </a:endParaRPr>
          </a:p>
          <a:p>
            <a:r>
              <a:rPr lang="ja-JP" altLang="en-US" sz="2000" b="1" dirty="0">
                <a:solidFill>
                  <a:srgbClr val="7030A0"/>
                </a:solidFill>
                <a:latin typeface="HGP創英角ｺﾞｼｯｸUB" pitchFamily="50" charset="-128"/>
                <a:ea typeface="HGP創英角ｺﾞｼｯｸUB" pitchFamily="50" charset="-128"/>
              </a:rPr>
              <a:t>国際協議会でイアン </a:t>
            </a:r>
            <a:r>
              <a:rPr lang="en-US" altLang="ja-JP" sz="2000" b="1" dirty="0">
                <a:solidFill>
                  <a:srgbClr val="7030A0"/>
                </a:solidFill>
                <a:latin typeface="HGP創英角ｺﾞｼｯｸUB" pitchFamily="50" charset="-128"/>
                <a:ea typeface="HGP創英角ｺﾞｼｯｸUB" pitchFamily="50" charset="-128"/>
              </a:rPr>
              <a:t>H.S. </a:t>
            </a:r>
            <a:r>
              <a:rPr lang="ja-JP" altLang="en-US" sz="2000" b="1" dirty="0">
                <a:solidFill>
                  <a:srgbClr val="7030A0"/>
                </a:solidFill>
                <a:latin typeface="HGP創英角ｺﾞｼｯｸUB" pitchFamily="50" charset="-128"/>
                <a:ea typeface="HGP創英角ｺﾞｼｯｸUB" pitchFamily="50" charset="-128"/>
              </a:rPr>
              <a:t>ライズリー氏会長エレクトは、持続可能な奉仕というロータリーの目標にとって、環境保護と温暖化抑止が極めて重要であると訴えました。</a:t>
            </a:r>
            <a:endParaRPr lang="en-US" altLang="ja-JP" sz="2000" b="1" dirty="0">
              <a:solidFill>
                <a:srgbClr val="7030A0"/>
              </a:solidFill>
              <a:latin typeface="HGP創英角ｺﾞｼｯｸUB" pitchFamily="50" charset="-128"/>
              <a:ea typeface="HGP創英角ｺﾞｼｯｸUB" pitchFamily="50" charset="-128"/>
            </a:endParaRPr>
          </a:p>
          <a:p>
            <a:endParaRPr lang="ja-JP" altLang="en-US" sz="2000" b="1" dirty="0">
              <a:solidFill>
                <a:srgbClr val="7030A0"/>
              </a:solidFill>
              <a:latin typeface="HGP創英角ｺﾞｼｯｸUB" pitchFamily="50" charset="-128"/>
              <a:ea typeface="HGP創英角ｺﾞｼｯｸUB" pitchFamily="50" charset="-128"/>
            </a:endParaRPr>
          </a:p>
          <a:p>
            <a:r>
              <a:rPr lang="ja-JP" altLang="en-US" b="1" dirty="0">
                <a:solidFill>
                  <a:srgbClr val="002060"/>
                </a:solidFill>
                <a:latin typeface="HGP創英角ｺﾞｼｯｸUB" pitchFamily="50" charset="-128"/>
                <a:ea typeface="HGP創英角ｺﾞｼｯｸUB" pitchFamily="50" charset="-128"/>
              </a:rPr>
              <a:t>　次期地区ガバナーに向けて講演したライズリー氏は、</a:t>
            </a:r>
            <a:r>
              <a:rPr lang="en-US" altLang="ja-JP" b="1" dirty="0">
                <a:solidFill>
                  <a:srgbClr val="002060"/>
                </a:solidFill>
                <a:latin typeface="HGP創英角ｺﾞｼｯｸUB" pitchFamily="50" charset="-128"/>
                <a:ea typeface="HGP創英角ｺﾞｼｯｸUB" pitchFamily="50" charset="-128"/>
              </a:rPr>
              <a:t>2017-18</a:t>
            </a:r>
            <a:r>
              <a:rPr lang="ja-JP" altLang="en-US" b="1" dirty="0">
                <a:solidFill>
                  <a:srgbClr val="002060"/>
                </a:solidFill>
                <a:latin typeface="HGP創英角ｺﾞｼｯｸUB" pitchFamily="50" charset="-128"/>
                <a:ea typeface="HGP創英角ｺﾞｼｯｸUB" pitchFamily="50" charset="-128"/>
              </a:rPr>
              <a:t>年度の会長テーマ「ロータリー：変化をもたらす」を発表しました。</a:t>
            </a:r>
          </a:p>
          <a:p>
            <a:endParaRPr lang="en-US" altLang="ja-JP" b="1" dirty="0">
              <a:latin typeface="HGP創英角ｺﾞｼｯｸUB" pitchFamily="50" charset="-128"/>
              <a:ea typeface="HGP創英角ｺﾞｼｯｸUB" pitchFamily="50" charset="-128"/>
            </a:endParaRPr>
          </a:p>
          <a:p>
            <a:r>
              <a:rPr lang="ja-JP" altLang="en-US" b="1" dirty="0">
                <a:latin typeface="HGP創英角ｺﾞｼｯｸUB" pitchFamily="50" charset="-128"/>
                <a:ea typeface="HGP創英角ｺﾞｼｯｸUB" pitchFamily="50" charset="-128"/>
              </a:rPr>
              <a:t>　環境の悪化と世界的な気候変動は全人類への脅威である。「影響を最も受けやすいのは弱い立場にある人たちであり、そのような人たちこそ、ロータリーが助けていく必要があるのです。それにもかかわらず、環境問題がロータリーで議題に上がることはほとんどありません」</a:t>
            </a:r>
          </a:p>
          <a:p>
            <a:endParaRPr lang="en-US" altLang="ja-JP" b="1" dirty="0">
              <a:latin typeface="HGP創英角ｺﾞｼｯｸUB" pitchFamily="50" charset="-128"/>
              <a:ea typeface="HGP創英角ｺﾞｼｯｸUB" pitchFamily="50" charset="-128"/>
            </a:endParaRPr>
          </a:p>
          <a:p>
            <a:r>
              <a:rPr lang="ja-JP" altLang="en-US" b="1" dirty="0">
                <a:solidFill>
                  <a:srgbClr val="7030A0"/>
                </a:solidFill>
                <a:latin typeface="HGP創英角ｺﾞｼｯｸUB" pitchFamily="50" charset="-128"/>
                <a:ea typeface="HGP創英角ｺﾞｼｯｸUB" pitchFamily="50" charset="-128"/>
              </a:rPr>
              <a:t>　ライズリー会長エレクトは次のように続けます。「環境の持続可能性がロータリーの懸念分野ではないと言えたのは、昔の話です。今や、環境問題はあらゆる人にとって懸念すべきことです」</a:t>
            </a:r>
          </a:p>
          <a:p>
            <a:r>
              <a:rPr lang="ja-JP" altLang="en-US" b="1" dirty="0">
                <a:solidFill>
                  <a:srgbClr val="7030A0"/>
                </a:solidFill>
                <a:latin typeface="HGP創英角ｺﾞｼｯｸUB" pitchFamily="50" charset="-128"/>
                <a:ea typeface="HGP創英角ｺﾞｼｯｸUB" pitchFamily="50" charset="-128"/>
              </a:rPr>
              <a:t>　</a:t>
            </a:r>
            <a:endParaRPr lang="en-US" altLang="ja-JP" b="1" dirty="0">
              <a:solidFill>
                <a:srgbClr val="7030A0"/>
              </a:solidFill>
              <a:latin typeface="HGP創英角ｺﾞｼｯｸUB" pitchFamily="50" charset="-128"/>
              <a:ea typeface="HGP創英角ｺﾞｼｯｸUB" pitchFamily="50" charset="-128"/>
            </a:endParaRPr>
          </a:p>
          <a:p>
            <a:r>
              <a:rPr lang="ja-JP" altLang="en-US" b="1" dirty="0">
                <a:latin typeface="HGP創英角ｺﾞｼｯｸUB" pitchFamily="50" charset="-128"/>
                <a:ea typeface="HGP創英角ｺﾞｼｯｸUB" pitchFamily="50" charset="-128"/>
              </a:rPr>
              <a:t>　</a:t>
            </a:r>
            <a:r>
              <a:rPr lang="ja-JP" altLang="en-US" b="1" dirty="0">
                <a:solidFill>
                  <a:srgbClr val="FF0000"/>
                </a:solidFill>
                <a:latin typeface="HGP創英角ｺﾞｼｯｸUB" pitchFamily="50" charset="-128"/>
                <a:ea typeface="HGP創英角ｺﾞｼｯｸUB" pitchFamily="50" charset="-128"/>
              </a:rPr>
              <a:t>会長エレクトはさらに、</a:t>
            </a:r>
            <a:r>
              <a:rPr lang="en-US" altLang="ja-JP" b="1" dirty="0">
                <a:solidFill>
                  <a:srgbClr val="FF0000"/>
                </a:solidFill>
                <a:latin typeface="HGP創英角ｺﾞｼｯｸUB" pitchFamily="50" charset="-128"/>
                <a:ea typeface="HGP創英角ｺﾞｼｯｸUB" pitchFamily="50" charset="-128"/>
              </a:rPr>
              <a:t>7</a:t>
            </a:r>
            <a:r>
              <a:rPr lang="ja-JP" altLang="en-US" b="1" dirty="0">
                <a:solidFill>
                  <a:srgbClr val="FF0000"/>
                </a:solidFill>
                <a:latin typeface="HGP創英角ｺﾞｼｯｸUB" pitchFamily="50" charset="-128"/>
                <a:ea typeface="HGP創英角ｺﾞｼｯｸUB" pitchFamily="50" charset="-128"/>
              </a:rPr>
              <a:t>月</a:t>
            </a:r>
            <a:r>
              <a:rPr lang="en-US" altLang="ja-JP" b="1" dirty="0">
                <a:solidFill>
                  <a:srgbClr val="FF0000"/>
                </a:solidFill>
                <a:latin typeface="HGP創英角ｺﾞｼｯｸUB" pitchFamily="50" charset="-128"/>
                <a:ea typeface="HGP創英角ｺﾞｼｯｸUB" pitchFamily="50" charset="-128"/>
              </a:rPr>
              <a:t>1</a:t>
            </a:r>
            <a:r>
              <a:rPr lang="ja-JP" altLang="en-US" b="1" dirty="0">
                <a:solidFill>
                  <a:srgbClr val="FF0000"/>
                </a:solidFill>
                <a:latin typeface="HGP創英角ｺﾞｼｯｸUB" pitchFamily="50" charset="-128"/>
                <a:ea typeface="HGP創英角ｺﾞｼｯｸUB" pitchFamily="50" charset="-128"/>
              </a:rPr>
              <a:t>日の新年度開始から</a:t>
            </a:r>
            <a:r>
              <a:rPr lang="en-US" altLang="ja-JP" b="1" dirty="0">
                <a:solidFill>
                  <a:srgbClr val="FF0000"/>
                </a:solidFill>
                <a:latin typeface="HGP創英角ｺﾞｼｯｸUB" pitchFamily="50" charset="-128"/>
                <a:ea typeface="HGP創英角ｺﾞｼｯｸUB" pitchFamily="50" charset="-128"/>
              </a:rPr>
              <a:t>2018</a:t>
            </a:r>
            <a:r>
              <a:rPr lang="ja-JP" altLang="en-US" b="1" dirty="0">
                <a:solidFill>
                  <a:srgbClr val="FF0000"/>
                </a:solidFill>
                <a:latin typeface="HGP創英角ｺﾞｼｯｸUB" pitchFamily="50" charset="-128"/>
                <a:ea typeface="HGP創英角ｺﾞｼｯｸUB" pitchFamily="50" charset="-128"/>
              </a:rPr>
              <a:t>年</a:t>
            </a:r>
            <a:r>
              <a:rPr lang="en-US" altLang="ja-JP" b="1" dirty="0">
                <a:solidFill>
                  <a:srgbClr val="FF0000"/>
                </a:solidFill>
                <a:latin typeface="HGP創英角ｺﾞｼｯｸUB" pitchFamily="50" charset="-128"/>
                <a:ea typeface="HGP創英角ｺﾞｼｯｸUB" pitchFamily="50" charset="-128"/>
              </a:rPr>
              <a:t>4</a:t>
            </a:r>
            <a:r>
              <a:rPr lang="ja-JP" altLang="en-US" b="1" dirty="0">
                <a:solidFill>
                  <a:srgbClr val="FF0000"/>
                </a:solidFill>
                <a:latin typeface="HGP創英角ｺﾞｼｯｸUB" pitchFamily="50" charset="-128"/>
                <a:ea typeface="HGP創英角ｺﾞｼｯｸUB" pitchFamily="50" charset="-128"/>
              </a:rPr>
              <a:t>月</a:t>
            </a:r>
            <a:r>
              <a:rPr lang="en-US" altLang="ja-JP" b="1" dirty="0">
                <a:solidFill>
                  <a:srgbClr val="FF0000"/>
                </a:solidFill>
                <a:latin typeface="HGP創英角ｺﾞｼｯｸUB" pitchFamily="50" charset="-128"/>
                <a:ea typeface="HGP創英角ｺﾞｼｯｸUB" pitchFamily="50" charset="-128"/>
              </a:rPr>
              <a:t>22</a:t>
            </a:r>
            <a:r>
              <a:rPr lang="ja-JP" altLang="en-US" b="1" dirty="0">
                <a:solidFill>
                  <a:srgbClr val="FF0000"/>
                </a:solidFill>
                <a:latin typeface="HGP創英角ｺﾞｼｯｸUB" pitchFamily="50" charset="-128"/>
                <a:ea typeface="HGP創英角ｺﾞｼｯｸUB" pitchFamily="50" charset="-128"/>
              </a:rPr>
              <a:t>日の「アースデイ」までの期間に、各クラブで会員数と同じ数の植樹をするよう呼びかけました。木を植えることで、空気中から二酸化炭素やそのほかの温室化ガスを除去し、地球温暖化のスピードを和らげる効果があります。</a:t>
            </a:r>
          </a:p>
          <a:p>
            <a:endParaRPr kumimoji="1" lang="ja-JP" altLang="en-US" b="1" dirty="0">
              <a:latin typeface="HGP創英角ｺﾞｼｯｸUB" pitchFamily="50" charset="-128"/>
              <a:ea typeface="HGP創英角ｺﾞｼｯｸUB"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kumimoji="1" lang="ja-JP" altLang="en-US" b="1" dirty="0"/>
              <a:t>ガバナーが招集する研修行事</a:t>
            </a:r>
          </a:p>
        </p:txBody>
      </p:sp>
      <p:graphicFrame>
        <p:nvGraphicFramePr>
          <p:cNvPr id="4" name="コンテンツ プレースホルダ 3"/>
          <p:cNvGraphicFramePr>
            <a:graphicFrameLocks noGrp="1"/>
          </p:cNvGraphicFramePr>
          <p:nvPr>
            <p:ph idx="1"/>
          </p:nvPr>
        </p:nvGraphicFramePr>
        <p:xfrm>
          <a:off x="-1" y="1235033"/>
          <a:ext cx="9144000" cy="563886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63282">
                <a:tc>
                  <a:txBody>
                    <a:bodyPr/>
                    <a:lstStyle/>
                    <a:p>
                      <a:r>
                        <a:rPr kumimoji="1" lang="ja-JP" altLang="en-US" dirty="0"/>
                        <a:t>研修会　　開催時期</a:t>
                      </a:r>
                    </a:p>
                  </a:txBody>
                  <a:tcPr/>
                </a:tc>
                <a:tc>
                  <a:txBody>
                    <a:bodyPr/>
                    <a:lstStyle/>
                    <a:p>
                      <a:r>
                        <a:rPr kumimoji="1" lang="ja-JP" altLang="en-US" dirty="0"/>
                        <a:t>参加者　　目的</a:t>
                      </a:r>
                    </a:p>
                  </a:txBody>
                  <a:tcPr/>
                </a:tc>
                <a:tc>
                  <a:txBody>
                    <a:bodyPr/>
                    <a:lstStyle/>
                    <a:p>
                      <a:r>
                        <a:rPr kumimoji="1" lang="ja-JP" altLang="en-US" dirty="0"/>
                        <a:t>企画者</a:t>
                      </a:r>
                    </a:p>
                  </a:txBody>
                  <a:tcPr/>
                </a:tc>
                <a:extLst>
                  <a:ext uri="{0D108BD9-81ED-4DB2-BD59-A6C34878D82A}">
                    <a16:rowId xmlns:a16="http://schemas.microsoft.com/office/drawing/2014/main" val="10000"/>
                  </a:ext>
                </a:extLst>
              </a:tr>
              <a:tr h="658154">
                <a:tc>
                  <a:txBody>
                    <a:bodyPr/>
                    <a:lstStyle/>
                    <a:p>
                      <a:r>
                        <a:rPr kumimoji="1" lang="ja-JP" altLang="en-US" b="1" dirty="0"/>
                        <a:t>地区ロータリー財団セミナー（開催時期は地区決定）</a:t>
                      </a:r>
                    </a:p>
                  </a:txBody>
                  <a:tcPr/>
                </a:tc>
                <a:tc>
                  <a:txBody>
                    <a:bodyPr/>
                    <a:lstStyle/>
                    <a:p>
                      <a:r>
                        <a:rPr kumimoji="1" lang="ja-JP" altLang="en-US" b="1" dirty="0"/>
                        <a:t>クラブの財団委員長と関心のあるその他の会員</a:t>
                      </a:r>
                    </a:p>
                  </a:txBody>
                  <a:tcPr/>
                </a:tc>
                <a:tc>
                  <a:txBody>
                    <a:bodyPr/>
                    <a:lstStyle/>
                    <a:p>
                      <a:r>
                        <a:rPr kumimoji="1" lang="ja-JP" altLang="en-US" b="1" dirty="0">
                          <a:solidFill>
                            <a:srgbClr val="7030A0"/>
                          </a:solidFill>
                        </a:rPr>
                        <a:t>地区ロータリー財団委員会、地区研修委員会</a:t>
                      </a:r>
                    </a:p>
                  </a:txBody>
                  <a:tcPr/>
                </a:tc>
                <a:extLst>
                  <a:ext uri="{0D108BD9-81ED-4DB2-BD59-A6C34878D82A}">
                    <a16:rowId xmlns:a16="http://schemas.microsoft.com/office/drawing/2014/main" val="10001"/>
                  </a:ext>
                </a:extLst>
              </a:tr>
              <a:tr h="908205">
                <a:tc>
                  <a:txBody>
                    <a:bodyPr/>
                    <a:lstStyle/>
                    <a:p>
                      <a:r>
                        <a:rPr kumimoji="1" lang="ja-JP" altLang="en-US" b="1" dirty="0"/>
                        <a:t>地区会員増強セミナー</a:t>
                      </a:r>
                      <a:endParaRPr kumimoji="1" lang="en-US" altLang="ja-JP" b="1" dirty="0"/>
                    </a:p>
                    <a:p>
                      <a:r>
                        <a:rPr kumimoji="1" lang="ja-JP" altLang="en-US" b="1" dirty="0"/>
                        <a:t>（開催時期は地区決定）</a:t>
                      </a:r>
                    </a:p>
                  </a:txBody>
                  <a:tcPr/>
                </a:tc>
                <a:tc>
                  <a:txBody>
                    <a:bodyPr/>
                    <a:lstStyle/>
                    <a:p>
                      <a:r>
                        <a:rPr kumimoji="1" lang="ja-JP" altLang="en-US" b="1" dirty="0"/>
                        <a:t>クラブ会長、会員増強委員長、関心のある会員、地区リーダー</a:t>
                      </a:r>
                    </a:p>
                  </a:txBody>
                  <a:tcPr/>
                </a:tc>
                <a:tc>
                  <a:txBody>
                    <a:bodyPr/>
                    <a:lstStyle/>
                    <a:p>
                      <a:r>
                        <a:rPr kumimoji="1" lang="ja-JP" altLang="en-US" b="1" dirty="0">
                          <a:solidFill>
                            <a:srgbClr val="7030A0"/>
                          </a:solidFill>
                        </a:rPr>
                        <a:t>地区会員増強委員会</a:t>
                      </a:r>
                    </a:p>
                  </a:txBody>
                  <a:tcPr/>
                </a:tc>
                <a:extLst>
                  <a:ext uri="{0D108BD9-81ED-4DB2-BD59-A6C34878D82A}">
                    <a16:rowId xmlns:a16="http://schemas.microsoft.com/office/drawing/2014/main" val="10002"/>
                  </a:ext>
                </a:extLst>
              </a:tr>
              <a:tr h="682825">
                <a:tc>
                  <a:txBody>
                    <a:bodyPr/>
                    <a:lstStyle/>
                    <a:p>
                      <a:r>
                        <a:rPr kumimoji="1" lang="ja-JP" altLang="en-US" b="1" dirty="0">
                          <a:solidFill>
                            <a:srgbClr val="FF0000"/>
                          </a:solidFill>
                        </a:rPr>
                        <a:t>地区公共イメージセミナー</a:t>
                      </a:r>
                      <a:endParaRPr kumimoji="1" lang="en-US" altLang="ja-JP" b="1" dirty="0">
                        <a:solidFill>
                          <a:srgbClr val="FF0000"/>
                        </a:solidFill>
                      </a:endParaRPr>
                    </a:p>
                    <a:p>
                      <a:r>
                        <a:rPr kumimoji="1" lang="ja-JP" altLang="en-US" b="1" dirty="0">
                          <a:solidFill>
                            <a:srgbClr val="FF0000"/>
                          </a:solidFill>
                        </a:rPr>
                        <a:t>（開催時期は地区決定）</a:t>
                      </a:r>
                    </a:p>
                  </a:txBody>
                  <a:tcPr/>
                </a:tc>
                <a:tc>
                  <a:txBody>
                    <a:bodyPr/>
                    <a:lstStyle/>
                    <a:p>
                      <a:r>
                        <a:rPr kumimoji="1" lang="ja-JP" altLang="en-US" b="1" dirty="0"/>
                        <a:t>クラブと地区のリーダー、関心のある会員、</a:t>
                      </a:r>
                    </a:p>
                  </a:txBody>
                  <a:tcPr/>
                </a:tc>
                <a:tc>
                  <a:txBody>
                    <a:bodyPr/>
                    <a:lstStyle/>
                    <a:p>
                      <a:r>
                        <a:rPr kumimoji="1" lang="ja-JP" altLang="en-US" b="1" dirty="0">
                          <a:solidFill>
                            <a:srgbClr val="7030A0"/>
                          </a:solidFill>
                        </a:rPr>
                        <a:t>地区研修委員会</a:t>
                      </a:r>
                    </a:p>
                  </a:txBody>
                  <a:tcPr/>
                </a:tc>
                <a:extLst>
                  <a:ext uri="{0D108BD9-81ED-4DB2-BD59-A6C34878D82A}">
                    <a16:rowId xmlns:a16="http://schemas.microsoft.com/office/drawing/2014/main" val="10003"/>
                  </a:ext>
                </a:extLst>
              </a:tr>
              <a:tr h="682825">
                <a:tc>
                  <a:txBody>
                    <a:bodyPr/>
                    <a:lstStyle/>
                    <a:p>
                      <a:r>
                        <a:rPr kumimoji="1" lang="ja-JP" altLang="en-US" b="1" dirty="0"/>
                        <a:t>補助金管理セミナー</a:t>
                      </a:r>
                      <a:endParaRPr kumimoji="1" lang="en-US" altLang="ja-JP" b="1" dirty="0"/>
                    </a:p>
                    <a:p>
                      <a:r>
                        <a:rPr kumimoji="1" lang="ja-JP" altLang="en-US" b="1" dirty="0"/>
                        <a:t>（開催時期は地区決定）</a:t>
                      </a:r>
                    </a:p>
                  </a:txBody>
                  <a:tcPr/>
                </a:tc>
                <a:tc>
                  <a:txBody>
                    <a:bodyPr/>
                    <a:lstStyle/>
                    <a:p>
                      <a:r>
                        <a:rPr kumimoji="1" lang="ja-JP" altLang="en-US" b="1" dirty="0"/>
                        <a:t>クラブ会長エレクト、またはクラブが指定した代表者</a:t>
                      </a:r>
                    </a:p>
                  </a:txBody>
                  <a:tcPr/>
                </a:tc>
                <a:tc>
                  <a:txBody>
                    <a:bodyPr/>
                    <a:lstStyle/>
                    <a:p>
                      <a:r>
                        <a:rPr kumimoji="1" lang="ja-JP" altLang="en-US" b="1" dirty="0">
                          <a:solidFill>
                            <a:srgbClr val="7030A0"/>
                          </a:solidFill>
                        </a:rPr>
                        <a:t>地区ロータリー財団委員会、地区研修委員会</a:t>
                      </a:r>
                    </a:p>
                  </a:txBody>
                  <a:tcPr/>
                </a:tc>
                <a:extLst>
                  <a:ext uri="{0D108BD9-81ED-4DB2-BD59-A6C34878D82A}">
                    <a16:rowId xmlns:a16="http://schemas.microsoft.com/office/drawing/2014/main" val="10004"/>
                  </a:ext>
                </a:extLst>
              </a:tr>
              <a:tr h="1059572">
                <a:tc>
                  <a:txBody>
                    <a:bodyPr/>
                    <a:lstStyle/>
                    <a:p>
                      <a:r>
                        <a:rPr kumimoji="1" lang="ja-JP" altLang="en-US" b="1" dirty="0"/>
                        <a:t>地区指導者育成セミナー</a:t>
                      </a:r>
                      <a:endParaRPr kumimoji="1" lang="en-US" altLang="ja-JP" b="1" dirty="0"/>
                    </a:p>
                    <a:p>
                      <a:r>
                        <a:rPr kumimoji="1" lang="ja-JP" altLang="en-US" b="1" dirty="0"/>
                        <a:t>（地区大会の直前か直後）</a:t>
                      </a:r>
                    </a:p>
                  </a:txBody>
                  <a:tcPr/>
                </a:tc>
                <a:tc>
                  <a:txBody>
                    <a:bodyPr/>
                    <a:lstStyle/>
                    <a:p>
                      <a:r>
                        <a:rPr kumimoji="1" lang="ja-JP" altLang="en-US" sz="1600" b="1" dirty="0">
                          <a:latin typeface="HGS明朝B" pitchFamily="18" charset="-128"/>
                          <a:ea typeface="HGS明朝B" pitchFamily="18" charset="-128"/>
                        </a:rPr>
                        <a:t>クラブの役職を務めた経験を有し、関心のある会員がリーダーシップのスキルを身につける</a:t>
                      </a:r>
                    </a:p>
                  </a:txBody>
                  <a:tcPr/>
                </a:tc>
                <a:tc>
                  <a:txBody>
                    <a:bodyPr/>
                    <a:lstStyle/>
                    <a:p>
                      <a:r>
                        <a:rPr kumimoji="1" lang="ja-JP" altLang="en-US" b="1" dirty="0">
                          <a:solidFill>
                            <a:srgbClr val="7030A0"/>
                          </a:solidFill>
                        </a:rPr>
                        <a:t>地区研修委員会</a:t>
                      </a:r>
                    </a:p>
                  </a:txBody>
                  <a:tcPr/>
                </a:tc>
                <a:extLst>
                  <a:ext uri="{0D108BD9-81ED-4DB2-BD59-A6C34878D82A}">
                    <a16:rowId xmlns:a16="http://schemas.microsoft.com/office/drawing/2014/main" val="10005"/>
                  </a:ext>
                </a:extLst>
              </a:tr>
              <a:tr h="1268104">
                <a:tc>
                  <a:txBody>
                    <a:bodyPr/>
                    <a:lstStyle/>
                    <a:p>
                      <a:r>
                        <a:rPr kumimoji="1" lang="ja-JP" altLang="en-US" b="1" dirty="0"/>
                        <a:t>ロータ</a:t>
                      </a:r>
                      <a:r>
                        <a:rPr kumimoji="1" lang="en-US" altLang="ja-JP" b="1" dirty="0"/>
                        <a:t>―</a:t>
                      </a:r>
                      <a:r>
                        <a:rPr kumimoji="1" lang="ja-JP" altLang="en-US" b="1" dirty="0"/>
                        <a:t>アクト地区指導者講習会（クラブの選挙後</a:t>
                      </a:r>
                      <a:r>
                        <a:rPr kumimoji="1" lang="en-US" altLang="ja-JP" b="1" dirty="0"/>
                        <a:t>6</a:t>
                      </a:r>
                      <a:r>
                        <a:rPr kumimoji="1" lang="ja-JP" altLang="en-US" b="1" dirty="0"/>
                        <a:t>月</a:t>
                      </a:r>
                      <a:r>
                        <a:rPr kumimoji="1" lang="en-US" altLang="ja-JP" b="1" dirty="0"/>
                        <a:t>30</a:t>
                      </a:r>
                      <a:r>
                        <a:rPr kumimoji="1" lang="ja-JP" altLang="en-US" b="1" dirty="0"/>
                        <a:t>日まで）</a:t>
                      </a:r>
                    </a:p>
                  </a:txBody>
                  <a:tcPr/>
                </a:tc>
                <a:tc>
                  <a:txBody>
                    <a:bodyPr/>
                    <a:lstStyle/>
                    <a:p>
                      <a:r>
                        <a:rPr kumimoji="1" lang="ja-JP" altLang="en-US" b="1" dirty="0"/>
                        <a:t>ローターアクトクラブの次期リーダー、ローターアクター、関心ある会員、ノンロータリアン</a:t>
                      </a:r>
                    </a:p>
                  </a:txBody>
                  <a:tcPr/>
                </a:tc>
                <a:tc>
                  <a:txBody>
                    <a:bodyPr/>
                    <a:lstStyle/>
                    <a:p>
                      <a:r>
                        <a:rPr kumimoji="1" lang="ja-JP" altLang="en-US" b="1" dirty="0">
                          <a:solidFill>
                            <a:srgbClr val="7030A0"/>
                          </a:solidFill>
                        </a:rPr>
                        <a:t>地区ローターアクト代表</a:t>
                      </a:r>
                    </a:p>
                  </a:txBody>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7030A0"/>
                </a:solidFill>
                <a:latin typeface="HGP創英角ｺﾞｼｯｸUB" pitchFamily="50" charset="-128"/>
                <a:ea typeface="HGP創英角ｺﾞｼｯｸUB" pitchFamily="50" charset="-128"/>
              </a:rPr>
              <a:t>セッション１の話し合いの内容</a:t>
            </a:r>
            <a:endParaRPr kumimoji="1" lang="ja-JP" altLang="en-US" dirty="0">
              <a:solidFill>
                <a:srgbClr val="7030A0"/>
              </a:solidFill>
              <a:latin typeface="HGP創英角ｺﾞｼｯｸUB" pitchFamily="50" charset="-128"/>
              <a:ea typeface="HGP創英角ｺﾞｼｯｸUB" pitchFamily="50" charset="-128"/>
            </a:endParaRPr>
          </a:p>
        </p:txBody>
      </p:sp>
      <p:sp>
        <p:nvSpPr>
          <p:cNvPr id="3" name="コンテンツ プレースホルダ 2"/>
          <p:cNvSpPr>
            <a:spLocks noGrp="1"/>
          </p:cNvSpPr>
          <p:nvPr>
            <p:ph idx="1"/>
          </p:nvPr>
        </p:nvSpPr>
        <p:spPr>
          <a:xfrm>
            <a:off x="457200" y="1600200"/>
            <a:ext cx="8435280" cy="4525963"/>
          </a:xfrm>
        </p:spPr>
        <p:txBody>
          <a:bodyPr/>
          <a:lstStyle/>
          <a:p>
            <a:pPr>
              <a:buNone/>
            </a:pPr>
            <a:r>
              <a:rPr kumimoji="1" lang="ja-JP" altLang="en-US" b="1" dirty="0">
                <a:latin typeface="HGP創英角ｺﾞｼｯｸUB" pitchFamily="50" charset="-128"/>
                <a:ea typeface="HGP創英角ｺﾞｼｯｸUB" pitchFamily="50" charset="-128"/>
              </a:rPr>
              <a:t>１）　地区研修リーダーとその役割</a:t>
            </a:r>
            <a:endParaRPr kumimoji="1"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　　　　　　　　　　　　　　</a:t>
            </a:r>
            <a:r>
              <a:rPr kumimoji="1" lang="en-US" altLang="ja-JP" b="1" dirty="0">
                <a:latin typeface="HGP創英角ｺﾞｼｯｸUB" pitchFamily="50" charset="-128"/>
                <a:ea typeface="HGP創英角ｺﾞｼｯｸUB" pitchFamily="50" charset="-128"/>
              </a:rPr>
              <a:t>【</a:t>
            </a:r>
            <a:r>
              <a:rPr kumimoji="1" lang="ja-JP" altLang="en-US" b="1" dirty="0">
                <a:latin typeface="HGP創英角ｺﾞｼｯｸUB" pitchFamily="50" charset="-128"/>
                <a:ea typeface="HGP創英角ｺﾞｼｯｸUB" pitchFamily="50" charset="-128"/>
              </a:rPr>
              <a:t>基礎的事項の確認</a:t>
            </a:r>
            <a:r>
              <a:rPr kumimoji="1" lang="en-US" altLang="ja-JP" b="1" dirty="0">
                <a:latin typeface="HGP創英角ｺﾞｼｯｸUB" pitchFamily="50" charset="-128"/>
                <a:ea typeface="HGP創英角ｺﾞｼｯｸUB" pitchFamily="50" charset="-128"/>
              </a:rPr>
              <a:t>】</a:t>
            </a:r>
          </a:p>
          <a:p>
            <a:pPr>
              <a:buNone/>
            </a:pPr>
            <a:r>
              <a:rPr lang="ja-JP" altLang="en-US" b="1" dirty="0">
                <a:latin typeface="HGP創英角ｺﾞｼｯｸUB" pitchFamily="50" charset="-128"/>
                <a:ea typeface="HGP創英角ｺﾞｼｯｸUB" pitchFamily="50" charset="-128"/>
              </a:rPr>
              <a:t>２）　地区研修委員会の組閣</a:t>
            </a:r>
            <a:endParaRPr lang="en-US" altLang="ja-JP" b="1" dirty="0">
              <a:latin typeface="HGP創英角ｺﾞｼｯｸUB" pitchFamily="50" charset="-128"/>
              <a:ea typeface="HGP創英角ｺﾞｼｯｸUB" pitchFamily="50" charset="-128"/>
            </a:endParaRPr>
          </a:p>
          <a:p>
            <a:pPr>
              <a:buNone/>
            </a:pPr>
            <a:r>
              <a:rPr lang="ja-JP" altLang="en-US" b="1" dirty="0">
                <a:solidFill>
                  <a:srgbClr val="C00000"/>
                </a:solidFill>
                <a:latin typeface="HGP創英角ｺﾞｼｯｸUB" pitchFamily="50" charset="-128"/>
                <a:ea typeface="HGP創英角ｺﾞｼｯｸUB" pitchFamily="50" charset="-128"/>
              </a:rPr>
              <a:t>３）　各地区での研修の紹介</a:t>
            </a:r>
            <a:endParaRPr lang="en-US" altLang="ja-JP" b="1" dirty="0">
              <a:solidFill>
                <a:srgbClr val="C00000"/>
              </a:solidFill>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４</a:t>
            </a:r>
            <a:r>
              <a:rPr kumimoji="1" lang="ja-JP" altLang="en-US" b="1" dirty="0">
                <a:latin typeface="HGP創英角ｺﾞｼｯｸUB" pitchFamily="50" charset="-128"/>
                <a:ea typeface="HGP創英角ｺﾞｼｯｸUB" pitchFamily="50" charset="-128"/>
              </a:rPr>
              <a:t>）　国際協議会での</a:t>
            </a:r>
            <a:r>
              <a:rPr lang="ja-JP" altLang="en-US" b="1" dirty="0">
                <a:latin typeface="HGP創英角ｺﾞｼｯｸUB" pitchFamily="50" charset="-128"/>
                <a:ea typeface="HGP創英角ｺﾞｼｯｸUB" pitchFamily="50" charset="-128"/>
              </a:rPr>
              <a:t>エレクト</a:t>
            </a:r>
            <a:r>
              <a:rPr kumimoji="1" lang="ja-JP" altLang="en-US" b="1" dirty="0">
                <a:latin typeface="HGP創英角ｺﾞｼｯｸUB" pitchFamily="50" charset="-128"/>
                <a:ea typeface="HGP創英角ｺﾞｼｯｸUB" pitchFamily="50" charset="-128"/>
              </a:rPr>
              <a:t>の研修内容</a:t>
            </a:r>
            <a:endParaRPr kumimoji="1"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５）　ガバナーエレクト年度の新しい取り組み</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６</a:t>
            </a:r>
            <a:r>
              <a:rPr kumimoji="1" lang="ja-JP" altLang="en-US" b="1" dirty="0">
                <a:latin typeface="HGP創英角ｺﾞｼｯｸUB" pitchFamily="50" charset="-128"/>
                <a:ea typeface="HGP創英角ｺﾞｼｯｸUB" pitchFamily="50" charset="-128"/>
              </a:rPr>
              <a:t>）　ガバナー年度の取り組み</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79712" y="2420889"/>
            <a:ext cx="5688632"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7200" b="1" dirty="0"/>
              <a:t>　事例紹介</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04664"/>
            <a:ext cx="8136904" cy="5539978"/>
          </a:xfrm>
          <a:prstGeom prst="rect">
            <a:avLst/>
          </a:prstGeom>
          <a:noFill/>
        </p:spPr>
        <p:txBody>
          <a:bodyPr wrap="square" rtlCol="0">
            <a:spAutoFit/>
          </a:bodyPr>
          <a:lstStyle/>
          <a:p>
            <a:r>
              <a:rPr kumimoji="1" lang="ja-JP" altLang="en-US" sz="2800" b="1" dirty="0">
                <a:solidFill>
                  <a:srgbClr val="7030A0"/>
                </a:solidFill>
                <a:latin typeface="HGP創英角ｺﾞｼｯｸUB" pitchFamily="50" charset="-128"/>
                <a:ea typeface="HGP創英角ｺﾞｼｯｸUB" pitchFamily="50" charset="-128"/>
              </a:rPr>
              <a:t>＜質問＞</a:t>
            </a:r>
            <a:endParaRPr kumimoji="1" lang="en-US" altLang="ja-JP" sz="2800" b="1" dirty="0">
              <a:solidFill>
                <a:srgbClr val="7030A0"/>
              </a:solidFill>
              <a:latin typeface="HGP創英角ｺﾞｼｯｸUB" pitchFamily="50" charset="-128"/>
              <a:ea typeface="HGP創英角ｺﾞｼｯｸUB" pitchFamily="50" charset="-128"/>
            </a:endParaRPr>
          </a:p>
          <a:p>
            <a:endParaRPr lang="en-US" altLang="ja-JP" dirty="0">
              <a:latin typeface="HGP創英角ｺﾞｼｯｸUB" pitchFamily="50" charset="-128"/>
              <a:ea typeface="HGP創英角ｺﾞｼｯｸUB" pitchFamily="50" charset="-128"/>
            </a:endParaRPr>
          </a:p>
          <a:p>
            <a:pPr marL="514350" indent="-514350">
              <a:buAutoNum type="circleNumDbPlain"/>
            </a:pPr>
            <a:r>
              <a:rPr kumimoji="1" lang="ja-JP" altLang="en-US" sz="2800" b="1" dirty="0">
                <a:latin typeface="HGP創英角ｺﾞｼｯｸUB" pitchFamily="50" charset="-128"/>
                <a:ea typeface="HGP創英角ｺﾞｼｯｸUB" pitchFamily="50" charset="-128"/>
              </a:rPr>
              <a:t>各地区での会長エレクト研修セミナー（ＰＥＴ</a:t>
            </a:r>
            <a:r>
              <a:rPr lang="ja-JP" altLang="en-US" sz="2800" b="1" dirty="0">
                <a:latin typeface="HGP創英角ｺﾞｼｯｸUB" pitchFamily="50" charset="-128"/>
                <a:ea typeface="HGP創英角ｺﾞｼｯｸUB" pitchFamily="50" charset="-128"/>
              </a:rPr>
              <a:t>Ｓ</a:t>
            </a:r>
            <a:r>
              <a:rPr kumimoji="1" lang="en-US" altLang="ja-JP" sz="2800" b="1" dirty="0">
                <a:latin typeface="HGP創英角ｺﾞｼｯｸUB" pitchFamily="50" charset="-128"/>
                <a:ea typeface="HGP創英角ｺﾞｼｯｸUB" pitchFamily="50" charset="-128"/>
              </a:rPr>
              <a:t>)</a:t>
            </a:r>
            <a:r>
              <a:rPr lang="ja-JP" altLang="en-US" sz="2800" b="1" dirty="0">
                <a:latin typeface="HGP創英角ｺﾞｼｯｸUB" pitchFamily="50" charset="-128"/>
                <a:ea typeface="HGP創英角ｺﾞｼｯｸUB" pitchFamily="50" charset="-128"/>
              </a:rPr>
              <a:t>はどのように行われていますか？</a:t>
            </a:r>
            <a:endParaRPr lang="en-US" altLang="ja-JP" sz="2800" b="1" dirty="0">
              <a:latin typeface="HGP創英角ｺﾞｼｯｸUB" pitchFamily="50" charset="-128"/>
              <a:ea typeface="HGP創英角ｺﾞｼｯｸUB" pitchFamily="50" charset="-128"/>
            </a:endParaRPr>
          </a:p>
          <a:p>
            <a:pPr marL="342900" indent="-342900">
              <a:buAutoNum type="circleNumDbPlain" startAt="2"/>
            </a:pPr>
            <a:r>
              <a:rPr kumimoji="1" lang="ja-JP" altLang="en-US" sz="2800" b="1" dirty="0">
                <a:latin typeface="HGP創英角ｺﾞｼｯｸUB" pitchFamily="50" charset="-128"/>
                <a:ea typeface="HGP創英角ｺﾞｼｯｸUB" pitchFamily="50" charset="-128"/>
              </a:rPr>
              <a:t>　各地区での地区研修協議会はどのように行われていますか？</a:t>
            </a:r>
            <a:endParaRPr kumimoji="1" lang="en-US" altLang="ja-JP" sz="2800" b="1" dirty="0">
              <a:latin typeface="HGP創英角ｺﾞｼｯｸUB" pitchFamily="50" charset="-128"/>
              <a:ea typeface="HGP創英角ｺﾞｼｯｸUB" pitchFamily="50" charset="-128"/>
            </a:endParaRPr>
          </a:p>
          <a:p>
            <a:pPr marL="342900" indent="-342900">
              <a:buAutoNum type="circleNumDbPlain" startAt="2"/>
            </a:pPr>
            <a:r>
              <a:rPr lang="ja-JP" altLang="en-US" sz="2800" b="1" dirty="0">
                <a:latin typeface="HGP創英角ｺﾞｼｯｸUB" pitchFamily="50" charset="-128"/>
                <a:ea typeface="HGP創英角ｺﾞｼｯｸUB" pitchFamily="50" charset="-128"/>
              </a:rPr>
              <a:t>　</a:t>
            </a:r>
            <a:r>
              <a:rPr kumimoji="1" lang="ja-JP" altLang="en-US" sz="2800" b="1" dirty="0">
                <a:latin typeface="HGP創英角ｺﾞｼｯｸUB" pitchFamily="50" charset="-128"/>
                <a:ea typeface="HGP創英角ｺﾞｼｯｸUB" pitchFamily="50" charset="-128"/>
              </a:rPr>
              <a:t>どのような方を講師に選出してますか？</a:t>
            </a:r>
            <a:endParaRPr kumimoji="1" lang="en-US" altLang="ja-JP" sz="2800" b="1" dirty="0">
              <a:latin typeface="HGP創英角ｺﾞｼｯｸUB" pitchFamily="50" charset="-128"/>
              <a:ea typeface="HGP創英角ｺﾞｼｯｸUB" pitchFamily="50" charset="-128"/>
            </a:endParaRPr>
          </a:p>
          <a:p>
            <a:pPr marL="342900" indent="-342900">
              <a:buAutoNum type="circleNumDbPlain" startAt="2"/>
            </a:pPr>
            <a:r>
              <a:rPr kumimoji="1" lang="ja-JP" altLang="en-US" sz="2800" b="1" dirty="0">
                <a:latin typeface="HGP創英角ｺﾞｼｯｸUB" pitchFamily="50" charset="-128"/>
                <a:ea typeface="HGP創英角ｺﾞｼｯｸUB" pitchFamily="50" charset="-128"/>
              </a:rPr>
              <a:t>　各研修会（財団セミナー、米山セミナー、会員増強セミナー）は、研修リーダーが関与していますか？</a:t>
            </a:r>
            <a:endParaRPr kumimoji="1" lang="en-US" altLang="ja-JP" sz="2800" b="1" dirty="0">
              <a:latin typeface="HGP創英角ｺﾞｼｯｸUB" pitchFamily="50" charset="-128"/>
              <a:ea typeface="HGP創英角ｺﾞｼｯｸUB" pitchFamily="50" charset="-128"/>
            </a:endParaRPr>
          </a:p>
          <a:p>
            <a:pPr marL="342900" indent="-342900">
              <a:buAutoNum type="circleNumDbPlain" startAt="4"/>
            </a:pPr>
            <a:r>
              <a:rPr lang="ja-JP" altLang="en-US" sz="2800" b="1" dirty="0">
                <a:latin typeface="HGP創英角ｺﾞｼｯｸUB" pitchFamily="50" charset="-128"/>
                <a:ea typeface="HGP創英角ｺﾞｼｯｸUB" pitchFamily="50" charset="-128"/>
              </a:rPr>
              <a:t>　指導者育成セミナーはどのような方を講師に</a:t>
            </a:r>
            <a:endParaRPr lang="en-US" altLang="ja-JP" sz="2800" b="1" dirty="0">
              <a:latin typeface="HGP創英角ｺﾞｼｯｸUB" pitchFamily="50" charset="-128"/>
              <a:ea typeface="HGP創英角ｺﾞｼｯｸUB" pitchFamily="50" charset="-128"/>
            </a:endParaRPr>
          </a:p>
          <a:p>
            <a:pPr marL="342900" indent="-342900"/>
            <a:r>
              <a:rPr lang="ja-JP" altLang="en-US" sz="2800" b="1" dirty="0">
                <a:latin typeface="HGP創英角ｺﾞｼｯｸUB" pitchFamily="50" charset="-128"/>
                <a:ea typeface="HGP創英角ｺﾞｼｯｸUB" pitchFamily="50" charset="-128"/>
              </a:rPr>
              <a:t>　　人選していますか？</a:t>
            </a:r>
            <a:endParaRPr lang="en-US" altLang="ja-JP" sz="2800" b="1" dirty="0">
              <a:latin typeface="HGP創英角ｺﾞｼｯｸUB" pitchFamily="50" charset="-128"/>
              <a:ea typeface="HGP創英角ｺﾞｼｯｸUB" pitchFamily="50" charset="-128"/>
            </a:endParaRPr>
          </a:p>
          <a:p>
            <a:pPr marL="342900" indent="-342900">
              <a:buAutoNum type="circleNumDbPlain" startAt="4"/>
            </a:pPr>
            <a:r>
              <a:rPr kumimoji="1" lang="ja-JP" altLang="en-US" sz="2800" b="1" dirty="0">
                <a:latin typeface="HGP創英角ｺﾞｼｯｸUB" pitchFamily="50" charset="-128"/>
                <a:ea typeface="HGP創英角ｺﾞｼｯｸUB" pitchFamily="50" charset="-128"/>
              </a:rPr>
              <a:t>　チームの人選はどのようにされていますか？</a:t>
            </a:r>
            <a:endParaRPr kumimoji="1" lang="en-US" altLang="ja-JP" sz="2800" b="1" dirty="0">
              <a:latin typeface="HGP創英角ｺﾞｼｯｸUB" pitchFamily="50" charset="-128"/>
              <a:ea typeface="HGP創英角ｺﾞｼｯｸUB" pitchFamily="50" charset="-128"/>
            </a:endParaRPr>
          </a:p>
          <a:p>
            <a:pPr marL="342900" indent="-342900">
              <a:buAutoNum type="circleNumDbPlain" startAt="4"/>
            </a:pPr>
            <a:endParaRPr kumimoji="1" lang="en-US" altLang="ja-JP" sz="2800" b="1" dirty="0">
              <a:latin typeface="HGP創英角ｺﾞｼｯｸUB" pitchFamily="50" charset="-128"/>
              <a:ea typeface="HGP創英角ｺﾞｼｯｸUB" pitchFamily="5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7030A0"/>
                </a:solidFill>
                <a:latin typeface="HGP創英角ｺﾞｼｯｸUB" pitchFamily="50" charset="-128"/>
                <a:ea typeface="HGP創英角ｺﾞｼｯｸUB" pitchFamily="50" charset="-128"/>
              </a:rPr>
              <a:t>セッション１の話し合いの内容</a:t>
            </a:r>
            <a:endParaRPr kumimoji="1" lang="ja-JP" altLang="en-US" dirty="0">
              <a:solidFill>
                <a:srgbClr val="7030A0"/>
              </a:solidFill>
              <a:latin typeface="HGP創英角ｺﾞｼｯｸUB" pitchFamily="50" charset="-128"/>
              <a:ea typeface="HGP創英角ｺﾞｼｯｸUB" pitchFamily="50" charset="-128"/>
            </a:endParaRPr>
          </a:p>
        </p:txBody>
      </p:sp>
      <p:sp>
        <p:nvSpPr>
          <p:cNvPr id="3" name="コンテンツ プレースホルダ 2"/>
          <p:cNvSpPr>
            <a:spLocks noGrp="1"/>
          </p:cNvSpPr>
          <p:nvPr>
            <p:ph idx="1"/>
          </p:nvPr>
        </p:nvSpPr>
        <p:spPr>
          <a:xfrm>
            <a:off x="457200" y="1600200"/>
            <a:ext cx="8435280" cy="4525963"/>
          </a:xfrm>
        </p:spPr>
        <p:txBody>
          <a:bodyPr/>
          <a:lstStyle/>
          <a:p>
            <a:pPr>
              <a:buNone/>
            </a:pPr>
            <a:r>
              <a:rPr kumimoji="1" lang="ja-JP" altLang="en-US" b="1" dirty="0">
                <a:latin typeface="HGP創英角ｺﾞｼｯｸUB" pitchFamily="50" charset="-128"/>
                <a:ea typeface="HGP創英角ｺﾞｼｯｸUB" pitchFamily="50" charset="-128"/>
              </a:rPr>
              <a:t>１）　地区研修リーダーとその役割</a:t>
            </a:r>
            <a:endParaRPr kumimoji="1"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　　　　　　　　　　　　　　</a:t>
            </a:r>
            <a:r>
              <a:rPr kumimoji="1" lang="en-US" altLang="ja-JP" b="1" dirty="0">
                <a:latin typeface="HGP創英角ｺﾞｼｯｸUB" pitchFamily="50" charset="-128"/>
                <a:ea typeface="HGP創英角ｺﾞｼｯｸUB" pitchFamily="50" charset="-128"/>
              </a:rPr>
              <a:t>【</a:t>
            </a:r>
            <a:r>
              <a:rPr kumimoji="1" lang="ja-JP" altLang="en-US" b="1" dirty="0">
                <a:latin typeface="HGP創英角ｺﾞｼｯｸUB" pitchFamily="50" charset="-128"/>
                <a:ea typeface="HGP創英角ｺﾞｼｯｸUB" pitchFamily="50" charset="-128"/>
              </a:rPr>
              <a:t>基礎的事項の確認</a:t>
            </a:r>
            <a:r>
              <a:rPr kumimoji="1" lang="en-US" altLang="ja-JP" b="1" dirty="0">
                <a:latin typeface="HGP創英角ｺﾞｼｯｸUB" pitchFamily="50" charset="-128"/>
                <a:ea typeface="HGP創英角ｺﾞｼｯｸUB" pitchFamily="50" charset="-128"/>
              </a:rPr>
              <a:t>】</a:t>
            </a:r>
          </a:p>
          <a:p>
            <a:pPr>
              <a:buNone/>
            </a:pPr>
            <a:r>
              <a:rPr lang="ja-JP" altLang="en-US" b="1" dirty="0">
                <a:latin typeface="HGP創英角ｺﾞｼｯｸUB" pitchFamily="50" charset="-128"/>
                <a:ea typeface="HGP創英角ｺﾞｼｯｸUB" pitchFamily="50" charset="-128"/>
              </a:rPr>
              <a:t>２）　地区研修委員会の組閣</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３）　各地区での研修の紹介</a:t>
            </a:r>
            <a:endParaRPr lang="en-US" altLang="ja-JP" b="1" dirty="0">
              <a:latin typeface="HGP創英角ｺﾞｼｯｸUB" pitchFamily="50" charset="-128"/>
              <a:ea typeface="HGP創英角ｺﾞｼｯｸUB" pitchFamily="50" charset="-128"/>
            </a:endParaRPr>
          </a:p>
          <a:p>
            <a:pPr>
              <a:buNone/>
            </a:pPr>
            <a:r>
              <a:rPr lang="ja-JP" altLang="en-US" b="1" dirty="0">
                <a:solidFill>
                  <a:srgbClr val="C00000"/>
                </a:solidFill>
                <a:latin typeface="HGP創英角ｺﾞｼｯｸUB" pitchFamily="50" charset="-128"/>
                <a:ea typeface="HGP創英角ｺﾞｼｯｸUB" pitchFamily="50" charset="-128"/>
              </a:rPr>
              <a:t>４</a:t>
            </a:r>
            <a:r>
              <a:rPr kumimoji="1" lang="ja-JP" altLang="en-US" b="1" dirty="0">
                <a:solidFill>
                  <a:srgbClr val="C00000"/>
                </a:solidFill>
                <a:latin typeface="HGP創英角ｺﾞｼｯｸUB" pitchFamily="50" charset="-128"/>
                <a:ea typeface="HGP創英角ｺﾞｼｯｸUB" pitchFamily="50" charset="-128"/>
              </a:rPr>
              <a:t>）　国際協議会での</a:t>
            </a:r>
            <a:r>
              <a:rPr lang="ja-JP" altLang="en-US" b="1" dirty="0">
                <a:solidFill>
                  <a:srgbClr val="C00000"/>
                </a:solidFill>
                <a:latin typeface="HGP創英角ｺﾞｼｯｸUB" pitchFamily="50" charset="-128"/>
                <a:ea typeface="HGP創英角ｺﾞｼｯｸUB" pitchFamily="50" charset="-128"/>
              </a:rPr>
              <a:t>エレクト</a:t>
            </a:r>
            <a:r>
              <a:rPr kumimoji="1" lang="ja-JP" altLang="en-US" b="1" dirty="0">
                <a:solidFill>
                  <a:srgbClr val="C00000"/>
                </a:solidFill>
                <a:latin typeface="HGP創英角ｺﾞｼｯｸUB" pitchFamily="50" charset="-128"/>
                <a:ea typeface="HGP創英角ｺﾞｼｯｸUB" pitchFamily="50" charset="-128"/>
              </a:rPr>
              <a:t>の研修内容</a:t>
            </a:r>
            <a:endParaRPr kumimoji="1" lang="en-US" altLang="ja-JP" b="1" dirty="0">
              <a:solidFill>
                <a:srgbClr val="C00000"/>
              </a:solidFill>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５）　ガバナーエレクト年度の新しい取り組み</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６</a:t>
            </a:r>
            <a:r>
              <a:rPr kumimoji="1" lang="ja-JP" altLang="en-US" b="1" dirty="0">
                <a:latin typeface="HGP創英角ｺﾞｼｯｸUB" pitchFamily="50" charset="-128"/>
                <a:ea typeface="HGP創英角ｺﾞｼｯｸUB" pitchFamily="50" charset="-128"/>
              </a:rPr>
              <a:t>）　ガバナー年度の取り組み</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1700808"/>
            <a:ext cx="8136904"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7200" b="1" dirty="0"/>
              <a:t>国際協議会での</a:t>
            </a:r>
            <a:endParaRPr kumimoji="1" lang="en-US" altLang="ja-JP" sz="7200" b="1" dirty="0"/>
          </a:p>
          <a:p>
            <a:r>
              <a:rPr kumimoji="1" lang="ja-JP" altLang="en-US" sz="7200" b="1" dirty="0"/>
              <a:t>エレクトの研修内容</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FMV-ESPRIMO\Documents\IMG_01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テキスト ボックス 2"/>
          <p:cNvSpPr txBox="1"/>
          <p:nvPr/>
        </p:nvSpPr>
        <p:spPr>
          <a:xfrm>
            <a:off x="1115616" y="404664"/>
            <a:ext cx="5904656" cy="1938992"/>
          </a:xfrm>
          <a:prstGeom prst="rect">
            <a:avLst/>
          </a:prstGeom>
          <a:noFill/>
        </p:spPr>
        <p:txBody>
          <a:bodyPr wrap="square" rtlCol="0">
            <a:spAutoFit/>
          </a:bodyPr>
          <a:lstStyle/>
          <a:p>
            <a:r>
              <a:rPr lang="en-US" altLang="ja-JP" sz="2400" b="1" dirty="0">
                <a:solidFill>
                  <a:schemeClr val="bg1"/>
                </a:solidFill>
                <a:latin typeface="HGP創英角ｺﾞｼｯｸUB" pitchFamily="50" charset="-128"/>
                <a:ea typeface="HGP創英角ｺﾞｼｯｸUB" pitchFamily="50" charset="-128"/>
              </a:rPr>
              <a:t>2014</a:t>
            </a:r>
            <a:r>
              <a:rPr lang="ja-JP" altLang="en-US" sz="2400" b="1" dirty="0">
                <a:solidFill>
                  <a:schemeClr val="bg1"/>
                </a:solidFill>
                <a:latin typeface="HGP創英角ｺﾞｼｯｸUB" pitchFamily="50" charset="-128"/>
                <a:ea typeface="HGP創英角ｺﾞｼｯｸUB" pitchFamily="50" charset="-128"/>
              </a:rPr>
              <a:t>年</a:t>
            </a:r>
            <a:r>
              <a:rPr lang="en-US" altLang="ja-JP" sz="2400" b="1" dirty="0">
                <a:solidFill>
                  <a:schemeClr val="bg1"/>
                </a:solidFill>
                <a:latin typeface="HGP創英角ｺﾞｼｯｸUB" pitchFamily="50" charset="-128"/>
                <a:ea typeface="HGP創英角ｺﾞｼｯｸUB" pitchFamily="50" charset="-128"/>
              </a:rPr>
              <a:t>1</a:t>
            </a:r>
            <a:r>
              <a:rPr lang="ja-JP" altLang="ja-JP" sz="2400" b="1" dirty="0">
                <a:solidFill>
                  <a:schemeClr val="bg1"/>
                </a:solidFill>
                <a:latin typeface="HGP創英角ｺﾞｼｯｸUB" pitchFamily="50" charset="-128"/>
                <a:ea typeface="HGP創英角ｺﾞｼｯｸUB" pitchFamily="50" charset="-128"/>
              </a:rPr>
              <a:t>月、国際協議会に</a:t>
            </a:r>
            <a:r>
              <a:rPr lang="en-US" altLang="ja-JP" sz="2400" b="1" dirty="0">
                <a:solidFill>
                  <a:schemeClr val="bg1"/>
                </a:solidFill>
                <a:latin typeface="HGP創英角ｺﾞｼｯｸUB" pitchFamily="50" charset="-128"/>
                <a:ea typeface="HGP創英角ｺﾞｼｯｸUB" pitchFamily="50" charset="-128"/>
              </a:rPr>
              <a:t>1949</a:t>
            </a:r>
            <a:r>
              <a:rPr lang="ja-JP" altLang="ja-JP" sz="2400" b="1" dirty="0">
                <a:solidFill>
                  <a:schemeClr val="bg1"/>
                </a:solidFill>
                <a:latin typeface="HGP創英角ｺﾞｼｯｸUB" pitchFamily="50" charset="-128"/>
                <a:ea typeface="HGP創英角ｺﾞｼｯｸUB" pitchFamily="50" charset="-128"/>
              </a:rPr>
              <a:t>年以来掲げられていた“</a:t>
            </a:r>
            <a:r>
              <a:rPr lang="en-US" altLang="ja-JP" sz="2400" b="1" dirty="0">
                <a:solidFill>
                  <a:schemeClr val="bg1"/>
                </a:solidFill>
                <a:latin typeface="HGP創英角ｺﾞｼｯｸUB" pitchFamily="50" charset="-128"/>
                <a:ea typeface="HGP創英角ｺﾞｼｯｸUB" pitchFamily="50" charset="-128"/>
              </a:rPr>
              <a:t>Enter to learn</a:t>
            </a:r>
            <a:r>
              <a:rPr lang="ja-JP" altLang="ja-JP" sz="2400" b="1" dirty="0">
                <a:solidFill>
                  <a:schemeClr val="bg1"/>
                </a:solidFill>
                <a:latin typeface="HGP創英角ｺﾞｼｯｸUB" pitchFamily="50" charset="-128"/>
                <a:ea typeface="HGP創英角ｺﾞｼｯｸUB" pitchFamily="50" charset="-128"/>
              </a:rPr>
              <a:t>･･･</a:t>
            </a:r>
            <a:r>
              <a:rPr lang="en-US" altLang="ja-JP" sz="2400" b="1" dirty="0">
                <a:solidFill>
                  <a:schemeClr val="bg1"/>
                </a:solidFill>
                <a:latin typeface="HGP創英角ｺﾞｼｯｸUB" pitchFamily="50" charset="-128"/>
                <a:ea typeface="HGP創英角ｺﾞｼｯｸUB" pitchFamily="50" charset="-128"/>
              </a:rPr>
              <a:t>”</a:t>
            </a:r>
            <a:r>
              <a:rPr lang="ja-JP" altLang="ja-JP" sz="2400" b="1" dirty="0" err="1">
                <a:solidFill>
                  <a:schemeClr val="bg1"/>
                </a:solidFill>
                <a:latin typeface="HGP創英角ｺﾞｼｯｸUB" pitchFamily="50" charset="-128"/>
                <a:ea typeface="HGP創英角ｺﾞｼｯｸUB" pitchFamily="50" charset="-128"/>
              </a:rPr>
              <a:t>が廃</a:t>
            </a:r>
            <a:r>
              <a:rPr lang="ja-JP" altLang="ja-JP" sz="2400" b="1" dirty="0">
                <a:solidFill>
                  <a:schemeClr val="bg1"/>
                </a:solidFill>
                <a:latin typeface="HGP創英角ｺﾞｼｯｸUB" pitchFamily="50" charset="-128"/>
                <a:ea typeface="HGP創英角ｺﾞｼｯｸUB" pitchFamily="50" charset="-128"/>
              </a:rPr>
              <a:t>止され、</a:t>
            </a:r>
            <a:r>
              <a:rPr lang="en-US" altLang="ja-JP" sz="2400" b="1" dirty="0">
                <a:solidFill>
                  <a:schemeClr val="bg1"/>
                </a:solidFill>
                <a:latin typeface="HGP創英角ｺﾞｼｯｸUB" pitchFamily="50" charset="-128"/>
                <a:ea typeface="HGP創英角ｺﾞｼｯｸUB" pitchFamily="50" charset="-128"/>
              </a:rPr>
              <a:t>“Join leaders, Exchange ideas, Take action”</a:t>
            </a:r>
            <a:r>
              <a:rPr lang="ja-JP" altLang="ja-JP" sz="2400" b="1" dirty="0" err="1">
                <a:solidFill>
                  <a:schemeClr val="bg1"/>
                </a:solidFill>
                <a:latin typeface="HGP創英角ｺﾞｼｯｸUB" pitchFamily="50" charset="-128"/>
                <a:ea typeface="HGP創英角ｺﾞｼｯｸUB" pitchFamily="50" charset="-128"/>
              </a:rPr>
              <a:t>が掲</a:t>
            </a:r>
            <a:r>
              <a:rPr lang="ja-JP" altLang="ja-JP" sz="2400" b="1" dirty="0">
                <a:solidFill>
                  <a:schemeClr val="bg1"/>
                </a:solidFill>
                <a:latin typeface="HGP創英角ｺﾞｼｯｸUB" pitchFamily="50" charset="-128"/>
                <a:ea typeface="HGP創英角ｺﾞｼｯｸUB" pitchFamily="50" charset="-128"/>
              </a:rPr>
              <a:t>示された。</a:t>
            </a:r>
          </a:p>
          <a:p>
            <a:endParaRPr kumimoji="1" lang="ja-JP" alt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FMV-ESPRIMO\Documents\IMG_998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テキスト ボックス 2"/>
          <p:cNvSpPr txBox="1"/>
          <p:nvPr/>
        </p:nvSpPr>
        <p:spPr>
          <a:xfrm>
            <a:off x="827584" y="404664"/>
            <a:ext cx="3096344" cy="707886"/>
          </a:xfrm>
          <a:prstGeom prst="rect">
            <a:avLst/>
          </a:prstGeom>
          <a:noFill/>
        </p:spPr>
        <p:txBody>
          <a:bodyPr wrap="square" rtlCol="0">
            <a:spAutoFit/>
          </a:bodyPr>
          <a:lstStyle/>
          <a:p>
            <a:r>
              <a:rPr lang="ja-JP" altLang="en-US" sz="4000" b="1" dirty="0">
                <a:solidFill>
                  <a:schemeClr val="bg1"/>
                </a:solidFill>
              </a:rPr>
              <a:t>開会</a:t>
            </a:r>
            <a:r>
              <a:rPr kumimoji="1" lang="ja-JP" altLang="en-US" sz="4000" b="1" dirty="0">
                <a:solidFill>
                  <a:schemeClr val="bg1"/>
                </a:solidFill>
              </a:rPr>
              <a:t>本会議</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792088"/>
          </a:xfrm>
        </p:spPr>
        <p:txBody>
          <a:bodyPr>
            <a:normAutofit/>
          </a:bodyPr>
          <a:lstStyle/>
          <a:p>
            <a:r>
              <a:rPr kumimoji="1" lang="ja-JP" altLang="en-US" b="1" dirty="0">
                <a:solidFill>
                  <a:schemeClr val="tx1"/>
                </a:solidFill>
                <a:latin typeface="+mn-ea"/>
                <a:ea typeface="+mn-ea"/>
              </a:rPr>
              <a:t>２０１６年度スケジュール</a:t>
            </a:r>
          </a:p>
        </p:txBody>
      </p:sp>
      <p:graphicFrame>
        <p:nvGraphicFramePr>
          <p:cNvPr id="5" name="図表 4"/>
          <p:cNvGraphicFramePr/>
          <p:nvPr>
            <p:extLst>
              <p:ext uri="{D42A27DB-BD31-4B8C-83A1-F6EECF244321}">
                <p14:modId xmlns:p14="http://schemas.microsoft.com/office/powerpoint/2010/main" val="1818043856"/>
              </p:ext>
            </p:extLst>
          </p:nvPr>
        </p:nvGraphicFramePr>
        <p:xfrm>
          <a:off x="251520" y="1340768"/>
          <a:ext cx="856895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739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graphicEl>
                                              <a:dgm id="{B564BB78-65C3-4EDE-B568-A406AFDB644F}"/>
                                            </p:graphicEl>
                                          </p:spTgt>
                                        </p:tgtEl>
                                        <p:attrNameLst>
                                          <p:attrName>style.visibility</p:attrName>
                                        </p:attrNameLst>
                                      </p:cBhvr>
                                      <p:to>
                                        <p:strVal val="visible"/>
                                      </p:to>
                                    </p:set>
                                    <p:anim calcmode="lin" valueType="num">
                                      <p:cBhvr additive="base">
                                        <p:cTn id="7" dur="500" fill="hold"/>
                                        <p:tgtEl>
                                          <p:spTgt spid="5">
                                            <p:graphicEl>
                                              <a:dgm id="{B564BB78-65C3-4EDE-B568-A406AFDB644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B564BB78-65C3-4EDE-B568-A406AFDB644F}"/>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graphicEl>
                                              <a:dgm id="{B57881E2-D374-4376-99CE-E894B7F49413}"/>
                                            </p:graphicEl>
                                          </p:spTgt>
                                        </p:tgtEl>
                                        <p:attrNameLst>
                                          <p:attrName>style.visibility</p:attrName>
                                        </p:attrNameLst>
                                      </p:cBhvr>
                                      <p:to>
                                        <p:strVal val="visible"/>
                                      </p:to>
                                    </p:set>
                                    <p:anim calcmode="lin" valueType="num">
                                      <p:cBhvr additive="base">
                                        <p:cTn id="12" dur="500" fill="hold"/>
                                        <p:tgtEl>
                                          <p:spTgt spid="5">
                                            <p:graphicEl>
                                              <a:dgm id="{B57881E2-D374-4376-99CE-E894B7F49413}"/>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graphicEl>
                                              <a:dgm id="{B57881E2-D374-4376-99CE-E894B7F49413}"/>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5">
                                            <p:graphicEl>
                                              <a:dgm id="{BA01382A-9442-4D0C-9ED7-09A55F24DF8B}"/>
                                            </p:graphicEl>
                                          </p:spTgt>
                                        </p:tgtEl>
                                        <p:attrNameLst>
                                          <p:attrName>style.visibility</p:attrName>
                                        </p:attrNameLst>
                                      </p:cBhvr>
                                      <p:to>
                                        <p:strVal val="visible"/>
                                      </p:to>
                                    </p:set>
                                    <p:anim calcmode="lin" valueType="num">
                                      <p:cBhvr additive="base">
                                        <p:cTn id="17" dur="500" fill="hold"/>
                                        <p:tgtEl>
                                          <p:spTgt spid="5">
                                            <p:graphicEl>
                                              <a:dgm id="{BA01382A-9442-4D0C-9ED7-09A55F24DF8B}"/>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graphicEl>
                                              <a:dgm id="{BA01382A-9442-4D0C-9ED7-09A55F24DF8B}"/>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5">
                                            <p:graphicEl>
                                              <a:dgm id="{EB7C2684-9FE1-4660-AB9A-FD24D45165B6}"/>
                                            </p:graphicEl>
                                          </p:spTgt>
                                        </p:tgtEl>
                                        <p:attrNameLst>
                                          <p:attrName>style.visibility</p:attrName>
                                        </p:attrNameLst>
                                      </p:cBhvr>
                                      <p:to>
                                        <p:strVal val="visible"/>
                                      </p:to>
                                    </p:set>
                                    <p:anim calcmode="lin" valueType="num">
                                      <p:cBhvr additive="base">
                                        <p:cTn id="22" dur="500" fill="hold"/>
                                        <p:tgtEl>
                                          <p:spTgt spid="5">
                                            <p:graphicEl>
                                              <a:dgm id="{EB7C2684-9FE1-4660-AB9A-FD24D45165B6}"/>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graphicEl>
                                              <a:dgm id="{EB7C2684-9FE1-4660-AB9A-FD24D45165B6}"/>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5">
                                            <p:graphicEl>
                                              <a:dgm id="{6A3CB668-F024-406C-BB73-417DBFAC601E}"/>
                                            </p:graphicEl>
                                          </p:spTgt>
                                        </p:tgtEl>
                                        <p:attrNameLst>
                                          <p:attrName>style.visibility</p:attrName>
                                        </p:attrNameLst>
                                      </p:cBhvr>
                                      <p:to>
                                        <p:strVal val="visible"/>
                                      </p:to>
                                    </p:set>
                                    <p:anim calcmode="lin" valueType="num">
                                      <p:cBhvr additive="base">
                                        <p:cTn id="27" dur="500" fill="hold"/>
                                        <p:tgtEl>
                                          <p:spTgt spid="5">
                                            <p:graphicEl>
                                              <a:dgm id="{6A3CB668-F024-406C-BB73-417DBFAC601E}"/>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graphicEl>
                                              <a:dgm id="{6A3CB668-F024-406C-BB73-417DBFAC601E}"/>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5">
                                            <p:graphicEl>
                                              <a:dgm id="{96595598-1625-4DCB-8F50-27658A76AF31}"/>
                                            </p:graphicEl>
                                          </p:spTgt>
                                        </p:tgtEl>
                                        <p:attrNameLst>
                                          <p:attrName>style.visibility</p:attrName>
                                        </p:attrNameLst>
                                      </p:cBhvr>
                                      <p:to>
                                        <p:strVal val="visible"/>
                                      </p:to>
                                    </p:set>
                                    <p:anim calcmode="lin" valueType="num">
                                      <p:cBhvr additive="base">
                                        <p:cTn id="32" dur="500" fill="hold"/>
                                        <p:tgtEl>
                                          <p:spTgt spid="5">
                                            <p:graphicEl>
                                              <a:dgm id="{96595598-1625-4DCB-8F50-27658A76AF31}"/>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graphicEl>
                                              <a:dgm id="{96595598-1625-4DCB-8F50-27658A76AF3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936104"/>
          </a:xfrm>
        </p:spPr>
        <p:style>
          <a:lnRef idx="1">
            <a:schemeClr val="accent1"/>
          </a:lnRef>
          <a:fillRef idx="3">
            <a:schemeClr val="accent1"/>
          </a:fillRef>
          <a:effectRef idx="2">
            <a:schemeClr val="accent1"/>
          </a:effectRef>
          <a:fontRef idx="minor">
            <a:schemeClr val="lt1"/>
          </a:fontRef>
        </p:style>
        <p:txBody>
          <a:bodyPr>
            <a:noAutofit/>
          </a:bodyPr>
          <a:lstStyle/>
          <a:p>
            <a:r>
              <a:rPr kumimoji="1" lang="ja-JP" altLang="en-US" sz="4400" b="1" u="sng" dirty="0">
                <a:solidFill>
                  <a:schemeClr val="bg1"/>
                </a:solidFill>
                <a:latin typeface="+mj-ea"/>
                <a:ea typeface="+mj-ea"/>
              </a:rPr>
              <a:t>２０１６年度研修項目</a:t>
            </a:r>
          </a:p>
        </p:txBody>
      </p:sp>
      <p:sp>
        <p:nvSpPr>
          <p:cNvPr id="3" name="コンテンツ プレースホルダー 2"/>
          <p:cNvSpPr>
            <a:spLocks noGrp="1"/>
          </p:cNvSpPr>
          <p:nvPr>
            <p:ph idx="1"/>
          </p:nvPr>
        </p:nvSpPr>
        <p:spPr>
          <a:xfrm>
            <a:off x="251520" y="1484784"/>
            <a:ext cx="8640960" cy="5184576"/>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buNone/>
            </a:pPr>
            <a:r>
              <a:rPr kumimoji="1" lang="ja-JP" altLang="en-US" b="1" dirty="0"/>
              <a:t>１</a:t>
            </a:r>
            <a:r>
              <a:rPr kumimoji="1" lang="ja-JP" altLang="en-US" b="1" dirty="0">
                <a:solidFill>
                  <a:schemeClr val="tx1"/>
                </a:solidFill>
                <a:latin typeface="+mj-ea"/>
                <a:ea typeface="+mj-ea"/>
              </a:rPr>
              <a:t>、</a:t>
            </a:r>
            <a:r>
              <a:rPr kumimoji="1" lang="ja-JP" altLang="en-US" b="1" dirty="0">
                <a:solidFill>
                  <a:srgbClr val="FF0000"/>
                </a:solidFill>
                <a:latin typeface="+mj-ea"/>
                <a:ea typeface="+mj-ea"/>
              </a:rPr>
              <a:t>アイデア交換</a:t>
            </a:r>
            <a:r>
              <a:rPr kumimoji="1" lang="ja-JP" altLang="en-US" b="1" dirty="0">
                <a:solidFill>
                  <a:schemeClr val="tx1"/>
                </a:solidFill>
                <a:latin typeface="+mj-ea"/>
                <a:ea typeface="+mj-ea"/>
              </a:rPr>
              <a:t>：　次年度に向けての準備</a:t>
            </a:r>
            <a:endParaRPr kumimoji="1" lang="en-US" altLang="ja-JP" b="1" dirty="0">
              <a:solidFill>
                <a:schemeClr val="tx1"/>
              </a:solidFill>
              <a:latin typeface="+mj-ea"/>
              <a:ea typeface="+mj-ea"/>
            </a:endParaRPr>
          </a:p>
          <a:p>
            <a:pPr marL="0" indent="0">
              <a:buNone/>
            </a:pPr>
            <a:r>
              <a:rPr lang="ja-JP" altLang="en-US" b="1" dirty="0">
                <a:solidFill>
                  <a:schemeClr val="tx1"/>
                </a:solidFill>
                <a:latin typeface="+mj-ea"/>
                <a:ea typeface="+mj-ea"/>
              </a:rPr>
              <a:t>２、</a:t>
            </a:r>
            <a:r>
              <a:rPr lang="ja-JP" altLang="en-US" b="1" dirty="0">
                <a:solidFill>
                  <a:srgbClr val="FF0000"/>
                </a:solidFill>
                <a:latin typeface="+mj-ea"/>
                <a:ea typeface="+mj-ea"/>
              </a:rPr>
              <a:t>アイデア交換</a:t>
            </a:r>
            <a:r>
              <a:rPr lang="ja-JP" altLang="en-US" b="1" dirty="0">
                <a:solidFill>
                  <a:schemeClr val="tx1"/>
                </a:solidFill>
                <a:latin typeface="+mj-ea"/>
                <a:ea typeface="+mj-ea"/>
              </a:rPr>
              <a:t>：　会員増強：会員と地域社会のために</a:t>
            </a:r>
            <a:endParaRPr lang="en-US" altLang="ja-JP" b="1" dirty="0">
              <a:solidFill>
                <a:schemeClr val="tx1"/>
              </a:solidFill>
              <a:latin typeface="+mj-ea"/>
              <a:ea typeface="+mj-ea"/>
            </a:endParaRPr>
          </a:p>
          <a:p>
            <a:pPr marL="0" indent="0">
              <a:buNone/>
            </a:pPr>
            <a:r>
              <a:rPr lang="ja-JP" altLang="en-US" b="1" dirty="0">
                <a:solidFill>
                  <a:schemeClr val="tx1"/>
                </a:solidFill>
                <a:latin typeface="+mj-ea"/>
                <a:ea typeface="+mj-ea"/>
              </a:rPr>
              <a:t>３、</a:t>
            </a:r>
            <a:r>
              <a:rPr lang="ja-JP" altLang="en-US" b="1" dirty="0">
                <a:solidFill>
                  <a:srgbClr val="FF0000"/>
                </a:solidFill>
                <a:latin typeface="+mj-ea"/>
                <a:ea typeface="+mj-ea"/>
              </a:rPr>
              <a:t>アイデア交換</a:t>
            </a:r>
            <a:r>
              <a:rPr lang="ja-JP" altLang="en-US" b="1" dirty="0">
                <a:solidFill>
                  <a:schemeClr val="tx1"/>
                </a:solidFill>
                <a:latin typeface="+mj-ea"/>
                <a:ea typeface="+mj-ea"/>
              </a:rPr>
              <a:t>：　</a:t>
            </a:r>
            <a:r>
              <a:rPr kumimoji="1" lang="ja-JP" altLang="en-US" b="1" dirty="0">
                <a:solidFill>
                  <a:schemeClr val="tx1"/>
                </a:solidFill>
                <a:latin typeface="+mj-ea"/>
                <a:ea typeface="+mj-ea"/>
              </a:rPr>
              <a:t>ロータリー財団</a:t>
            </a:r>
            <a:endParaRPr kumimoji="1" lang="en-US" altLang="ja-JP" b="1" dirty="0">
              <a:solidFill>
                <a:schemeClr val="tx1"/>
              </a:solidFill>
              <a:latin typeface="+mj-ea"/>
              <a:ea typeface="+mj-ea"/>
            </a:endParaRPr>
          </a:p>
          <a:p>
            <a:pPr marL="0" indent="0">
              <a:buNone/>
            </a:pPr>
            <a:r>
              <a:rPr lang="ja-JP" altLang="en-US" b="1" dirty="0">
                <a:solidFill>
                  <a:schemeClr val="tx1"/>
                </a:solidFill>
                <a:latin typeface="+mj-ea"/>
                <a:ea typeface="+mj-ea"/>
              </a:rPr>
              <a:t>４、</a:t>
            </a:r>
            <a:r>
              <a:rPr lang="ja-JP" altLang="en-US" b="1" dirty="0">
                <a:solidFill>
                  <a:srgbClr val="FF0000"/>
                </a:solidFill>
                <a:latin typeface="+mj-ea"/>
                <a:ea typeface="+mj-ea"/>
              </a:rPr>
              <a:t>アイデア交換</a:t>
            </a:r>
            <a:r>
              <a:rPr lang="ja-JP" altLang="en-US" b="1" dirty="0">
                <a:solidFill>
                  <a:schemeClr val="tx1"/>
                </a:solidFill>
                <a:latin typeface="+mj-ea"/>
                <a:ea typeface="+mj-ea"/>
              </a:rPr>
              <a:t>：　財団の人道的活動を支える</a:t>
            </a:r>
            <a:endParaRPr lang="en-US" altLang="ja-JP" b="1" dirty="0">
              <a:solidFill>
                <a:schemeClr val="tx1"/>
              </a:solidFill>
              <a:latin typeface="+mj-ea"/>
              <a:ea typeface="+mj-ea"/>
            </a:endParaRPr>
          </a:p>
          <a:p>
            <a:pPr marL="0" indent="0">
              <a:buNone/>
            </a:pPr>
            <a:r>
              <a:rPr lang="ja-JP" altLang="en-US" b="1" dirty="0">
                <a:solidFill>
                  <a:schemeClr val="tx1"/>
                </a:solidFill>
                <a:latin typeface="+mj-ea"/>
                <a:ea typeface="+mj-ea"/>
              </a:rPr>
              <a:t>５、</a:t>
            </a:r>
            <a:r>
              <a:rPr lang="ja-JP" altLang="en-US" b="1" dirty="0">
                <a:solidFill>
                  <a:srgbClr val="FF0000"/>
                </a:solidFill>
                <a:latin typeface="+mj-ea"/>
                <a:ea typeface="+mj-ea"/>
              </a:rPr>
              <a:t>アイデア交換</a:t>
            </a:r>
            <a:r>
              <a:rPr lang="ja-JP" altLang="en-US" b="1" dirty="0">
                <a:solidFill>
                  <a:schemeClr val="tx1"/>
                </a:solidFill>
                <a:latin typeface="+mj-ea"/>
                <a:ea typeface="+mj-ea"/>
              </a:rPr>
              <a:t>：　</a:t>
            </a:r>
            <a:r>
              <a:rPr kumimoji="1" lang="ja-JP" altLang="en-US" b="1" dirty="0">
                <a:solidFill>
                  <a:schemeClr val="tx1"/>
                </a:solidFill>
                <a:latin typeface="+mj-ea"/>
                <a:ea typeface="+mj-ea"/>
              </a:rPr>
              <a:t>財団の未来を築く</a:t>
            </a:r>
            <a:endParaRPr kumimoji="1" lang="en-US" altLang="ja-JP" b="1" dirty="0">
              <a:solidFill>
                <a:schemeClr val="tx1"/>
              </a:solidFill>
              <a:latin typeface="+mj-ea"/>
              <a:ea typeface="+mj-ea"/>
            </a:endParaRPr>
          </a:p>
          <a:p>
            <a:pPr marL="0" indent="0">
              <a:buNone/>
            </a:pPr>
            <a:r>
              <a:rPr lang="ja-JP" altLang="en-US" b="1" dirty="0">
                <a:solidFill>
                  <a:schemeClr val="tx1"/>
                </a:solidFill>
                <a:latin typeface="+mj-ea"/>
                <a:ea typeface="+mj-ea"/>
              </a:rPr>
              <a:t>６、</a:t>
            </a:r>
            <a:r>
              <a:rPr lang="ja-JP" altLang="en-US" b="1" dirty="0">
                <a:solidFill>
                  <a:srgbClr val="FF0000"/>
                </a:solidFill>
                <a:latin typeface="+mj-ea"/>
                <a:ea typeface="+mj-ea"/>
              </a:rPr>
              <a:t>ワークショップ</a:t>
            </a:r>
            <a:r>
              <a:rPr lang="ja-JP" altLang="en-US" b="1" dirty="0">
                <a:solidFill>
                  <a:schemeClr val="tx1"/>
                </a:solidFill>
                <a:latin typeface="+mj-ea"/>
                <a:ea typeface="+mj-ea"/>
              </a:rPr>
              <a:t>：　ロータリーモーメント　</a:t>
            </a:r>
            <a:endParaRPr lang="en-US" altLang="ja-JP" b="1" dirty="0">
              <a:solidFill>
                <a:schemeClr val="tx1"/>
              </a:solidFill>
              <a:latin typeface="+mj-ea"/>
              <a:ea typeface="+mj-ea"/>
            </a:endParaRPr>
          </a:p>
          <a:p>
            <a:pPr marL="0" indent="0">
              <a:buNone/>
            </a:pPr>
            <a:r>
              <a:rPr lang="ja-JP" altLang="en-US" b="1" dirty="0">
                <a:solidFill>
                  <a:schemeClr val="tx1"/>
                </a:solidFill>
                <a:latin typeface="+mj-ea"/>
                <a:ea typeface="+mj-ea"/>
              </a:rPr>
              <a:t>　　　　　　　　　　　（心に残るロータリーの体験）の紹介</a:t>
            </a:r>
            <a:endParaRPr lang="en-US" altLang="ja-JP" b="1" dirty="0">
              <a:solidFill>
                <a:schemeClr val="tx1"/>
              </a:solidFill>
              <a:latin typeface="+mj-ea"/>
              <a:ea typeface="+mj-ea"/>
            </a:endParaRPr>
          </a:p>
          <a:p>
            <a:pPr marL="0" indent="0">
              <a:buNone/>
            </a:pPr>
            <a:r>
              <a:rPr lang="ja-JP" altLang="en-US" b="1" dirty="0">
                <a:solidFill>
                  <a:schemeClr val="tx1"/>
                </a:solidFill>
                <a:latin typeface="+mj-ea"/>
                <a:ea typeface="+mj-ea"/>
              </a:rPr>
              <a:t>７、</a:t>
            </a:r>
            <a:r>
              <a:rPr lang="ja-JP" altLang="en-US" b="1" dirty="0">
                <a:solidFill>
                  <a:srgbClr val="FF0000"/>
                </a:solidFill>
                <a:latin typeface="+mj-ea"/>
                <a:ea typeface="+mj-ea"/>
              </a:rPr>
              <a:t>ロータリートーク</a:t>
            </a:r>
            <a:r>
              <a:rPr lang="ja-JP" altLang="en-US" b="1" dirty="0">
                <a:solidFill>
                  <a:schemeClr val="tx1"/>
                </a:solidFill>
                <a:latin typeface="+mj-ea"/>
                <a:ea typeface="+mj-ea"/>
              </a:rPr>
              <a:t>：　</a:t>
            </a:r>
            <a:r>
              <a:rPr kumimoji="1" lang="ja-JP" altLang="en-US" b="1" dirty="0">
                <a:solidFill>
                  <a:schemeClr val="tx1"/>
                </a:solidFill>
                <a:latin typeface="+mj-ea"/>
                <a:ea typeface="+mj-ea"/>
              </a:rPr>
              <a:t>リーダーとしての役割と責務</a:t>
            </a:r>
            <a:endParaRPr kumimoji="1" lang="en-US" altLang="ja-JP" b="1" dirty="0">
              <a:solidFill>
                <a:schemeClr val="tx1"/>
              </a:solidFill>
              <a:latin typeface="+mj-ea"/>
              <a:ea typeface="+mj-ea"/>
            </a:endParaRPr>
          </a:p>
          <a:p>
            <a:pPr marL="0" indent="0">
              <a:buNone/>
            </a:pPr>
            <a:r>
              <a:rPr lang="ja-JP" altLang="en-US" b="1" dirty="0">
                <a:solidFill>
                  <a:schemeClr val="tx1"/>
                </a:solidFill>
                <a:latin typeface="+mj-ea"/>
                <a:ea typeface="+mj-ea"/>
              </a:rPr>
              <a:t>８、</a:t>
            </a:r>
            <a:r>
              <a:rPr lang="ja-JP" altLang="en-US" b="1" dirty="0">
                <a:solidFill>
                  <a:srgbClr val="FF0000"/>
                </a:solidFill>
                <a:latin typeface="+mj-ea"/>
                <a:ea typeface="+mj-ea"/>
              </a:rPr>
              <a:t>アイデア交換</a:t>
            </a:r>
            <a:r>
              <a:rPr lang="ja-JP" altLang="en-US" b="1" dirty="0">
                <a:solidFill>
                  <a:schemeClr val="tx1"/>
                </a:solidFill>
                <a:latin typeface="+mj-ea"/>
                <a:ea typeface="+mj-ea"/>
              </a:rPr>
              <a:t>　：　</a:t>
            </a:r>
            <a:r>
              <a:rPr kumimoji="1" lang="ja-JP" altLang="en-US" b="1" dirty="0">
                <a:solidFill>
                  <a:schemeClr val="tx1"/>
                </a:solidFill>
                <a:latin typeface="+mj-ea"/>
                <a:ea typeface="+mj-ea"/>
              </a:rPr>
              <a:t>会員基盤とパートナーシップの強化</a:t>
            </a:r>
            <a:endParaRPr kumimoji="1" lang="en-US" altLang="ja-JP" b="1" dirty="0">
              <a:solidFill>
                <a:schemeClr val="tx1"/>
              </a:solidFill>
              <a:latin typeface="+mj-ea"/>
              <a:ea typeface="+mj-ea"/>
            </a:endParaRPr>
          </a:p>
          <a:p>
            <a:pPr marL="0" indent="0">
              <a:buNone/>
            </a:pPr>
            <a:r>
              <a:rPr lang="ja-JP" altLang="en-US" b="1" dirty="0">
                <a:solidFill>
                  <a:schemeClr val="tx1"/>
                </a:solidFill>
                <a:latin typeface="+mj-ea"/>
                <a:ea typeface="+mj-ea"/>
              </a:rPr>
              <a:t>９、</a:t>
            </a:r>
            <a:r>
              <a:rPr lang="ja-JP" altLang="en-US" b="1" dirty="0">
                <a:solidFill>
                  <a:srgbClr val="FF0000"/>
                </a:solidFill>
                <a:latin typeface="+mj-ea"/>
                <a:ea typeface="+mj-ea"/>
              </a:rPr>
              <a:t>ワークショップ</a:t>
            </a:r>
            <a:r>
              <a:rPr lang="ja-JP" altLang="en-US" b="1" dirty="0">
                <a:solidFill>
                  <a:schemeClr val="tx1"/>
                </a:solidFill>
                <a:latin typeface="+mj-ea"/>
                <a:ea typeface="+mj-ea"/>
              </a:rPr>
              <a:t>　：　今こそリーダーとして行動しよう</a:t>
            </a:r>
            <a:endParaRPr kumimoji="1" lang="ja-JP" altLang="en-US" b="1" dirty="0">
              <a:solidFill>
                <a:schemeClr val="tx1"/>
              </a:solidFill>
              <a:latin typeface="+mj-ea"/>
              <a:ea typeface="+mj-ea"/>
            </a:endParaRPr>
          </a:p>
        </p:txBody>
      </p:sp>
    </p:spTree>
    <p:extLst>
      <p:ext uri="{BB962C8B-B14F-4D97-AF65-F5344CB8AC3E}">
        <p14:creationId xmlns:p14="http://schemas.microsoft.com/office/powerpoint/2010/main" val="11569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FMV-ESPRIMO\Desktop\IMG_99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kumimoji="1" lang="ja-JP" altLang="en-US" b="1" dirty="0">
                <a:solidFill>
                  <a:schemeClr val="bg1"/>
                </a:solidFill>
              </a:rPr>
              <a:t>２０１７年度研修項目</a:t>
            </a:r>
          </a:p>
        </p:txBody>
      </p:sp>
      <p:sp>
        <p:nvSpPr>
          <p:cNvPr id="3" name="コンテンツ プレースホルダ 2"/>
          <p:cNvSpPr>
            <a:spLocks noGrp="1"/>
          </p:cNvSpPr>
          <p:nvPr>
            <p:ph idx="1"/>
          </p:nvPr>
        </p:nvSpPr>
        <p:spPr>
          <a:xfrm>
            <a:off x="539552" y="1484784"/>
            <a:ext cx="8229600" cy="4525963"/>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buNone/>
            </a:pPr>
            <a:r>
              <a:rPr kumimoji="1" lang="ja-JP" altLang="en-US" b="1" dirty="0">
                <a:solidFill>
                  <a:schemeClr val="tx1"/>
                </a:solidFill>
                <a:latin typeface="+mj-ea"/>
                <a:ea typeface="+mj-ea"/>
              </a:rPr>
              <a:t>１、</a:t>
            </a:r>
            <a:r>
              <a:rPr kumimoji="1" lang="ja-JP" altLang="en-US" b="1" dirty="0">
                <a:solidFill>
                  <a:srgbClr val="FF0000"/>
                </a:solidFill>
                <a:latin typeface="+mj-ea"/>
                <a:ea typeface="+mj-ea"/>
              </a:rPr>
              <a:t>アイデア交換　</a:t>
            </a:r>
            <a:r>
              <a:rPr kumimoji="1" lang="ja-JP" altLang="en-US" b="1" dirty="0">
                <a:solidFill>
                  <a:schemeClr val="tx1"/>
                </a:solidFill>
                <a:latin typeface="+mj-ea"/>
                <a:ea typeface="+mj-ea"/>
              </a:rPr>
              <a:t>：　次年度に向けて</a:t>
            </a:r>
            <a:endParaRPr kumimoji="1" lang="en-US" altLang="ja-JP" b="1" dirty="0">
              <a:solidFill>
                <a:schemeClr val="tx1"/>
              </a:solidFill>
              <a:latin typeface="+mj-ea"/>
              <a:ea typeface="+mj-ea"/>
            </a:endParaRPr>
          </a:p>
          <a:p>
            <a:pPr>
              <a:buNone/>
            </a:pPr>
            <a:r>
              <a:rPr lang="ja-JP" altLang="en-US" b="1" dirty="0">
                <a:solidFill>
                  <a:schemeClr val="tx1"/>
                </a:solidFill>
                <a:latin typeface="+mj-ea"/>
                <a:ea typeface="+mj-ea"/>
              </a:rPr>
              <a:t>２、</a:t>
            </a:r>
            <a:r>
              <a:rPr lang="ja-JP" altLang="en-US" b="1" dirty="0">
                <a:solidFill>
                  <a:srgbClr val="FF0000"/>
                </a:solidFill>
                <a:latin typeface="+mj-ea"/>
                <a:ea typeface="+mj-ea"/>
              </a:rPr>
              <a:t>アイデア交換　</a:t>
            </a:r>
            <a:r>
              <a:rPr lang="ja-JP" altLang="en-US" b="1" dirty="0">
                <a:solidFill>
                  <a:schemeClr val="tx1"/>
                </a:solidFill>
                <a:latin typeface="+mj-ea"/>
                <a:ea typeface="+mj-ea"/>
              </a:rPr>
              <a:t>：　ロータリーの未来</a:t>
            </a:r>
            <a:endParaRPr lang="en-US" altLang="ja-JP" b="1" dirty="0">
              <a:solidFill>
                <a:schemeClr val="tx1"/>
              </a:solidFill>
              <a:latin typeface="+mj-ea"/>
              <a:ea typeface="+mj-ea"/>
            </a:endParaRPr>
          </a:p>
          <a:p>
            <a:pPr>
              <a:buNone/>
            </a:pPr>
            <a:r>
              <a:rPr kumimoji="1" lang="ja-JP" altLang="en-US" b="1" dirty="0">
                <a:solidFill>
                  <a:schemeClr val="tx1"/>
                </a:solidFill>
                <a:latin typeface="+mj-ea"/>
                <a:ea typeface="+mj-ea"/>
              </a:rPr>
              <a:t>３、</a:t>
            </a:r>
            <a:r>
              <a:rPr kumimoji="1" lang="ja-JP" altLang="en-US" b="1" dirty="0">
                <a:solidFill>
                  <a:srgbClr val="FF0000"/>
                </a:solidFill>
                <a:latin typeface="+mj-ea"/>
                <a:ea typeface="+mj-ea"/>
              </a:rPr>
              <a:t>アイデア交換　</a:t>
            </a:r>
            <a:r>
              <a:rPr kumimoji="1" lang="ja-JP" altLang="en-US" b="1" dirty="0">
                <a:solidFill>
                  <a:schemeClr val="tx1"/>
                </a:solidFill>
                <a:latin typeface="+mj-ea"/>
                <a:ea typeface="+mj-ea"/>
              </a:rPr>
              <a:t>：　財団を通じた平和の構築</a:t>
            </a:r>
            <a:endParaRPr kumimoji="1" lang="en-US" altLang="ja-JP" b="1" dirty="0">
              <a:solidFill>
                <a:schemeClr val="tx1"/>
              </a:solidFill>
              <a:latin typeface="+mj-ea"/>
              <a:ea typeface="+mj-ea"/>
            </a:endParaRPr>
          </a:p>
          <a:p>
            <a:pPr>
              <a:buNone/>
            </a:pPr>
            <a:r>
              <a:rPr lang="ja-JP" altLang="en-US" b="1" dirty="0">
                <a:solidFill>
                  <a:schemeClr val="tx1"/>
                </a:solidFill>
                <a:latin typeface="+mj-ea"/>
                <a:ea typeface="+mj-ea"/>
              </a:rPr>
              <a:t>４、</a:t>
            </a:r>
            <a:r>
              <a:rPr lang="ja-JP" altLang="en-US" b="1" dirty="0">
                <a:solidFill>
                  <a:srgbClr val="FF0000"/>
                </a:solidFill>
                <a:latin typeface="+mj-ea"/>
                <a:ea typeface="+mj-ea"/>
              </a:rPr>
              <a:t>アイデア交換　</a:t>
            </a:r>
            <a:r>
              <a:rPr lang="ja-JP" altLang="en-US" b="1" dirty="0">
                <a:solidFill>
                  <a:schemeClr val="tx1"/>
                </a:solidFill>
                <a:latin typeface="+mj-ea"/>
                <a:ea typeface="+mj-ea"/>
              </a:rPr>
              <a:t>：　変化するロータリアンの経験</a:t>
            </a:r>
            <a:endParaRPr lang="en-US" altLang="ja-JP" b="1" dirty="0">
              <a:solidFill>
                <a:schemeClr val="tx1"/>
              </a:solidFill>
              <a:latin typeface="+mj-ea"/>
              <a:ea typeface="+mj-ea"/>
            </a:endParaRPr>
          </a:p>
          <a:p>
            <a:pPr>
              <a:buNone/>
            </a:pPr>
            <a:r>
              <a:rPr kumimoji="1" lang="ja-JP" altLang="en-US" b="1" dirty="0">
                <a:solidFill>
                  <a:schemeClr val="tx1"/>
                </a:solidFill>
                <a:latin typeface="+mj-ea"/>
                <a:ea typeface="+mj-ea"/>
              </a:rPr>
              <a:t>５、</a:t>
            </a:r>
            <a:r>
              <a:rPr kumimoji="1" lang="ja-JP" altLang="en-US" b="1" dirty="0">
                <a:solidFill>
                  <a:srgbClr val="FF0000"/>
                </a:solidFill>
                <a:latin typeface="+mj-ea"/>
                <a:ea typeface="+mj-ea"/>
              </a:rPr>
              <a:t>アイデア交換　</a:t>
            </a:r>
            <a:r>
              <a:rPr kumimoji="1" lang="ja-JP" altLang="en-US" b="1" dirty="0">
                <a:solidFill>
                  <a:schemeClr val="tx1"/>
                </a:solidFill>
                <a:latin typeface="+mj-ea"/>
                <a:ea typeface="+mj-ea"/>
              </a:rPr>
              <a:t>：　財団の世界的なインパクト</a:t>
            </a:r>
            <a:endParaRPr kumimoji="1" lang="en-US" altLang="ja-JP" b="1" dirty="0">
              <a:solidFill>
                <a:schemeClr val="tx1"/>
              </a:solidFill>
              <a:latin typeface="+mj-ea"/>
              <a:ea typeface="+mj-ea"/>
            </a:endParaRPr>
          </a:p>
          <a:p>
            <a:pPr>
              <a:buNone/>
            </a:pPr>
            <a:r>
              <a:rPr lang="ja-JP" altLang="en-US" b="1" dirty="0">
                <a:solidFill>
                  <a:schemeClr val="tx1"/>
                </a:solidFill>
                <a:latin typeface="+mj-ea"/>
                <a:ea typeface="+mj-ea"/>
              </a:rPr>
              <a:t>６、</a:t>
            </a:r>
            <a:r>
              <a:rPr lang="ja-JP" altLang="en-US" b="1" dirty="0">
                <a:solidFill>
                  <a:srgbClr val="FF0000"/>
                </a:solidFill>
                <a:latin typeface="+mj-ea"/>
                <a:ea typeface="+mj-ea"/>
              </a:rPr>
              <a:t>アイデア交換　</a:t>
            </a:r>
            <a:r>
              <a:rPr lang="ja-JP" altLang="en-US" b="1" dirty="0">
                <a:solidFill>
                  <a:schemeClr val="tx1"/>
                </a:solidFill>
                <a:latin typeface="+mj-ea"/>
                <a:ea typeface="+mj-ea"/>
              </a:rPr>
              <a:t>：　世界にロータリーを伝えるために</a:t>
            </a:r>
            <a:endParaRPr lang="en-US" altLang="ja-JP" b="1" dirty="0">
              <a:solidFill>
                <a:schemeClr val="tx1"/>
              </a:solidFill>
              <a:latin typeface="+mj-ea"/>
              <a:ea typeface="+mj-ea"/>
            </a:endParaRPr>
          </a:p>
          <a:p>
            <a:pPr>
              <a:buNone/>
            </a:pPr>
            <a:r>
              <a:rPr kumimoji="1" lang="ja-JP" altLang="en-US" b="1" dirty="0">
                <a:solidFill>
                  <a:schemeClr val="tx1"/>
                </a:solidFill>
                <a:latin typeface="+mj-ea"/>
                <a:ea typeface="+mj-ea"/>
              </a:rPr>
              <a:t>７、</a:t>
            </a:r>
            <a:r>
              <a:rPr kumimoji="1" lang="ja-JP" altLang="en-US" b="1" dirty="0">
                <a:solidFill>
                  <a:srgbClr val="FF0000"/>
                </a:solidFill>
                <a:latin typeface="+mj-ea"/>
                <a:ea typeface="+mj-ea"/>
              </a:rPr>
              <a:t>アイデア交換　</a:t>
            </a:r>
            <a:r>
              <a:rPr kumimoji="1" lang="ja-JP" altLang="en-US" b="1" dirty="0">
                <a:solidFill>
                  <a:schemeClr val="tx1"/>
                </a:solidFill>
                <a:latin typeface="+mj-ea"/>
                <a:ea typeface="+mj-ea"/>
              </a:rPr>
              <a:t>：　ロータリーからの支援</a:t>
            </a:r>
            <a:endParaRPr kumimoji="1" lang="en-US" altLang="ja-JP" b="1" dirty="0">
              <a:solidFill>
                <a:schemeClr val="tx1"/>
              </a:solidFill>
              <a:latin typeface="+mj-ea"/>
              <a:ea typeface="+mj-ea"/>
            </a:endParaRPr>
          </a:p>
          <a:p>
            <a:pPr>
              <a:buNone/>
            </a:pPr>
            <a:r>
              <a:rPr lang="ja-JP" altLang="en-US" b="1" dirty="0">
                <a:solidFill>
                  <a:schemeClr val="tx1"/>
                </a:solidFill>
                <a:latin typeface="+mj-ea"/>
                <a:ea typeface="+mj-ea"/>
              </a:rPr>
              <a:t>８、</a:t>
            </a:r>
            <a:r>
              <a:rPr lang="ja-JP" altLang="en-US" b="1" dirty="0">
                <a:solidFill>
                  <a:srgbClr val="FF0000"/>
                </a:solidFill>
                <a:latin typeface="+mj-ea"/>
                <a:ea typeface="+mj-ea"/>
              </a:rPr>
              <a:t>アイデア交換　</a:t>
            </a:r>
            <a:r>
              <a:rPr lang="ja-JP" altLang="en-US" b="1" dirty="0">
                <a:solidFill>
                  <a:schemeClr val="tx1"/>
                </a:solidFill>
                <a:latin typeface="+mj-ea"/>
                <a:ea typeface="+mj-ea"/>
              </a:rPr>
              <a:t>：　ロータリートーク：リーダーシップの機　</a:t>
            </a:r>
            <a:endParaRPr lang="en-US" altLang="ja-JP" b="1" dirty="0">
              <a:solidFill>
                <a:schemeClr val="tx1"/>
              </a:solidFill>
              <a:latin typeface="+mj-ea"/>
              <a:ea typeface="+mj-ea"/>
            </a:endParaRPr>
          </a:p>
          <a:p>
            <a:pPr>
              <a:buNone/>
            </a:pPr>
            <a:r>
              <a:rPr lang="ja-JP" altLang="en-US" b="1" dirty="0">
                <a:solidFill>
                  <a:schemeClr val="tx1"/>
                </a:solidFill>
                <a:latin typeface="+mj-ea"/>
                <a:ea typeface="+mj-ea"/>
              </a:rPr>
              <a:t>　　　　　　　　　　　　　会と責務</a:t>
            </a:r>
            <a:endParaRPr lang="en-US" altLang="ja-JP" b="1" dirty="0">
              <a:solidFill>
                <a:schemeClr val="tx1"/>
              </a:solidFill>
              <a:latin typeface="+mj-ea"/>
              <a:ea typeface="+mj-ea"/>
            </a:endParaRPr>
          </a:p>
          <a:p>
            <a:pPr>
              <a:buNone/>
            </a:pPr>
            <a:r>
              <a:rPr kumimoji="1" lang="ja-JP" altLang="en-US" b="1" dirty="0">
                <a:solidFill>
                  <a:schemeClr val="tx1"/>
                </a:solidFill>
                <a:latin typeface="+mj-ea"/>
                <a:ea typeface="+mj-ea"/>
              </a:rPr>
              <a:t>９、</a:t>
            </a:r>
            <a:r>
              <a:rPr kumimoji="1" lang="ja-JP" altLang="en-US" b="1" dirty="0">
                <a:solidFill>
                  <a:srgbClr val="FF0000"/>
                </a:solidFill>
                <a:latin typeface="+mj-ea"/>
                <a:ea typeface="+mj-ea"/>
              </a:rPr>
              <a:t>アイデア交換　</a:t>
            </a:r>
            <a:r>
              <a:rPr kumimoji="1" lang="ja-JP" altLang="en-US" b="1" dirty="0">
                <a:solidFill>
                  <a:schemeClr val="tx1"/>
                </a:solidFill>
                <a:latin typeface="+mj-ea"/>
                <a:ea typeface="+mj-ea"/>
              </a:rPr>
              <a:t>：　変革を管理して強いクラブを築く</a:t>
            </a:r>
            <a:endParaRPr kumimoji="1" lang="en-US" altLang="ja-JP" b="1" dirty="0">
              <a:solidFill>
                <a:schemeClr val="tx1"/>
              </a:solidFill>
              <a:latin typeface="+mj-ea"/>
              <a:ea typeface="+mj-ea"/>
            </a:endParaRPr>
          </a:p>
          <a:p>
            <a:pPr>
              <a:buNone/>
            </a:pPr>
            <a:r>
              <a:rPr lang="ja-JP" altLang="en-US" b="1" dirty="0">
                <a:solidFill>
                  <a:schemeClr val="tx1"/>
                </a:solidFill>
                <a:latin typeface="+mj-ea"/>
                <a:ea typeface="+mj-ea"/>
              </a:rPr>
              <a:t>１０、</a:t>
            </a:r>
            <a:r>
              <a:rPr lang="ja-JP" altLang="en-US" b="1" dirty="0">
                <a:solidFill>
                  <a:srgbClr val="FF0000"/>
                </a:solidFill>
                <a:latin typeface="+mj-ea"/>
                <a:ea typeface="+mj-ea"/>
              </a:rPr>
              <a:t>アイデア交換　</a:t>
            </a:r>
            <a:r>
              <a:rPr lang="ja-JP" altLang="en-US" b="1" dirty="0">
                <a:solidFill>
                  <a:schemeClr val="tx1"/>
                </a:solidFill>
                <a:latin typeface="+mj-ea"/>
                <a:ea typeface="+mj-ea"/>
              </a:rPr>
              <a:t>：　協議会から行動へ</a:t>
            </a:r>
            <a:endParaRPr kumimoji="1" lang="ja-JP" altLang="en-US" b="1" dirty="0">
              <a:solidFill>
                <a:schemeClr val="tx1"/>
              </a:solidFill>
              <a:latin typeface="+mj-ea"/>
              <a:ea typeface="+mj-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60648"/>
            <a:ext cx="8496944" cy="6555641"/>
          </a:xfrm>
          <a:prstGeom prst="rect">
            <a:avLst/>
          </a:prstGeom>
          <a:noFill/>
        </p:spPr>
        <p:txBody>
          <a:bodyPr wrap="square" rtlCol="0">
            <a:spAutoFit/>
          </a:bodyPr>
          <a:lstStyle/>
          <a:p>
            <a:r>
              <a:rPr kumimoji="1" lang="ja-JP" altLang="en-US" sz="2000" b="1" dirty="0">
                <a:solidFill>
                  <a:srgbClr val="FF0000"/>
                </a:solidFill>
                <a:latin typeface="+mj-ea"/>
                <a:ea typeface="+mj-ea"/>
              </a:rPr>
              <a:t>◆</a:t>
            </a:r>
            <a:r>
              <a:rPr kumimoji="1" lang="ja-JP" altLang="en-US" sz="2000" b="1" dirty="0">
                <a:solidFill>
                  <a:srgbClr val="FF0000"/>
                </a:solidFill>
                <a:latin typeface="HGP創英角ｺﾞｼｯｸUB" panose="020B0900000000000000" pitchFamily="50" charset="-128"/>
                <a:ea typeface="HGP創英角ｺﾞｼｯｸUB" panose="020B0900000000000000" pitchFamily="50" charset="-128"/>
              </a:rPr>
              <a:t>プログラム</a:t>
            </a:r>
            <a:endParaRPr kumimoji="1"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１月１５日（日曜日）　１１：００～１８：００　　　　　　登録</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１８：００　　グランドマーチ　（国際晩餐舞踏会に入場）</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１９：００　　</a:t>
            </a:r>
            <a:r>
              <a:rPr kumimoji="1" lang="ja-JP" altLang="en-US" sz="2000" b="1" dirty="0">
                <a:solidFill>
                  <a:srgbClr val="00B050"/>
                </a:solidFill>
                <a:latin typeface="HGP創英角ｺﾞｼｯｸUB" panose="020B0900000000000000" pitchFamily="50" charset="-128"/>
                <a:ea typeface="HGP創英角ｺﾞｼｯｸUB" panose="020B0900000000000000" pitchFamily="50" charset="-128"/>
              </a:rPr>
              <a:t>国際晩餐舞踏会（ＲＩ会長エレクトの紹介等）</a:t>
            </a:r>
            <a:endParaRPr kumimoji="1" lang="en-US" altLang="ja-JP" sz="2000" b="1" dirty="0">
              <a:solidFill>
                <a:srgbClr val="00B050"/>
              </a:solidFill>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１月１６日（月曜日）　　７：００　　　朝食（ビュッフェ形式）</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９：００　　</a:t>
            </a:r>
            <a:r>
              <a:rPr kumimoji="1" lang="ja-JP" altLang="en-US" sz="2000" b="1" dirty="0">
                <a:solidFill>
                  <a:srgbClr val="FF0000"/>
                </a:solidFill>
                <a:latin typeface="HGP創英角ｺﾞｼｯｸUB" panose="020B0900000000000000" pitchFamily="50" charset="-128"/>
                <a:ea typeface="HGP創英角ｺﾞｼｯｸUB" panose="020B0900000000000000" pitchFamily="50" charset="-128"/>
              </a:rPr>
              <a:t>開会本会議（ガバナーエレクト・配偶者）</a:t>
            </a:r>
            <a:endParaRPr kumimoji="1"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開会宣言と歓迎の辞、加盟国の国旗紹介</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米国・オーストラリアの国歌</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モデレーター夫妻、研修リーダー夫妻等の紹介</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lang="ja-JP" altLang="en-US" sz="2000" b="1" dirty="0">
                <a:solidFill>
                  <a:srgbClr val="FF0000"/>
                </a:solidFill>
                <a:latin typeface="HGP創英角ｺﾞｼｯｸUB" panose="020B0900000000000000" pitchFamily="50" charset="-128"/>
                <a:ea typeface="HGP創英角ｺﾞｼｯｸUB" panose="020B0900000000000000" pitchFamily="50" charset="-128"/>
              </a:rPr>
              <a:t>２０１７－１８年度テーマ講演</a:t>
            </a:r>
            <a:endParaRPr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１１：００～１２：３０　　分科会（次年度に向けて）</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lang="ja-JP" altLang="en-US" sz="2000" b="1" dirty="0">
                <a:solidFill>
                  <a:srgbClr val="7030A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配偶者の討論（成功の為の準備）</a:t>
            </a:r>
            <a:endParaRPr kumimoji="1" lang="en-US" altLang="ja-JP" sz="2000" b="1" dirty="0">
              <a:solidFill>
                <a:srgbClr val="7030A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１２：３０　　　昼食</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１４：４５　　　</a:t>
            </a:r>
            <a:r>
              <a:rPr kumimoji="1" lang="ja-JP" altLang="en-US" sz="2000" b="1" dirty="0">
                <a:solidFill>
                  <a:srgbClr val="FF0000"/>
                </a:solidFill>
                <a:latin typeface="HGP創英角ｺﾞｼｯｸUB" panose="020B0900000000000000" pitchFamily="50" charset="-128"/>
                <a:ea typeface="HGP創英角ｺﾞｼｯｸUB" panose="020B0900000000000000" pitchFamily="50" charset="-128"/>
              </a:rPr>
              <a:t>第２回本会議（ロータリーの未来）</a:t>
            </a:r>
            <a:endParaRPr kumimoji="1"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戦略計画立案とエンパワメント、ＲＩ戦略計画委員</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長変化と戦略の為のパートナー、変化の価値</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１６：４５～１７：３０　　分科会（ロータリーの未来）</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lang="ja-JP" altLang="en-US" sz="2000" b="1" dirty="0">
                <a:solidFill>
                  <a:srgbClr val="7030A0"/>
                </a:solidFill>
                <a:latin typeface="HGP創英角ｺﾞｼｯｸUB" panose="020B0900000000000000" pitchFamily="50" charset="-128"/>
                <a:ea typeface="HGP創英角ｺﾞｼｯｸUB" panose="020B0900000000000000" pitchFamily="50" charset="-128"/>
              </a:rPr>
              <a:t>配偶者討論（ロータリーの未来または　</a:t>
            </a:r>
            <a:endParaRPr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r>
              <a:rPr lang="ja-JP" altLang="en-US" sz="2000" b="1" dirty="0">
                <a:solidFill>
                  <a:srgbClr val="7030A0"/>
                </a:solidFill>
                <a:latin typeface="HGP創英角ｺﾞｼｯｸUB" panose="020B0900000000000000" pitchFamily="50" charset="-128"/>
                <a:ea typeface="HGP創英角ｺﾞｼｯｸUB" panose="020B0900000000000000" pitchFamily="50" charset="-128"/>
              </a:rPr>
              <a:t>　　　　　　　　　　　　　　　　　　　　　　　　　　　　　　　　　ロータリーの基礎）</a:t>
            </a:r>
            <a:endParaRPr kumimoji="1"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１７：３０　　　夕食</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１７：４５　　ガバナーエレクトと配偶者のオンラインツール説明会</a:t>
            </a:r>
          </a:p>
        </p:txBody>
      </p:sp>
      <p:sp>
        <p:nvSpPr>
          <p:cNvPr id="3" name="テキスト ボックス 2"/>
          <p:cNvSpPr txBox="1"/>
          <p:nvPr/>
        </p:nvSpPr>
        <p:spPr>
          <a:xfrm>
            <a:off x="2555776" y="116632"/>
            <a:ext cx="3600400" cy="461665"/>
          </a:xfrm>
          <a:prstGeom prst="rect">
            <a:avLst/>
          </a:prstGeom>
          <a:noFill/>
        </p:spPr>
        <p:txBody>
          <a:bodyPr wrap="square" rtlCol="0">
            <a:spAutoFit/>
          </a:bodyPr>
          <a:lstStyle/>
          <a:p>
            <a:r>
              <a:rPr kumimoji="1" lang="ja-JP" altLang="en-US" sz="2400" b="1" dirty="0">
                <a:solidFill>
                  <a:srgbClr val="C00000"/>
                </a:solidFill>
                <a:latin typeface="HGP創英角ｺﾞｼｯｸUB" panose="020B0900000000000000" pitchFamily="50" charset="-128"/>
                <a:ea typeface="HGP創英角ｺﾞｼｯｸUB" panose="020B0900000000000000" pitchFamily="50" charset="-128"/>
              </a:rPr>
              <a:t>２０１７年度スケジュール</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260648"/>
            <a:ext cx="8496944" cy="6555641"/>
          </a:xfrm>
          <a:prstGeom prst="rect">
            <a:avLst/>
          </a:prstGeom>
          <a:noFill/>
        </p:spPr>
        <p:txBody>
          <a:bodyPr wrap="square" rtlCol="0">
            <a:spAutoFit/>
          </a:bodyPr>
          <a:lstStyle/>
          <a:p>
            <a:r>
              <a:rPr kumimoji="1" lang="ja-JP" altLang="en-US" sz="2000" b="1" dirty="0">
                <a:latin typeface="HGP創英角ｺﾞｼｯｸUB" panose="020B0900000000000000" pitchFamily="50" charset="-128"/>
                <a:ea typeface="HGP創英角ｺﾞｼｯｸUB" panose="020B0900000000000000" pitchFamily="50" charset="-128"/>
              </a:rPr>
              <a:t>１月１７日（火曜日）</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latin typeface="HGP創英角ｺﾞｼｯｸUB" panose="020B0900000000000000" pitchFamily="50" charset="-128"/>
                <a:ea typeface="HGP創英角ｺﾞｼｯｸUB" panose="020B0900000000000000" pitchFamily="50" charset="-128"/>
              </a:rPr>
              <a:t>７：００～８：３０　　朝食</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７：３０～８：３０　　エレクトと配偶者のオンラインツール説明会</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９：００～１０：００　</a:t>
            </a:r>
            <a:r>
              <a:rPr kumimoji="1" lang="ja-JP" altLang="en-US" sz="2000" b="1" dirty="0">
                <a:solidFill>
                  <a:srgbClr val="FF0000"/>
                </a:solidFill>
                <a:latin typeface="HGP創英角ｺﾞｼｯｸUB" panose="020B0900000000000000" pitchFamily="50" charset="-128"/>
                <a:ea typeface="HGP創英角ｺﾞｼｯｸUB" panose="020B0900000000000000" pitchFamily="50" charset="-128"/>
              </a:rPr>
              <a:t>第３回本会議　　ロータリー財団</a:t>
            </a:r>
            <a:endParaRPr kumimoji="1"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ロータリー活動の全てが平和に繋がる</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次年度の焦点</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１０：３０～１２：００分科会（財団を通じた平和の構築）</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lang="ja-JP" altLang="en-US" sz="2000" b="1" dirty="0">
                <a:solidFill>
                  <a:srgbClr val="7030A0"/>
                </a:solidFill>
                <a:latin typeface="HGP創英角ｺﾞｼｯｸUB" panose="020B0900000000000000" pitchFamily="50" charset="-128"/>
                <a:ea typeface="HGP創英角ｺﾞｼｯｸUB" panose="020B0900000000000000" pitchFamily="50" charset="-128"/>
              </a:rPr>
              <a:t>配偶者開会本会議</a:t>
            </a:r>
            <a:endParaRPr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r>
              <a:rPr kumimoji="1" lang="ja-JP" altLang="en-US" sz="2000" b="1" dirty="0">
                <a:solidFill>
                  <a:srgbClr val="7030A0"/>
                </a:solidFill>
                <a:latin typeface="HGP創英角ｺﾞｼｯｸUB" panose="020B0900000000000000" pitchFamily="50" charset="-128"/>
                <a:ea typeface="HGP創英角ｺﾞｼｯｸUB" panose="020B0900000000000000" pitchFamily="50" charset="-128"/>
              </a:rPr>
              <a:t>　　　　　　　　　　　　　　　　　　①あなたはチームの一員、②ロータリーにおける　　</a:t>
            </a:r>
            <a:endParaRPr kumimoji="1"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r>
              <a:rPr lang="ja-JP" altLang="en-US" sz="2000" b="1" dirty="0">
                <a:solidFill>
                  <a:srgbClr val="7030A0"/>
                </a:solidFill>
                <a:latin typeface="HGP創英角ｺﾞｼｯｸUB" panose="020B0900000000000000" pitchFamily="50" charset="-128"/>
                <a:ea typeface="HGP創英角ｺﾞｼｯｸUB" panose="020B0900000000000000" pitchFamily="50" charset="-128"/>
              </a:rPr>
              <a:t>　　　　　　　　　　　　　　　　　　　</a:t>
            </a:r>
            <a:r>
              <a:rPr kumimoji="1" lang="ja-JP" altLang="en-US" sz="2000" b="1" dirty="0">
                <a:solidFill>
                  <a:srgbClr val="7030A0"/>
                </a:solidFill>
                <a:latin typeface="HGP創英角ｺﾞｼｯｸUB" panose="020B0900000000000000" pitchFamily="50" charset="-128"/>
                <a:ea typeface="HGP創英角ｺﾞｼｯｸUB" panose="020B0900000000000000" pitchFamily="50" charset="-128"/>
              </a:rPr>
              <a:t>配偶者の力、③ご自分にあった役割を作り出す、　</a:t>
            </a:r>
            <a:endParaRPr kumimoji="1"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r>
              <a:rPr lang="ja-JP" altLang="en-US" sz="2000" b="1" dirty="0">
                <a:solidFill>
                  <a:srgbClr val="7030A0"/>
                </a:solidFill>
                <a:latin typeface="HGP創英角ｺﾞｼｯｸUB" panose="020B0900000000000000" pitchFamily="50" charset="-128"/>
                <a:ea typeface="HGP創英角ｺﾞｼｯｸUB" panose="020B0900000000000000" pitchFamily="50" charset="-128"/>
              </a:rPr>
              <a:t>　　　　　　　　　　　　　　　　　　　</a:t>
            </a:r>
            <a:r>
              <a:rPr kumimoji="1" lang="ja-JP" altLang="en-US" sz="2000" b="1" dirty="0">
                <a:solidFill>
                  <a:srgbClr val="7030A0"/>
                </a:solidFill>
                <a:latin typeface="HGP創英角ｺﾞｼｯｸUB" panose="020B0900000000000000" pitchFamily="50" charset="-128"/>
                <a:ea typeface="HGP創英角ｺﾞｼｯｸUB" panose="020B0900000000000000" pitchFamily="50" charset="-128"/>
              </a:rPr>
              <a:t>パートナーとして支える事、④素晴らしい行事が</a:t>
            </a:r>
            <a:endParaRPr kumimoji="1"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r>
              <a:rPr lang="ja-JP" altLang="en-US" sz="2000" b="1" dirty="0">
                <a:solidFill>
                  <a:srgbClr val="7030A0"/>
                </a:solidFill>
                <a:latin typeface="HGP創英角ｺﾞｼｯｸUB" panose="020B0900000000000000" pitchFamily="50" charset="-128"/>
                <a:ea typeface="HGP創英角ｺﾞｼｯｸUB" panose="020B0900000000000000" pitchFamily="50" charset="-128"/>
              </a:rPr>
              <a:t>　　　　　　　　　　　　　　　　　　　</a:t>
            </a:r>
            <a:r>
              <a:rPr kumimoji="1" lang="ja-JP" altLang="en-US" sz="2000" b="1" dirty="0">
                <a:solidFill>
                  <a:srgbClr val="7030A0"/>
                </a:solidFill>
                <a:latin typeface="HGP創英角ｺﾞｼｯｸUB" panose="020B0900000000000000" pitchFamily="50" charset="-128"/>
                <a:ea typeface="HGP創英角ｺﾞｼｯｸUB" panose="020B0900000000000000" pitchFamily="50" charset="-128"/>
              </a:rPr>
              <a:t>与えるインパクト</a:t>
            </a:r>
            <a:endParaRPr kumimoji="1"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１２：００　　　　　　　昼食</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１４：１５～１５：１５　</a:t>
            </a:r>
            <a:r>
              <a:rPr kumimoji="1" lang="ja-JP" altLang="en-US" sz="2000" b="1" dirty="0">
                <a:solidFill>
                  <a:srgbClr val="FF0000"/>
                </a:solidFill>
                <a:latin typeface="HGP創英角ｺﾞｼｯｸUB" panose="020B0900000000000000" pitchFamily="50" charset="-128"/>
                <a:ea typeface="HGP創英角ｺﾞｼｯｸUB" panose="020B0900000000000000" pitchFamily="50" charset="-128"/>
              </a:rPr>
              <a:t>第４回本会議　（会員増強）</a:t>
            </a:r>
            <a:endParaRPr kumimoji="1"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lang="ja-JP" altLang="en-US" sz="2000" b="1" dirty="0">
                <a:solidFill>
                  <a:srgbClr val="FF0000"/>
                </a:solidFill>
                <a:latin typeface="HGP創英角ｺﾞｼｯｸUB" panose="020B0900000000000000" pitchFamily="50" charset="-128"/>
                <a:ea typeface="HGP創英角ｺﾞｼｯｸUB" panose="020B0900000000000000" pitchFamily="50" charset="-128"/>
              </a:rPr>
              <a:t>ＲＩの最近の規定変更について、規定審議会</a:t>
            </a:r>
            <a:endParaRPr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b="1" dirty="0">
                <a:solidFill>
                  <a:srgbClr val="FF0000"/>
                </a:solidFill>
                <a:latin typeface="HGP創英角ｺﾞｼｯｸUB" panose="020B0900000000000000" pitchFamily="50" charset="-128"/>
                <a:ea typeface="HGP創英角ｺﾞｼｯｸUB" panose="020B0900000000000000" pitchFamily="50" charset="-128"/>
              </a:rPr>
              <a:t>　　　　　　　　　　　　　　　　　　　がもたらした機会、会員となる事の恩恵、未来</a:t>
            </a:r>
            <a:endParaRPr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b="1" dirty="0">
                <a:solidFill>
                  <a:srgbClr val="FF0000"/>
                </a:solidFill>
                <a:latin typeface="HGP創英角ｺﾞｼｯｸUB" panose="020B0900000000000000" pitchFamily="50" charset="-128"/>
                <a:ea typeface="HGP創英角ｺﾞｼｯｸUB" panose="020B0900000000000000" pitchFamily="50" charset="-128"/>
              </a:rPr>
              <a:t>　　　　　　　　　　　　　　　　　　　の為の会員増強</a:t>
            </a:r>
            <a:endParaRPr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１５：４５～１７：１５　</a:t>
            </a:r>
            <a:r>
              <a:rPr lang="ja-JP" altLang="en-US" sz="2000" b="1" dirty="0">
                <a:latin typeface="HGP創英角ｺﾞｼｯｸUB" panose="020B0900000000000000" pitchFamily="50" charset="-128"/>
                <a:ea typeface="HGP創英角ｺﾞｼｯｸUB" panose="020B0900000000000000" pitchFamily="50" charset="-128"/>
              </a:rPr>
              <a:t>分科会（変化するロータリアンの経験、）</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solidFill>
                  <a:srgbClr val="7030A0"/>
                </a:solidFill>
                <a:latin typeface="HGP創英角ｺﾞｼｯｸUB" panose="020B0900000000000000" pitchFamily="50" charset="-128"/>
                <a:ea typeface="HGP創英角ｺﾞｼｯｸUB" panose="020B0900000000000000" pitchFamily="50" charset="-128"/>
              </a:rPr>
              <a:t>配偶者討論（充実した地区行事でインパクトを生む）</a:t>
            </a:r>
            <a:endParaRPr kumimoji="1"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１７：３０～１８：３０　エレクトと配偶者のオンラインツール説明会</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夕食</a:t>
            </a:r>
            <a:endParaRPr kumimoji="1" lang="en-US" altLang="ja-JP" sz="2000" b="1" dirty="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16632"/>
            <a:ext cx="8496944" cy="7478970"/>
          </a:xfrm>
          <a:prstGeom prst="rect">
            <a:avLst/>
          </a:prstGeom>
          <a:noFill/>
        </p:spPr>
        <p:txBody>
          <a:bodyPr wrap="square" rtlCol="0">
            <a:spAutoFit/>
          </a:bodyPr>
          <a:lstStyle/>
          <a:p>
            <a:r>
              <a:rPr kumimoji="1" lang="ja-JP" altLang="en-US" sz="2000" b="1" dirty="0">
                <a:latin typeface="HGP創英角ｺﾞｼｯｸUB" panose="020B0900000000000000" pitchFamily="50" charset="-128"/>
                <a:ea typeface="HGP創英角ｺﾞｼｯｸUB" panose="020B0900000000000000" pitchFamily="50" charset="-128"/>
              </a:rPr>
              <a:t>１月１８日　　　７：００～８：３０　　朝食</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水曜日　　　　７：３０～８：３０　　オンラインツール説明会</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９：００～１０：００　</a:t>
            </a:r>
            <a:r>
              <a:rPr kumimoji="1" lang="ja-JP" altLang="en-US" sz="2000" b="1" dirty="0">
                <a:solidFill>
                  <a:srgbClr val="FF0000"/>
                </a:solidFill>
                <a:latin typeface="HGP創英角ｺﾞｼｯｸUB" panose="020B0900000000000000" pitchFamily="50" charset="-128"/>
                <a:ea typeface="HGP創英角ｺﾞｼｯｸUB" panose="020B0900000000000000" pitchFamily="50" charset="-128"/>
              </a:rPr>
              <a:t>第５回本会議　（ロータリー財団）</a:t>
            </a:r>
            <a:endParaRPr kumimoji="1"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ロータリー独自性、私たちの価値観、</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インパクトのある奉仕活動、ポリオ撲滅：</a:t>
            </a:r>
            <a:r>
              <a:rPr lang="ja-JP" altLang="en-US" sz="2000" b="1" dirty="0">
                <a:latin typeface="HGP創英角ｺﾞｼｯｸUB" panose="020B0900000000000000" pitchFamily="50" charset="-128"/>
                <a:ea typeface="HGP創英角ｺﾞｼｯｸUB" panose="020B0900000000000000" pitchFamily="50" charset="-128"/>
              </a:rPr>
              <a:t>今、そし　　</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てこれからの５年、ポリオ撲滅のカウントダウン</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１０：３０～１２：００　分科会（財団の世界的なインパクト）</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lang="ja-JP" altLang="en-US" sz="2000" b="1" dirty="0">
                <a:solidFill>
                  <a:srgbClr val="7030A0"/>
                </a:solidFill>
                <a:latin typeface="HGP創英角ｺﾞｼｯｸUB" panose="020B0900000000000000" pitchFamily="50" charset="-128"/>
                <a:ea typeface="HGP創英角ｺﾞｼｯｸUB" panose="020B0900000000000000" pitchFamily="50" charset="-128"/>
              </a:rPr>
              <a:t>配偶者　ワークショップ（ストリーテリングと奉仕）</a:t>
            </a:r>
            <a:endParaRPr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１２：００　　　　　　　　昼食</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１４：１５～１５：１５　</a:t>
            </a:r>
            <a:r>
              <a:rPr lang="ja-JP" altLang="en-US" sz="2000" b="1" dirty="0">
                <a:solidFill>
                  <a:srgbClr val="FF0000"/>
                </a:solidFill>
                <a:latin typeface="HGP創英角ｺﾞｼｯｸUB" panose="020B0900000000000000" pitchFamily="50" charset="-128"/>
                <a:ea typeface="HGP創英角ｺﾞｼｯｸUB" panose="020B0900000000000000" pitchFamily="50" charset="-128"/>
              </a:rPr>
              <a:t>　第６回本会議　：　ロータリーのパートナー</a:t>
            </a:r>
            <a:endParaRPr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b="1" dirty="0">
                <a:solidFill>
                  <a:srgbClr val="FF0000"/>
                </a:solidFill>
                <a:latin typeface="HGP創英角ｺﾞｼｯｸUB" panose="020B0900000000000000" pitchFamily="50" charset="-128"/>
                <a:ea typeface="HGP創英角ｺﾞｼｯｸUB" panose="020B0900000000000000" pitchFamily="50" charset="-128"/>
              </a:rPr>
              <a:t>　　　　　　　　　　　　　　　　　　　　　　　　　　　　　　　　　　　　　　　　　　　　シップ</a:t>
            </a:r>
            <a:endParaRPr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学友、文化交流、</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lang="ja-JP" altLang="en-US" sz="2000" b="1" dirty="0">
                <a:solidFill>
                  <a:srgbClr val="7030A0"/>
                </a:solidFill>
                <a:latin typeface="HGP創英角ｺﾞｼｯｸUB" panose="020B0900000000000000" pitchFamily="50" charset="-128"/>
                <a:ea typeface="HGP創英角ｺﾞｼｯｸUB" panose="020B0900000000000000" pitchFamily="50" charset="-128"/>
              </a:rPr>
              <a:t>１５：４５～１７：４５　　エレクトと配偶者　：Ｃｏｎｎｅｃｔ　ｆｏｒ　Ｐｅａｃｅ</a:t>
            </a:r>
            <a:endParaRPr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１月１９日　　　７：００～８：００　　　朝食</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木曜日　　　　７：３０～８：３０　　　オンラインツール説明会</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９：００～１０：００　　</a:t>
            </a:r>
            <a:r>
              <a:rPr lang="ja-JP" altLang="en-US" sz="2000" b="1" dirty="0">
                <a:solidFill>
                  <a:srgbClr val="FF0000"/>
                </a:solidFill>
                <a:latin typeface="HGP創英角ｺﾞｼｯｸUB" panose="020B0900000000000000" pitchFamily="50" charset="-128"/>
                <a:ea typeface="HGP創英角ｺﾞｼｯｸUB" panose="020B0900000000000000" pitchFamily="50" charset="-128"/>
              </a:rPr>
              <a:t>第７回本会議　公共イメージ</a:t>
            </a:r>
            <a:endParaRPr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「世界で良いこと」を行う価値、ブランドに息</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吹を：リーダーとしてどう助力できるか、　「世</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界を変える行動人」：公共イメージキャンペー</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ンの開始について</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１０：３０～１２：００　　分科会　世界にロータリーを伝えるために</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配偶者　討論：それぞれの関心におうじて</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mj-ea"/>
                <a:ea typeface="+mj-ea"/>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116632"/>
            <a:ext cx="8208912" cy="6679332"/>
          </a:xfrm>
          <a:prstGeom prst="rect">
            <a:avLst/>
          </a:prstGeom>
          <a:noFill/>
        </p:spPr>
        <p:txBody>
          <a:bodyPr wrap="square" rtlCol="0">
            <a:spAutoFit/>
          </a:bodyPr>
          <a:lstStyle/>
          <a:p>
            <a:pPr algn="ctr"/>
            <a:r>
              <a:rPr kumimoji="1" lang="ja-JP" altLang="en-US" b="1" dirty="0">
                <a:latin typeface="+mj-ea"/>
                <a:ea typeface="+mj-ea"/>
              </a:rPr>
              <a:t>　　　　　　　　</a:t>
            </a:r>
            <a:endParaRPr kumimoji="1" lang="en-US" altLang="ja-JP" b="1" dirty="0">
              <a:latin typeface="+mj-ea"/>
              <a:ea typeface="+mj-ea"/>
            </a:endParaRPr>
          </a:p>
          <a:p>
            <a:r>
              <a:rPr lang="ja-JP" altLang="en-US" b="1" dirty="0">
                <a:latin typeface="+mj-ea"/>
                <a:ea typeface="+mj-ea"/>
              </a:rPr>
              <a:t>　　　　　　　　</a:t>
            </a:r>
            <a:r>
              <a:rPr lang="ja-JP" altLang="en-US" b="1" dirty="0">
                <a:latin typeface="HGP創英角ｺﾞｼｯｸUB" panose="020B0900000000000000" pitchFamily="50" charset="-128"/>
                <a:ea typeface="HGP創英角ｺﾞｼｯｸUB" panose="020B0900000000000000" pitchFamily="50" charset="-128"/>
              </a:rPr>
              <a:t>　１２：１５～１３：４５　　会長エレクト主催昼食会。記念撮影</a:t>
            </a:r>
            <a:endParaRPr lang="en-US" altLang="ja-JP" b="1" dirty="0">
              <a:latin typeface="HGP創英角ｺﾞｼｯｸUB" panose="020B0900000000000000" pitchFamily="50" charset="-128"/>
              <a:ea typeface="HGP創英角ｺﾞｼｯｸUB" panose="020B0900000000000000" pitchFamily="50" charset="-128"/>
            </a:endParaRPr>
          </a:p>
          <a:p>
            <a:r>
              <a:rPr kumimoji="1" lang="ja-JP" altLang="en-US" b="1" dirty="0">
                <a:latin typeface="HGP創英角ｺﾞｼｯｸUB" panose="020B0900000000000000" pitchFamily="50" charset="-128"/>
                <a:ea typeface="HGP創英角ｺﾞｼｯｸUB" panose="020B0900000000000000" pitchFamily="50" charset="-128"/>
              </a:rPr>
              <a:t>　　　　　　　　　１４：１５～１５：３０　　ロータリートーク（リーダーシップの機会と責務）</a:t>
            </a:r>
            <a:endParaRPr kumimoji="1" lang="en-US" altLang="ja-JP" b="1" dirty="0">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分科会（クラブ・地区支援）</a:t>
            </a:r>
            <a:endParaRPr lang="en-US" altLang="ja-JP" b="1" dirty="0">
              <a:latin typeface="HGP創英角ｺﾞｼｯｸUB" panose="020B0900000000000000" pitchFamily="50" charset="-128"/>
              <a:ea typeface="HGP創英角ｺﾞｼｯｸUB" panose="020B0900000000000000" pitchFamily="50" charset="-128"/>
            </a:endParaRPr>
          </a:p>
          <a:p>
            <a:r>
              <a:rPr kumimoji="1" lang="ja-JP" altLang="en-US" b="1" dirty="0">
                <a:latin typeface="HGP創英角ｺﾞｼｯｸUB" panose="020B0900000000000000" pitchFamily="50" charset="-128"/>
                <a:ea typeface="HGP創英角ｺﾞｼｯｸUB" panose="020B0900000000000000" pitchFamily="50" charset="-128"/>
              </a:rPr>
              <a:t>　　　　　　　　　</a:t>
            </a:r>
            <a:r>
              <a:rPr lang="ja-JP" altLang="en-US" b="1" dirty="0">
                <a:latin typeface="HGP創英角ｺﾞｼｯｸUB" panose="020B0900000000000000" pitchFamily="50" charset="-128"/>
                <a:ea typeface="HGP創英角ｺﾞｼｯｸUB" panose="020B0900000000000000" pitchFamily="50" charset="-128"/>
              </a:rPr>
              <a:t>１４：１５～１５：１５</a:t>
            </a:r>
            <a:r>
              <a:rPr kumimoji="1" lang="ja-JP" altLang="en-US" b="1" dirty="0">
                <a:latin typeface="HGP創英角ｺﾞｼｯｸUB" panose="020B0900000000000000" pitchFamily="50" charset="-128"/>
                <a:ea typeface="HGP創英角ｺﾞｼｯｸUB" panose="020B0900000000000000" pitchFamily="50" charset="-128"/>
              </a:rPr>
              <a:t>　　</a:t>
            </a:r>
            <a:r>
              <a:rPr kumimoji="1" lang="ja-JP" altLang="en-US" b="1" dirty="0">
                <a:solidFill>
                  <a:srgbClr val="7030A0"/>
                </a:solidFill>
                <a:latin typeface="HGP創英角ｺﾞｼｯｸUB" panose="020B0900000000000000" pitchFamily="50" charset="-128"/>
                <a:ea typeface="HGP創英角ｺﾞｼｯｸUB" panose="020B0900000000000000" pitchFamily="50" charset="-128"/>
              </a:rPr>
              <a:t>配偶者第２回本会議　サンディエゴの識字状況</a:t>
            </a:r>
            <a:endParaRPr kumimoji="1" lang="en-US" altLang="ja-JP" b="1" dirty="0">
              <a:solidFill>
                <a:srgbClr val="7030A0"/>
              </a:solidFill>
              <a:latin typeface="HGP創英角ｺﾞｼｯｸUB" panose="020B0900000000000000" pitchFamily="50" charset="-128"/>
              <a:ea typeface="HGP創英角ｺﾞｼｯｸUB" panose="020B0900000000000000" pitchFamily="50" charset="-128"/>
            </a:endParaRPr>
          </a:p>
          <a:p>
            <a:r>
              <a:rPr lang="ja-JP" altLang="en-US" b="1" dirty="0">
                <a:solidFill>
                  <a:srgbClr val="7030A0"/>
                </a:solidFill>
                <a:latin typeface="HGP創英角ｺﾞｼｯｸUB" panose="020B0900000000000000" pitchFamily="50" charset="-128"/>
                <a:ea typeface="HGP創英角ｺﾞｼｯｸUB" panose="020B0900000000000000" pitchFamily="50" charset="-128"/>
              </a:rPr>
              <a:t>　　　　　　　　　　　　　　　　　　　　　識字率向上における貴方の役割、</a:t>
            </a:r>
            <a:endParaRPr lang="en-US" altLang="ja-JP" b="1" dirty="0">
              <a:solidFill>
                <a:srgbClr val="7030A0"/>
              </a:solidFill>
              <a:latin typeface="HGP創英角ｺﾞｼｯｸUB" panose="020B0900000000000000" pitchFamily="50" charset="-128"/>
              <a:ea typeface="HGP創英角ｺﾞｼｯｸUB" panose="020B0900000000000000" pitchFamily="50" charset="-128"/>
            </a:endParaRPr>
          </a:p>
          <a:p>
            <a:r>
              <a:rPr kumimoji="1" lang="ja-JP" altLang="en-US" b="1" dirty="0">
                <a:solidFill>
                  <a:srgbClr val="7030A0"/>
                </a:solidFill>
                <a:latin typeface="HGP創英角ｺﾞｼｯｸUB" panose="020B0900000000000000" pitchFamily="50" charset="-128"/>
                <a:ea typeface="HGP創英角ｺﾞｼｯｸUB" panose="020B0900000000000000" pitchFamily="50" charset="-128"/>
              </a:rPr>
              <a:t>　　　　　　　　　　　　　　　　　　　　　Ｔｈｅ　Ｍｏｎａｒｃｈ　Ｓｔｏｒｙ，識字キットと配布</a:t>
            </a:r>
            <a:endParaRPr kumimoji="1" lang="en-US" altLang="ja-JP" b="1" dirty="0">
              <a:solidFill>
                <a:srgbClr val="7030A0"/>
              </a:solidFill>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１５：４５～１７：１５　　</a:t>
            </a:r>
            <a:r>
              <a:rPr lang="ja-JP" altLang="en-US" b="1" dirty="0">
                <a:solidFill>
                  <a:srgbClr val="7030A0"/>
                </a:solidFill>
                <a:latin typeface="HGP創英角ｺﾞｼｯｸUB" panose="020B0900000000000000" pitchFamily="50" charset="-128"/>
                <a:ea typeface="HGP創英角ｺﾞｼｯｸUB" panose="020B0900000000000000" pitchFamily="50" charset="-128"/>
              </a:rPr>
              <a:t>配偶者の活動（話し合いと奉仕プロジェクト）</a:t>
            </a:r>
            <a:endParaRPr lang="en-US" altLang="ja-JP" b="1" dirty="0">
              <a:solidFill>
                <a:srgbClr val="7030A0"/>
              </a:solidFill>
              <a:latin typeface="HGP創英角ｺﾞｼｯｸUB" panose="020B0900000000000000" pitchFamily="50" charset="-128"/>
              <a:ea typeface="HGP創英角ｺﾞｼｯｸUB" panose="020B0900000000000000" pitchFamily="50" charset="-128"/>
            </a:endParaRPr>
          </a:p>
          <a:p>
            <a:r>
              <a:rPr kumimoji="1" lang="ja-JP" altLang="en-US" b="1" dirty="0">
                <a:latin typeface="HGP創英角ｺﾞｼｯｸUB" panose="020B0900000000000000" pitchFamily="50" charset="-128"/>
                <a:ea typeface="HGP創英角ｺﾞｼｯｸUB" panose="020B0900000000000000" pitchFamily="50" charset="-128"/>
              </a:rPr>
              <a:t>　　　　　　　　　１６：００～１７：１５　　分科会（クラブ・地区支援）</a:t>
            </a:r>
            <a:endParaRPr kumimoji="1" lang="en-US" altLang="ja-JP" b="1" dirty="0">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ロータリートーク（リーダーシップの機会と責務）</a:t>
            </a:r>
            <a:endParaRPr lang="en-US" altLang="ja-JP" b="1" dirty="0">
              <a:latin typeface="HGP創英角ｺﾞｼｯｸUB" panose="020B0900000000000000" pitchFamily="50" charset="-128"/>
              <a:ea typeface="HGP創英角ｺﾞｼｯｸUB" panose="020B0900000000000000" pitchFamily="50" charset="-128"/>
            </a:endParaRPr>
          </a:p>
          <a:p>
            <a:r>
              <a:rPr kumimoji="1" lang="ja-JP" altLang="en-US" b="1" dirty="0">
                <a:latin typeface="HGP創英角ｺﾞｼｯｸUB" panose="020B0900000000000000" pitchFamily="50" charset="-128"/>
                <a:ea typeface="HGP創英角ｺﾞｼｯｸUB" panose="020B0900000000000000" pitchFamily="50" charset="-128"/>
              </a:rPr>
              <a:t>　　　　　　　　　１７：３０～１９：１５　　夕食</a:t>
            </a:r>
            <a:endParaRPr kumimoji="1" lang="en-US" altLang="ja-JP" b="1" dirty="0">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１９：３０～２１：３０　　</a:t>
            </a: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Ａ　Ｈａｒｄ　Ｄａｙ‘ｓ　Ｎｉｇｈｔ　コンサート</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a:p>
            <a:endParaRPr kumimoji="1" lang="en-US" altLang="ja-JP" b="1" dirty="0">
              <a:latin typeface="HGP創英角ｺﾞｼｯｸUB" panose="020B0900000000000000" pitchFamily="50" charset="-128"/>
              <a:ea typeface="HGP創英角ｺﾞｼｯｸUB" panose="020B0900000000000000" pitchFamily="50" charset="-128"/>
            </a:endParaRPr>
          </a:p>
          <a:p>
            <a:r>
              <a:rPr kumimoji="1" lang="ja-JP" altLang="en-US" b="1" dirty="0">
                <a:latin typeface="HGP創英角ｺﾞｼｯｸUB" panose="020B0900000000000000" pitchFamily="50" charset="-128"/>
                <a:ea typeface="HGP創英角ｺﾞｼｯｸUB" panose="020B0900000000000000" pitchFamily="50" charset="-128"/>
              </a:rPr>
              <a:t>１月２０日　　　　７：００～８：３０　　　朝食</a:t>
            </a:r>
            <a:endParaRPr kumimoji="1" lang="en-US" altLang="ja-JP" b="1" dirty="0">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金曜日　　　　　７：３０～８：３０　　オンラインツール説明会</a:t>
            </a:r>
            <a:endParaRPr lang="en-US" altLang="ja-JP" b="1" dirty="0">
              <a:latin typeface="HGP創英角ｺﾞｼｯｸUB" panose="020B0900000000000000" pitchFamily="50" charset="-128"/>
              <a:ea typeface="HGP創英角ｺﾞｼｯｸUB" panose="020B0900000000000000" pitchFamily="50" charset="-128"/>
            </a:endParaRPr>
          </a:p>
          <a:p>
            <a:r>
              <a:rPr kumimoji="1" lang="ja-JP" altLang="en-US" b="1" dirty="0">
                <a:latin typeface="HGP創英角ｺﾞｼｯｸUB" panose="020B0900000000000000" pitchFamily="50" charset="-128"/>
                <a:ea typeface="HGP創英角ｺﾞｼｯｸUB" panose="020B0900000000000000" pitchFamily="50" charset="-128"/>
              </a:rPr>
              <a:t>　　　　　　　　　　９：００～９：４５　　</a:t>
            </a:r>
            <a:r>
              <a:rPr kumimoji="1" lang="ja-JP" altLang="en-US" b="1" dirty="0">
                <a:solidFill>
                  <a:srgbClr val="FF0000"/>
                </a:solidFill>
                <a:latin typeface="HGP創英角ｺﾞｼｯｸUB" panose="020B0900000000000000" pitchFamily="50" charset="-128"/>
                <a:ea typeface="HGP創英角ｺﾞｼｯｸUB" panose="020B0900000000000000" pitchFamily="50" charset="-128"/>
              </a:rPr>
              <a:t>第８回本会議　変革の管理</a:t>
            </a:r>
            <a:endParaRPr kumimoji="1" lang="en-US" altLang="ja-JP"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２０１７年アトランタ国際大会推進プレゼンテー　　　</a:t>
            </a:r>
            <a:endParaRPr lang="en-US" altLang="ja-JP" b="1" dirty="0">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ション、ロータリーの未来、クラブを通じて強い</a:t>
            </a:r>
            <a:endParaRPr lang="en-US" altLang="ja-JP" b="1" dirty="0">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ロータリーを築く、変革の管理、</a:t>
            </a:r>
            <a:endParaRPr lang="en-US" altLang="ja-JP" b="1" dirty="0">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１０：４５～１２：１５　　分科会（変革の管理で強いクラブを築く）</a:t>
            </a:r>
            <a:endParaRPr lang="en-US" altLang="ja-JP" b="1" dirty="0">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話し合いと評価：次年度に向けて</a:t>
            </a:r>
            <a:endParaRPr lang="en-US" altLang="ja-JP" b="1" dirty="0">
              <a:latin typeface="HGP創英角ｺﾞｼｯｸUB" panose="020B0900000000000000" pitchFamily="50" charset="-128"/>
              <a:ea typeface="HGP創英角ｺﾞｼｯｸUB" panose="020B0900000000000000" pitchFamily="50" charset="-128"/>
            </a:endParaRPr>
          </a:p>
          <a:p>
            <a:r>
              <a:rPr lang="ja-JP" altLang="en-US" b="1" dirty="0">
                <a:latin typeface="HGP創英角ｺﾞｼｯｸUB" panose="020B0900000000000000" pitchFamily="50" charset="-128"/>
                <a:ea typeface="HGP創英角ｺﾞｼｯｸUB" panose="020B0900000000000000" pitchFamily="50" charset="-128"/>
              </a:rPr>
              <a:t>　　　　　　　　　　　　　　　　　　　　　</a:t>
            </a:r>
            <a:r>
              <a:rPr lang="ja-JP" altLang="en-US" b="1" dirty="0">
                <a:solidFill>
                  <a:srgbClr val="7030A0"/>
                </a:solidFill>
                <a:latin typeface="HGP創英角ｺﾞｼｯｸUB" panose="020B0900000000000000" pitchFamily="50" charset="-128"/>
                <a:ea typeface="HGP創英角ｺﾞｼｯｸUB" panose="020B0900000000000000" pitchFamily="50" charset="-128"/>
              </a:rPr>
              <a:t>配偶者：話し合いと評価：次年度に向けて</a:t>
            </a:r>
            <a:endParaRPr lang="en-US" altLang="ja-JP" b="1" dirty="0">
              <a:solidFill>
                <a:srgbClr val="7030A0"/>
              </a:solidFill>
              <a:latin typeface="HGP創英角ｺﾞｼｯｸUB" panose="020B0900000000000000" pitchFamily="50" charset="-128"/>
              <a:ea typeface="HGP創英角ｺﾞｼｯｸUB" panose="020B0900000000000000" pitchFamily="50" charset="-128"/>
            </a:endParaRPr>
          </a:p>
          <a:p>
            <a:endParaRPr kumimoji="1" lang="ja-JP" altLang="en-US" b="1" dirty="0">
              <a:latin typeface="+mj-ea"/>
              <a:ea typeface="+mj-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60648"/>
            <a:ext cx="8064896" cy="6863417"/>
          </a:xfrm>
          <a:prstGeom prst="rect">
            <a:avLst/>
          </a:prstGeom>
          <a:noFill/>
        </p:spPr>
        <p:txBody>
          <a:bodyPr wrap="square" rtlCol="0">
            <a:spAutoFit/>
          </a:bodyPr>
          <a:lstStyle/>
          <a:p>
            <a:r>
              <a:rPr kumimoji="1" lang="ja-JP" altLang="en-US" dirty="0"/>
              <a:t>　　　　　　　　　　　</a:t>
            </a:r>
            <a:r>
              <a:rPr kumimoji="1" lang="ja-JP" altLang="en-US" sz="2000" b="1" dirty="0">
                <a:latin typeface="HGP創英角ｺﾞｼｯｸUB" panose="020B0900000000000000" pitchFamily="50" charset="-128"/>
                <a:ea typeface="HGP創英角ｺﾞｼｯｸUB" panose="020B0900000000000000" pitchFamily="50" charset="-128"/>
              </a:rPr>
              <a:t>１２：１５～１４：００　　　昼食</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１４：３０～１６：００　　　分科会（協議会から行動へ）</a:t>
            </a:r>
            <a:endParaRPr lang="en-US" altLang="ja-JP" sz="2000" b="1" dirty="0">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solidFill>
                  <a:srgbClr val="FF0000"/>
                </a:solidFill>
                <a:latin typeface="HGP創英角ｺﾞｼｯｸUB" panose="020B0900000000000000" pitchFamily="50" charset="-128"/>
                <a:ea typeface="HGP創英角ｺﾞｼｯｸUB" panose="020B0900000000000000" pitchFamily="50" charset="-128"/>
              </a:rPr>
              <a:t>１８：３０～２１：００　　閉会晩餐会（２０１８年トロント国際　</a:t>
            </a:r>
            <a:endParaRPr kumimoji="1"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b="1" dirty="0">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sz="2000" b="1" dirty="0">
                <a:solidFill>
                  <a:srgbClr val="FF0000"/>
                </a:solidFill>
                <a:latin typeface="HGP創英角ｺﾞｼｯｸUB" panose="020B0900000000000000" pitchFamily="50" charset="-128"/>
                <a:ea typeface="HGP創英角ｺﾞｼｯｸUB" panose="020B0900000000000000" pitchFamily="50" charset="-128"/>
              </a:rPr>
              <a:t>大会推進プレゼンテーション）</a:t>
            </a:r>
            <a:endParaRPr lang="en-US" altLang="ja-JP" sz="2000" b="1" dirty="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2000" b="1" dirty="0">
                <a:latin typeface="HGP創英角ｺﾞｼｯｸUB" panose="020B0900000000000000" pitchFamily="50" charset="-128"/>
                <a:ea typeface="HGP創英角ｺﾞｼｯｸUB" panose="020B0900000000000000" pitchFamily="50" charset="-128"/>
              </a:rPr>
              <a:t>１月２１日　　土曜日　　　　　出発</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kumimoji="1" lang="en-US" altLang="ja-JP" sz="2000" b="1" dirty="0">
                <a:latin typeface="HGP創英角ｺﾞｼｯｸUB" panose="020B0900000000000000" pitchFamily="50" charset="-128"/>
                <a:ea typeface="HGP創英角ｺﾞｼｯｸUB" panose="020B0900000000000000" pitchFamily="50" charset="-128"/>
              </a:rPr>
              <a:t>※</a:t>
            </a:r>
            <a:r>
              <a:rPr kumimoji="1" lang="ja-JP" altLang="en-US" sz="2000" b="1" dirty="0">
                <a:latin typeface="HGP創英角ｺﾞｼｯｸUB" panose="020B0900000000000000" pitchFamily="50" charset="-128"/>
                <a:ea typeface="HGP創英角ｺﾞｼｯｸUB" panose="020B0900000000000000" pitchFamily="50" charset="-128"/>
              </a:rPr>
              <a:t>ロータリートーク　：　パネリストが自分の経験やロータリーのさまざまな</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latin typeface="HGP創英角ｺﾞｼｯｸUB" panose="020B0900000000000000" pitchFamily="50" charset="-128"/>
                <a:ea typeface="HGP創英角ｺﾞｼｯｸUB" panose="020B0900000000000000" pitchFamily="50" charset="-128"/>
              </a:rPr>
              <a:t>トピックへの思いを語る</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kumimoji="1" lang="en-US" altLang="ja-JP" sz="2000" b="1" dirty="0">
                <a:latin typeface="HGP創英角ｺﾞｼｯｸUB" panose="020B0900000000000000" pitchFamily="50" charset="-128"/>
                <a:ea typeface="HGP創英角ｺﾞｼｯｸUB" panose="020B0900000000000000" pitchFamily="50" charset="-128"/>
              </a:rPr>
              <a:t>※</a:t>
            </a:r>
            <a:r>
              <a:rPr kumimoji="1" lang="ja-JP" altLang="en-US" sz="2000" b="1" dirty="0">
                <a:latin typeface="HGP創英角ｺﾞｼｯｸUB" panose="020B0900000000000000" pitchFamily="50" charset="-128"/>
                <a:ea typeface="HGP創英角ｺﾞｼｯｸUB" panose="020B0900000000000000" pitchFamily="50" charset="-128"/>
              </a:rPr>
              <a:t>分科会　　：　　研修リーダーによる進行の下、ディスカッションを通じて</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latin typeface="HGP創英角ｺﾞｼｯｸUB" panose="020B0900000000000000" pitchFamily="50" charset="-128"/>
                <a:ea typeface="HGP創英角ｺﾞｼｯｸUB" panose="020B0900000000000000" pitchFamily="50" charset="-128"/>
              </a:rPr>
              <a:t>参加者同士がアイデアを交換し、互いの経験から学び</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latin typeface="HGP創英角ｺﾞｼｯｸUB" panose="020B0900000000000000" pitchFamily="50" charset="-128"/>
                <a:ea typeface="HGP創英角ｺﾞｼｯｸUB" panose="020B0900000000000000" pitchFamily="50" charset="-128"/>
              </a:rPr>
              <a:t>合う。</a:t>
            </a:r>
            <a:r>
              <a:rPr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latin typeface="HGP創英角ｺﾞｼｯｸUB" panose="020B0900000000000000" pitchFamily="50" charset="-128"/>
                <a:ea typeface="HGP創英角ｺﾞｼｯｸUB" panose="020B0900000000000000" pitchFamily="50" charset="-128"/>
              </a:rPr>
              <a:t>研修リーダーの役割は会話を促す事で講師で</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latin typeface="HGP創英角ｺﾞｼｯｸUB" panose="020B0900000000000000" pitchFamily="50" charset="-128"/>
                <a:ea typeface="HGP創英角ｺﾞｼｯｸUB" panose="020B0900000000000000" pitchFamily="50" charset="-128"/>
              </a:rPr>
              <a:t>は無い。分科会ではまた、ガバナーに役立つ実践的ス</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latin typeface="HGP創英角ｺﾞｼｯｸUB" panose="020B0900000000000000" pitchFamily="50" charset="-128"/>
                <a:ea typeface="HGP創英角ｺﾞｼｯｸUB" panose="020B0900000000000000" pitchFamily="50" charset="-128"/>
              </a:rPr>
              <a:t>キルにも焦点があてられる</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en-US" altLang="ja-JP" sz="2000" b="1" dirty="0">
                <a:latin typeface="HGP創英角ｺﾞｼｯｸUB" panose="020B0900000000000000" pitchFamily="50" charset="-128"/>
                <a:ea typeface="HGP創英角ｺﾞｼｯｸUB" panose="020B0900000000000000" pitchFamily="50" charset="-128"/>
              </a:rPr>
              <a:t>※</a:t>
            </a:r>
            <a:r>
              <a:rPr lang="ja-JP" altLang="en-US" sz="2000" b="1" dirty="0">
                <a:latin typeface="HGP創英角ｺﾞｼｯｸUB" panose="020B0900000000000000" pitchFamily="50" charset="-128"/>
                <a:ea typeface="HGP創英角ｺﾞｼｯｸUB" panose="020B0900000000000000" pitchFamily="50" charset="-128"/>
              </a:rPr>
              <a:t>本会議　　：　　本会議は全てのガバナーエレクトおよび配偶者に出席が</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義務付けられている。はじまる１０分前までに必ず着席。</a:t>
            </a:r>
            <a:endParaRPr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座席指定は、個人用日程表を参照。</a:t>
            </a:r>
            <a:r>
              <a:rPr kumimoji="1" lang="ja-JP" altLang="en-US" sz="2000" b="1" dirty="0">
                <a:latin typeface="HGP創英角ｺﾞｼｯｸUB" panose="020B0900000000000000" pitchFamily="50" charset="-128"/>
                <a:ea typeface="HGP創英角ｺﾞｼｯｸUB" panose="020B0900000000000000" pitchFamily="50" charset="-128"/>
              </a:rPr>
              <a:t>全ての本会議は英</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latin typeface="HGP創英角ｺﾞｼｯｸUB" panose="020B0900000000000000" pitchFamily="50" charset="-128"/>
                <a:ea typeface="HGP創英角ｺﾞｼｯｸUB" panose="020B0900000000000000" pitchFamily="50" charset="-128"/>
              </a:rPr>
              <a:t>語で行われる。英語以外の言語は、同時通訳のレシー</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ja-JP" altLang="en-US" sz="2000" b="1" dirty="0">
                <a:latin typeface="HGP創英角ｺﾞｼｯｸUB" panose="020B0900000000000000" pitchFamily="50" charset="-128"/>
                <a:ea typeface="HGP創英角ｺﾞｼｯｸUB" panose="020B0900000000000000" pitchFamily="50" charset="-128"/>
              </a:rPr>
              <a:t>　　　　　　　　　　　</a:t>
            </a:r>
            <a:r>
              <a:rPr kumimoji="1" lang="ja-JP" altLang="en-US" sz="2000" b="1" dirty="0">
                <a:latin typeface="HGP創英角ｺﾞｼｯｸUB" panose="020B0900000000000000" pitchFamily="50" charset="-128"/>
                <a:ea typeface="HGP創英角ｺﾞｼｯｸUB" panose="020B0900000000000000" pitchFamily="50" charset="-128"/>
              </a:rPr>
              <a:t>バーを持参。</a:t>
            </a:r>
            <a:endParaRPr kumimoji="1" lang="en-US" altLang="ja-JP" sz="2000" b="1" dirty="0">
              <a:latin typeface="HGP創英角ｺﾞｼｯｸUB" panose="020B0900000000000000" pitchFamily="50" charset="-128"/>
              <a:ea typeface="HGP創英角ｺﾞｼｯｸUB" panose="020B0900000000000000" pitchFamily="50" charset="-128"/>
            </a:endParaRPr>
          </a:p>
          <a:p>
            <a:r>
              <a:rPr lang="en-US" altLang="ja-JP" sz="2000" b="1" dirty="0">
                <a:solidFill>
                  <a:srgbClr val="7030A0"/>
                </a:solidFill>
                <a:latin typeface="HGP創英角ｺﾞｼｯｸUB" panose="020B0900000000000000" pitchFamily="50" charset="-128"/>
                <a:ea typeface="HGP創英角ｺﾞｼｯｸUB" panose="020B0900000000000000" pitchFamily="50" charset="-128"/>
              </a:rPr>
              <a:t>※</a:t>
            </a:r>
            <a:r>
              <a:rPr lang="ja-JP" altLang="en-US" sz="2000" b="1" dirty="0">
                <a:solidFill>
                  <a:srgbClr val="7030A0"/>
                </a:solidFill>
                <a:latin typeface="HGP創英角ｺﾞｼｯｸUB" panose="020B0900000000000000" pitchFamily="50" charset="-128"/>
                <a:ea typeface="HGP創英角ｺﾞｼｯｸUB" panose="020B0900000000000000" pitchFamily="50" charset="-128"/>
              </a:rPr>
              <a:t>Ａ　Ｈａｒｄ　Ｄａｙ‘ｓ　Ｎｉｇｈｔコンサート　：　今まで各国のロータリアンが出演して行っていた祭りを取りやめ、全員が一緒にフロアでダンスする形式に変更した。これは、国際協議会はエレクト、配偶者の研修の場であり、祭りにウエートが偏ることを排除した</a:t>
            </a:r>
            <a:endParaRPr lang="en-US" altLang="ja-JP" sz="2000" b="1" dirty="0">
              <a:solidFill>
                <a:srgbClr val="7030A0"/>
              </a:solidFill>
              <a:latin typeface="HGP創英角ｺﾞｼｯｸUB" panose="020B0900000000000000" pitchFamily="50" charset="-128"/>
              <a:ea typeface="HGP創英角ｺﾞｼｯｸUB" panose="020B0900000000000000" pitchFamily="50" charset="-128"/>
            </a:endParaRPr>
          </a:p>
          <a:p>
            <a:endParaRPr kumimoji="1" lang="ja-JP" altLang="en-US" sz="2000" b="1" dirty="0">
              <a:latin typeface="+mj-ea"/>
              <a:ea typeface="+mj-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60648"/>
            <a:ext cx="8229600" cy="720080"/>
          </a:xfrm>
        </p:spPr>
        <p:txBody>
          <a:bodyPr>
            <a:normAutofit fontScale="90000"/>
          </a:bodyPr>
          <a:lstStyle/>
          <a:p>
            <a:r>
              <a:rPr kumimoji="1" lang="ja-JP" altLang="en-US" sz="4400" b="1" dirty="0">
                <a:solidFill>
                  <a:srgbClr val="FF0000"/>
                </a:solidFill>
                <a:latin typeface="HGS創英角ｺﾞｼｯｸUB" pitchFamily="50" charset="-128"/>
                <a:ea typeface="HGS創英角ｺﾞｼｯｸUB" pitchFamily="50" charset="-128"/>
              </a:rPr>
              <a:t>会長賞と地区対象の特別賞</a:t>
            </a:r>
          </a:p>
        </p:txBody>
      </p:sp>
      <p:sp>
        <p:nvSpPr>
          <p:cNvPr id="3" name="コンテンツ プレースホルダー 2"/>
          <p:cNvSpPr>
            <a:spLocks noGrp="1"/>
          </p:cNvSpPr>
          <p:nvPr>
            <p:ph idx="1"/>
          </p:nvPr>
        </p:nvSpPr>
        <p:spPr>
          <a:xfrm>
            <a:off x="395536" y="1196752"/>
            <a:ext cx="8291264" cy="5472608"/>
          </a:xfrm>
        </p:spPr>
        <p:txBody>
          <a:bodyPr>
            <a:noAutofit/>
          </a:bodyPr>
          <a:lstStyle/>
          <a:p>
            <a:pPr>
              <a:buNone/>
            </a:pPr>
            <a:r>
              <a:rPr kumimoji="1" lang="ja-JP" altLang="en-US" sz="1800" b="1" dirty="0">
                <a:solidFill>
                  <a:srgbClr val="C00000"/>
                </a:solidFill>
                <a:latin typeface="HGP創英角ｺﾞｼｯｸUB" pitchFamily="50" charset="-128"/>
                <a:ea typeface="HGP創英角ｺﾞｼｯｸUB" pitchFamily="50" charset="-128"/>
              </a:rPr>
              <a:t>◆会長賞（クラブ対象）</a:t>
            </a:r>
            <a:endParaRPr kumimoji="1" lang="en-US" altLang="ja-JP" sz="1800" b="1" dirty="0">
              <a:solidFill>
                <a:srgbClr val="C00000"/>
              </a:solidFill>
              <a:latin typeface="HGP創英角ｺﾞｼｯｸUB" pitchFamily="50" charset="-128"/>
              <a:ea typeface="HGP創英角ｺﾞｼｯｸUB" pitchFamily="50" charset="-128"/>
            </a:endParaRPr>
          </a:p>
          <a:p>
            <a:pPr>
              <a:buNone/>
            </a:pPr>
            <a:r>
              <a:rPr lang="ja-JP" altLang="en-US" sz="1800" b="1" dirty="0">
                <a:solidFill>
                  <a:schemeClr val="tx1"/>
                </a:solidFill>
                <a:latin typeface="HGP創英角ｺﾞｼｯｸUB" pitchFamily="50" charset="-128"/>
                <a:ea typeface="HGP創英角ｺﾞｼｯｸUB" pitchFamily="50" charset="-128"/>
              </a:rPr>
              <a:t>必須項目</a:t>
            </a:r>
            <a:endParaRPr lang="en-US" altLang="ja-JP" sz="1800" b="1" dirty="0">
              <a:solidFill>
                <a:schemeClr val="tx1"/>
              </a:solidFill>
              <a:latin typeface="HGP創英角ｺﾞｼｯｸUB" pitchFamily="50" charset="-128"/>
              <a:ea typeface="HGP創英角ｺﾞｼｯｸUB" pitchFamily="50" charset="-128"/>
            </a:endParaRPr>
          </a:p>
          <a:p>
            <a:pPr>
              <a:buNone/>
            </a:pPr>
            <a:r>
              <a:rPr kumimoji="1" lang="ja-JP" altLang="en-US" sz="1800" b="1" dirty="0">
                <a:solidFill>
                  <a:schemeClr val="tx1"/>
                </a:solidFill>
                <a:latin typeface="HGP創英角ｺﾞｼｯｸUB" pitchFamily="50" charset="-128"/>
                <a:ea typeface="HGP創英角ｺﾞｼｯｸUB" pitchFamily="50" charset="-128"/>
              </a:rPr>
              <a:t>　　ロータリークラブ・セントラルで少なくとも１０の目標を設定</a:t>
            </a:r>
            <a:endParaRPr kumimoji="1" lang="en-US" altLang="ja-JP" sz="1800" b="1" dirty="0">
              <a:solidFill>
                <a:schemeClr val="tx1"/>
              </a:solidFill>
              <a:latin typeface="HGP創英角ｺﾞｼｯｸUB" pitchFamily="50" charset="-128"/>
              <a:ea typeface="HGP創英角ｺﾞｼｯｸUB" pitchFamily="50" charset="-128"/>
            </a:endParaRPr>
          </a:p>
          <a:p>
            <a:pPr>
              <a:buNone/>
            </a:pPr>
            <a:r>
              <a:rPr lang="ja-JP" altLang="en-US" sz="1800" b="1" dirty="0">
                <a:solidFill>
                  <a:schemeClr val="tx1"/>
                </a:solidFill>
                <a:latin typeface="HGP創英角ｺﾞｼｯｸUB" pitchFamily="50" charset="-128"/>
                <a:ea typeface="HGP創英角ｺﾞｼｯｸUB" pitchFamily="50" charset="-128"/>
              </a:rPr>
              <a:t>　　７月と１月のＲＩ半期人頭分担金を期限までに支払う</a:t>
            </a:r>
            <a:endParaRPr lang="en-US" altLang="ja-JP" sz="1800" b="1" dirty="0">
              <a:solidFill>
                <a:schemeClr val="tx1"/>
              </a:solidFill>
              <a:latin typeface="HGP創英角ｺﾞｼｯｸUB" pitchFamily="50" charset="-128"/>
              <a:ea typeface="HGP創英角ｺﾞｼｯｸUB" pitchFamily="50" charset="-128"/>
            </a:endParaRPr>
          </a:p>
          <a:p>
            <a:pPr>
              <a:buNone/>
            </a:pPr>
            <a:r>
              <a:rPr kumimoji="1" lang="ja-JP" altLang="en-US" sz="1800" b="1" dirty="0">
                <a:solidFill>
                  <a:schemeClr val="tx1"/>
                </a:solidFill>
                <a:latin typeface="HGP創英角ｺﾞｼｯｸUB" pitchFamily="50" charset="-128"/>
                <a:ea typeface="HGP創英角ｺﾞｼｯｸUB" pitchFamily="50" charset="-128"/>
              </a:rPr>
              <a:t>その他のカテゴリー</a:t>
            </a:r>
            <a:endParaRPr kumimoji="1" lang="en-US" altLang="ja-JP" sz="1800" b="1" dirty="0">
              <a:solidFill>
                <a:schemeClr val="tx1"/>
              </a:solidFill>
              <a:latin typeface="HGP創英角ｺﾞｼｯｸUB" pitchFamily="50" charset="-128"/>
              <a:ea typeface="HGP創英角ｺﾞｼｯｸUB" pitchFamily="50" charset="-128"/>
            </a:endParaRPr>
          </a:p>
          <a:p>
            <a:pPr>
              <a:buNone/>
            </a:pPr>
            <a:r>
              <a:rPr kumimoji="1" lang="ja-JP" altLang="en-US" sz="1800" b="1" dirty="0">
                <a:solidFill>
                  <a:schemeClr val="tx1"/>
                </a:solidFill>
                <a:latin typeface="HGP創英角ｺﾞｼｯｸUB" pitchFamily="50" charset="-128"/>
                <a:ea typeface="HGP創英角ｺﾞｼｯｸUB" pitchFamily="50" charset="-128"/>
              </a:rPr>
              <a:t>　　１、会員増強と維持</a:t>
            </a:r>
            <a:endParaRPr kumimoji="1" lang="en-US" altLang="ja-JP" sz="1800" b="1" dirty="0">
              <a:solidFill>
                <a:schemeClr val="tx1"/>
              </a:solidFill>
              <a:latin typeface="HGP創英角ｺﾞｼｯｸUB" pitchFamily="50" charset="-128"/>
              <a:ea typeface="HGP創英角ｺﾞｼｯｸUB" pitchFamily="50" charset="-128"/>
            </a:endParaRPr>
          </a:p>
          <a:p>
            <a:pPr>
              <a:buNone/>
            </a:pPr>
            <a:r>
              <a:rPr lang="ja-JP" altLang="en-US" sz="1800" b="1" dirty="0">
                <a:solidFill>
                  <a:schemeClr val="tx1"/>
                </a:solidFill>
                <a:latin typeface="HGP創英角ｺﾞｼｯｸUB" pitchFamily="50" charset="-128"/>
                <a:ea typeface="HGP創英角ｺﾞｼｯｸUB" pitchFamily="50" charset="-128"/>
              </a:rPr>
              <a:t>　　２、財団への寄付</a:t>
            </a:r>
            <a:endParaRPr lang="en-US" altLang="ja-JP" sz="1800" b="1" dirty="0">
              <a:solidFill>
                <a:schemeClr val="tx1"/>
              </a:solidFill>
              <a:latin typeface="HGP創英角ｺﾞｼｯｸUB" pitchFamily="50" charset="-128"/>
              <a:ea typeface="HGP創英角ｺﾞｼｯｸUB" pitchFamily="50" charset="-128"/>
            </a:endParaRPr>
          </a:p>
          <a:p>
            <a:pPr>
              <a:buNone/>
            </a:pPr>
            <a:r>
              <a:rPr kumimoji="1" lang="ja-JP" altLang="en-US" sz="1800" b="1" dirty="0">
                <a:solidFill>
                  <a:schemeClr val="tx1"/>
                </a:solidFill>
                <a:latin typeface="HGP創英角ｺﾞｼｯｸUB" pitchFamily="50" charset="-128"/>
                <a:ea typeface="HGP創英角ｺﾞｼｯｸUB" pitchFamily="50" charset="-128"/>
              </a:rPr>
              <a:t>　　３、オンラインツールの利用</a:t>
            </a:r>
            <a:endParaRPr kumimoji="1" lang="en-US" altLang="ja-JP" sz="1800" b="1" dirty="0">
              <a:solidFill>
                <a:schemeClr val="tx1"/>
              </a:solidFill>
              <a:latin typeface="HGP創英角ｺﾞｼｯｸUB" pitchFamily="50" charset="-128"/>
              <a:ea typeface="HGP創英角ｺﾞｼｯｸUB" pitchFamily="50" charset="-128"/>
            </a:endParaRPr>
          </a:p>
          <a:p>
            <a:pPr>
              <a:buNone/>
            </a:pPr>
            <a:r>
              <a:rPr lang="ja-JP" altLang="en-US" sz="1800" b="1" dirty="0">
                <a:solidFill>
                  <a:schemeClr val="tx1"/>
                </a:solidFill>
                <a:latin typeface="HGP創英角ｺﾞｼｯｸUB" pitchFamily="50" charset="-128"/>
                <a:ea typeface="HGP創英角ｺﾞｼｯｸUB" pitchFamily="50" charset="-128"/>
              </a:rPr>
              <a:t>　　４、人道的奉仕</a:t>
            </a:r>
            <a:endParaRPr lang="en-US" altLang="ja-JP" sz="1800" b="1" dirty="0">
              <a:solidFill>
                <a:schemeClr val="tx1"/>
              </a:solidFill>
              <a:latin typeface="HGP創英角ｺﾞｼｯｸUB" pitchFamily="50" charset="-128"/>
              <a:ea typeface="HGP創英角ｺﾞｼｯｸUB" pitchFamily="50" charset="-128"/>
            </a:endParaRPr>
          </a:p>
          <a:p>
            <a:pPr>
              <a:buNone/>
            </a:pPr>
            <a:r>
              <a:rPr kumimoji="1" lang="ja-JP" altLang="en-US" sz="1800" b="1" dirty="0">
                <a:solidFill>
                  <a:schemeClr val="tx1"/>
                </a:solidFill>
                <a:latin typeface="HGP創英角ｺﾞｼｯｸUB" pitchFamily="50" charset="-128"/>
                <a:ea typeface="HGP創英角ｺﾞｼｯｸUB" pitchFamily="50" charset="-128"/>
              </a:rPr>
              <a:t>　　５、新世代</a:t>
            </a:r>
            <a:endParaRPr kumimoji="1" lang="en-US" altLang="ja-JP" sz="1800" b="1" dirty="0">
              <a:solidFill>
                <a:schemeClr val="tx1"/>
              </a:solidFill>
              <a:latin typeface="HGP創英角ｺﾞｼｯｸUB" pitchFamily="50" charset="-128"/>
              <a:ea typeface="HGP創英角ｺﾞｼｯｸUB" pitchFamily="50" charset="-128"/>
            </a:endParaRPr>
          </a:p>
          <a:p>
            <a:pPr>
              <a:buNone/>
            </a:pPr>
            <a:r>
              <a:rPr lang="ja-JP" altLang="en-US" sz="1800" b="1" dirty="0">
                <a:solidFill>
                  <a:schemeClr val="tx1"/>
                </a:solidFill>
                <a:latin typeface="HGP創英角ｺﾞｼｯｸUB" pitchFamily="50" charset="-128"/>
                <a:ea typeface="HGP創英角ｺﾞｼｯｸUB" pitchFamily="50" charset="-128"/>
              </a:rPr>
              <a:t>　　６、公共イメージ</a:t>
            </a:r>
            <a:endParaRPr lang="en-US" altLang="ja-JP" sz="1800" b="1" dirty="0">
              <a:solidFill>
                <a:schemeClr val="tx1"/>
              </a:solidFill>
              <a:latin typeface="HGP創英角ｺﾞｼｯｸUB" pitchFamily="50" charset="-128"/>
              <a:ea typeface="HGP創英角ｺﾞｼｯｸUB" pitchFamily="50" charset="-128"/>
            </a:endParaRPr>
          </a:p>
          <a:p>
            <a:pPr>
              <a:buNone/>
            </a:pPr>
            <a:r>
              <a:rPr kumimoji="1" lang="ja-JP" altLang="en-US" sz="1800" b="1" dirty="0">
                <a:solidFill>
                  <a:srgbClr val="C00000"/>
                </a:solidFill>
                <a:latin typeface="HGP創英角ｺﾞｼｯｸUB" pitchFamily="50" charset="-128"/>
                <a:ea typeface="HGP創英角ｺﾞｼｯｸUB" pitchFamily="50" charset="-128"/>
              </a:rPr>
              <a:t>◆地区対象</a:t>
            </a:r>
            <a:endParaRPr kumimoji="1" lang="en-US" altLang="ja-JP" sz="1800" b="1" dirty="0">
              <a:solidFill>
                <a:srgbClr val="C00000"/>
              </a:solidFill>
              <a:latin typeface="HGP創英角ｺﾞｼｯｸUB" pitchFamily="50" charset="-128"/>
              <a:ea typeface="HGP創英角ｺﾞｼｯｸUB" pitchFamily="50" charset="-128"/>
            </a:endParaRPr>
          </a:p>
          <a:p>
            <a:pPr>
              <a:buNone/>
            </a:pPr>
            <a:r>
              <a:rPr kumimoji="1" lang="ja-JP" altLang="en-US" sz="1800" b="1" dirty="0">
                <a:latin typeface="HGP創英角ｺﾞｼｯｸUB" pitchFamily="50" charset="-128"/>
                <a:ea typeface="HGP創英角ｺﾞｼｯｸUB" pitchFamily="50" charset="-128"/>
              </a:rPr>
              <a:t>　　</a:t>
            </a:r>
            <a:r>
              <a:rPr kumimoji="1" lang="ja-JP" altLang="en-US" sz="1800" b="1" dirty="0">
                <a:solidFill>
                  <a:schemeClr val="tx1"/>
                </a:solidFill>
                <a:latin typeface="HGP創英角ｺﾞｼｯｸUB" pitchFamily="50" charset="-128"/>
                <a:ea typeface="HGP創英角ｺﾞｼｯｸUB" pitchFamily="50" charset="-128"/>
              </a:rPr>
              <a:t>①地区内クラブの少なくとも５１％が会長賞を受賞、</a:t>
            </a:r>
            <a:endParaRPr kumimoji="1" lang="en-US" altLang="ja-JP" sz="1800" b="1" dirty="0">
              <a:solidFill>
                <a:schemeClr val="tx1"/>
              </a:solidFill>
              <a:latin typeface="HGP創英角ｺﾞｼｯｸUB" pitchFamily="50" charset="-128"/>
              <a:ea typeface="HGP創英角ｺﾞｼｯｸUB" pitchFamily="50" charset="-128"/>
            </a:endParaRPr>
          </a:p>
          <a:p>
            <a:pPr>
              <a:buNone/>
            </a:pPr>
            <a:r>
              <a:rPr kumimoji="1" lang="ja-JP" altLang="en-US" sz="1800" b="1" dirty="0">
                <a:solidFill>
                  <a:schemeClr val="tx1"/>
                </a:solidFill>
                <a:latin typeface="HGP創英角ｺﾞｼｯｸUB" pitchFamily="50" charset="-128"/>
                <a:ea typeface="HGP創英角ｺﾞｼｯｸUB" pitchFamily="50" charset="-128"/>
              </a:rPr>
              <a:t>　　②ＤＤＦの少なくとも２０％をポリオプラスに寄付、</a:t>
            </a:r>
            <a:endParaRPr kumimoji="1" lang="en-US" altLang="ja-JP" sz="1800" b="1" dirty="0">
              <a:solidFill>
                <a:schemeClr val="tx1"/>
              </a:solidFill>
              <a:latin typeface="HGP創英角ｺﾞｼｯｸUB" pitchFamily="50" charset="-128"/>
              <a:ea typeface="HGP創英角ｺﾞｼｯｸUB" pitchFamily="50" charset="-128"/>
            </a:endParaRPr>
          </a:p>
          <a:p>
            <a:pPr>
              <a:buNone/>
            </a:pPr>
            <a:r>
              <a:rPr lang="ja-JP" altLang="en-US" sz="1800" b="1" dirty="0">
                <a:solidFill>
                  <a:schemeClr val="tx1"/>
                </a:solidFill>
                <a:latin typeface="HGP創英角ｺﾞｼｯｸUB" pitchFamily="50" charset="-128"/>
                <a:ea typeface="HGP創英角ｺﾞｼｯｸUB" pitchFamily="50" charset="-128"/>
              </a:rPr>
              <a:t>　　</a:t>
            </a:r>
            <a:r>
              <a:rPr kumimoji="1" lang="ja-JP" altLang="en-US" sz="1800" b="1" dirty="0">
                <a:solidFill>
                  <a:schemeClr val="tx1"/>
                </a:solidFill>
                <a:latin typeface="HGP創英角ｺﾞｼｯｸUB" pitchFamily="50" charset="-128"/>
                <a:ea typeface="HGP創英角ｺﾞｼｯｸUB" pitchFamily="50" charset="-128"/>
              </a:rPr>
              <a:t>③年次基金への寄付を前年度より５％増やす</a:t>
            </a:r>
            <a:endParaRPr kumimoji="1" lang="en-US" altLang="ja-JP" sz="1800" b="1" dirty="0">
              <a:solidFill>
                <a:schemeClr val="tx1"/>
              </a:solidFill>
              <a:latin typeface="HGP創英角ｺﾞｼｯｸUB" pitchFamily="50" charset="-128"/>
              <a:ea typeface="HGP創英角ｺﾞｼｯｸUB" pitchFamily="50" charset="-128"/>
            </a:endParaRPr>
          </a:p>
          <a:p>
            <a:pPr>
              <a:buNone/>
            </a:pPr>
            <a:r>
              <a:rPr lang="ja-JP" altLang="en-US" sz="1800" b="1" dirty="0">
                <a:solidFill>
                  <a:schemeClr val="tx1"/>
                </a:solidFill>
                <a:latin typeface="HGP創英角ｺﾞｼｯｸUB" pitchFamily="50" charset="-128"/>
                <a:ea typeface="HGP創英角ｺﾞｼｯｸUB" pitchFamily="50" charset="-128"/>
              </a:rPr>
              <a:t>　　</a:t>
            </a:r>
            <a:r>
              <a:rPr kumimoji="1" lang="ja-JP" altLang="en-US" sz="1800" b="1" dirty="0">
                <a:solidFill>
                  <a:schemeClr val="tx1"/>
                </a:solidFill>
                <a:latin typeface="HGP創英角ｺﾞｼｯｸUB" pitchFamily="50" charset="-128"/>
                <a:ea typeface="HGP創英角ｺﾞｼｯｸUB" pitchFamily="50" charset="-128"/>
              </a:rPr>
              <a:t>④地区全体の会員数を３％ふやす</a:t>
            </a:r>
          </a:p>
        </p:txBody>
      </p:sp>
    </p:spTree>
    <p:extLst>
      <p:ext uri="{BB962C8B-B14F-4D97-AF65-F5344CB8AC3E}">
        <p14:creationId xmlns:p14="http://schemas.microsoft.com/office/powerpoint/2010/main" val="122673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FMV-ESPRIMO\Documents\IMG_0028.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0425"/>
            <a:ext cx="8424936" cy="1470025"/>
          </a:xfrm>
        </p:spPr>
        <p:style>
          <a:lnRef idx="0">
            <a:schemeClr val="accent2"/>
          </a:lnRef>
          <a:fillRef idx="3">
            <a:schemeClr val="accent2"/>
          </a:fillRef>
          <a:effectRef idx="3">
            <a:schemeClr val="accent2"/>
          </a:effectRef>
          <a:fontRef idx="minor">
            <a:schemeClr val="lt1"/>
          </a:fontRef>
        </p:style>
        <p:txBody>
          <a:bodyPr>
            <a:noAutofit/>
          </a:bodyPr>
          <a:lstStyle/>
          <a:p>
            <a:r>
              <a:rPr kumimoji="1" lang="ja-JP" altLang="en-US" sz="5400" dirty="0">
                <a:solidFill>
                  <a:schemeClr val="bg1"/>
                </a:solidFill>
                <a:latin typeface="HGP創英角ｺﾞｼｯｸUB" pitchFamily="50" charset="-128"/>
                <a:ea typeface="HGP創英角ｺﾞｼｯｸUB" pitchFamily="50" charset="-128"/>
              </a:rPr>
              <a:t>各種コーディネーターの活用</a:t>
            </a:r>
          </a:p>
        </p:txBody>
      </p:sp>
      <p:sp>
        <p:nvSpPr>
          <p:cNvPr id="3" name="サブタイトル 2"/>
          <p:cNvSpPr>
            <a:spLocks noGrp="1"/>
          </p:cNvSpPr>
          <p:nvPr>
            <p:ph type="subTitle" idx="1"/>
          </p:nvPr>
        </p:nvSpPr>
        <p:spPr/>
        <p:txBody>
          <a:bodyPr/>
          <a:lstStyle/>
          <a:p>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82494" y="233464"/>
            <a:ext cx="703309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4000" b="1" dirty="0">
                <a:solidFill>
                  <a:schemeClr val="accent2">
                    <a:lumMod val="75000"/>
                  </a:schemeClr>
                </a:solidFill>
              </a:rPr>
              <a:t>ＲＩの各コーディネーターを利用</a:t>
            </a:r>
          </a:p>
        </p:txBody>
      </p:sp>
      <p:sp>
        <p:nvSpPr>
          <p:cNvPr id="4" name="テキスト ボックス 3"/>
          <p:cNvSpPr txBox="1"/>
          <p:nvPr/>
        </p:nvSpPr>
        <p:spPr>
          <a:xfrm>
            <a:off x="428017" y="1340768"/>
            <a:ext cx="8424153" cy="4832092"/>
          </a:xfrm>
          <a:prstGeom prst="rect">
            <a:avLst/>
          </a:prstGeom>
          <a:noFill/>
        </p:spPr>
        <p:txBody>
          <a:bodyPr wrap="square" rtlCol="0">
            <a:spAutoFit/>
          </a:bodyPr>
          <a:lstStyle/>
          <a:p>
            <a:r>
              <a:rPr lang="ja-JP" altLang="en-US" sz="2800" b="1" cap="all" dirty="0">
                <a:solidFill>
                  <a:srgbClr val="7030A0"/>
                </a:solidFill>
              </a:rPr>
              <a:t>◆地域リーダー</a:t>
            </a:r>
          </a:p>
          <a:p>
            <a:r>
              <a:rPr lang="ja-JP" altLang="en-US" b="1" dirty="0"/>
              <a:t>ロータリーについての造詣が深く、各分野の経験・知識が豊富な地域リーダーは、戦略計画の三本柱である</a:t>
            </a:r>
            <a:endParaRPr lang="en-US" altLang="ja-JP" b="1" dirty="0"/>
          </a:p>
          <a:p>
            <a:r>
              <a:rPr lang="ja-JP" altLang="en-US" sz="2000" b="1" dirty="0">
                <a:solidFill>
                  <a:srgbClr val="00B050"/>
                </a:solidFill>
              </a:rPr>
              <a:t>「クラブのサポートと強化」</a:t>
            </a:r>
            <a:endParaRPr lang="en-US" altLang="ja-JP" sz="2000" b="1" dirty="0">
              <a:solidFill>
                <a:srgbClr val="00B050"/>
              </a:solidFill>
            </a:endParaRPr>
          </a:p>
          <a:p>
            <a:r>
              <a:rPr lang="ja-JP" altLang="en-US" sz="2000" b="1" dirty="0">
                <a:solidFill>
                  <a:srgbClr val="00B050"/>
                </a:solidFill>
              </a:rPr>
              <a:t>「人道的奉仕の重点化と増加」</a:t>
            </a:r>
            <a:endParaRPr lang="en-US" altLang="ja-JP" sz="2000" b="1" dirty="0">
              <a:solidFill>
                <a:srgbClr val="00B050"/>
              </a:solidFill>
            </a:endParaRPr>
          </a:p>
          <a:p>
            <a:r>
              <a:rPr lang="ja-JP" altLang="en-US" sz="2000" b="1" dirty="0">
                <a:solidFill>
                  <a:srgbClr val="00B050"/>
                </a:solidFill>
              </a:rPr>
              <a:t>「公共イメージと認知度の向上」　　　　</a:t>
            </a:r>
            <a:r>
              <a:rPr lang="ja-JP" altLang="en-US" b="1" dirty="0"/>
              <a:t>をめざして活動します。</a:t>
            </a:r>
          </a:p>
          <a:p>
            <a:r>
              <a:rPr lang="ja-JP" altLang="en-US" b="1" dirty="0"/>
              <a:t>地域リーダーには次の</a:t>
            </a:r>
            <a:r>
              <a:rPr lang="en-US" altLang="ja-JP" b="1" dirty="0"/>
              <a:t>4</a:t>
            </a:r>
            <a:r>
              <a:rPr lang="ja-JP" altLang="en-US" b="1" dirty="0"/>
              <a:t>役があります。</a:t>
            </a:r>
          </a:p>
          <a:p>
            <a:r>
              <a:rPr lang="ja-JP" altLang="en-US" sz="2400" b="1" dirty="0">
                <a:solidFill>
                  <a:srgbClr val="FF0000"/>
                </a:solidFill>
                <a:latin typeface="HGPｺﾞｼｯｸE" panose="020B0900000000000000" pitchFamily="50" charset="-128"/>
                <a:ea typeface="HGPｺﾞｼｯｸE" panose="020B0900000000000000" pitchFamily="50" charset="-128"/>
              </a:rPr>
              <a:t>①ロータリー財団地域コーディネーター（</a:t>
            </a:r>
            <a:r>
              <a:rPr lang="en-US" altLang="ja-JP" sz="2400" b="1" dirty="0">
                <a:solidFill>
                  <a:srgbClr val="FF0000"/>
                </a:solidFill>
                <a:latin typeface="HGPｺﾞｼｯｸE" panose="020B0900000000000000" pitchFamily="50" charset="-128"/>
                <a:ea typeface="HGPｺﾞｼｯｸE" panose="020B0900000000000000" pitchFamily="50" charset="-128"/>
              </a:rPr>
              <a:t>RRFC</a:t>
            </a:r>
            <a:r>
              <a:rPr lang="ja-JP" altLang="en-US" sz="2400" b="1" dirty="0">
                <a:solidFill>
                  <a:srgbClr val="FF0000"/>
                </a:solidFill>
                <a:latin typeface="HGPｺﾞｼｯｸE" panose="020B0900000000000000" pitchFamily="50" charset="-128"/>
                <a:ea typeface="HGPｺﾞｼｯｸE" panose="020B0900000000000000" pitchFamily="50" charset="-128"/>
              </a:rPr>
              <a:t>）</a:t>
            </a:r>
          </a:p>
          <a:p>
            <a:r>
              <a:rPr lang="ja-JP" altLang="en-US" sz="2400" b="1" dirty="0">
                <a:solidFill>
                  <a:srgbClr val="FF0000"/>
                </a:solidFill>
                <a:latin typeface="HGPｺﾞｼｯｸE" panose="020B0900000000000000" pitchFamily="50" charset="-128"/>
                <a:ea typeface="HGPｺﾞｼｯｸE" panose="020B0900000000000000" pitchFamily="50" charset="-128"/>
              </a:rPr>
              <a:t>②ロータリーコーディネーター（</a:t>
            </a:r>
            <a:r>
              <a:rPr lang="en-US" altLang="ja-JP" sz="2400" b="1" dirty="0">
                <a:solidFill>
                  <a:srgbClr val="FF0000"/>
                </a:solidFill>
                <a:latin typeface="HGPｺﾞｼｯｸE" panose="020B0900000000000000" pitchFamily="50" charset="-128"/>
                <a:ea typeface="HGPｺﾞｼｯｸE" panose="020B0900000000000000" pitchFamily="50" charset="-128"/>
              </a:rPr>
              <a:t>RC</a:t>
            </a:r>
            <a:r>
              <a:rPr lang="ja-JP" altLang="en-US" sz="2400" b="1" dirty="0">
                <a:solidFill>
                  <a:srgbClr val="FF0000"/>
                </a:solidFill>
                <a:latin typeface="HGPｺﾞｼｯｸE" panose="020B0900000000000000" pitchFamily="50" charset="-128"/>
                <a:ea typeface="HGPｺﾞｼｯｸE" panose="020B0900000000000000" pitchFamily="50" charset="-128"/>
              </a:rPr>
              <a:t>）</a:t>
            </a:r>
          </a:p>
          <a:p>
            <a:r>
              <a:rPr lang="ja-JP" altLang="en-US" sz="2400" b="1" dirty="0">
                <a:solidFill>
                  <a:srgbClr val="FF0000"/>
                </a:solidFill>
                <a:latin typeface="HGPｺﾞｼｯｸE" panose="020B0900000000000000" pitchFamily="50" charset="-128"/>
                <a:ea typeface="HGPｺﾞｼｯｸE" panose="020B0900000000000000" pitchFamily="50" charset="-128"/>
              </a:rPr>
              <a:t>③ロータリー公共イメージコーディネーター（</a:t>
            </a:r>
            <a:r>
              <a:rPr lang="en-US" altLang="ja-JP" sz="2400" b="1" dirty="0">
                <a:solidFill>
                  <a:srgbClr val="FF0000"/>
                </a:solidFill>
                <a:latin typeface="HGPｺﾞｼｯｸE" panose="020B0900000000000000" pitchFamily="50" charset="-128"/>
                <a:ea typeface="HGPｺﾞｼｯｸE" panose="020B0900000000000000" pitchFamily="50" charset="-128"/>
              </a:rPr>
              <a:t>RPIC</a:t>
            </a:r>
            <a:r>
              <a:rPr lang="ja-JP" altLang="en-US" sz="2400" b="1" dirty="0">
                <a:solidFill>
                  <a:srgbClr val="FF0000"/>
                </a:solidFill>
                <a:latin typeface="HGPｺﾞｼｯｸE" panose="020B0900000000000000" pitchFamily="50" charset="-128"/>
                <a:ea typeface="HGPｺﾞｼｯｸE" panose="020B0900000000000000" pitchFamily="50" charset="-128"/>
              </a:rPr>
              <a:t>）</a:t>
            </a:r>
          </a:p>
          <a:p>
            <a:r>
              <a:rPr lang="ja-JP" altLang="en-US" sz="2400" b="1" dirty="0">
                <a:solidFill>
                  <a:srgbClr val="FF0000"/>
                </a:solidFill>
                <a:latin typeface="HGPｺﾞｼｯｸE" panose="020B0900000000000000" pitchFamily="50" charset="-128"/>
                <a:ea typeface="HGPｺﾞｼｯｸE" panose="020B0900000000000000" pitchFamily="50" charset="-128"/>
              </a:rPr>
              <a:t>④恒久基金／大口寄付アドバイザー（</a:t>
            </a:r>
            <a:r>
              <a:rPr lang="en-US" altLang="ja-JP" sz="2400" b="1" dirty="0">
                <a:solidFill>
                  <a:srgbClr val="FF0000"/>
                </a:solidFill>
                <a:latin typeface="HGPｺﾞｼｯｸE" panose="020B0900000000000000" pitchFamily="50" charset="-128"/>
                <a:ea typeface="HGPｺﾞｼｯｸE" panose="020B0900000000000000" pitchFamily="50" charset="-128"/>
              </a:rPr>
              <a:t>EMGA</a:t>
            </a:r>
            <a:r>
              <a:rPr lang="ja-JP" altLang="en-US" sz="2400" b="1" dirty="0">
                <a:solidFill>
                  <a:srgbClr val="FF0000"/>
                </a:solidFill>
                <a:latin typeface="HGPｺﾞｼｯｸE" panose="020B0900000000000000" pitchFamily="50" charset="-128"/>
                <a:ea typeface="HGPｺﾞｼｯｸE" panose="020B0900000000000000" pitchFamily="50" charset="-128"/>
              </a:rPr>
              <a:t>）</a:t>
            </a:r>
          </a:p>
          <a:p>
            <a:r>
              <a:rPr lang="ja-JP" altLang="en-US" b="1" dirty="0"/>
              <a:t>地域リーダーは、地区を通じて、目標を達成するためのサポート、地元や海外で大きな成果をもたらすためのリソースを提供します。また、ロータリー研究会、ガバナーエレクト研修セミナー（</a:t>
            </a:r>
            <a:r>
              <a:rPr lang="en-US" altLang="ja-JP" b="1" dirty="0"/>
              <a:t>GETS</a:t>
            </a:r>
            <a:r>
              <a:rPr lang="ja-JP" altLang="en-US" b="1" dirty="0"/>
              <a:t>）、地域会合、地区会合、その他の研修行事で研修者や進行役を務めます。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274638"/>
            <a:ext cx="8229600" cy="1143000"/>
          </a:xfrm>
        </p:spPr>
        <p:txBody>
          <a:bodyPr/>
          <a:lstStyle/>
          <a:p>
            <a:r>
              <a:rPr kumimoji="1" lang="ja-JP" altLang="en-US" b="1" dirty="0">
                <a:latin typeface="HGP創英ﾌﾟﾚｾﾞﾝｽEB" pitchFamily="18" charset="-128"/>
                <a:ea typeface="HGP創英ﾌﾟﾚｾﾞﾝｽEB" pitchFamily="18" charset="-128"/>
              </a:rPr>
              <a:t>ＲＩ会長エレクト　</a:t>
            </a:r>
            <a:r>
              <a:rPr lang="ja-JP" altLang="en-US" b="1" dirty="0">
                <a:latin typeface="HGP創英ﾌﾟﾚｾﾞﾝｽEB" pitchFamily="18" charset="-128"/>
                <a:ea typeface="HGP創英ﾌﾟﾚｾﾞﾝｽEB" pitchFamily="18" charset="-128"/>
              </a:rPr>
              <a:t>サム </a:t>
            </a:r>
            <a:r>
              <a:rPr lang="en-US" altLang="ja-JP" b="1" dirty="0">
                <a:latin typeface="HGP創英ﾌﾟﾚｾﾞﾝｽEB" pitchFamily="18" charset="-128"/>
                <a:ea typeface="HGP創英ﾌﾟﾚｾﾞﾝｽEB" pitchFamily="18" charset="-128"/>
              </a:rPr>
              <a:t>F. </a:t>
            </a:r>
            <a:r>
              <a:rPr lang="ja-JP" altLang="en-US" b="1" dirty="0">
                <a:latin typeface="HGP創英ﾌﾟﾚｾﾞﾝｽEB" pitchFamily="18" charset="-128"/>
                <a:ea typeface="HGP創英ﾌﾟﾚｾﾞﾝｽEB" pitchFamily="18" charset="-128"/>
              </a:rPr>
              <a:t>オオリ氏</a:t>
            </a:r>
            <a:endParaRPr kumimoji="1" lang="ja-JP" altLang="en-US" b="1" dirty="0">
              <a:latin typeface="HGP創英ﾌﾟﾚｾﾞﾝｽEB" pitchFamily="18" charset="-128"/>
              <a:ea typeface="HGP創英ﾌﾟﾚｾﾞﾝｽEB" pitchFamily="18" charset="-128"/>
            </a:endParaRPr>
          </a:p>
        </p:txBody>
      </p:sp>
      <p:sp>
        <p:nvSpPr>
          <p:cNvPr id="1026" name="AutoShape 2" descr="data:image/png;base64,/9j/4AAQSkZJRgABAQAAAQABAAD//gA7Q1JFQVRPUjogZ2QtanBlZyB2MS4wICh1c2luZyBJSkcgSlBFRyB2NjIpLCBxdWFsaXR5ID0gNzUK/9sAQwAIBgYHBgUIBwcHCQkICgwUDQwLCwwZEhMPFB0aHx4dGhwcICQuJyAiLCMcHCg3KSwwMTQ0NB8nOT04MjwuMzQy/9sAQwEJCQkMCwwYDQ0YMiEcITIyMjIyMjIyMjIyMjIyMjIyMjIyMjIyMjIyMjIyMjIyMjIyMjIyMjIyMjIyMjIyMjIy/8AAEQgADQAUAwEiAAIRAQMRAf/EAB8AAAEFAQEBAQEBAAAAAAAAAAABAgMEBQYHCAkKC//EALUQAAIBAwMCBAMFBQQEAAABfQECAwAEEQUSITFBBhNRYQcicRQygZGhCCNCscEVUtHwJDNicoIJChYXGBkaJSYnKCkqNDU2Nzg5OkNERUZHSElKU1RVVldYWVpjZGVmZ2hpanN0dXZ3eHl6g4SFhoeIiYqSk5SVlpeYmZqio6Slpqeoqaqys7S1tre4ubrCw8TFxsfIycrS09TV1tfY2drh4uPk5ebn6Onq8fLz9PX29/j5+v/EAB8BAAMBAQEBAQEBAQEAAAAAAAABAgMEBQYHCAkKC//EALURAAIBAgQEAwQHBQQEAAECdwABAgMRBAUhMQYSQVEHYXETIjKBCBRCkaGxwQkjM1LwFWJy0QoWJDThJfEXGBkaJicoKSo1Njc4OTpDREVGR0hJSlNUVVZXWFlaY2RlZmdoaWpzdHV2d3h5eoKDhIWGh4iJipKTlJWWl5iZmqKjpKWmp6ipqrKztLW2t7i5usLDxMXGx8jJytLT1NXW19jZ2uLj5OXm5+jp6vLz9PX29/j5+v/aAAwDAQACEQMRAD8A8itIWN7bNGj7tqsQg6Y6nj2FTTaRciymuXjkjEcgBR0IJBzyM+mP1FdJ4BvDZ+JpWCBwbMLgkjqVNaPxDvzd3lrmIKBDtIznPzda7MHg5TpxqX3ucuJxsYV5UkjzbaM0UpODRV3idF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028" name="AutoShape 4" descr="data:image/png;base64,/9j/4AAQSkZJRgABAQAAAQABAAD//gA7Q1JFQVRPUjogZ2QtanBlZyB2MS4wICh1c2luZyBJSkcgSlBFRyB2NjIpLCBxdWFsaXR5ID0gNzUK/9sAQwAIBgYHBgUIBwcHCQkICgwUDQwLCwwZEhMPFB0aHx4dGhwcICQuJyAiLCMcHCg3KSwwMTQ0NB8nOT04MjwuMzQy/9sAQwEJCQkMCwwYDQ0YMiEcITIyMjIyMjIyMjIyMjIyMjIyMjIyMjIyMjIyMjIyMjIyMjIyMjIyMjIyMjIyMjIyMjIy/8AAEQgADQAUAwEiAAIRAQMRAf/EAB8AAAEFAQEBAQEBAAAAAAAAAAABAgMEBQYHCAkKC//EALUQAAIBAwMCBAMFBQQEAAABfQECAwAEEQUSITFBBhNRYQcicRQygZGhCCNCscEVUtHwJDNicoIJChYXGBkaJSYnKCkqNDU2Nzg5OkNERUZHSElKU1RVVldYWVpjZGVmZ2hpanN0dXZ3eHl6g4SFhoeIiYqSk5SVlpeYmZqio6Slpqeoqaqys7S1tre4ubrCw8TFxsfIycrS09TV1tfY2drh4uPk5ebn6Onq8fLz9PX29/j5+v/EAB8BAAMBAQEBAQEBAQEAAAAAAAABAgMEBQYHCAkKC//EALURAAIBAgQEAwQHBQQEAAECdwABAgMRBAUhMQYSQVEHYXETIjKBCBRCkaGxwQkjM1LwFWJy0QoWJDThJfEXGBkaJicoKSo1Njc4OTpDREVGR0hJSlNUVVZXWFlaY2RlZmdoaWpzdHV2d3h5eoKDhIWGh4iJipKTlJWWl5iZmqKjpKWmp6ipqrKztLW2t7i5usLDxMXGx8jJytLT1NXW19jZ2uLj5OXm5+jp6vLz9PX29/j5+v/aAAwDAQACEQMRAD8A8itIWN7bNGj7tqsQg6Y6nj2FTTaRciymuXjkjEcgBR0IJBzyM+mP1FdJ4BvDZ+JpWCBwbMLgkjqVNaPxDvzd3lrmIKBDtIznPzda7MHg5TpxqX3ucuJxsYV5UkjzbaM0UpODRV3idF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030" name="AutoShape 6" descr="data:image/png;base64,/9j/4AAQSkZJRgABAQAAAQABAAD//gA7Q1JFQVRPUjogZ2QtanBlZyB2MS4wICh1c2luZyBJSkcgSlBFRyB2NjIpLCBxdWFsaXR5ID0gNzUK/9sAQwAIBgYHBgUIBwcHCQkICgwUDQwLCwwZEhMPFB0aHx4dGhwcICQuJyAiLCMcHCg3KSwwMTQ0NB8nOT04MjwuMzQy/9sAQwEJCQkMCwwYDQ0YMiEcITIyMjIyMjIyMjIyMjIyMjIyMjIyMjIyMjIyMjIyMjIyMjIyMjIyMjIyMjIyMjIyMjIy/8AAEQgADQAUAwEiAAIRAQMRAf/EAB8AAAEFAQEBAQEBAAAAAAAAAAABAgMEBQYHCAkKC//EALUQAAIBAwMCBAMFBQQEAAABfQECAwAEEQUSITFBBhNRYQcicRQygZGhCCNCscEVUtHwJDNicoIJChYXGBkaJSYnKCkqNDU2Nzg5OkNERUZHSElKU1RVVldYWVpjZGVmZ2hpanN0dXZ3eHl6g4SFhoeIiYqSk5SVlpeYmZqio6Slpqeoqaqys7S1tre4ubrCw8TFxsfIycrS09TV1tfY2drh4uPk5ebn6Onq8fLz9PX29/j5+v/EAB8BAAMBAQEBAQEBAQEAAAAAAAABAgMEBQYHCAkKC//EALURAAIBAgQEAwQHBQQEAAECdwABAgMRBAUhMQYSQVEHYXETIjKBCBRCkaGxwQkjM1LwFWJy0QoWJDThJfEXGBkaJicoKSo1Njc4OTpDREVGR0hJSlNUVVZXWFlaY2RlZmdoaWpzdHV2d3h5eoKDhIWGh4iJipKTlJWWl5iZmqKjpKWmp6ipqrKztLW2t7i5usLDxMXGx8jJytLT1NXW19jZ2uLj5OXm5+jp6vLz9PX29/j5+v/aAAwDAQACEQMRAD8A8itIWN7bNGj7tqsQg6Y6nj2FTTaRciymuXjkjEcgBR0IJBzyM+mP1FdJ4BvDZ+JpWCBwbMLgkjqVNaPxDvzd3lrmIKBDtIznPzda7MHg5TpxqX3ucuJxsYV5UkjzbaM0UpODRV3idF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032" name="AutoShape 8" descr="data:image/png;base64,/9j/4AAQSkZJRgABAQAAAQABAAD//gA7Q1JFQVRPUjogZ2QtanBlZyB2MS4wICh1c2luZyBJSkcgSlBFRyB2NjIpLCBxdWFsaXR5ID0gNzUK/9sAQwAIBgYHBgUIBwcHCQkICgwUDQwLCwwZEhMPFB0aHx4dGhwcICQuJyAiLCMcHCg3KSwwMTQ0NB8nOT04MjwuMzQy/9sAQwEJCQkMCwwYDQ0YMiEcITIyMjIyMjIyMjIyMjIyMjIyMjIyMjIyMjIyMjIyMjIyMjIyMjIyMjIyMjIyMjIyMjIy/8AAEQgADQAUAwEiAAIRAQMRAf/EAB8AAAEFAQEBAQEBAAAAAAAAAAABAgMEBQYHCAkKC//EALUQAAIBAwMCBAMFBQQEAAABfQECAwAEEQUSITFBBhNRYQcicRQygZGhCCNCscEVUtHwJDNicoIJChYXGBkaJSYnKCkqNDU2Nzg5OkNERUZHSElKU1RVVldYWVpjZGVmZ2hpanN0dXZ3eHl6g4SFhoeIiYqSk5SVlpeYmZqio6Slpqeoqaqys7S1tre4ubrCw8TFxsfIycrS09TV1tfY2drh4uPk5ebn6Onq8fLz9PX29/j5+v/EAB8BAAMBAQEBAQEBAQEAAAAAAAABAgMEBQYHCAkKC//EALURAAIBAgQEAwQHBQQEAAECdwABAgMRBAUhMQYSQVEHYXETIjKBCBRCkaGxwQkjM1LwFWJy0QoWJDThJfEXGBkaJicoKSo1Njc4OTpDREVGR0hJSlNUVVZXWFlaY2RlZmdoaWpzdHV2d3h5eoKDhIWGh4iJipKTlJWWl5iZmqKjpKWmp6ipqrKztLW2t7i5usLDxMXGx8jJytLT1NXW19jZ2uLj5OXm5+jp6vLz9PX29/j5+v/aAAwDAQACEQMRAD8A8itIWN7bNGj7tqsQg6Y6nj2FTTaRciymuXjkjEcgBR0IJBzyM+mP1FdJ4BvDZ+JpWCBwbMLgkjqVNaPxDvzd3lrmIKBDtIznPzda7MHg5TpxqX3ucuJxsYV5UkjzbaM0UpODRV3idF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033" name="Picture 9" descr="C:\Users\FMV-ESPRIMO\Desktop\sam.jpg"/>
          <p:cNvPicPr>
            <a:picLocks noChangeAspect="1" noChangeArrowheads="1"/>
          </p:cNvPicPr>
          <p:nvPr/>
        </p:nvPicPr>
        <p:blipFill>
          <a:blip r:embed="rId2" cstate="print"/>
          <a:srcRect/>
          <a:stretch>
            <a:fillRect/>
          </a:stretch>
        </p:blipFill>
        <p:spPr bwMode="auto">
          <a:xfrm>
            <a:off x="683568" y="1340769"/>
            <a:ext cx="7848872" cy="5415812"/>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0740" y="1507787"/>
            <a:ext cx="8657617" cy="3970318"/>
          </a:xfrm>
          <a:prstGeom prst="rect">
            <a:avLst/>
          </a:prstGeom>
          <a:noFill/>
        </p:spPr>
        <p:txBody>
          <a:bodyPr wrap="square" rtlCol="0">
            <a:spAutoFit/>
          </a:bodyPr>
          <a:lstStyle/>
          <a:p>
            <a:r>
              <a:rPr lang="ja-JP" altLang="en-US" sz="2800" b="1" dirty="0"/>
              <a:t>・</a:t>
            </a:r>
            <a:r>
              <a:rPr lang="ja-JP" altLang="en-US" sz="2800" b="1" dirty="0">
                <a:latin typeface="HGP創英角ｺﾞｼｯｸUB" panose="020B0900000000000000" pitchFamily="50" charset="-128"/>
                <a:ea typeface="HGP創英角ｺﾞｼｯｸUB" panose="020B0900000000000000" pitchFamily="50" charset="-128"/>
              </a:rPr>
              <a:t>ロータリーコーディネーターは、会員の積極的な参加を促し、クラブの会員基盤を発展させるための支援を提供します。各地域のニーズを念頭に、以下の支援を行います。</a:t>
            </a:r>
          </a:p>
          <a:p>
            <a:r>
              <a:rPr lang="ja-JP" altLang="en-US" sz="2800" b="1" dirty="0">
                <a:latin typeface="HGP創英角ｺﾞｼｯｸUB" panose="020B0900000000000000" pitchFamily="50" charset="-128"/>
                <a:ea typeface="HGP創英角ｺﾞｼｯｸUB" panose="020B0900000000000000" pitchFamily="50" charset="-128"/>
              </a:rPr>
              <a:t>・会員勧誘と会員維持をめざす革新的な戦略を紹介する</a:t>
            </a:r>
          </a:p>
          <a:p>
            <a:r>
              <a:rPr lang="ja-JP" altLang="en-US" sz="2800" b="1" dirty="0">
                <a:latin typeface="HGP創英角ｺﾞｼｯｸUB" panose="020B0900000000000000" pitchFamily="50" charset="-128"/>
                <a:ea typeface="HGP創英角ｺﾞｼｯｸUB" panose="020B0900000000000000" pitchFamily="50" charset="-128"/>
              </a:rPr>
              <a:t>ボランティア活動やネットワークづくりの機会など、会員の積極的な参加を促す</a:t>
            </a:r>
          </a:p>
          <a:p>
            <a:r>
              <a:rPr lang="ja-JP" altLang="en-US" sz="2800" b="1" dirty="0">
                <a:latin typeface="HGP創英角ｺﾞｼｯｸUB" panose="020B0900000000000000" pitchFamily="50" charset="-128"/>
                <a:ea typeface="HGP創英角ｺﾞｼｯｸUB" panose="020B0900000000000000" pitchFamily="50" charset="-128"/>
              </a:rPr>
              <a:t>・元気なクラブづくりに役立つベストプラクティスをクラブや地区のリーダーに紹介する</a:t>
            </a:r>
          </a:p>
          <a:p>
            <a:r>
              <a:rPr lang="ja-JP" altLang="en-US" sz="2800" b="1" dirty="0">
                <a:latin typeface="HGP創英角ｺﾞｼｯｸUB" panose="020B0900000000000000" pitchFamily="50" charset="-128"/>
                <a:ea typeface="HGP創英角ｺﾞｼｯｸUB" panose="020B0900000000000000" pitchFamily="50" charset="-128"/>
              </a:rPr>
              <a:t>・クラブと地区が戦略計画を立案し、実行するのを助ける</a:t>
            </a:r>
          </a:p>
        </p:txBody>
      </p:sp>
      <p:sp>
        <p:nvSpPr>
          <p:cNvPr id="3" name="正方形/長方形 2"/>
          <p:cNvSpPr/>
          <p:nvPr/>
        </p:nvSpPr>
        <p:spPr>
          <a:xfrm>
            <a:off x="496111" y="214010"/>
            <a:ext cx="8064229"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ja-JP" altLang="en-US" sz="4400" b="1" cap="all" dirty="0">
                <a:solidFill>
                  <a:schemeClr val="accent2">
                    <a:lumMod val="75000"/>
                  </a:schemeClr>
                </a:solidFill>
              </a:rPr>
              <a:t>ロータリーコーディネーター（</a:t>
            </a:r>
            <a:r>
              <a:rPr lang="en-US" altLang="ja-JP" sz="4400" b="1" cap="all" dirty="0">
                <a:solidFill>
                  <a:schemeClr val="accent2">
                    <a:lumMod val="75000"/>
                  </a:schemeClr>
                </a:solidFill>
              </a:rPr>
              <a:t>RC</a:t>
            </a:r>
            <a:r>
              <a:rPr lang="ja-JP" altLang="en-US" sz="4400" b="1" cap="all" dirty="0">
                <a:solidFill>
                  <a:schemeClr val="accent2">
                    <a:lumMod val="75000"/>
                  </a:schemeClr>
                </a:solidFill>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1208" y="1556426"/>
            <a:ext cx="8122595" cy="4524315"/>
          </a:xfrm>
          <a:prstGeom prst="rect">
            <a:avLst/>
          </a:prstGeom>
          <a:noFill/>
        </p:spPr>
        <p:txBody>
          <a:bodyPr wrap="square" rtlCol="0">
            <a:spAutoFit/>
          </a:bodyPr>
          <a:lstStyle/>
          <a:p>
            <a:r>
              <a:rPr lang="ja-JP" altLang="en-US" sz="2400" b="1" dirty="0">
                <a:latin typeface="HGP創英角ｺﾞｼｯｸUB" panose="020B0900000000000000" pitchFamily="50" charset="-128"/>
                <a:ea typeface="HGP創英角ｺﾞｼｯｸUB" panose="020B0900000000000000" pitchFamily="50" charset="-128"/>
              </a:rPr>
              <a:t>ロータリー財団地域コーディネーターは、ロータリー財団全般を担当する地域リーダーです。特に、補助金と資金管理、募金（ファンドレイジング）、ポリオプラス、ロータリー平和センターの活動を支え、以下の支援を行います。</a:t>
            </a:r>
          </a:p>
          <a:p>
            <a:endParaRPr lang="en-US" altLang="ja-JP" sz="2400" b="1" dirty="0">
              <a:latin typeface="HGP創英角ｺﾞｼｯｸUB" panose="020B0900000000000000" pitchFamily="50" charset="-128"/>
              <a:ea typeface="HGP創英角ｺﾞｼｯｸUB" panose="020B0900000000000000" pitchFamily="50" charset="-128"/>
            </a:endParaRPr>
          </a:p>
          <a:p>
            <a:r>
              <a:rPr lang="ja-JP" altLang="en-US" sz="2400" b="1" dirty="0">
                <a:latin typeface="HGP創英角ｺﾞｼｯｸUB" panose="020B0900000000000000" pitchFamily="50" charset="-128"/>
                <a:ea typeface="HGP創英角ｺﾞｼｯｸUB" panose="020B0900000000000000" pitchFamily="50" charset="-128"/>
              </a:rPr>
              <a:t>国際ロータリーの最優先事項であるポリオ撲滅を達成するため、引き続きポリオプラスへの支援をロータリアンに促す</a:t>
            </a:r>
          </a:p>
          <a:p>
            <a:r>
              <a:rPr lang="ja-JP" altLang="en-US" sz="2400" b="1" dirty="0">
                <a:latin typeface="HGP創英角ｺﾞｼｯｸUB" panose="020B0900000000000000" pitchFamily="50" charset="-128"/>
                <a:ea typeface="HGP創英角ｺﾞｼｯｸUB" panose="020B0900000000000000" pitchFamily="50" charset="-128"/>
              </a:rPr>
              <a:t>ロータリー財団への寄付（特に年次基金への寄付）に関してクラブと地区に支援を提供する</a:t>
            </a:r>
          </a:p>
          <a:p>
            <a:r>
              <a:rPr lang="ja-JP" altLang="en-US" sz="2400" b="1" dirty="0">
                <a:latin typeface="HGP創英角ｺﾞｼｯｸUB" panose="020B0900000000000000" pitchFamily="50" charset="-128"/>
                <a:ea typeface="HGP創英角ｺﾞｼｯｸUB" panose="020B0900000000000000" pitchFamily="50" charset="-128"/>
              </a:rPr>
              <a:t>ロータリー補助金についてクラブや地区に情報を提供する</a:t>
            </a:r>
          </a:p>
          <a:p>
            <a:r>
              <a:rPr lang="ja-JP" altLang="en-US" sz="2400" b="1" dirty="0">
                <a:latin typeface="HGP創英角ｺﾞｼｯｸUB" panose="020B0900000000000000" pitchFamily="50" charset="-128"/>
                <a:ea typeface="HGP創英角ｺﾞｼｯｸUB" panose="020B0900000000000000" pitchFamily="50" charset="-128"/>
              </a:rPr>
              <a:t>ロータリー財団について会員の知識を深めるため、ロータリー財団地域セミナーを実施する</a:t>
            </a:r>
          </a:p>
        </p:txBody>
      </p:sp>
      <p:sp>
        <p:nvSpPr>
          <p:cNvPr id="3" name="正方形/長方形 2"/>
          <p:cNvSpPr/>
          <p:nvPr/>
        </p:nvSpPr>
        <p:spPr>
          <a:xfrm>
            <a:off x="671209" y="145915"/>
            <a:ext cx="8297693"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ja-JP" altLang="en-US" sz="3600" b="1" cap="all" dirty="0">
                <a:solidFill>
                  <a:schemeClr val="accent2">
                    <a:lumMod val="75000"/>
                  </a:schemeClr>
                </a:solidFill>
                <a:latin typeface="HGP創英角ｺﾞｼｯｸUB" pitchFamily="50" charset="-128"/>
                <a:ea typeface="HGP創英角ｺﾞｼｯｸUB" pitchFamily="50" charset="-128"/>
              </a:rPr>
              <a:t>ロータリー財団地域コーディネーター（</a:t>
            </a:r>
            <a:r>
              <a:rPr lang="en-US" altLang="ja-JP" sz="3600" b="1" cap="all" dirty="0">
                <a:solidFill>
                  <a:schemeClr val="accent2">
                    <a:lumMod val="75000"/>
                  </a:schemeClr>
                </a:solidFill>
                <a:latin typeface="HGP創英角ｺﾞｼｯｸUB" pitchFamily="50" charset="-128"/>
                <a:ea typeface="HGP創英角ｺﾞｼｯｸUB" pitchFamily="50" charset="-128"/>
              </a:rPr>
              <a:t>RRFC</a:t>
            </a:r>
            <a:r>
              <a:rPr lang="ja-JP" altLang="en-US" sz="3600" b="1" cap="all" dirty="0">
                <a:solidFill>
                  <a:schemeClr val="accent2">
                    <a:lumMod val="75000"/>
                  </a:schemeClr>
                </a:solidFill>
                <a:latin typeface="HGP創英角ｺﾞｼｯｸUB" pitchFamily="50" charset="-128"/>
                <a:ea typeface="HGP創英角ｺﾞｼｯｸUB" pitchFamily="50" charset="-128"/>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3736" y="1449900"/>
            <a:ext cx="8793803" cy="4893647"/>
          </a:xfrm>
          <a:prstGeom prst="rect">
            <a:avLst/>
          </a:prstGeom>
          <a:noFill/>
        </p:spPr>
        <p:txBody>
          <a:bodyPr wrap="square" rtlCol="0">
            <a:spAutoFit/>
          </a:bodyPr>
          <a:lstStyle/>
          <a:p>
            <a:r>
              <a:rPr lang="ja-JP" altLang="en-US" sz="2400" b="1" dirty="0">
                <a:latin typeface="HGPｺﾞｼｯｸE" panose="020B0900000000000000" pitchFamily="50" charset="-128"/>
                <a:ea typeface="HGPｺﾞｼｯｸE" panose="020B0900000000000000" pitchFamily="50" charset="-128"/>
              </a:rPr>
              <a:t>・ロータリー公共イメージコーディネーターは、広報、ジャーナリズム、</a:t>
            </a:r>
            <a:endParaRPr lang="en-US" altLang="ja-JP" sz="2400" b="1" dirty="0">
              <a:latin typeface="HGPｺﾞｼｯｸE" panose="020B0900000000000000" pitchFamily="50" charset="-128"/>
              <a:ea typeface="HGPｺﾞｼｯｸE" panose="020B0900000000000000" pitchFamily="50" charset="-128"/>
            </a:endParaRPr>
          </a:p>
          <a:p>
            <a:r>
              <a:rPr lang="ja-JP" altLang="en-US" sz="2400" b="1" dirty="0">
                <a:latin typeface="HGPｺﾞｼｯｸE" panose="020B0900000000000000" pitchFamily="50" charset="-128"/>
                <a:ea typeface="HGPｺﾞｼｯｸE" panose="020B0900000000000000" pitchFamily="50" charset="-128"/>
              </a:rPr>
              <a:t>　コミュニケーションに関連する専門知識を生かして、以下の支援を</a:t>
            </a:r>
            <a:endParaRPr lang="en-US" altLang="ja-JP" sz="2400" b="1" dirty="0">
              <a:latin typeface="HGPｺﾞｼｯｸE" panose="020B0900000000000000" pitchFamily="50" charset="-128"/>
              <a:ea typeface="HGPｺﾞｼｯｸE" panose="020B0900000000000000" pitchFamily="50" charset="-128"/>
            </a:endParaRPr>
          </a:p>
          <a:p>
            <a:r>
              <a:rPr lang="ja-JP" altLang="en-US" sz="2400" b="1" dirty="0">
                <a:latin typeface="HGPｺﾞｼｯｸE" panose="020B0900000000000000" pitchFamily="50" charset="-128"/>
                <a:ea typeface="HGPｺﾞｼｯｸE" panose="020B0900000000000000" pitchFamily="50" charset="-128"/>
              </a:rPr>
              <a:t>　行います。</a:t>
            </a:r>
          </a:p>
          <a:p>
            <a:r>
              <a:rPr lang="ja-JP" altLang="en-US" sz="2400" b="1" dirty="0">
                <a:solidFill>
                  <a:srgbClr val="7030A0"/>
                </a:solidFill>
                <a:latin typeface="HGPｺﾞｼｯｸE" panose="020B0900000000000000" pitchFamily="50" charset="-128"/>
                <a:ea typeface="HGPｺﾞｼｯｸE" panose="020B0900000000000000" pitchFamily="50" charset="-128"/>
              </a:rPr>
              <a:t>・活動の話題を広めることで、ロータリーとその人道的活動をもっと　</a:t>
            </a:r>
            <a:endParaRPr lang="en-US" altLang="ja-JP" sz="2400" b="1" dirty="0">
              <a:solidFill>
                <a:srgbClr val="7030A0"/>
              </a:solidFill>
              <a:latin typeface="HGPｺﾞｼｯｸE" panose="020B0900000000000000" pitchFamily="50" charset="-128"/>
              <a:ea typeface="HGPｺﾞｼｯｸE" panose="020B0900000000000000" pitchFamily="50" charset="-128"/>
            </a:endParaRPr>
          </a:p>
          <a:p>
            <a:r>
              <a:rPr lang="ja-JP" altLang="en-US" sz="2400" b="1" dirty="0">
                <a:solidFill>
                  <a:srgbClr val="7030A0"/>
                </a:solidFill>
                <a:latin typeface="HGPｺﾞｼｯｸE" panose="020B0900000000000000" pitchFamily="50" charset="-128"/>
                <a:ea typeface="HGPｺﾞｼｯｸE" panose="020B0900000000000000" pitchFamily="50" charset="-128"/>
              </a:rPr>
              <a:t>　多くの人びとに認識してもらう</a:t>
            </a:r>
          </a:p>
          <a:p>
            <a:r>
              <a:rPr lang="ja-JP" altLang="en-US" sz="2400" b="1" dirty="0">
                <a:solidFill>
                  <a:srgbClr val="7030A0"/>
                </a:solidFill>
                <a:latin typeface="HGPｺﾞｼｯｸE" panose="020B0900000000000000" pitchFamily="50" charset="-128"/>
                <a:ea typeface="HGPｺﾞｼｯｸE" panose="020B0900000000000000" pitchFamily="50" charset="-128"/>
              </a:rPr>
              <a:t>・ロータリーの活動の成功例を、メディア、地方自治体、市民リー</a:t>
            </a:r>
            <a:endParaRPr lang="en-US" altLang="ja-JP" sz="2400" b="1" dirty="0">
              <a:solidFill>
                <a:srgbClr val="7030A0"/>
              </a:solidFill>
              <a:latin typeface="HGPｺﾞｼｯｸE" panose="020B0900000000000000" pitchFamily="50" charset="-128"/>
              <a:ea typeface="HGPｺﾞｼｯｸE" panose="020B0900000000000000" pitchFamily="50" charset="-128"/>
            </a:endParaRPr>
          </a:p>
          <a:p>
            <a:r>
              <a:rPr lang="ja-JP" altLang="en-US" sz="2400" b="1" dirty="0">
                <a:solidFill>
                  <a:srgbClr val="7030A0"/>
                </a:solidFill>
                <a:latin typeface="HGPｺﾞｼｯｸE" panose="020B0900000000000000" pitchFamily="50" charset="-128"/>
                <a:ea typeface="HGPｺﾞｼｯｸE" panose="020B0900000000000000" pitchFamily="50" charset="-128"/>
              </a:rPr>
              <a:t>　ダー、</a:t>
            </a:r>
            <a:r>
              <a:rPr lang="en-US" altLang="ja-JP" sz="2400" b="1" dirty="0">
                <a:solidFill>
                  <a:srgbClr val="7030A0"/>
                </a:solidFill>
                <a:latin typeface="HGPｺﾞｼｯｸE" panose="020B0900000000000000" pitchFamily="50" charset="-128"/>
                <a:ea typeface="HGPｺﾞｼｯｸE" panose="020B0900000000000000" pitchFamily="50" charset="-128"/>
              </a:rPr>
              <a:t>NGO</a:t>
            </a:r>
            <a:r>
              <a:rPr lang="ja-JP" altLang="en-US" sz="2400" b="1" dirty="0">
                <a:solidFill>
                  <a:srgbClr val="7030A0"/>
                </a:solidFill>
                <a:latin typeface="HGPｺﾞｼｯｸE" panose="020B0900000000000000" pitchFamily="50" charset="-128"/>
                <a:ea typeface="HGPｺﾞｼｯｸE" panose="020B0900000000000000" pitchFamily="50" charset="-128"/>
              </a:rPr>
              <a:t>（非政府組織）などに紹介できるよう、クラブや地区を　</a:t>
            </a:r>
            <a:endParaRPr lang="en-US" altLang="ja-JP" sz="2400" b="1" dirty="0">
              <a:solidFill>
                <a:srgbClr val="7030A0"/>
              </a:solidFill>
              <a:latin typeface="HGPｺﾞｼｯｸE" panose="020B0900000000000000" pitchFamily="50" charset="-128"/>
              <a:ea typeface="HGPｺﾞｼｯｸE" panose="020B0900000000000000" pitchFamily="50" charset="-128"/>
            </a:endParaRPr>
          </a:p>
          <a:p>
            <a:r>
              <a:rPr lang="ja-JP" altLang="en-US" sz="2400" b="1" dirty="0">
                <a:solidFill>
                  <a:srgbClr val="7030A0"/>
                </a:solidFill>
                <a:latin typeface="HGPｺﾞｼｯｸE" panose="020B0900000000000000" pitchFamily="50" charset="-128"/>
                <a:ea typeface="HGPｺﾞｼｯｸE" panose="020B0900000000000000" pitchFamily="50" charset="-128"/>
              </a:rPr>
              <a:t>　支援する</a:t>
            </a:r>
          </a:p>
          <a:p>
            <a:r>
              <a:rPr lang="ja-JP" altLang="en-US" sz="2400" b="1" dirty="0">
                <a:solidFill>
                  <a:srgbClr val="7030A0"/>
                </a:solidFill>
                <a:latin typeface="HGPｺﾞｼｯｸE" panose="020B0900000000000000" pitchFamily="50" charset="-128"/>
                <a:ea typeface="HGPｺﾞｼｯｸE" panose="020B0900000000000000" pitchFamily="50" charset="-128"/>
              </a:rPr>
              <a:t>・ロータリーの公共イメージ向上に向け、地域に適したアプローチを</a:t>
            </a:r>
            <a:endParaRPr lang="en-US" altLang="ja-JP" sz="2400" b="1" dirty="0">
              <a:solidFill>
                <a:srgbClr val="7030A0"/>
              </a:solidFill>
              <a:latin typeface="HGPｺﾞｼｯｸE" panose="020B0900000000000000" pitchFamily="50" charset="-128"/>
              <a:ea typeface="HGPｺﾞｼｯｸE" panose="020B0900000000000000" pitchFamily="50" charset="-128"/>
            </a:endParaRPr>
          </a:p>
          <a:p>
            <a:r>
              <a:rPr lang="ja-JP" altLang="en-US" sz="2400" b="1" dirty="0">
                <a:solidFill>
                  <a:srgbClr val="7030A0"/>
                </a:solidFill>
                <a:latin typeface="HGPｺﾞｼｯｸE" panose="020B0900000000000000" pitchFamily="50" charset="-128"/>
                <a:ea typeface="HGPｺﾞｼｯｸE" panose="020B0900000000000000" pitchFamily="50" charset="-128"/>
              </a:rPr>
              <a:t>　促進する</a:t>
            </a:r>
          </a:p>
          <a:p>
            <a:r>
              <a:rPr lang="ja-JP" altLang="en-US" sz="2400" b="1" dirty="0">
                <a:solidFill>
                  <a:srgbClr val="7030A0"/>
                </a:solidFill>
                <a:latin typeface="HGPｺﾞｼｯｸE" panose="020B0900000000000000" pitchFamily="50" charset="-128"/>
                <a:ea typeface="HGPｺﾞｼｯｸE" panose="020B0900000000000000" pitchFamily="50" charset="-128"/>
              </a:rPr>
              <a:t>・ロータリーについて効果的に伝えるため、ビジュアルアイデンティ</a:t>
            </a:r>
            <a:endParaRPr lang="en-US" altLang="ja-JP" sz="2400" b="1" dirty="0">
              <a:solidFill>
                <a:srgbClr val="7030A0"/>
              </a:solidFill>
              <a:latin typeface="HGPｺﾞｼｯｸE" panose="020B0900000000000000" pitchFamily="50" charset="-128"/>
              <a:ea typeface="HGPｺﾞｼｯｸE" panose="020B0900000000000000" pitchFamily="50" charset="-128"/>
            </a:endParaRPr>
          </a:p>
          <a:p>
            <a:r>
              <a:rPr lang="ja-JP" altLang="en-US" sz="2400" b="1" dirty="0">
                <a:solidFill>
                  <a:srgbClr val="7030A0"/>
                </a:solidFill>
                <a:latin typeface="HGPｺﾞｼｯｸE" panose="020B0900000000000000" pitchFamily="50" charset="-128"/>
                <a:ea typeface="HGPｺﾞｼｯｸE" panose="020B0900000000000000" pitchFamily="50" charset="-128"/>
              </a:rPr>
              <a:t>　ティやその他の広報要素について研修を行う</a:t>
            </a:r>
          </a:p>
          <a:p>
            <a:endParaRPr kumimoji="1" lang="ja-JP" altLang="en-US" sz="2400" b="1" dirty="0">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223736" y="126461"/>
            <a:ext cx="8793804"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ja-JP" altLang="en-US" sz="4000" b="1" cap="all" dirty="0">
                <a:solidFill>
                  <a:schemeClr val="accent2">
                    <a:lumMod val="75000"/>
                  </a:schemeClr>
                </a:solidFill>
              </a:rPr>
              <a:t>ロータリー公共イメージコーディネーター（</a:t>
            </a:r>
            <a:r>
              <a:rPr lang="en-US" altLang="ja-JP" sz="4000" b="1" cap="all" dirty="0">
                <a:solidFill>
                  <a:schemeClr val="accent2">
                    <a:lumMod val="75000"/>
                  </a:schemeClr>
                </a:solidFill>
              </a:rPr>
              <a:t>RPIC</a:t>
            </a:r>
            <a:r>
              <a:rPr lang="ja-JP" altLang="en-US" sz="4000" b="1" cap="all" dirty="0">
                <a:solidFill>
                  <a:schemeClr val="accent2">
                    <a:lumMod val="75000"/>
                  </a:schemeClr>
                </a:solidFill>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8290" y="1585610"/>
            <a:ext cx="8180962" cy="4678204"/>
          </a:xfrm>
          <a:prstGeom prst="rect">
            <a:avLst/>
          </a:prstGeom>
          <a:noFill/>
        </p:spPr>
        <p:txBody>
          <a:bodyPr wrap="square" rtlCol="0">
            <a:spAutoFit/>
          </a:bodyPr>
          <a:lstStyle/>
          <a:p>
            <a:r>
              <a:rPr lang="ja-JP" altLang="en-US" sz="2800" dirty="0"/>
              <a:t>・</a:t>
            </a:r>
            <a:r>
              <a:rPr lang="ja-JP" altLang="en-US" sz="2800" dirty="0">
                <a:latin typeface="HGP創英ﾌﾟﾚｾﾞﾝｽEB" pitchFamily="18" charset="-128"/>
                <a:ea typeface="HGP創英ﾌﾟﾚｾﾞﾝｽEB" pitchFamily="18" charset="-128"/>
              </a:rPr>
              <a:t>恒久基金／大口寄付アドバイザーは、大口寄付と恒　</a:t>
            </a:r>
            <a:endParaRPr lang="en-US" altLang="ja-JP" sz="2800" dirty="0">
              <a:latin typeface="HGP創英ﾌﾟﾚｾﾞﾝｽEB" pitchFamily="18" charset="-128"/>
              <a:ea typeface="HGP創英ﾌﾟﾚｾﾞﾝｽEB" pitchFamily="18" charset="-128"/>
            </a:endParaRPr>
          </a:p>
          <a:p>
            <a:r>
              <a:rPr lang="ja-JP" altLang="en-US" sz="2800" dirty="0">
                <a:latin typeface="HGP創英ﾌﾟﾚｾﾞﾝｽEB" pitchFamily="18" charset="-128"/>
                <a:ea typeface="HGP創英ﾌﾟﾚｾﾞﾝｽEB" pitchFamily="18" charset="-128"/>
              </a:rPr>
              <a:t>　久基金を推進する地域リーダーです。ロータリー財</a:t>
            </a:r>
            <a:endParaRPr lang="en-US" altLang="ja-JP" sz="2800" dirty="0">
              <a:latin typeface="HGP創英ﾌﾟﾚｾﾞﾝｽEB" pitchFamily="18" charset="-128"/>
              <a:ea typeface="HGP創英ﾌﾟﾚｾﾞﾝｽEB" pitchFamily="18" charset="-128"/>
            </a:endParaRPr>
          </a:p>
          <a:p>
            <a:r>
              <a:rPr lang="ja-JP" altLang="en-US" sz="2800" dirty="0">
                <a:latin typeface="HGP創英ﾌﾟﾚｾﾞﾝｽEB" pitchFamily="18" charset="-128"/>
                <a:ea typeface="HGP創英ﾌﾟﾚｾﾞﾝｽEB" pitchFamily="18" charset="-128"/>
              </a:rPr>
              <a:t>　団の寄付推進委員会との協力の下、以下の活動を</a:t>
            </a:r>
            <a:endParaRPr lang="en-US" altLang="ja-JP" sz="2800" dirty="0">
              <a:latin typeface="HGP創英ﾌﾟﾚｾﾞﾝｽEB" pitchFamily="18" charset="-128"/>
              <a:ea typeface="HGP創英ﾌﾟﾚｾﾞﾝｽEB" pitchFamily="18" charset="-128"/>
            </a:endParaRPr>
          </a:p>
          <a:p>
            <a:r>
              <a:rPr lang="ja-JP" altLang="en-US" sz="2800" dirty="0">
                <a:latin typeface="HGP創英ﾌﾟﾚｾﾞﾝｽEB" pitchFamily="18" charset="-128"/>
                <a:ea typeface="HGP創英ﾌﾟﾚｾﾞﾝｽEB" pitchFamily="18" charset="-128"/>
              </a:rPr>
              <a:t>　行います。</a:t>
            </a:r>
          </a:p>
          <a:p>
            <a:r>
              <a:rPr lang="ja-JP" altLang="en-US" sz="2800" dirty="0">
                <a:latin typeface="HGP創英ﾌﾟﾚｾﾞﾝｽEB" pitchFamily="18" charset="-128"/>
                <a:ea typeface="HGP創英ﾌﾟﾚｾﾞﾝｽEB" pitchFamily="18" charset="-128"/>
              </a:rPr>
              <a:t>・地区やその他のリーダーと協力して、大口寄付を</a:t>
            </a:r>
            <a:endParaRPr lang="en-US" altLang="ja-JP" sz="2800" dirty="0">
              <a:latin typeface="HGP創英ﾌﾟﾚｾﾞﾝｽEB" pitchFamily="18" charset="-128"/>
              <a:ea typeface="HGP創英ﾌﾟﾚｾﾞﾝｽEB" pitchFamily="18" charset="-128"/>
            </a:endParaRPr>
          </a:p>
          <a:p>
            <a:r>
              <a:rPr lang="ja-JP" altLang="en-US" sz="2800" dirty="0">
                <a:latin typeface="HGP創英ﾌﾟﾚｾﾞﾝｽEB" pitchFamily="18" charset="-128"/>
                <a:ea typeface="HGP創英ﾌﾟﾚｾﾞﾝｽEB" pitchFamily="18" charset="-128"/>
              </a:rPr>
              <a:t>　特定、開拓、懇請するための地域に合った計画を立</a:t>
            </a:r>
            <a:endParaRPr lang="en-US" altLang="ja-JP" sz="2800" dirty="0">
              <a:latin typeface="HGP創英ﾌﾟﾚｾﾞﾝｽEB" pitchFamily="18" charset="-128"/>
              <a:ea typeface="HGP創英ﾌﾟﾚｾﾞﾝｽEB" pitchFamily="18" charset="-128"/>
            </a:endParaRPr>
          </a:p>
          <a:p>
            <a:r>
              <a:rPr lang="ja-JP" altLang="en-US" sz="2800" dirty="0">
                <a:latin typeface="HGP創英ﾌﾟﾚｾﾞﾝｽEB" pitchFamily="18" charset="-128"/>
                <a:ea typeface="HGP創英ﾌﾟﾚｾﾞﾝｽEB" pitchFamily="18" charset="-128"/>
              </a:rPr>
              <a:t>　てるロータリアンと寄付見込者に大口寄付の機会を</a:t>
            </a:r>
            <a:endParaRPr lang="en-US" altLang="ja-JP" sz="2800" dirty="0">
              <a:latin typeface="HGP創英ﾌﾟﾚｾﾞﾝｽEB" pitchFamily="18" charset="-128"/>
              <a:ea typeface="HGP創英ﾌﾟﾚｾﾞﾝｽEB" pitchFamily="18" charset="-128"/>
            </a:endParaRPr>
          </a:p>
          <a:p>
            <a:r>
              <a:rPr lang="ja-JP" altLang="en-US" sz="2800" dirty="0">
                <a:latin typeface="HGP創英ﾌﾟﾚｾﾞﾝｽEB" pitchFamily="18" charset="-128"/>
                <a:ea typeface="HGP創英ﾌﾟﾚｾﾞﾝｽEB" pitchFamily="18" charset="-128"/>
              </a:rPr>
              <a:t>　紹介する</a:t>
            </a:r>
          </a:p>
          <a:p>
            <a:r>
              <a:rPr lang="ja-JP" altLang="en-US" sz="2800" dirty="0">
                <a:latin typeface="HGP創英ﾌﾟﾚｾﾞﾝｽEB" pitchFamily="18" charset="-128"/>
                <a:ea typeface="HGP創英ﾌﾟﾚｾﾞﾝｽEB" pitchFamily="18" charset="-128"/>
              </a:rPr>
              <a:t>・現在の財団支援者に感謝の意を表し、新しい寄付者</a:t>
            </a:r>
            <a:endParaRPr lang="en-US" altLang="ja-JP" sz="2800" dirty="0">
              <a:latin typeface="HGP創英ﾌﾟﾚｾﾞﾝｽEB" pitchFamily="18" charset="-128"/>
              <a:ea typeface="HGP創英ﾌﾟﾚｾﾞﾝｽEB" pitchFamily="18" charset="-128"/>
            </a:endParaRPr>
          </a:p>
          <a:p>
            <a:r>
              <a:rPr lang="ja-JP" altLang="en-US" sz="2800" dirty="0">
                <a:latin typeface="HGP創英ﾌﾟﾚｾﾞﾝｽEB" pitchFamily="18" charset="-128"/>
                <a:ea typeface="HGP創英ﾌﾟﾚｾﾞﾝｽEB" pitchFamily="18" charset="-128"/>
              </a:rPr>
              <a:t>　との関係を開拓するためのイベント実施を助ける</a:t>
            </a:r>
          </a:p>
          <a:p>
            <a:endParaRPr kumimoji="1" lang="ja-JP" altLang="en-US" dirty="0">
              <a:latin typeface="HGP創英ﾌﾟﾚｾﾞﾝｽEB" pitchFamily="18" charset="-128"/>
              <a:ea typeface="HGP創英ﾌﾟﾚｾﾞﾝｽEB" pitchFamily="18" charset="-128"/>
            </a:endParaRPr>
          </a:p>
        </p:txBody>
      </p:sp>
      <p:sp>
        <p:nvSpPr>
          <p:cNvPr id="3" name="正方形/長方形 2"/>
          <p:cNvSpPr/>
          <p:nvPr/>
        </p:nvSpPr>
        <p:spPr>
          <a:xfrm>
            <a:off x="1031131" y="223737"/>
            <a:ext cx="769457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ja-JP" altLang="en-US" sz="3600" b="1" cap="all" dirty="0">
                <a:solidFill>
                  <a:schemeClr val="accent2">
                    <a:lumMod val="75000"/>
                  </a:schemeClr>
                </a:solidFill>
              </a:rPr>
              <a:t>恒久基金／大口寄付アドバイザー（</a:t>
            </a:r>
            <a:r>
              <a:rPr lang="en-US" altLang="ja-JP" sz="3600" b="1" cap="all" dirty="0">
                <a:solidFill>
                  <a:schemeClr val="accent2">
                    <a:lumMod val="75000"/>
                  </a:schemeClr>
                </a:solidFill>
              </a:rPr>
              <a:t>EMGA</a:t>
            </a:r>
            <a:r>
              <a:rPr lang="ja-JP" altLang="en-US" sz="3600" b="1" cap="all" dirty="0">
                <a:solidFill>
                  <a:schemeClr val="accent2">
                    <a:lumMod val="75000"/>
                  </a:schemeClr>
                </a:solidFill>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836712"/>
            <a:ext cx="8280920" cy="470898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3600" b="1" dirty="0"/>
              <a:t>新しい変更点</a:t>
            </a:r>
            <a:endParaRPr kumimoji="1" lang="en-US" altLang="ja-JP" sz="3600" b="1" dirty="0"/>
          </a:p>
          <a:p>
            <a:r>
              <a:rPr lang="ja-JP" altLang="en-US" sz="4400" b="1" dirty="0"/>
              <a:t>１、地区公共イメージ研修セミナー</a:t>
            </a:r>
            <a:endParaRPr lang="en-US" altLang="ja-JP" sz="4400" b="1" dirty="0"/>
          </a:p>
          <a:p>
            <a:r>
              <a:rPr lang="ja-JP" altLang="en-US" sz="4400" b="1" dirty="0"/>
              <a:t>２、地区リーダーシッププランに　</a:t>
            </a:r>
            <a:endParaRPr lang="en-US" altLang="ja-JP" sz="4400" b="1" dirty="0"/>
          </a:p>
          <a:p>
            <a:r>
              <a:rPr lang="ja-JP" altLang="en-US" sz="4400" b="1" dirty="0"/>
              <a:t>　　地区学友委員会の正式追加</a:t>
            </a:r>
            <a:endParaRPr lang="en-US" altLang="ja-JP" sz="4400" b="1" dirty="0"/>
          </a:p>
          <a:p>
            <a:r>
              <a:rPr lang="ja-JP" altLang="en-US" sz="4400" b="1" dirty="0"/>
              <a:t>３</a:t>
            </a:r>
            <a:r>
              <a:rPr kumimoji="1" lang="ja-JP" altLang="en-US" sz="4400" b="1" dirty="0"/>
              <a:t>、ガバナー補佐</a:t>
            </a:r>
            <a:endParaRPr kumimoji="1" lang="en-US" altLang="ja-JP" sz="4400" b="1" dirty="0"/>
          </a:p>
          <a:p>
            <a:r>
              <a:rPr lang="ja-JP" altLang="en-US" sz="4400" b="1" dirty="0"/>
              <a:t>４、会員増強</a:t>
            </a:r>
            <a:endParaRPr lang="en-US" altLang="ja-JP" sz="4400" b="1" dirty="0"/>
          </a:p>
          <a:p>
            <a:r>
              <a:rPr lang="ja-JP" altLang="en-US" sz="4400" b="1" dirty="0"/>
              <a:t>５</a:t>
            </a:r>
            <a:r>
              <a:rPr kumimoji="1" lang="ja-JP" altLang="en-US" sz="4400" b="1" dirty="0"/>
              <a:t>、ロータリーグローバルリワード</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20663" y="1916832"/>
            <a:ext cx="8732837" cy="391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lvl="0" indent="-457200">
              <a:buFont typeface="Arial" pitchFamily="34" charset="0"/>
              <a:buChar char="•"/>
            </a:pPr>
            <a:r>
              <a:rPr lang="en-US" altLang="ja-JP" sz="3200" b="1" dirty="0">
                <a:latin typeface="Arial" panose="020B0604020202020204" pitchFamily="34" charset="0"/>
                <a:cs typeface="Arial" panose="020B0604020202020204" pitchFamily="34" charset="0"/>
              </a:rPr>
              <a:t>RI</a:t>
            </a:r>
            <a:r>
              <a:rPr lang="ja-JP" altLang="en-US" sz="3200" b="1" dirty="0">
                <a:latin typeface="Arial" panose="020B0604020202020204" pitchFamily="34" charset="0"/>
                <a:cs typeface="Arial" panose="020B0604020202020204" pitchFamily="34" charset="0"/>
              </a:rPr>
              <a:t>理事会推奨の新しい研修セミナー</a:t>
            </a:r>
            <a:endParaRPr lang="en-US" sz="3200" b="1" dirty="0">
              <a:latin typeface="Arial" panose="020B0604020202020204" pitchFamily="34" charset="0"/>
              <a:cs typeface="Arial" panose="020B0604020202020204" pitchFamily="34" charset="0"/>
            </a:endParaRPr>
          </a:p>
          <a:p>
            <a:pPr marL="457200" lvl="0" indent="-457200">
              <a:buFont typeface="Arial" pitchFamily="34" charset="0"/>
              <a:buChar char="•"/>
            </a:pPr>
            <a:r>
              <a:rPr lang="ja-JP" altLang="en-US" sz="3200" b="1" dirty="0">
                <a:latin typeface="Arial" panose="020B0604020202020204" pitchFamily="34" charset="0"/>
                <a:cs typeface="Arial" panose="020B0604020202020204" pitchFamily="34" charset="0"/>
              </a:rPr>
              <a:t>ロータリー公共イメージコーディネーター</a:t>
            </a:r>
            <a:br>
              <a:rPr lang="en-US" altLang="ja-JP" sz="3200" b="1" dirty="0">
                <a:latin typeface="Arial" panose="020B0604020202020204" pitchFamily="34" charset="0"/>
                <a:cs typeface="Arial" panose="020B0604020202020204" pitchFamily="34" charset="0"/>
              </a:rPr>
            </a:br>
            <a:r>
              <a:rPr lang="ja-JP" altLang="en-US" sz="3200" b="1" dirty="0">
                <a:latin typeface="Arial" panose="020B0604020202020204" pitchFamily="34" charset="0"/>
                <a:cs typeface="Arial" panose="020B0604020202020204" pitchFamily="34" charset="0"/>
              </a:rPr>
              <a:t>（</a:t>
            </a:r>
            <a:r>
              <a:rPr lang="en-US" altLang="ja-JP" sz="3200" b="1" dirty="0">
                <a:latin typeface="Arial" panose="020B0604020202020204" pitchFamily="34" charset="0"/>
                <a:cs typeface="Arial" panose="020B0604020202020204" pitchFamily="34" charset="0"/>
              </a:rPr>
              <a:t>RPIC</a:t>
            </a:r>
            <a:r>
              <a:rPr lang="ja-JP" altLang="en-US" sz="3200" b="1" dirty="0">
                <a:latin typeface="Arial" panose="020B0604020202020204" pitchFamily="34" charset="0"/>
                <a:cs typeface="Arial" panose="020B0604020202020204" pitchFamily="34" charset="0"/>
              </a:rPr>
              <a:t>）、広報委員会、地区研修リーダーと</a:t>
            </a:r>
            <a:br>
              <a:rPr lang="en-US" altLang="ja-JP" sz="3200" b="1" dirty="0">
                <a:latin typeface="Arial" panose="020B0604020202020204" pitchFamily="34" charset="0"/>
                <a:cs typeface="Arial" panose="020B0604020202020204" pitchFamily="34" charset="0"/>
              </a:rPr>
            </a:br>
            <a:r>
              <a:rPr lang="ja-JP" altLang="en-US" sz="3200" b="1" dirty="0">
                <a:latin typeface="Arial" panose="020B0604020202020204" pitchFamily="34" charset="0"/>
                <a:cs typeface="Arial" panose="020B0604020202020204" pitchFamily="34" charset="0"/>
              </a:rPr>
              <a:t>協力して実施</a:t>
            </a:r>
            <a:endParaRPr lang="en-US" sz="3200" b="1" dirty="0">
              <a:latin typeface="Arial" panose="020B0604020202020204" pitchFamily="34" charset="0"/>
              <a:cs typeface="Arial" panose="020B0604020202020204" pitchFamily="34" charset="0"/>
            </a:endParaRPr>
          </a:p>
        </p:txBody>
      </p:sp>
      <p:sp>
        <p:nvSpPr>
          <p:cNvPr id="5123" name="Title 1"/>
          <p:cNvSpPr txBox="1">
            <a:spLocks/>
          </p:cNvSpPr>
          <p:nvPr/>
        </p:nvSpPr>
        <p:spPr bwMode="auto">
          <a:xfrm>
            <a:off x="379413" y="188640"/>
            <a:ext cx="8764587" cy="1296144"/>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2"/>
          </a:fillRef>
          <a:effectRef idx="1">
            <a:schemeClr val="accent2"/>
          </a:effectRef>
          <a:fontRef idx="minor">
            <a:schemeClr val="lt1"/>
          </a:fontRef>
        </p:style>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endParaRPr lang="en-US" altLang="ja-JP" sz="4400" b="1" dirty="0">
              <a:solidFill>
                <a:srgbClr val="FFFF00"/>
              </a:solidFill>
              <a:effectLst>
                <a:outerShdw blurRad="38100" dist="38100" dir="2700000" algn="tl">
                  <a:srgbClr val="000000">
                    <a:alpha val="43137"/>
                  </a:srgbClr>
                </a:outerShdw>
              </a:effectLst>
              <a:latin typeface="HGｺﾞｼｯｸE" pitchFamily="49" charset="-128"/>
              <a:ea typeface="HGｺﾞｼｯｸE" pitchFamily="49" charset="-128"/>
            </a:endParaRPr>
          </a:p>
          <a:p>
            <a:pPr eaLnBrk="1" hangingPunct="1">
              <a:lnSpc>
                <a:spcPct val="80000"/>
              </a:lnSpc>
            </a:pPr>
            <a:r>
              <a:rPr lang="ja-JP" altLang="en-US" sz="4400" b="1"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地区公共イメージ</a:t>
            </a:r>
            <a:r>
              <a:rPr lang="ja-JP" altLang="en-US" sz="4400"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研修</a:t>
            </a:r>
            <a:r>
              <a:rPr lang="ja-JP" altLang="en-US" sz="4400" b="1"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セミナー</a:t>
            </a:r>
            <a:endParaRPr lang="en-US" sz="4400" b="1"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101" y="3690938"/>
            <a:ext cx="3071812" cy="23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064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55576" y="476672"/>
            <a:ext cx="7920880" cy="6186309"/>
          </a:xfrm>
          <a:prstGeom prst="rect">
            <a:avLst/>
          </a:prstGeom>
          <a:noFill/>
        </p:spPr>
        <p:txBody>
          <a:bodyPr wrap="square" rtlCol="0">
            <a:spAutoFit/>
          </a:bodyPr>
          <a:lstStyle/>
          <a:p>
            <a:r>
              <a:rPr lang="ja-JP" altLang="ja-JP" sz="2400" dirty="0">
                <a:latin typeface="HGP創英ﾌﾟﾚｾﾞﾝｽEB" panose="02020800000000000000" pitchFamily="18" charset="-128"/>
                <a:ea typeface="HGP創英ﾌﾟﾚｾﾞﾝｽEB" panose="02020800000000000000" pitchFamily="18" charset="-128"/>
              </a:rPr>
              <a:t>今年の国際協議会の本会議の中で最初に上がった議題はＳＮＳ、如何にインターネットを使った情報のやり取りに習熟するか</a:t>
            </a:r>
            <a:endParaRPr lang="en-US" altLang="ja-JP" sz="2400" dirty="0">
              <a:latin typeface="HGP創英ﾌﾟﾚｾﾞﾝｽEB" panose="02020800000000000000" pitchFamily="18" charset="-128"/>
              <a:ea typeface="HGP創英ﾌﾟﾚｾﾞﾝｽEB" panose="02020800000000000000" pitchFamily="18" charset="-128"/>
            </a:endParaRPr>
          </a:p>
          <a:p>
            <a:r>
              <a:rPr lang="ja-JP" altLang="en-US" sz="2400" dirty="0">
                <a:latin typeface="HGP創英ﾌﾟﾚｾﾞﾝｽEB" panose="02020800000000000000" pitchFamily="18" charset="-128"/>
                <a:ea typeface="HGP創英ﾌﾟﾚｾﾞﾝｽEB" panose="02020800000000000000" pitchFamily="18" charset="-128"/>
              </a:rPr>
              <a:t>　　　　　　　</a:t>
            </a:r>
            <a:endParaRPr lang="en-US" altLang="ja-JP" sz="2400" dirty="0">
              <a:latin typeface="HGP創英ﾌﾟﾚｾﾞﾝｽEB" panose="02020800000000000000" pitchFamily="18" charset="-128"/>
              <a:ea typeface="HGP創英ﾌﾟﾚｾﾞﾝｽEB" panose="02020800000000000000" pitchFamily="18" charset="-128"/>
            </a:endParaRPr>
          </a:p>
          <a:p>
            <a:r>
              <a:rPr lang="ja-JP" altLang="en-US" sz="2400" dirty="0">
                <a:latin typeface="HGP創英ﾌﾟﾚｾﾞﾝｽEB" panose="02020800000000000000" pitchFamily="18" charset="-128"/>
                <a:ea typeface="HGP創英ﾌﾟﾚｾﾞﾝｽEB" panose="02020800000000000000" pitchFamily="18" charset="-128"/>
              </a:rPr>
              <a:t>　　　　　　　</a:t>
            </a:r>
            <a:r>
              <a:rPr lang="ja-JP" altLang="ja-JP" sz="2400" dirty="0">
                <a:latin typeface="HGP創英ﾌﾟﾚｾﾞﾝｽEB" panose="02020800000000000000" pitchFamily="18" charset="-128"/>
                <a:ea typeface="HGP創英ﾌﾟﾚｾﾞﾝｽEB" panose="02020800000000000000" pitchFamily="18" charset="-128"/>
              </a:rPr>
              <a:t>その為の講習会も開かれました。</a:t>
            </a:r>
          </a:p>
          <a:p>
            <a:r>
              <a:rPr lang="en-US" altLang="ja-JP" sz="2400" dirty="0">
                <a:latin typeface="HGP創英ﾌﾟﾚｾﾞﾝｽEB" panose="02020800000000000000" pitchFamily="18" charset="-128"/>
                <a:ea typeface="HGP創英ﾌﾟﾚｾﾞﾝｽEB" panose="02020800000000000000" pitchFamily="18" charset="-128"/>
              </a:rPr>
              <a:t> </a:t>
            </a:r>
            <a:endParaRPr lang="ja-JP" altLang="ja-JP" sz="2400" dirty="0">
              <a:latin typeface="HGP創英ﾌﾟﾚｾﾞﾝｽEB" panose="02020800000000000000" pitchFamily="18" charset="-128"/>
              <a:ea typeface="HGP創英ﾌﾟﾚｾﾞﾝｽEB" panose="02020800000000000000" pitchFamily="18" charset="-128"/>
            </a:endParaRPr>
          </a:p>
          <a:p>
            <a:endParaRPr lang="en-US" altLang="ja-JP" sz="2400" dirty="0">
              <a:latin typeface="HGP創英ﾌﾟﾚｾﾞﾝｽEB" panose="02020800000000000000" pitchFamily="18" charset="-128"/>
              <a:ea typeface="HGP創英ﾌﾟﾚｾﾞﾝｽEB" panose="02020800000000000000" pitchFamily="18" charset="-128"/>
            </a:endParaRPr>
          </a:p>
          <a:p>
            <a:endParaRPr lang="en-US" altLang="ja-JP" sz="2800" dirty="0">
              <a:latin typeface="HGP創英ﾌﾟﾚｾﾞﾝｽEB" panose="02020800000000000000" pitchFamily="18" charset="-128"/>
              <a:ea typeface="HGP創英ﾌﾟﾚｾﾞﾝｽEB" panose="02020800000000000000" pitchFamily="18" charset="-128"/>
            </a:endParaRPr>
          </a:p>
          <a:p>
            <a:r>
              <a:rPr lang="ja-JP" altLang="ja-JP" sz="2800" dirty="0">
                <a:latin typeface="HGP創英ﾌﾟﾚｾﾞﾝｽEB" panose="02020800000000000000" pitchFamily="18" charset="-128"/>
                <a:ea typeface="HGP創英ﾌﾟﾚｾﾞﾝｽEB" panose="02020800000000000000" pitchFamily="18" charset="-128"/>
              </a:rPr>
              <a:t>それは、ロータリーがと言うより、世界中の組織や団体が　向後地域社会で活動するに</a:t>
            </a:r>
            <a:r>
              <a:rPr lang="ja-JP" altLang="en-US" sz="2800" dirty="0">
                <a:latin typeface="HGP創英ﾌﾟﾚｾﾞﾝｽEB" panose="02020800000000000000" pitchFamily="18" charset="-128"/>
                <a:ea typeface="HGP創英ﾌﾟﾚｾﾞﾝｽEB" panose="02020800000000000000" pitchFamily="18" charset="-128"/>
              </a:rPr>
              <a:t>あたり否が応でも</a:t>
            </a:r>
            <a:r>
              <a:rPr lang="ja-JP" altLang="ja-JP" sz="2800" dirty="0">
                <a:latin typeface="HGP創英ﾌﾟﾚｾﾞﾝｽEB" panose="02020800000000000000" pitchFamily="18" charset="-128"/>
                <a:ea typeface="HGP創英ﾌﾟﾚｾﾞﾝｽEB" panose="02020800000000000000" pitchFamily="18" charset="-128"/>
              </a:rPr>
              <a:t>取り入れなければならないテーマ</a:t>
            </a:r>
            <a:endParaRPr lang="en-US" altLang="ja-JP" sz="2800" dirty="0">
              <a:latin typeface="HGP創英ﾌﾟﾚｾﾞﾝｽEB" panose="02020800000000000000" pitchFamily="18" charset="-128"/>
              <a:ea typeface="HGP創英ﾌﾟﾚｾﾞﾝｽEB" panose="02020800000000000000" pitchFamily="18" charset="-128"/>
            </a:endParaRPr>
          </a:p>
          <a:p>
            <a:endParaRPr lang="en-US" altLang="ja-JP" sz="2800" dirty="0">
              <a:latin typeface="HGP創英ﾌﾟﾚｾﾞﾝｽEB" panose="02020800000000000000" pitchFamily="18" charset="-128"/>
              <a:ea typeface="HGP創英ﾌﾟﾚｾﾞﾝｽEB" panose="02020800000000000000" pitchFamily="18" charset="-128"/>
            </a:endParaRPr>
          </a:p>
          <a:p>
            <a:r>
              <a:rPr lang="ja-JP" altLang="ja-JP" sz="2800" dirty="0">
                <a:latin typeface="HGP創英ﾌﾟﾚｾﾞﾝｽEB" panose="02020800000000000000" pitchFamily="18" charset="-128"/>
                <a:ea typeface="HGP創英ﾌﾟﾚｾﾞﾝｽEB" panose="02020800000000000000" pitchFamily="18" charset="-128"/>
              </a:rPr>
              <a:t>新しいテクノロジーを使った組織構築、つまり大げさに言えば文明の進化についていかなければ、あらゆることに遅れをとってしまう</a:t>
            </a:r>
          </a:p>
          <a:p>
            <a:r>
              <a:rPr lang="en-US" altLang="ja-JP" sz="2800" dirty="0">
                <a:latin typeface="HGP創英ﾌﾟﾚｾﾞﾝｽEB" panose="02020800000000000000" pitchFamily="18" charset="-128"/>
                <a:ea typeface="HGP創英ﾌﾟﾚｾﾞﾝｽEB" panose="02020800000000000000" pitchFamily="18" charset="-128"/>
              </a:rPr>
              <a:t> </a:t>
            </a:r>
            <a:endParaRPr lang="ja-JP" altLang="ja-JP" sz="2800" dirty="0">
              <a:latin typeface="HGP創英ﾌﾟﾚｾﾞﾝｽEB" panose="02020800000000000000" pitchFamily="18" charset="-128"/>
              <a:ea typeface="HGP創英ﾌﾟﾚｾﾞﾝｽEB" panose="02020800000000000000" pitchFamily="18" charset="-128"/>
            </a:endParaRPr>
          </a:p>
        </p:txBody>
      </p:sp>
      <p:sp>
        <p:nvSpPr>
          <p:cNvPr id="3" name="下矢印 2"/>
          <p:cNvSpPr/>
          <p:nvPr/>
        </p:nvSpPr>
        <p:spPr>
          <a:xfrm>
            <a:off x="3707904" y="2204864"/>
            <a:ext cx="864096" cy="86409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7980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620688"/>
            <a:ext cx="8352928" cy="6001643"/>
          </a:xfrm>
          <a:prstGeom prst="rect">
            <a:avLst/>
          </a:prstGeom>
          <a:noFill/>
        </p:spPr>
        <p:txBody>
          <a:bodyPr wrap="square" rtlCol="0">
            <a:spAutoFit/>
          </a:bodyPr>
          <a:lstStyle/>
          <a:p>
            <a:r>
              <a:rPr lang="ja-JP" altLang="en-US" sz="2400" b="1" dirty="0">
                <a:latin typeface="HGP創英ﾌﾟﾚｾﾞﾝｽEB" panose="02020800000000000000" pitchFamily="18" charset="-128"/>
                <a:ea typeface="HGP創英ﾌﾟﾚｾﾞﾝｽEB" panose="02020800000000000000" pitchFamily="18" charset="-128"/>
              </a:rPr>
              <a:t>★</a:t>
            </a:r>
            <a:r>
              <a:rPr lang="ja-JP" altLang="ja-JP" sz="2400" b="1" dirty="0">
                <a:latin typeface="HGP創英ﾌﾟﾚｾﾞﾝｽEB" panose="02020800000000000000" pitchFamily="18" charset="-128"/>
                <a:ea typeface="HGP創英ﾌﾟﾚｾﾞﾝｽEB" panose="02020800000000000000" pitchFamily="18" charset="-128"/>
              </a:rPr>
              <a:t>過去、世界の経済・産業の発展は、３つの産業革命を経て、今は第４次産業革命の時代に</a:t>
            </a:r>
            <a:r>
              <a:rPr lang="ja-JP" altLang="en-US" sz="2400" b="1" dirty="0">
                <a:latin typeface="HGP創英ﾌﾟﾚｾﾞﾝｽEB" panose="02020800000000000000" pitchFamily="18" charset="-128"/>
                <a:ea typeface="HGP創英ﾌﾟﾚｾﾞﾝｽEB" panose="02020800000000000000" pitchFamily="18" charset="-128"/>
              </a:rPr>
              <a:t>突入</a:t>
            </a:r>
            <a:endParaRPr lang="ja-JP" altLang="ja-JP" sz="2400" dirty="0">
              <a:latin typeface="HGP創英ﾌﾟﾚｾﾞﾝｽEB" panose="02020800000000000000" pitchFamily="18" charset="-128"/>
              <a:ea typeface="HGP創英ﾌﾟﾚｾﾞﾝｽEB" panose="02020800000000000000" pitchFamily="18" charset="-128"/>
            </a:endParaRPr>
          </a:p>
          <a:p>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solidFill>
                  <a:srgbClr val="FF0000"/>
                </a:solidFill>
                <a:latin typeface="HGP創英ﾌﾟﾚｾﾞﾝｽEB" panose="02020800000000000000" pitchFamily="18" charset="-128"/>
                <a:ea typeface="HGP創英ﾌﾟﾚｾﾞﾝｽEB" panose="02020800000000000000" pitchFamily="18" charset="-128"/>
              </a:rPr>
              <a:t>○</a:t>
            </a:r>
            <a:r>
              <a:rPr lang="ja-JP" altLang="ja-JP" sz="2400" b="1" dirty="0">
                <a:solidFill>
                  <a:srgbClr val="FF0000"/>
                </a:solidFill>
                <a:latin typeface="HGP創英ﾌﾟﾚｾﾞﾝｽEB" panose="02020800000000000000" pitchFamily="18" charset="-128"/>
                <a:ea typeface="HGP創英ﾌﾟﾚｾﾞﾝｽEB" panose="02020800000000000000" pitchFamily="18" charset="-128"/>
              </a:rPr>
              <a:t>第１時産業革命（</a:t>
            </a:r>
            <a:r>
              <a:rPr lang="en-US" altLang="ja-JP" sz="2400" b="1" dirty="0">
                <a:solidFill>
                  <a:srgbClr val="FF0000"/>
                </a:solidFill>
                <a:latin typeface="HGP創英ﾌﾟﾚｾﾞﾝｽEB" panose="02020800000000000000" pitchFamily="18" charset="-128"/>
                <a:ea typeface="HGP創英ﾌﾟﾚｾﾞﾝｽEB" panose="02020800000000000000" pitchFamily="18" charset="-128"/>
              </a:rPr>
              <a:t>18</a:t>
            </a:r>
            <a:r>
              <a:rPr lang="ja-JP" altLang="ja-JP" sz="2400" b="1" dirty="0">
                <a:solidFill>
                  <a:srgbClr val="FF0000"/>
                </a:solidFill>
                <a:latin typeface="HGP創英ﾌﾟﾚｾﾞﾝｽEB" panose="02020800000000000000" pitchFamily="18" charset="-128"/>
                <a:ea typeface="HGP創英ﾌﾟﾚｾﾞﾝｽEB" panose="02020800000000000000" pitchFamily="18" charset="-128"/>
              </a:rPr>
              <a:t>世紀後半）</a:t>
            </a:r>
            <a:r>
              <a:rPr lang="ja-JP" altLang="en-US" sz="2400" b="1" dirty="0">
                <a:latin typeface="HGP創英ﾌﾟﾚｾﾞﾝｽEB" panose="02020800000000000000" pitchFamily="18" charset="-128"/>
                <a:ea typeface="HGP創英ﾌﾟﾚｾﾞﾝｽEB" panose="02020800000000000000" pitchFamily="18" charset="-128"/>
              </a:rPr>
              <a:t>：</a:t>
            </a:r>
            <a:r>
              <a:rPr lang="ja-JP" altLang="ja-JP" sz="2400" b="1" dirty="0">
                <a:latin typeface="HGP創英ﾌﾟﾚｾﾞﾝｽEB" panose="02020800000000000000" pitchFamily="18" charset="-128"/>
                <a:ea typeface="HGP創英ﾌﾟﾚｾﾞﾝｽEB" panose="02020800000000000000" pitchFamily="18" charset="-128"/>
              </a:rPr>
              <a:t>農業・手工業から蒸気機関による工業化へ変革した時代</a:t>
            </a:r>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「キーワードは水と蒸気」</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en-US" sz="2400" b="1" dirty="0">
                <a:solidFill>
                  <a:srgbClr val="FF0000"/>
                </a:solidFill>
                <a:latin typeface="HGP創英ﾌﾟﾚｾﾞﾝｽEB" panose="02020800000000000000" pitchFamily="18" charset="-128"/>
                <a:ea typeface="HGP創英ﾌﾟﾚｾﾞﾝｽEB" panose="02020800000000000000" pitchFamily="18" charset="-128"/>
              </a:rPr>
              <a:t>○</a:t>
            </a:r>
            <a:r>
              <a:rPr lang="ja-JP" altLang="ja-JP" sz="2400" b="1" dirty="0">
                <a:solidFill>
                  <a:srgbClr val="FF0000"/>
                </a:solidFill>
                <a:latin typeface="HGP創英ﾌﾟﾚｾﾞﾝｽEB" panose="02020800000000000000" pitchFamily="18" charset="-128"/>
                <a:ea typeface="HGP創英ﾌﾟﾚｾﾞﾝｽEB" panose="02020800000000000000" pitchFamily="18" charset="-128"/>
              </a:rPr>
              <a:t>第２次産業革命（</a:t>
            </a:r>
            <a:r>
              <a:rPr lang="en-US" altLang="ja-JP" sz="2400" b="1" dirty="0">
                <a:solidFill>
                  <a:srgbClr val="FF0000"/>
                </a:solidFill>
                <a:latin typeface="HGP創英ﾌﾟﾚｾﾞﾝｽEB" panose="02020800000000000000" pitchFamily="18" charset="-128"/>
                <a:ea typeface="HGP創英ﾌﾟﾚｾﾞﾝｽEB" panose="02020800000000000000" pitchFamily="18" charset="-128"/>
              </a:rPr>
              <a:t>20</a:t>
            </a:r>
            <a:r>
              <a:rPr lang="ja-JP" altLang="ja-JP" sz="2400" b="1" dirty="0">
                <a:solidFill>
                  <a:srgbClr val="FF0000"/>
                </a:solidFill>
                <a:latin typeface="HGP創英ﾌﾟﾚｾﾞﾝｽEB" panose="02020800000000000000" pitchFamily="18" charset="-128"/>
                <a:ea typeface="HGP創英ﾌﾟﾚｾﾞﾝｽEB" panose="02020800000000000000" pitchFamily="18" charset="-128"/>
              </a:rPr>
              <a:t>世紀初頭）</a:t>
            </a:r>
            <a:r>
              <a:rPr lang="ja-JP" altLang="en-US" sz="2400" b="1" dirty="0">
                <a:latin typeface="HGP創英ﾌﾟﾚｾﾞﾝｽEB" panose="02020800000000000000" pitchFamily="18" charset="-128"/>
                <a:ea typeface="HGP創英ﾌﾟﾚｾﾞﾝｽEB" panose="02020800000000000000" pitchFamily="18" charset="-128"/>
              </a:rPr>
              <a:t>：</a:t>
            </a:r>
            <a:r>
              <a:rPr lang="ja-JP" altLang="ja-JP" sz="2400" b="1" dirty="0">
                <a:latin typeface="HGP創英ﾌﾟﾚｾﾞﾝｽEB" panose="02020800000000000000" pitchFamily="18" charset="-128"/>
                <a:ea typeface="HGP創英ﾌﾟﾚｾﾞﾝｽEB" panose="02020800000000000000" pitchFamily="18" charset="-128"/>
              </a:rPr>
              <a:t>１９世紀後半の大量生産による庶民の文明化、電力、石油による重工業化と大量生産</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「キーワードは電気・石油」</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en-US" sz="2400" b="1" dirty="0">
                <a:solidFill>
                  <a:srgbClr val="FF0000"/>
                </a:solidFill>
                <a:latin typeface="HGP創英ﾌﾟﾚｾﾞﾝｽEB" panose="02020800000000000000" pitchFamily="18" charset="-128"/>
                <a:ea typeface="HGP創英ﾌﾟﾚｾﾞﾝｽEB" panose="02020800000000000000" pitchFamily="18" charset="-128"/>
              </a:rPr>
              <a:t>○</a:t>
            </a:r>
            <a:r>
              <a:rPr lang="ja-JP" altLang="ja-JP" sz="2400" b="1" dirty="0">
                <a:solidFill>
                  <a:srgbClr val="FF0000"/>
                </a:solidFill>
                <a:latin typeface="HGP創英ﾌﾟﾚｾﾞﾝｽEB" panose="02020800000000000000" pitchFamily="18" charset="-128"/>
                <a:ea typeface="HGP創英ﾌﾟﾚｾﾞﾝｽEB" panose="02020800000000000000" pitchFamily="18" charset="-128"/>
              </a:rPr>
              <a:t>第３次産業革命（</a:t>
            </a:r>
            <a:r>
              <a:rPr lang="en-US" altLang="ja-JP" sz="2400" b="1" dirty="0">
                <a:solidFill>
                  <a:srgbClr val="FF0000"/>
                </a:solidFill>
                <a:latin typeface="HGP創英ﾌﾟﾚｾﾞﾝｽEB" panose="02020800000000000000" pitchFamily="18" charset="-128"/>
                <a:ea typeface="HGP創英ﾌﾟﾚｾﾞﾝｽEB" panose="02020800000000000000" pitchFamily="18" charset="-128"/>
              </a:rPr>
              <a:t>1970</a:t>
            </a:r>
            <a:r>
              <a:rPr lang="ja-JP" altLang="ja-JP" sz="2400" b="1" dirty="0">
                <a:solidFill>
                  <a:srgbClr val="FF0000"/>
                </a:solidFill>
                <a:latin typeface="HGP創英ﾌﾟﾚｾﾞﾝｽEB" panose="02020800000000000000" pitchFamily="18" charset="-128"/>
                <a:ea typeface="HGP創英ﾌﾟﾚｾﾞﾝｽEB" panose="02020800000000000000" pitchFamily="18" charset="-128"/>
              </a:rPr>
              <a:t>年代から</a:t>
            </a:r>
            <a:r>
              <a:rPr lang="en-US" altLang="ja-JP" sz="2400" b="1" dirty="0">
                <a:solidFill>
                  <a:srgbClr val="FF0000"/>
                </a:solidFill>
                <a:latin typeface="HGP創英ﾌﾟﾚｾﾞﾝｽEB" panose="02020800000000000000" pitchFamily="18" charset="-128"/>
                <a:ea typeface="HGP創英ﾌﾟﾚｾﾞﾝｽEB" panose="02020800000000000000" pitchFamily="18" charset="-128"/>
              </a:rPr>
              <a:t>21</a:t>
            </a:r>
            <a:r>
              <a:rPr lang="ja-JP" altLang="ja-JP" sz="2400" b="1" dirty="0">
                <a:solidFill>
                  <a:srgbClr val="FF0000"/>
                </a:solidFill>
                <a:latin typeface="HGP創英ﾌﾟﾚｾﾞﾝｽEB" panose="02020800000000000000" pitchFamily="18" charset="-128"/>
                <a:ea typeface="HGP創英ﾌﾟﾚｾﾞﾝｽEB" panose="02020800000000000000" pitchFamily="18" charset="-128"/>
              </a:rPr>
              <a:t>世紀初頭）</a:t>
            </a:r>
            <a:r>
              <a:rPr lang="ja-JP" altLang="en-US" sz="2400" b="1" dirty="0">
                <a:latin typeface="HGP創英ﾌﾟﾚｾﾞﾝｽEB" panose="02020800000000000000" pitchFamily="18" charset="-128"/>
                <a:ea typeface="HGP創英ﾌﾟﾚｾﾞﾝｽEB" panose="02020800000000000000" pitchFamily="18" charset="-128"/>
              </a:rPr>
              <a:t>：</a:t>
            </a:r>
            <a:r>
              <a:rPr lang="ja-JP" altLang="ja-JP" sz="2400" b="1" dirty="0">
                <a:latin typeface="HGP創英ﾌﾟﾚｾﾞﾝｽEB" panose="02020800000000000000" pitchFamily="18" charset="-128"/>
                <a:ea typeface="HGP創英ﾌﾟﾚｾﾞﾝｽEB" panose="02020800000000000000" pitchFamily="18" charset="-128"/>
              </a:rPr>
              <a:t>コンピューターによる自動化で、２０世紀後半の電子化による製品、生産設備システムの進化であり、多種多様生産のトヨタ方式、そして、一億総中流化</a:t>
            </a:r>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「キーワードはデジタル」</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en-US" sz="2400" b="1" dirty="0">
                <a:solidFill>
                  <a:srgbClr val="FF0000"/>
                </a:solidFill>
                <a:latin typeface="HGP創英ﾌﾟﾚｾﾞﾝｽEB" panose="02020800000000000000" pitchFamily="18" charset="-128"/>
                <a:ea typeface="HGP創英ﾌﾟﾚｾﾞﾝｽEB" panose="02020800000000000000" pitchFamily="18" charset="-128"/>
              </a:rPr>
              <a:t>○</a:t>
            </a:r>
            <a:r>
              <a:rPr lang="ja-JP" altLang="ja-JP" sz="2400" b="1" dirty="0">
                <a:solidFill>
                  <a:srgbClr val="FF0000"/>
                </a:solidFill>
                <a:latin typeface="HGP創英ﾌﾟﾚｾﾞﾝｽEB" panose="02020800000000000000" pitchFamily="18" charset="-128"/>
                <a:ea typeface="HGP創英ﾌﾟﾚｾﾞﾝｽEB" panose="02020800000000000000" pitchFamily="18" charset="-128"/>
              </a:rPr>
              <a:t>第４次産業革命</a:t>
            </a:r>
            <a:r>
              <a:rPr lang="ja-JP" altLang="en-US" sz="2400" b="1" dirty="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2400" b="1" dirty="0">
                <a:latin typeface="HGP創英ﾌﾟﾚｾﾞﾝｽEB" panose="02020800000000000000" pitchFamily="18" charset="-128"/>
                <a:ea typeface="HGP創英ﾌﾟﾚｾﾞﾝｽEB" panose="02020800000000000000" pitchFamily="18" charset="-128"/>
              </a:rPr>
              <a:t>　</a:t>
            </a:r>
            <a:r>
              <a:rPr lang="en-US" altLang="ja-JP" sz="2400" b="1" dirty="0">
                <a:latin typeface="HGP創英ﾌﾟﾚｾﾞﾝｽEB" panose="02020800000000000000" pitchFamily="18" charset="-128"/>
                <a:ea typeface="HGP創英ﾌﾟﾚｾﾞﾝｽEB" panose="02020800000000000000" pitchFamily="18" charset="-128"/>
              </a:rPr>
              <a:t>2010</a:t>
            </a:r>
            <a:r>
              <a:rPr lang="ja-JP" altLang="ja-JP" sz="2400" b="1" dirty="0">
                <a:latin typeface="HGP創英ﾌﾟﾚｾﾞﾝｽEB" panose="02020800000000000000" pitchFamily="18" charset="-128"/>
                <a:ea typeface="HGP創英ﾌﾟﾚｾﾞﾝｽEB" panose="02020800000000000000" pitchFamily="18" charset="-128"/>
              </a:rPr>
              <a:t>年以降のインターネット、ＩＣ技術、ソーシャルネットワーク化、ツイッター、ライン、フェイスブックなどの使い分けと、これからの人工知能、</a:t>
            </a:r>
            <a:r>
              <a:rPr lang="en-US" altLang="ja-JP" sz="2400" b="1" dirty="0" err="1">
                <a:latin typeface="HGP創英ﾌﾟﾚｾﾞﾝｽEB" panose="02020800000000000000" pitchFamily="18" charset="-128"/>
                <a:ea typeface="HGP創英ﾌﾟﾚｾﾞﾝｽEB" panose="02020800000000000000" pitchFamily="18" charset="-128"/>
              </a:rPr>
              <a:t>watoson</a:t>
            </a:r>
            <a:r>
              <a:rPr lang="ja-JP" altLang="ja-JP" sz="2400" b="1" dirty="0">
                <a:latin typeface="HGP創英ﾌﾟﾚｾﾞﾝｽEB" panose="02020800000000000000" pitchFamily="18" charset="-128"/>
                <a:ea typeface="HGP創英ﾌﾟﾚｾﾞﾝｽEB" panose="02020800000000000000" pitchFamily="18" charset="-128"/>
              </a:rPr>
              <a:t>などＡＩのテクノロジーの融合</a:t>
            </a:r>
            <a:endParaRPr lang="ja-JP" altLang="ja-JP" sz="2400"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2770151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548680"/>
            <a:ext cx="8568952" cy="6001643"/>
          </a:xfrm>
          <a:prstGeom prst="rect">
            <a:avLst/>
          </a:prstGeom>
          <a:noFill/>
        </p:spPr>
        <p:txBody>
          <a:bodyPr wrap="square" rtlCol="0">
            <a:spAutoFit/>
          </a:bodyPr>
          <a:lstStyle/>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２０年後、３０年後の世界は</a:t>
            </a:r>
            <a:r>
              <a:rPr lang="ja-JP" altLang="en-US" sz="2400" b="1" dirty="0">
                <a:latin typeface="HGP創英ﾌﾟﾚｾﾞﾝｽEB" panose="02020800000000000000" pitchFamily="18" charset="-128"/>
                <a:ea typeface="HGP創英ﾌﾟﾚｾﾞﾝｽEB" panose="02020800000000000000" pitchFamily="18" charset="-128"/>
              </a:rPr>
              <a:t>どうなっているでしょうか？</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テクノロジーの融合により産業用ロボットだけでなく、市民生活にも</a:t>
            </a:r>
            <a:r>
              <a:rPr lang="ja-JP" altLang="en-US" sz="2400" b="1" dirty="0">
                <a:latin typeface="HGP創英ﾌﾟﾚｾﾞﾝｽEB" panose="02020800000000000000" pitchFamily="18" charset="-128"/>
                <a:ea typeface="HGP創英ﾌﾟﾚｾﾞﾝｽEB" panose="02020800000000000000" pitchFamily="18" charset="-128"/>
              </a:rPr>
              <a:t>　　</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ロボットが取り入れられ、自動車をはじめ様々な面での自動化が成</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され</a:t>
            </a:r>
            <a:r>
              <a:rPr lang="ja-JP" altLang="en-US" sz="2400" b="1" dirty="0">
                <a:latin typeface="HGP創英ﾌﾟﾚｾﾞﾝｽEB" panose="02020800000000000000" pitchFamily="18" charset="-128"/>
                <a:ea typeface="HGP創英ﾌﾟﾚｾﾞﾝｽEB" panose="02020800000000000000" pitchFamily="18" charset="-128"/>
              </a:rPr>
              <a:t>る</a:t>
            </a:r>
            <a:r>
              <a:rPr lang="ja-JP" altLang="ja-JP" sz="2400" b="1" dirty="0">
                <a:latin typeface="HGP創英ﾌﾟﾚｾﾞﾝｽEB" panose="02020800000000000000" pitchFamily="18" charset="-128"/>
                <a:ea typeface="HGP創英ﾌﾟﾚｾﾞﾝｽEB" panose="02020800000000000000" pitchFamily="18" charset="-128"/>
              </a:rPr>
              <a:t>。</a:t>
            </a:r>
            <a:r>
              <a:rPr lang="ja-JP" altLang="en-US" sz="2400" b="1" dirty="0">
                <a:latin typeface="HGP創英ﾌﾟﾚｾﾞﾝｽEB" panose="02020800000000000000" pitchFamily="18" charset="-128"/>
                <a:ea typeface="HGP創英ﾌﾟﾚｾﾞﾝｽEB" panose="02020800000000000000" pitchFamily="18" charset="-128"/>
              </a:rPr>
              <a:t>　人の</a:t>
            </a:r>
            <a:r>
              <a:rPr lang="ja-JP" altLang="ja-JP" sz="2400" b="1" dirty="0">
                <a:latin typeface="HGP創英ﾌﾟﾚｾﾞﾝｽEB" panose="02020800000000000000" pitchFamily="18" charset="-128"/>
                <a:ea typeface="HGP創英ﾌﾟﾚｾﾞﾝｽEB" panose="02020800000000000000" pitchFamily="18" charset="-128"/>
              </a:rPr>
              <a:t>働き方もＡＩを駆使し、テレワークが導入され、会社</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に行かなくてもよい時代に</a:t>
            </a:r>
            <a:r>
              <a:rPr lang="ja-JP" altLang="en-US" sz="2400" b="1" dirty="0">
                <a:latin typeface="HGP創英ﾌﾟﾚｾﾞﾝｽEB" panose="02020800000000000000" pitchFamily="18" charset="-128"/>
                <a:ea typeface="HGP創英ﾌﾟﾚｾﾞﾝｽEB" panose="02020800000000000000" pitchFamily="18" charset="-128"/>
              </a:rPr>
              <a:t>なる</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en-US" altLang="ja-JP" sz="2400" b="1" dirty="0">
                <a:latin typeface="HGP創英ﾌﾟﾚｾﾞﾝｽEB" panose="02020800000000000000" pitchFamily="18" charset="-128"/>
                <a:ea typeface="HGP創英ﾌﾟﾚｾﾞﾝｽEB" panose="02020800000000000000" pitchFamily="18" charset="-128"/>
              </a:rPr>
              <a:t> </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例えば私たちが苦労している英語の会話も、あと１０年すれば自</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動翻訳機の精度が向上し、機械に日本語で話しかけるだけで相</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手に通じるという時代に突入</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en-US" altLang="ja-JP" sz="2400" b="1" dirty="0">
                <a:latin typeface="HGP創英ﾌﾟﾚｾﾞﾝｽEB" panose="02020800000000000000" pitchFamily="18" charset="-128"/>
                <a:ea typeface="HGP創英ﾌﾟﾚｾﾞﾝｽEB" panose="02020800000000000000" pitchFamily="18" charset="-128"/>
              </a:rPr>
              <a:t> </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そんな時代に生きている若者や仕事で忙しい人が、はたして　</a:t>
            </a:r>
            <a:r>
              <a:rPr lang="ja-JP" altLang="ja-JP" sz="2400" b="1" dirty="0" err="1">
                <a:latin typeface="HGP創英ﾌﾟﾚｾﾞﾝｽEB" panose="02020800000000000000" pitchFamily="18" charset="-128"/>
                <a:ea typeface="HGP創英ﾌﾟﾚｾﾞﾝｽEB" panose="02020800000000000000" pitchFamily="18" charset="-128"/>
              </a:rPr>
              <a:t>わ</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err="1">
                <a:latin typeface="HGP創英ﾌﾟﾚｾﾞﾝｽEB" panose="02020800000000000000" pitchFamily="18" charset="-128"/>
                <a:ea typeface="HGP創英ﾌﾟﾚｾﾞﾝｽEB" panose="02020800000000000000" pitchFamily="18" charset="-128"/>
              </a:rPr>
              <a:t>ざわざ</a:t>
            </a:r>
            <a:r>
              <a:rPr lang="ja-JP" altLang="ja-JP" sz="2400" b="1" dirty="0">
                <a:latin typeface="HGP創英ﾌﾟﾚｾﾞﾝｽEB" panose="02020800000000000000" pitchFamily="18" charset="-128"/>
                <a:ea typeface="HGP創英ﾌﾟﾚｾﾞﾝｽEB" panose="02020800000000000000" pitchFamily="18" charset="-128"/>
              </a:rPr>
              <a:t>毎週例会場に集まってくる</a:t>
            </a:r>
            <a:r>
              <a:rPr lang="ja-JP" altLang="en-US" sz="2400" b="1" dirty="0">
                <a:latin typeface="HGP創英ﾌﾟﾚｾﾞﾝｽEB" panose="02020800000000000000" pitchFamily="18" charset="-128"/>
                <a:ea typeface="HGP創英ﾌﾟﾚｾﾞﾝｽEB" panose="02020800000000000000" pitchFamily="18" charset="-128"/>
              </a:rPr>
              <a:t>のか？</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例会が面白くなく、毎週ご飯を食べて帰るだけの価値観しかない</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クラブでは、はたして何のために時間を割いてまで集まる意義が</a:t>
            </a:r>
            <a:r>
              <a:rPr lang="ja-JP" altLang="en-US" sz="2400" b="1" dirty="0">
                <a:latin typeface="HGP創英ﾌﾟﾚｾﾞﾝｽEB" panose="02020800000000000000" pitchFamily="18" charset="-128"/>
                <a:ea typeface="HGP創英ﾌﾟﾚｾﾞﾝｽEB" panose="02020800000000000000" pitchFamily="18" charset="-128"/>
              </a:rPr>
              <a:t>　</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あるのかと言う疑問</a:t>
            </a:r>
            <a:r>
              <a:rPr lang="ja-JP" altLang="en-US" sz="2400" b="1" dirty="0">
                <a:latin typeface="HGP創英ﾌﾟﾚｾﾞﾝｽEB" panose="02020800000000000000" pitchFamily="18" charset="-128"/>
                <a:ea typeface="HGP創英ﾌﾟﾚｾﾞﾝｽEB" panose="02020800000000000000" pitchFamily="18" charset="-128"/>
              </a:rPr>
              <a:t>が起こる</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en-US" altLang="ja-JP" sz="2400" b="1" dirty="0">
                <a:latin typeface="HGP創英ﾌﾟﾚｾﾞﾝｽEB" panose="02020800000000000000" pitchFamily="18" charset="-128"/>
                <a:ea typeface="HGP創英ﾌﾟﾚｾﾞﾝｽEB" panose="02020800000000000000" pitchFamily="18" charset="-128"/>
              </a:rPr>
              <a:t> </a:t>
            </a:r>
            <a:endParaRPr lang="ja-JP" altLang="ja-JP" sz="2400"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20615281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692696"/>
            <a:ext cx="8496944" cy="5078313"/>
          </a:xfrm>
          <a:prstGeom prst="rect">
            <a:avLst/>
          </a:prstGeom>
          <a:noFill/>
        </p:spPr>
        <p:txBody>
          <a:bodyPr wrap="square" rtlCol="0">
            <a:spAutoFit/>
          </a:bodyPr>
          <a:lstStyle/>
          <a:p>
            <a:r>
              <a:rPr lang="ja-JP" altLang="en-US" sz="2400" b="1" dirty="0">
                <a:latin typeface="HGP創英ﾌﾟﾚｾﾞﾝｽEB" panose="02020800000000000000" pitchFamily="18" charset="-128"/>
                <a:ea typeface="HGP創英ﾌﾟﾚｾﾞﾝｽEB" panose="02020800000000000000" pitchFamily="18" charset="-128"/>
              </a:rPr>
              <a:t>★</a:t>
            </a:r>
            <a:r>
              <a:rPr lang="ja-JP" altLang="ja-JP" sz="2400" b="1" dirty="0">
                <a:latin typeface="HGP創英ﾌﾟﾚｾﾞﾝｽEB" panose="02020800000000000000" pitchFamily="18" charset="-128"/>
                <a:ea typeface="HGP創英ﾌﾟﾚｾﾞﾝｽEB" panose="02020800000000000000" pitchFamily="18" charset="-128"/>
              </a:rPr>
              <a:t>新たに起こってくる疑問</a:t>
            </a:r>
            <a:r>
              <a:rPr lang="ja-JP" altLang="en-US" sz="2400" b="1" dirty="0">
                <a:latin typeface="HGP創英ﾌﾟﾚｾﾞﾝｽEB" panose="02020800000000000000" pitchFamily="18" charset="-128"/>
                <a:ea typeface="HGP創英ﾌﾟﾚｾﾞﾝｽEB" panose="02020800000000000000" pitchFamily="18" charset="-128"/>
              </a:rPr>
              <a:t>：</a:t>
            </a:r>
            <a:r>
              <a:rPr lang="ja-JP" altLang="ja-JP" sz="2400" b="1" dirty="0">
                <a:latin typeface="HGP創英ﾌﾟﾚｾﾞﾝｽEB" panose="02020800000000000000" pitchFamily="18" charset="-128"/>
                <a:ea typeface="HGP創英ﾌﾟﾚｾﾞﾝｽEB" panose="02020800000000000000" pitchFamily="18" charset="-128"/>
              </a:rPr>
              <a:t>果たしてロータリーは誰のものなのか</a:t>
            </a:r>
            <a:r>
              <a:rPr lang="ja-JP" altLang="en-US" sz="2400" b="1" dirty="0">
                <a:latin typeface="HGP創英ﾌﾟﾚｾﾞﾝｽEB" panose="02020800000000000000" pitchFamily="18" charset="-128"/>
                <a:ea typeface="HGP創英ﾌﾟﾚｾﾞﾝｽEB" panose="02020800000000000000" pitchFamily="18" charset="-128"/>
              </a:rPr>
              <a:t>？</a:t>
            </a:r>
            <a:endParaRPr lang="ja-JP" altLang="ja-JP" sz="2400" dirty="0">
              <a:latin typeface="HGP創英ﾌﾟﾚｾﾞﾝｽEB" panose="02020800000000000000" pitchFamily="18" charset="-128"/>
              <a:ea typeface="HGP創英ﾌﾟﾚｾﾞﾝｽEB" panose="02020800000000000000" pitchFamily="18" charset="-128"/>
            </a:endParaRPr>
          </a:p>
          <a:p>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en-US" sz="2800" b="1" dirty="0">
                <a:solidFill>
                  <a:srgbClr val="FF0000"/>
                </a:solidFill>
                <a:latin typeface="HGP創英ﾌﾟﾚｾﾞﾝｽEB" panose="02020800000000000000" pitchFamily="18" charset="-128"/>
                <a:ea typeface="HGP創英ﾌﾟﾚｾﾞﾝｽEB" panose="02020800000000000000" pitchFamily="18" charset="-128"/>
              </a:rPr>
              <a:t>①</a:t>
            </a:r>
            <a:r>
              <a:rPr lang="ja-JP" altLang="ja-JP" sz="2800" b="1" dirty="0">
                <a:solidFill>
                  <a:srgbClr val="FF0000"/>
                </a:solidFill>
                <a:latin typeface="HGP創英ﾌﾟﾚｾﾞﾝｽEB" panose="02020800000000000000" pitchFamily="18" charset="-128"/>
                <a:ea typeface="HGP創英ﾌﾟﾚｾﾞﾝｽEB" panose="02020800000000000000" pitchFamily="18" charset="-128"/>
              </a:rPr>
              <a:t>それは古くから入会している会員だけのものなのか？</a:t>
            </a:r>
            <a:endParaRPr lang="ja-JP" altLang="ja-JP" sz="2800" dirty="0">
              <a:solidFill>
                <a:srgbClr val="FF0000"/>
              </a:solidFill>
              <a:latin typeface="HGP創英ﾌﾟﾚｾﾞﾝｽEB" panose="02020800000000000000" pitchFamily="18" charset="-128"/>
              <a:ea typeface="HGP創英ﾌﾟﾚｾﾞﾝｽEB" panose="02020800000000000000" pitchFamily="18" charset="-128"/>
            </a:endParaRPr>
          </a:p>
          <a:p>
            <a:r>
              <a:rPr lang="ja-JP" altLang="en-US" sz="2800" b="1" dirty="0">
                <a:solidFill>
                  <a:srgbClr val="FF0000"/>
                </a:solidFill>
                <a:latin typeface="HGP創英ﾌﾟﾚｾﾞﾝｽEB" panose="02020800000000000000" pitchFamily="18" charset="-128"/>
                <a:ea typeface="HGP創英ﾌﾟﾚｾﾞﾝｽEB" panose="02020800000000000000" pitchFamily="18" charset="-128"/>
              </a:rPr>
              <a:t>　　②</a:t>
            </a:r>
            <a:r>
              <a:rPr lang="ja-JP" altLang="ja-JP" sz="2800" b="1" dirty="0">
                <a:solidFill>
                  <a:srgbClr val="FF0000"/>
                </a:solidFill>
                <a:latin typeface="HGP創英ﾌﾟﾚｾﾞﾝｽEB" panose="02020800000000000000" pitchFamily="18" charset="-128"/>
                <a:ea typeface="HGP創英ﾌﾟﾚｾﾞﾝｽEB" panose="02020800000000000000" pitchFamily="18" charset="-128"/>
              </a:rPr>
              <a:t>地域社会の為のものなのか？</a:t>
            </a:r>
            <a:endParaRPr lang="ja-JP" altLang="ja-JP" sz="2800" dirty="0">
              <a:solidFill>
                <a:srgbClr val="FF0000"/>
              </a:solidFill>
              <a:latin typeface="HGP創英ﾌﾟﾚｾﾞﾝｽEB" panose="02020800000000000000" pitchFamily="18" charset="-128"/>
              <a:ea typeface="HGP創英ﾌﾟﾚｾﾞﾝｽEB" panose="02020800000000000000" pitchFamily="18" charset="-128"/>
            </a:endParaRPr>
          </a:p>
          <a:p>
            <a:r>
              <a:rPr lang="ja-JP" altLang="en-US" sz="2800" b="1" dirty="0">
                <a:solidFill>
                  <a:srgbClr val="FF0000"/>
                </a:solidFill>
                <a:latin typeface="HGP創英ﾌﾟﾚｾﾞﾝｽEB" panose="02020800000000000000" pitchFamily="18" charset="-128"/>
                <a:ea typeface="HGP創英ﾌﾟﾚｾﾞﾝｽEB" panose="02020800000000000000" pitchFamily="18" charset="-128"/>
              </a:rPr>
              <a:t>　　③</a:t>
            </a:r>
            <a:r>
              <a:rPr lang="ja-JP" altLang="ja-JP" sz="2800" b="1" dirty="0">
                <a:solidFill>
                  <a:srgbClr val="FF0000"/>
                </a:solidFill>
                <a:latin typeface="HGP創英ﾌﾟﾚｾﾞﾝｽEB" panose="02020800000000000000" pitchFamily="18" charset="-128"/>
                <a:ea typeface="HGP創英ﾌﾟﾚｾﾞﾝｽEB" panose="02020800000000000000" pitchFamily="18" charset="-128"/>
              </a:rPr>
              <a:t>世界で奉仕活動をする人の為のものなのか？</a:t>
            </a:r>
            <a:endParaRPr lang="ja-JP" altLang="ja-JP" sz="2800" dirty="0">
              <a:solidFill>
                <a:srgbClr val="FF0000"/>
              </a:solidFill>
              <a:latin typeface="HGP創英ﾌﾟﾚｾﾞﾝｽEB" panose="02020800000000000000" pitchFamily="18" charset="-128"/>
              <a:ea typeface="HGP創英ﾌﾟﾚｾﾞﾝｽEB" panose="02020800000000000000" pitchFamily="18" charset="-128"/>
            </a:endParaRPr>
          </a:p>
          <a:p>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ロータリーの２０年後、３０年後、私たちは何をすべきで、どの</a:t>
            </a:r>
            <a:r>
              <a:rPr lang="ja-JP" altLang="ja-JP" sz="2400" b="1" dirty="0" err="1">
                <a:latin typeface="HGP創英ﾌﾟﾚｾﾞﾝｽEB" panose="02020800000000000000" pitchFamily="18" charset="-128"/>
                <a:ea typeface="HGP創英ﾌﾟﾚｾﾞﾝｽEB" panose="02020800000000000000" pitchFamily="18" charset="-128"/>
              </a:rPr>
              <a:t>よ</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err="1">
                <a:latin typeface="HGP創英ﾌﾟﾚｾﾞﾝｽEB" panose="02020800000000000000" pitchFamily="18" charset="-128"/>
                <a:ea typeface="HGP創英ﾌﾟﾚｾﾞﾝｽEB" panose="02020800000000000000" pitchFamily="18" charset="-128"/>
              </a:rPr>
              <a:t>うに</a:t>
            </a:r>
            <a:r>
              <a:rPr lang="ja-JP" altLang="ja-JP" sz="2400" b="1" dirty="0">
                <a:latin typeface="HGP創英ﾌﾟﾚｾﾞﾝｽEB" panose="02020800000000000000" pitchFamily="18" charset="-128"/>
                <a:ea typeface="HGP創英ﾌﾟﾚｾﾞﾝｽEB" panose="02020800000000000000" pitchFamily="18" charset="-128"/>
              </a:rPr>
              <a:t>なっているのであろうか</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en-US" altLang="ja-JP" sz="2400" b="1" dirty="0">
                <a:latin typeface="HGP創英ﾌﾟﾚｾﾞﾝｽEB" panose="02020800000000000000" pitchFamily="18" charset="-128"/>
                <a:ea typeface="HGP創英ﾌﾟﾚｾﾞﾝｽEB" panose="02020800000000000000" pitchFamily="18" charset="-128"/>
              </a:rPr>
              <a:t> </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ja-JP" sz="2400" b="1" dirty="0">
                <a:latin typeface="HGP創英ﾌﾟﾚｾﾞﾝｽEB" panose="02020800000000000000" pitchFamily="18" charset="-128"/>
                <a:ea typeface="HGP創英ﾌﾟﾚｾﾞﾝｽEB" panose="02020800000000000000" pitchFamily="18" charset="-128"/>
              </a:rPr>
              <a:t>今からそれらを見据えた変革をしなければならないが、ＲＩでは、今回の多様性と柔軟性と言う言葉をキーワードに、その時代のクラブは　地域のニーズ、奉仕の形態、会員の考え方により、各々異なったクラブの形式ができているのではないかと推測</a:t>
            </a:r>
            <a:endParaRPr lang="ja-JP" altLang="ja-JP" sz="2400"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327018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332656"/>
            <a:ext cx="8424936" cy="6463308"/>
          </a:xfrm>
          <a:prstGeom prst="rect">
            <a:avLst/>
          </a:prstGeom>
          <a:noFill/>
        </p:spPr>
        <p:txBody>
          <a:bodyPr wrap="square" rtlCol="0">
            <a:spAutoFit/>
          </a:bodyPr>
          <a:lstStyle/>
          <a:p>
            <a:r>
              <a:rPr lang="ja-JP" altLang="en-US" sz="2400" b="1" dirty="0">
                <a:solidFill>
                  <a:srgbClr val="FF0000"/>
                </a:solidFill>
                <a:latin typeface="HGP創英ﾌﾟﾚｾﾞﾝｽEB" pitchFamily="18" charset="-128"/>
                <a:ea typeface="HGP創英ﾌﾟﾚｾﾞﾝｽEB" pitchFamily="18" charset="-128"/>
              </a:rPr>
              <a:t>◆米国時間の</a:t>
            </a:r>
            <a:r>
              <a:rPr lang="en-US" altLang="ja-JP" sz="2400" b="1" dirty="0">
                <a:solidFill>
                  <a:srgbClr val="FF0000"/>
                </a:solidFill>
                <a:latin typeface="HGP創英ﾌﾟﾚｾﾞﾝｽEB" pitchFamily="18" charset="-128"/>
                <a:ea typeface="HGP創英ﾌﾟﾚｾﾞﾝｽEB" pitchFamily="18" charset="-128"/>
              </a:rPr>
              <a:t>7</a:t>
            </a:r>
            <a:r>
              <a:rPr lang="ja-JP" altLang="en-US" sz="2400" b="1" dirty="0">
                <a:solidFill>
                  <a:srgbClr val="FF0000"/>
                </a:solidFill>
                <a:latin typeface="HGP創英ﾌﾟﾚｾﾞﾝｽEB" pitchFamily="18" charset="-128"/>
                <a:ea typeface="HGP創英ﾌﾟﾚｾﾞﾝｽEB" pitchFamily="18" charset="-128"/>
              </a:rPr>
              <a:t>月</a:t>
            </a:r>
            <a:r>
              <a:rPr lang="en-US" altLang="ja-JP" sz="2400" b="1" dirty="0">
                <a:solidFill>
                  <a:srgbClr val="FF0000"/>
                </a:solidFill>
                <a:latin typeface="HGP創英ﾌﾟﾚｾﾞﾝｽEB" pitchFamily="18" charset="-128"/>
                <a:ea typeface="HGP創英ﾌﾟﾚｾﾞﾝｽEB" pitchFamily="18" charset="-128"/>
              </a:rPr>
              <a:t>13</a:t>
            </a:r>
            <a:r>
              <a:rPr lang="ja-JP" altLang="en-US" sz="2400" b="1" dirty="0">
                <a:solidFill>
                  <a:srgbClr val="FF0000"/>
                </a:solidFill>
                <a:latin typeface="HGP創英ﾌﾟﾚｾﾞﾝｽEB" pitchFamily="18" charset="-128"/>
                <a:ea typeface="HGP創英ﾌﾟﾚｾﾞﾝｽEB" pitchFamily="18" charset="-128"/>
              </a:rPr>
              <a:t>日、国際ロータリー会長エレクトのサム </a:t>
            </a:r>
            <a:r>
              <a:rPr lang="en-US" altLang="ja-JP" sz="2400" b="1" dirty="0">
                <a:solidFill>
                  <a:srgbClr val="FF0000"/>
                </a:solidFill>
                <a:latin typeface="HGP創英ﾌﾟﾚｾﾞﾝｽEB" pitchFamily="18" charset="-128"/>
                <a:ea typeface="HGP創英ﾌﾟﾚｾﾞﾝｽEB" pitchFamily="18" charset="-128"/>
              </a:rPr>
              <a:t>F. </a:t>
            </a:r>
            <a:r>
              <a:rPr lang="ja-JP" altLang="en-US" sz="2400" b="1" dirty="0">
                <a:solidFill>
                  <a:srgbClr val="FF0000"/>
                </a:solidFill>
                <a:latin typeface="HGP創英ﾌﾟﾚｾﾞﾝｽEB" pitchFamily="18" charset="-128"/>
                <a:ea typeface="HGP創英ﾌﾟﾚｾﾞﾝｽEB" pitchFamily="18" charset="-128"/>
              </a:rPr>
              <a:t>オオリ氏が、予定通りに受けた手術後の合併症により、予期せぬかたちで逝去されました。  </a:t>
            </a:r>
          </a:p>
          <a:p>
            <a:endParaRPr lang="en-US" altLang="ja-JP" dirty="0"/>
          </a:p>
          <a:p>
            <a:r>
              <a:rPr lang="ja-JP" altLang="en-US" dirty="0">
                <a:latin typeface="HGP創英角ｺﾞｼｯｸUB" pitchFamily="50" charset="-128"/>
                <a:ea typeface="HGP創英角ｺﾞｼｯｸUB" pitchFamily="50" charset="-128"/>
              </a:rPr>
              <a:t>オオリ氏は</a:t>
            </a:r>
            <a:r>
              <a:rPr lang="en-US" altLang="ja-JP" dirty="0">
                <a:latin typeface="HGP創英角ｺﾞｼｯｸUB" pitchFamily="50" charset="-128"/>
                <a:ea typeface="HGP創英角ｺﾞｼｯｸUB" pitchFamily="50" charset="-128"/>
              </a:rPr>
              <a:t>38</a:t>
            </a:r>
            <a:r>
              <a:rPr lang="ja-JP" altLang="en-US" dirty="0">
                <a:latin typeface="HGP創英角ｺﾞｼｯｸUB" pitchFamily="50" charset="-128"/>
                <a:ea typeface="HGP創英角ｺﾞｼｯｸUB" pitchFamily="50" charset="-128"/>
              </a:rPr>
              <a:t>年間、カンパラ・ロータリークラブ（ウガンダ）の会員でした。</a:t>
            </a:r>
          </a:p>
          <a:p>
            <a:r>
              <a:rPr lang="ja-JP" altLang="en-US" dirty="0">
                <a:latin typeface="HGP創英角ｺﾞｼｯｸUB" pitchFamily="50" charset="-128"/>
                <a:ea typeface="HGP創英角ｺﾞｼｯｸUB" pitchFamily="50" charset="-128"/>
              </a:rPr>
              <a:t>エレクトは「相互の責任とお互いを思いやる心という潜在的な価値観と中核的な信条を土台とするロータリーは、私の人生そのものとなりました。ロータリーを通じて誰かの生活をよりよくすることができ、大きな満足感を覚えます」</a:t>
            </a:r>
          </a:p>
          <a:p>
            <a:r>
              <a:rPr lang="ja-JP" altLang="en-US" dirty="0">
                <a:latin typeface="HGP創英角ｺﾞｼｯｸUB" pitchFamily="50" charset="-128"/>
                <a:ea typeface="HGP創英角ｺﾞｼｯｸUB" pitchFamily="50" charset="-128"/>
              </a:rPr>
              <a:t>第</a:t>
            </a:r>
            <a:r>
              <a:rPr lang="en-US" altLang="ja-JP" dirty="0">
                <a:latin typeface="HGP創英角ｺﾞｼｯｸUB" pitchFamily="50" charset="-128"/>
                <a:ea typeface="HGP創英角ｺﾞｼｯｸUB" pitchFamily="50" charset="-128"/>
              </a:rPr>
              <a:t>108</a:t>
            </a:r>
            <a:r>
              <a:rPr lang="ja-JP" altLang="en-US" dirty="0">
                <a:latin typeface="HGP創英角ｺﾞｼｯｸUB" pitchFamily="50" charset="-128"/>
                <a:ea typeface="HGP創英角ｺﾞｼｯｸUB" pitchFamily="50" charset="-128"/>
              </a:rPr>
              <a:t>代ロータリー会長としてのオオリ氏の任期は、</a:t>
            </a:r>
            <a:r>
              <a:rPr lang="en-US" altLang="ja-JP" dirty="0">
                <a:latin typeface="HGP創英角ｺﾞｼｯｸUB" pitchFamily="50" charset="-128"/>
                <a:ea typeface="HGP創英角ｺﾞｼｯｸUB" pitchFamily="50" charset="-128"/>
              </a:rPr>
              <a:t>2018</a:t>
            </a:r>
            <a:r>
              <a:rPr lang="ja-JP" altLang="en-US" dirty="0">
                <a:latin typeface="HGP創英角ｺﾞｼｯｸUB" pitchFamily="50" charset="-128"/>
                <a:ea typeface="HGP創英角ｺﾞｼｯｸUB" pitchFamily="50" charset="-128"/>
              </a:rPr>
              <a:t>年</a:t>
            </a:r>
            <a:r>
              <a:rPr lang="en-US" altLang="ja-JP" dirty="0">
                <a:latin typeface="HGP創英角ｺﾞｼｯｸUB" pitchFamily="50" charset="-128"/>
                <a:ea typeface="HGP創英角ｺﾞｼｯｸUB" pitchFamily="50" charset="-128"/>
              </a:rPr>
              <a:t>7</a:t>
            </a:r>
            <a:r>
              <a:rPr lang="ja-JP" altLang="en-US" dirty="0">
                <a:latin typeface="HGP創英角ｺﾞｼｯｸUB" pitchFamily="50" charset="-128"/>
                <a:ea typeface="HGP創英角ｺﾞｼｯｸUB" pitchFamily="50" charset="-128"/>
              </a:rPr>
              <a:t>月</a:t>
            </a:r>
            <a:r>
              <a:rPr lang="en-US" altLang="ja-JP" dirty="0">
                <a:latin typeface="HGP創英角ｺﾞｼｯｸUB" pitchFamily="50" charset="-128"/>
                <a:ea typeface="HGP創英角ｺﾞｼｯｸUB" pitchFamily="50" charset="-128"/>
              </a:rPr>
              <a:t>1</a:t>
            </a:r>
            <a:r>
              <a:rPr lang="ja-JP" altLang="en-US" dirty="0">
                <a:latin typeface="HGP創英角ｺﾞｼｯｸUB" pitchFamily="50" charset="-128"/>
                <a:ea typeface="HGP創英角ｺﾞｼｯｸUB" pitchFamily="50" charset="-128"/>
              </a:rPr>
              <a:t>日に始まる予定でした。</a:t>
            </a:r>
          </a:p>
          <a:p>
            <a:r>
              <a:rPr lang="ja-JP" altLang="en-US" dirty="0">
                <a:latin typeface="HGP創英角ｺﾞｼｯｸUB" pitchFamily="50" charset="-128"/>
                <a:ea typeface="HGP創英角ｺﾞｼｯｸUB" pitchFamily="50" charset="-128"/>
              </a:rPr>
              <a:t>オオリ氏のリーダーシップにより、ウガンダでは</a:t>
            </a:r>
            <a:r>
              <a:rPr lang="en-US" altLang="ja-JP" dirty="0">
                <a:latin typeface="HGP創英角ｺﾞｼｯｸUB" pitchFamily="50" charset="-128"/>
                <a:ea typeface="HGP創英角ｺﾞｼｯｸUB" pitchFamily="50" charset="-128"/>
              </a:rPr>
              <a:t>29</a:t>
            </a:r>
            <a:r>
              <a:rPr lang="ja-JP" altLang="en-US" dirty="0">
                <a:latin typeface="HGP創英角ｺﾞｼｯｸUB" pitchFamily="50" charset="-128"/>
                <a:ea typeface="HGP創英角ｺﾞｼｯｸUB" pitchFamily="50" charset="-128"/>
              </a:rPr>
              <a:t>年間で、クラブ数が</a:t>
            </a:r>
            <a:r>
              <a:rPr lang="en-US" altLang="ja-JP" dirty="0">
                <a:latin typeface="HGP創英角ｺﾞｼｯｸUB" pitchFamily="50" charset="-128"/>
                <a:ea typeface="HGP創英角ｺﾞｼｯｸUB" pitchFamily="50" charset="-128"/>
              </a:rPr>
              <a:t>9</a:t>
            </a:r>
            <a:r>
              <a:rPr lang="ja-JP" altLang="en-US" dirty="0">
                <a:latin typeface="HGP創英角ｺﾞｼｯｸUB" pitchFamily="50" charset="-128"/>
                <a:ea typeface="HGP創英角ｺﾞｼｯｸUB" pitchFamily="50" charset="-128"/>
              </a:rPr>
              <a:t>から</a:t>
            </a:r>
            <a:r>
              <a:rPr lang="en-US" altLang="ja-JP" dirty="0">
                <a:latin typeface="HGP創英角ｺﾞｼｯｸUB" pitchFamily="50" charset="-128"/>
                <a:ea typeface="HGP創英角ｺﾞｼｯｸUB" pitchFamily="50" charset="-128"/>
              </a:rPr>
              <a:t>89</a:t>
            </a:r>
            <a:r>
              <a:rPr lang="ja-JP" altLang="en-US" dirty="0" err="1">
                <a:latin typeface="HGP創英角ｺﾞｼｯｸUB" pitchFamily="50" charset="-128"/>
                <a:ea typeface="HGP創英角ｺﾞｼｯｸUB" pitchFamily="50" charset="-128"/>
              </a:rPr>
              <a:t>にまで</a:t>
            </a:r>
            <a:r>
              <a:rPr lang="ja-JP" altLang="en-US" dirty="0">
                <a:latin typeface="HGP創英角ｺﾞｼｯｸUB" pitchFamily="50" charset="-128"/>
                <a:ea typeface="HGP創英角ｺﾞｼｯｸUB" pitchFamily="50" charset="-128"/>
              </a:rPr>
              <a:t>増えました。 </a:t>
            </a:r>
          </a:p>
          <a:p>
            <a:r>
              <a:rPr lang="ja-JP" altLang="en-US" dirty="0">
                <a:latin typeface="HGP創英角ｺﾞｼｯｸUB" pitchFamily="50" charset="-128"/>
                <a:ea typeface="HGP創英角ｺﾞｼｯｸUB" pitchFamily="50" charset="-128"/>
              </a:rPr>
              <a:t>ロータリー会員に「変化をもたらすための熱い情熱」を見出していたオオリ氏。その情熱と誇りを生かして、「すべてのプロジェクトを平和と繁栄の原動力とすること」を望んでいました。</a:t>
            </a:r>
          </a:p>
          <a:p>
            <a:r>
              <a:rPr lang="ja-JP" altLang="en-US" dirty="0">
                <a:latin typeface="HGP創英角ｺﾞｼｯｸUB" pitchFamily="50" charset="-128"/>
                <a:ea typeface="HGP創英角ｺﾞｼｯｸUB" pitchFamily="50" charset="-128"/>
              </a:rPr>
              <a:t>　ライズリー会長は、「サムさんは、多くの意味で特別な存在でした。このようなかたちで亡くなられたことは、ロータリー、サムさんの地元地域、世界にとって大きな損失」であるとし、「現在、サムさんの人生を称えるための計画を立てており、計画が固まり次第、発表いたします」と述べました。 </a:t>
            </a:r>
          </a:p>
          <a:p>
            <a:endParaRPr lang="en-US" altLang="ja-JP" dirty="0">
              <a:latin typeface="HGP創英角ｺﾞｼｯｸUB" pitchFamily="50" charset="-128"/>
              <a:ea typeface="HGP創英角ｺﾞｼｯｸUB" pitchFamily="50" charset="-128"/>
            </a:endParaRPr>
          </a:p>
          <a:p>
            <a:r>
              <a:rPr lang="ja-JP" altLang="en-US" b="1" dirty="0">
                <a:solidFill>
                  <a:srgbClr val="FF0000"/>
                </a:solidFill>
                <a:latin typeface="HGP創英角ｺﾞｼｯｸUB" pitchFamily="50" charset="-128"/>
                <a:ea typeface="HGP創英角ｺﾞｼｯｸUB" pitchFamily="50" charset="-128"/>
              </a:rPr>
              <a:t>ロータリーはオオリ氏を称え、記念基金を設立します。この詳細は追ってお知らせします</a:t>
            </a:r>
          </a:p>
          <a:p>
            <a:endParaRPr kumimoji="1" lang="ja-JP" altLang="en-US" dirty="0">
              <a:latin typeface="HGP創英角ｺﾞｼｯｸUB" pitchFamily="50" charset="-128"/>
              <a:ea typeface="HGP創英角ｺﾞｼｯｸUB" pitchFamily="50" charset="-12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332656"/>
            <a:ext cx="8208912" cy="6740307"/>
          </a:xfrm>
          <a:prstGeom prst="rect">
            <a:avLst/>
          </a:prstGeom>
          <a:noFill/>
        </p:spPr>
        <p:txBody>
          <a:bodyPr wrap="square" rtlCol="0">
            <a:spAutoFit/>
          </a:bodyPr>
          <a:lstStyle/>
          <a:p>
            <a:r>
              <a:rPr lang="ja-JP" altLang="en-US" sz="2400" b="1" dirty="0">
                <a:solidFill>
                  <a:srgbClr val="FF0000"/>
                </a:solidFill>
                <a:latin typeface="HGP創英ﾌﾟﾚｾﾞﾝｽEB" panose="02020800000000000000" pitchFamily="18" charset="-128"/>
                <a:ea typeface="HGP創英ﾌﾟﾚｾﾞﾝｽEB" panose="02020800000000000000" pitchFamily="18" charset="-128"/>
              </a:rPr>
              <a:t>◆新しいクラブの形態</a:t>
            </a:r>
            <a:endParaRPr lang="en-US" altLang="ja-JP" sz="2400" b="1" dirty="0">
              <a:solidFill>
                <a:srgbClr val="FF0000"/>
              </a:solidFill>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①</a:t>
            </a:r>
            <a:r>
              <a:rPr lang="ja-JP" altLang="ja-JP" sz="2400" b="1" dirty="0">
                <a:latin typeface="HGP創英ﾌﾟﾚｾﾞﾝｽEB" panose="02020800000000000000" pitchFamily="18" charset="-128"/>
                <a:ea typeface="HGP創英ﾌﾟﾚｾﾞﾝｽEB" panose="02020800000000000000" pitchFamily="18" charset="-128"/>
              </a:rPr>
              <a:t>外国との奉仕活動を専門に行うクラブ</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②</a:t>
            </a:r>
            <a:r>
              <a:rPr lang="ja-JP" altLang="ja-JP" sz="2400" b="1" dirty="0">
                <a:latin typeface="HGP創英ﾌﾟﾚｾﾞﾝｽEB" panose="02020800000000000000" pitchFamily="18" charset="-128"/>
                <a:ea typeface="HGP創英ﾌﾟﾚｾﾞﾝｽEB" panose="02020800000000000000" pitchFamily="18" charset="-128"/>
              </a:rPr>
              <a:t>地域でそれぞれのニーズに特化した活動だけを目的とするク</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ラブ</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③</a:t>
            </a:r>
            <a:r>
              <a:rPr lang="ja-JP" altLang="ja-JP" sz="2400" b="1" dirty="0">
                <a:latin typeface="HGP創英ﾌﾟﾚｾﾞﾝｽEB" panose="02020800000000000000" pitchFamily="18" charset="-128"/>
                <a:ea typeface="HGP創英ﾌﾟﾚｾﾞﾝｽEB" panose="02020800000000000000" pitchFamily="18" charset="-128"/>
              </a:rPr>
              <a:t>個人のノウハウやスキルを使いこなせるクラブ</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ロータリーとはさまざまな奉仕の形態に対応した形に変化して</a:t>
            </a:r>
            <a:r>
              <a:rPr lang="ja-JP" altLang="ja-JP" sz="2400" b="1" dirty="0" err="1">
                <a:latin typeface="HGP創英ﾌﾟﾚｾﾞﾝｽEB" panose="02020800000000000000" pitchFamily="18" charset="-128"/>
                <a:ea typeface="HGP創英ﾌﾟﾚｾﾞﾝｽEB" panose="02020800000000000000" pitchFamily="18" charset="-128"/>
              </a:rPr>
              <a:t>い</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en-US" sz="2400" b="1" dirty="0" err="1">
                <a:latin typeface="HGP創英ﾌﾟﾚｾﾞﾝｽEB" panose="02020800000000000000" pitchFamily="18" charset="-128"/>
                <a:ea typeface="HGP創英ﾌﾟﾚｾﾞﾝｽEB" panose="02020800000000000000" pitchFamily="18" charset="-128"/>
              </a:rPr>
              <a:t>か</a:t>
            </a:r>
            <a:r>
              <a:rPr lang="ja-JP" altLang="en-US" sz="2400" b="1" dirty="0">
                <a:latin typeface="HGP創英ﾌﾟﾚｾﾞﾝｽEB" panose="02020800000000000000" pitchFamily="18" charset="-128"/>
                <a:ea typeface="HGP創英ﾌﾟﾚｾﾞﾝｽEB" panose="02020800000000000000" pitchFamily="18" charset="-128"/>
              </a:rPr>
              <a:t>なければならない</a:t>
            </a:r>
            <a:endParaRPr lang="ja-JP" altLang="ja-JP" sz="2400" dirty="0">
              <a:latin typeface="HGP創英ﾌﾟﾚｾﾞﾝｽEB" panose="02020800000000000000" pitchFamily="18" charset="-128"/>
              <a:ea typeface="HGP創英ﾌﾟﾚｾﾞﾝｽEB" panose="02020800000000000000" pitchFamily="18" charset="-128"/>
            </a:endParaRPr>
          </a:p>
          <a:p>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まさに</a:t>
            </a:r>
            <a:r>
              <a:rPr lang="ja-JP" altLang="en-US" sz="2400" b="1" dirty="0">
                <a:latin typeface="HGP創英ﾌﾟﾚｾﾞﾝｽEB" panose="02020800000000000000" pitchFamily="18" charset="-128"/>
                <a:ea typeface="HGP創英ﾌﾟﾚｾﾞﾝｽEB" panose="02020800000000000000" pitchFamily="18" charset="-128"/>
              </a:rPr>
              <a:t>、</a:t>
            </a:r>
            <a:r>
              <a:rPr lang="ja-JP" altLang="ja-JP" sz="2400" b="1" dirty="0">
                <a:latin typeface="HGP創英ﾌﾟﾚｾﾞﾝｽEB" panose="02020800000000000000" pitchFamily="18" charset="-128"/>
                <a:ea typeface="HGP創英ﾌﾟﾚｾﾞﾝｽEB" panose="02020800000000000000" pitchFamily="18" charset="-128"/>
              </a:rPr>
              <a:t>これから</a:t>
            </a:r>
            <a:r>
              <a:rPr lang="ja-JP" altLang="en-US" sz="2400" b="1" dirty="0">
                <a:latin typeface="HGP創英ﾌﾟﾚｾﾞﾝｽEB" panose="02020800000000000000" pitchFamily="18" charset="-128"/>
                <a:ea typeface="HGP創英ﾌﾟﾚｾﾞﾝｽEB" panose="02020800000000000000" pitchFamily="18" charset="-128"/>
              </a:rPr>
              <a:t>地区研修委員会が主導して、研修を行って</a:t>
            </a:r>
            <a:r>
              <a:rPr lang="ja-JP" altLang="en-US" sz="2400" b="1" dirty="0" err="1">
                <a:latin typeface="HGP創英ﾌﾟﾚｾﾞﾝｽEB" panose="02020800000000000000" pitchFamily="18" charset="-128"/>
                <a:ea typeface="HGP創英ﾌﾟﾚｾﾞﾝｽEB" panose="02020800000000000000" pitchFamily="18" charset="-128"/>
              </a:rPr>
              <a:t>い</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en-US" sz="2400" b="1" dirty="0" err="1">
                <a:latin typeface="HGP創英ﾌﾟﾚｾﾞﾝｽEB" panose="02020800000000000000" pitchFamily="18" charset="-128"/>
                <a:ea typeface="HGP創英ﾌﾟﾚｾﾞﾝｽEB" panose="02020800000000000000" pitchFamily="18" charset="-128"/>
              </a:rPr>
              <a:t>か</a:t>
            </a:r>
            <a:r>
              <a:rPr lang="ja-JP" altLang="en-US" sz="2400" b="1" dirty="0">
                <a:latin typeface="HGP創英ﾌﾟﾚｾﾞﾝｽEB" panose="02020800000000000000" pitchFamily="18" charset="-128"/>
                <a:ea typeface="HGP創英ﾌﾟﾚｾﾞﾝｽEB" panose="02020800000000000000" pitchFamily="18" charset="-128"/>
              </a:rPr>
              <a:t>なければならない内容は、クラブの変革へのサポート、</a:t>
            </a:r>
            <a:r>
              <a:rPr lang="ja-JP" altLang="ja-JP" sz="2400" b="1" dirty="0">
                <a:latin typeface="HGP創英ﾌﾟﾚｾﾞﾝｽEB" panose="02020800000000000000" pitchFamily="18" charset="-128"/>
                <a:ea typeface="HGP創英ﾌﾟﾚｾﾞﾝｽEB" panose="02020800000000000000" pitchFamily="18" charset="-128"/>
              </a:rPr>
              <a:t>柔軟</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性と寛容が試されています。</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en-US" altLang="ja-JP" sz="2400" b="1" dirty="0">
                <a:latin typeface="HGP創英ﾌﾟﾚｾﾞﾝｽEB" panose="02020800000000000000" pitchFamily="18" charset="-128"/>
                <a:ea typeface="HGP創英ﾌﾟﾚｾﾞﾝｽEB" panose="02020800000000000000" pitchFamily="18" charset="-128"/>
              </a:rPr>
              <a:t> </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ＲＩが今考えている最強のクラブの将来像は、従来型クラブで</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は無く、さまざまな奉仕の目的、地域のニーズ、例会の形式など、</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入会する会員それぞれの価値観によって違いがあってもよいの</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ではと考えたわけであります。</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en-US" altLang="ja-JP" sz="2400" b="1" dirty="0">
                <a:latin typeface="HGP創英ﾌﾟﾚｾﾞﾝｽEB" panose="02020800000000000000" pitchFamily="18" charset="-128"/>
                <a:ea typeface="HGP創英ﾌﾟﾚｾﾞﾝｽEB" panose="02020800000000000000" pitchFamily="18" charset="-128"/>
              </a:rPr>
              <a:t> </a:t>
            </a:r>
            <a:endParaRPr lang="ja-JP" altLang="ja-JP" sz="2400"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383072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404664"/>
            <a:ext cx="7920880" cy="6647974"/>
          </a:xfrm>
          <a:prstGeom prst="rect">
            <a:avLst/>
          </a:prstGeom>
          <a:noFill/>
        </p:spPr>
        <p:txBody>
          <a:bodyPr wrap="square" rtlCol="0">
            <a:spAutoFit/>
          </a:bodyPr>
          <a:lstStyle/>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しかし、ロータリーと言うものに古くから存在する基本的な</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価値観を崩してしまうと、それはロータリーでなくなってしまう</a:t>
            </a:r>
            <a:endParaRPr lang="en-US" altLang="ja-JP" sz="2400" b="1" dirty="0">
              <a:latin typeface="HGP創英ﾌﾟﾚｾﾞﾝｽEB" panose="02020800000000000000" pitchFamily="18" charset="-128"/>
              <a:ea typeface="HGP創英ﾌﾟﾚｾﾞﾝｽEB" panose="02020800000000000000" pitchFamily="18" charset="-128"/>
            </a:endParaRPr>
          </a:p>
          <a:p>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ＲＩは今のロータリーのユニークさは何なのか、ほかの団体と</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違うところは何なのかを、最近民間のシンクタンクに依頼し</a:t>
            </a:r>
            <a:r>
              <a:rPr lang="ja-JP" altLang="en-US" sz="2400" b="1" dirty="0">
                <a:latin typeface="HGP創英ﾌﾟﾚｾﾞﾝｽEB" panose="02020800000000000000" pitchFamily="18" charset="-128"/>
                <a:ea typeface="HGP創英ﾌﾟﾚｾﾞﾝｽEB" panose="02020800000000000000" pitchFamily="18" charset="-128"/>
              </a:rPr>
              <a:t>　</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評価してもらいました。</a:t>
            </a:r>
            <a:endParaRPr lang="ja-JP" altLang="ja-JP" sz="2400" dirty="0">
              <a:latin typeface="HGP創英ﾌﾟﾚｾﾞﾝｽEB" panose="02020800000000000000" pitchFamily="18" charset="-128"/>
              <a:ea typeface="HGP創英ﾌﾟﾚｾﾞﾝｽEB" panose="02020800000000000000" pitchFamily="18" charset="-128"/>
            </a:endParaRPr>
          </a:p>
          <a:p>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その結果</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ja-JP" sz="2400" b="1" dirty="0">
                <a:latin typeface="HGP創英ﾌﾟﾚｾﾞﾝｽEB" panose="02020800000000000000" pitchFamily="18" charset="-128"/>
                <a:ea typeface="HGP創英ﾌﾟﾚｾﾞﾝｽEB" panose="02020800000000000000" pitchFamily="18" charset="-128"/>
              </a:rPr>
              <a:t>１、ロータリーには職業分類がある　</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ja-JP" sz="2400" b="1" dirty="0">
                <a:latin typeface="HGP創英ﾌﾟﾚｾﾞﾝｽEB" panose="02020800000000000000" pitchFamily="18" charset="-128"/>
                <a:ea typeface="HGP創英ﾌﾟﾚｾﾞﾝｽEB" panose="02020800000000000000" pitchFamily="18" charset="-128"/>
              </a:rPr>
              <a:t>２、奉仕活動の中で３１年間ぶれずにポリオ撲滅に取り組んで</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いる　</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ja-JP" sz="2400" b="1" dirty="0">
                <a:latin typeface="HGP創英ﾌﾟﾚｾﾞﾝｽEB" panose="02020800000000000000" pitchFamily="18" charset="-128"/>
                <a:ea typeface="HGP創英ﾌﾟﾚｾﾞﾝｽEB" panose="02020800000000000000" pitchFamily="18" charset="-128"/>
              </a:rPr>
              <a:t>３、全世界に３５０００のクラブがある世界的ネットワークをも</a:t>
            </a:r>
            <a:r>
              <a:rPr lang="ja-JP" altLang="ja-JP" sz="2400" b="1" dirty="0" err="1">
                <a:latin typeface="HGP創英ﾌﾟﾚｾﾞﾝｽEB" panose="02020800000000000000" pitchFamily="18" charset="-128"/>
                <a:ea typeface="HGP創英ﾌﾟﾚｾﾞﾝｽEB" panose="02020800000000000000" pitchFamily="18" charset="-128"/>
              </a:rPr>
              <a:t>っ</a:t>
            </a:r>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err="1">
                <a:latin typeface="HGP創英ﾌﾟﾚｾﾞﾝｽEB" panose="02020800000000000000" pitchFamily="18" charset="-128"/>
                <a:ea typeface="HGP創英ﾌﾟﾚｾﾞﾝｽEB" panose="02020800000000000000" pitchFamily="18" charset="-128"/>
              </a:rPr>
              <a:t>て</a:t>
            </a:r>
            <a:r>
              <a:rPr lang="ja-JP" altLang="ja-JP" sz="2400" b="1" dirty="0">
                <a:latin typeface="HGP創英ﾌﾟﾚｾﾞﾝｽEB" panose="02020800000000000000" pitchFamily="18" charset="-128"/>
                <a:ea typeface="HGP創英ﾌﾟﾚｾﾞﾝｽEB" panose="02020800000000000000" pitchFamily="18" charset="-128"/>
              </a:rPr>
              <a:t>いる　</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ja-JP" sz="2400" b="1" dirty="0">
                <a:latin typeface="HGP創英ﾌﾟﾚｾﾞﾝｽEB" panose="02020800000000000000" pitchFamily="18" charset="-128"/>
                <a:ea typeface="HGP創英ﾌﾟﾚｾﾞﾝｽEB" panose="02020800000000000000" pitchFamily="18" charset="-128"/>
              </a:rPr>
              <a:t>４、世界規模での社会奉仕活動をしている　　</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ja-JP" altLang="ja-JP" sz="2400" b="1" dirty="0">
                <a:latin typeface="HGP創英ﾌﾟﾚｾﾞﾝｽEB" panose="02020800000000000000" pitchFamily="18" charset="-128"/>
                <a:ea typeface="HGP創英ﾌﾟﾚｾﾞﾝｽEB" panose="02020800000000000000" pitchFamily="18" charset="-128"/>
              </a:rPr>
              <a:t>５、地域社会のニーズだけでなく、リソースも供給している</a:t>
            </a:r>
            <a:endParaRPr lang="ja-JP" altLang="ja-JP" sz="2400" dirty="0">
              <a:latin typeface="HGP創英ﾌﾟﾚｾﾞﾝｽEB" panose="02020800000000000000" pitchFamily="18" charset="-128"/>
              <a:ea typeface="HGP創英ﾌﾟﾚｾﾞﾝｽEB" panose="02020800000000000000" pitchFamily="18" charset="-128"/>
            </a:endParaRPr>
          </a:p>
          <a:p>
            <a:endParaRPr lang="en-US" altLang="ja-JP" sz="2400" b="1" dirty="0">
              <a:latin typeface="HGP創英ﾌﾟﾚｾﾞﾝｽEB" panose="02020800000000000000" pitchFamily="18" charset="-128"/>
              <a:ea typeface="HGP創英ﾌﾟﾚｾﾞﾝｽEB" panose="02020800000000000000" pitchFamily="18" charset="-128"/>
            </a:endParaRPr>
          </a:p>
          <a:p>
            <a:r>
              <a:rPr lang="ja-JP" altLang="en-US" sz="2400" b="1" dirty="0">
                <a:latin typeface="HGP創英ﾌﾟﾚｾﾞﾝｽEB" panose="02020800000000000000" pitchFamily="18" charset="-128"/>
                <a:ea typeface="HGP創英ﾌﾟﾚｾﾞﾝｽEB" panose="02020800000000000000" pitchFamily="18" charset="-128"/>
              </a:rPr>
              <a:t>　　　</a:t>
            </a:r>
            <a:r>
              <a:rPr lang="ja-JP" altLang="ja-JP" sz="2400" b="1" dirty="0">
                <a:latin typeface="HGP創英ﾌﾟﾚｾﾞﾝｽEB" panose="02020800000000000000" pitchFamily="18" charset="-128"/>
                <a:ea typeface="HGP創英ﾌﾟﾚｾﾞﾝｽEB" panose="02020800000000000000" pitchFamily="18" charset="-128"/>
              </a:rPr>
              <a:t>この５つがロータリーのユニークさと評価されました。</a:t>
            </a:r>
            <a:endParaRPr lang="ja-JP" altLang="ja-JP" sz="2400" dirty="0">
              <a:latin typeface="HGP創英ﾌﾟﾚｾﾞﾝｽEB" panose="02020800000000000000" pitchFamily="18" charset="-128"/>
              <a:ea typeface="HGP創英ﾌﾟﾚｾﾞﾝｽEB" panose="02020800000000000000" pitchFamily="18" charset="-128"/>
            </a:endParaRPr>
          </a:p>
          <a:p>
            <a:r>
              <a:rPr lang="en-US" altLang="ja-JP" b="1" dirty="0"/>
              <a:t> </a:t>
            </a:r>
            <a:endParaRPr lang="ja-JP" altLang="ja-JP" dirty="0"/>
          </a:p>
        </p:txBody>
      </p:sp>
    </p:spTree>
    <p:extLst>
      <p:ext uri="{BB962C8B-B14F-4D97-AF65-F5344CB8AC3E}">
        <p14:creationId xmlns:p14="http://schemas.microsoft.com/office/powerpoint/2010/main" val="1206015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7584" y="260648"/>
            <a:ext cx="7632848"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4400" dirty="0"/>
              <a:t>　</a:t>
            </a:r>
            <a:r>
              <a:rPr kumimoji="1" lang="ja-JP" altLang="en-US" sz="4400" b="1" dirty="0">
                <a:solidFill>
                  <a:schemeClr val="accent2">
                    <a:lumMod val="75000"/>
                  </a:schemeClr>
                </a:solidFill>
              </a:rPr>
              <a:t>ロータリー・クラブセントラル</a:t>
            </a:r>
          </a:p>
        </p:txBody>
      </p:sp>
      <p:sp>
        <p:nvSpPr>
          <p:cNvPr id="3" name="テキスト ボックス 2"/>
          <p:cNvSpPr txBox="1"/>
          <p:nvPr/>
        </p:nvSpPr>
        <p:spPr>
          <a:xfrm>
            <a:off x="395536" y="1268760"/>
            <a:ext cx="8136904" cy="5139869"/>
          </a:xfrm>
          <a:prstGeom prst="rect">
            <a:avLst/>
          </a:prstGeom>
          <a:noFill/>
        </p:spPr>
        <p:txBody>
          <a:bodyPr wrap="square" rtlCol="0">
            <a:spAutoFit/>
          </a:bodyPr>
          <a:lstStyle/>
          <a:p>
            <a:pPr fontAlgn="base"/>
            <a:r>
              <a:rPr lang="ja-JP" altLang="en-US" sz="2000" dirty="0">
                <a:latin typeface="HGP創英角ｺﾞｼｯｸUB" panose="020B0900000000000000" pitchFamily="50" charset="-128"/>
                <a:ea typeface="HGP創英角ｺﾞｼｯｸUB" panose="020B0900000000000000" pitchFamily="50" charset="-128"/>
              </a:rPr>
              <a:t>◆クラブ、奉仕、財団への寄付に関して各クラブの情報が見られる</a:t>
            </a:r>
          </a:p>
          <a:p>
            <a:pPr fontAlgn="base"/>
            <a:r>
              <a:rPr lang="ja-JP" altLang="en-US" sz="2000" dirty="0">
                <a:latin typeface="HGP創英角ｺﾞｼｯｸUB" panose="020B0900000000000000" pitchFamily="50" charset="-128"/>
                <a:ea typeface="HGP創英角ｺﾞｼｯｸUB" panose="020B0900000000000000" pitchFamily="50" charset="-128"/>
              </a:rPr>
              <a:t>活気にあふれ、柔軟性と革新性のあるクラブとなるために、目標を設定し、それに向けた活動計画を立てましょう。このタブでは、会員増強、ロータリアンの参加、クラブのコミュニケーション、広報の各分野について、目標の設定と進捗の確認を行うことができます。</a:t>
            </a:r>
            <a:br>
              <a:rPr lang="ja-JP" altLang="en-US" sz="2000" dirty="0">
                <a:latin typeface="HGP創英角ｺﾞｼｯｸUB" panose="020B0900000000000000" pitchFamily="50" charset="-128"/>
                <a:ea typeface="HGP創英角ｺﾞｼｯｸUB" panose="020B0900000000000000" pitchFamily="50" charset="-128"/>
              </a:rPr>
            </a:br>
            <a:br>
              <a:rPr lang="ja-JP" altLang="en-US" sz="2000" dirty="0">
                <a:latin typeface="HGP創英角ｺﾞｼｯｸUB" panose="020B0900000000000000" pitchFamily="50" charset="-128"/>
                <a:ea typeface="HGP創英角ｺﾞｼｯｸUB" panose="020B0900000000000000" pitchFamily="50" charset="-128"/>
              </a:rPr>
            </a:br>
            <a:r>
              <a:rPr lang="ja-JP" altLang="en-US" sz="2000" dirty="0">
                <a:latin typeface="HGP創英角ｺﾞｼｯｸUB" panose="020B0900000000000000" pitchFamily="50" charset="-128"/>
                <a:ea typeface="HGP創英角ｺﾞｼｯｸUB" panose="020B0900000000000000" pitchFamily="50" charset="-128"/>
              </a:rPr>
              <a:t>現・次期・直前クラブリーダー（会長、幹事、会計、クラブ事務職員／常任幹事、財団委員長、会員増強委員長）は、目標を進捗を編集できます。クラブ会員は全員、目標と進捗を閲覧できます。</a:t>
            </a:r>
          </a:p>
          <a:p>
            <a:pPr fontAlgn="base"/>
            <a:endParaRPr lang="en-US" altLang="ja-JP" dirty="0"/>
          </a:p>
          <a:p>
            <a:pPr fontAlgn="base"/>
            <a:endParaRPr lang="en-US" altLang="ja-JP" dirty="0"/>
          </a:p>
          <a:p>
            <a:pPr fontAlgn="base"/>
            <a:endParaRPr lang="en-US" altLang="ja-JP" sz="2800" b="1" dirty="0">
              <a:solidFill>
                <a:srgbClr val="0070C0"/>
              </a:solidFill>
            </a:endParaRPr>
          </a:p>
          <a:p>
            <a:pPr fontAlgn="base"/>
            <a:endParaRPr lang="en-US" altLang="ja-JP" sz="2800" b="1" dirty="0">
              <a:solidFill>
                <a:srgbClr val="0070C0"/>
              </a:solidFill>
            </a:endParaRPr>
          </a:p>
          <a:p>
            <a:pPr fontAlgn="base"/>
            <a:r>
              <a:rPr lang="ja-JP" altLang="en-US" sz="2800" b="1" dirty="0">
                <a:solidFill>
                  <a:srgbClr val="0070C0"/>
                </a:solidFill>
                <a:latin typeface="HGP創英角ｺﾞｼｯｸUB" pitchFamily="50" charset="-128"/>
                <a:ea typeface="HGP創英角ｺﾞｼｯｸUB" pitchFamily="50" charset="-128"/>
              </a:rPr>
              <a:t>ところが、これを全く使っていないクラブが多い。</a:t>
            </a:r>
            <a:endParaRPr lang="en-US" altLang="ja-JP" sz="2800" b="1" dirty="0">
              <a:solidFill>
                <a:srgbClr val="0070C0"/>
              </a:solidFill>
              <a:latin typeface="HGP創英角ｺﾞｼｯｸUB" pitchFamily="50" charset="-128"/>
              <a:ea typeface="HGP創英角ｺﾞｼｯｸUB" pitchFamily="50" charset="-128"/>
            </a:endParaRPr>
          </a:p>
          <a:p>
            <a:pPr fontAlgn="base"/>
            <a:r>
              <a:rPr lang="ja-JP" altLang="en-US" sz="2800" b="1" dirty="0">
                <a:solidFill>
                  <a:srgbClr val="0070C0"/>
                </a:solidFill>
                <a:latin typeface="HGP創英角ｺﾞｼｯｸUB" pitchFamily="50" charset="-128"/>
                <a:ea typeface="HGP創英角ｺﾞｼｯｸUB" pitchFamily="50" charset="-128"/>
              </a:rPr>
              <a:t>ＲＩ会長賞の基準は、クラブセントラルの目標の達成</a:t>
            </a:r>
          </a:p>
        </p:txBody>
      </p:sp>
      <p:sp>
        <p:nvSpPr>
          <p:cNvPr id="4" name="下矢印 3"/>
          <p:cNvSpPr/>
          <p:nvPr/>
        </p:nvSpPr>
        <p:spPr>
          <a:xfrm>
            <a:off x="3707904" y="4293096"/>
            <a:ext cx="1152128" cy="86409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FF0000"/>
                </a:solidFill>
                <a:latin typeface="HGP創英角ｺﾞｼｯｸUB" panose="020B0900000000000000" pitchFamily="50" charset="-128"/>
                <a:ea typeface="HGP創英角ｺﾞｼｯｸUB" panose="020B0900000000000000" pitchFamily="50" charset="-128"/>
              </a:rPr>
              <a:t>ロータリークラブセントラルの導入推進</a:t>
            </a:r>
            <a:endParaRPr kumimoji="1" lang="ja-JP" altLang="en-US"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457200" y="1600200"/>
            <a:ext cx="8435280" cy="4997152"/>
          </a:xfrm>
        </p:spPr>
        <p:txBody>
          <a:bodyPr>
            <a:normAutofit fontScale="92500"/>
          </a:bodyPr>
          <a:lstStyle/>
          <a:p>
            <a:pPr marL="0" indent="0">
              <a:buNone/>
            </a:pPr>
            <a:r>
              <a:rPr lang="ja-JP" altLang="en-US" dirty="0">
                <a:latin typeface="HGP創英ﾌﾟﾚｾﾞﾝｽEB" panose="02020800000000000000" pitchFamily="18" charset="-128"/>
                <a:ea typeface="HGP創英ﾌﾟﾚｾﾞﾝｽEB" panose="02020800000000000000" pitchFamily="18" charset="-128"/>
              </a:rPr>
              <a:t>１、</a:t>
            </a:r>
            <a:r>
              <a:rPr kumimoji="1" lang="ja-JP" altLang="en-US" dirty="0">
                <a:latin typeface="HGP創英ﾌﾟﾚｾﾞﾝｽEB" panose="02020800000000000000" pitchFamily="18" charset="-128"/>
                <a:ea typeface="HGP創英ﾌﾟﾚｾﾞﾝｽEB" panose="02020800000000000000" pitchFamily="18" charset="-128"/>
              </a:rPr>
              <a:t>ガバナーの一番の仕事は各クラブを支援すること</a:t>
            </a:r>
            <a:endParaRPr kumimoji="1" lang="en-US" altLang="ja-JP" dirty="0">
              <a:latin typeface="HGP創英ﾌﾟﾚｾﾞﾝｽEB" panose="02020800000000000000" pitchFamily="18" charset="-128"/>
              <a:ea typeface="HGP創英ﾌﾟﾚｾﾞﾝｽEB" panose="02020800000000000000" pitchFamily="18" charset="-128"/>
            </a:endParaRPr>
          </a:p>
          <a:p>
            <a:pPr marL="0" indent="0">
              <a:buNone/>
            </a:pPr>
            <a:r>
              <a:rPr kumimoji="1" lang="ja-JP" altLang="en-US" dirty="0">
                <a:latin typeface="HGP創英ﾌﾟﾚｾﾞﾝｽEB" panose="02020800000000000000" pitchFamily="18" charset="-128"/>
                <a:ea typeface="HGP創英ﾌﾟﾚｾﾞﾝｽEB" panose="02020800000000000000" pitchFamily="18" charset="-128"/>
              </a:rPr>
              <a:t>　そのためには、クラブの情報を正確に入手し</a:t>
            </a:r>
            <a:r>
              <a:rPr kumimoji="1" lang="ja-JP" altLang="en-US" dirty="0" err="1">
                <a:latin typeface="HGP創英ﾌﾟﾚｾﾞﾝｽEB" panose="02020800000000000000" pitchFamily="18" charset="-128"/>
                <a:ea typeface="HGP創英ﾌﾟﾚｾﾞﾝｽEB" panose="02020800000000000000" pitchFamily="18" charset="-128"/>
              </a:rPr>
              <a:t>な</a:t>
            </a:r>
            <a:r>
              <a:rPr kumimoji="1" lang="ja-JP" altLang="en-US" dirty="0">
                <a:latin typeface="HGP創英ﾌﾟﾚｾﾞﾝｽEB" panose="02020800000000000000" pitchFamily="18" charset="-128"/>
                <a:ea typeface="HGP創英ﾌﾟﾚｾﾞﾝｽEB" panose="02020800000000000000" pitchFamily="18" charset="-128"/>
              </a:rPr>
              <a:t>けれ</a:t>
            </a:r>
            <a:endParaRPr kumimoji="1" lang="en-US" altLang="ja-JP"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創英ﾌﾟﾚｾﾞﾝｽEB" panose="02020800000000000000" pitchFamily="18" charset="-128"/>
                <a:ea typeface="HGP創英ﾌﾟﾚｾﾞﾝｽEB" panose="02020800000000000000" pitchFamily="18" charset="-128"/>
              </a:rPr>
              <a:t>　</a:t>
            </a:r>
            <a:r>
              <a:rPr kumimoji="1" lang="ja-JP" altLang="en-US" dirty="0" err="1">
                <a:latin typeface="HGP創英ﾌﾟﾚｾﾞﾝｽEB" panose="02020800000000000000" pitchFamily="18" charset="-128"/>
                <a:ea typeface="HGP創英ﾌﾟﾚｾﾞﾝｽEB" panose="02020800000000000000" pitchFamily="18" charset="-128"/>
              </a:rPr>
              <a:t>ば</a:t>
            </a:r>
            <a:r>
              <a:rPr kumimoji="1" lang="ja-JP" altLang="en-US" dirty="0">
                <a:latin typeface="HGP創英ﾌﾟﾚｾﾞﾝｽEB" panose="02020800000000000000" pitchFamily="18" charset="-128"/>
                <a:ea typeface="HGP創英ﾌﾟﾚｾﾞﾝｽEB" panose="02020800000000000000" pitchFamily="18" charset="-128"/>
              </a:rPr>
              <a:t>ならない</a:t>
            </a:r>
            <a:endParaRPr kumimoji="1" lang="en-US" altLang="ja-JP"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創英ﾌﾟﾚｾﾞﾝｽEB" panose="02020800000000000000" pitchFamily="18" charset="-128"/>
                <a:ea typeface="HGP創英ﾌﾟﾚｾﾞﾝｽEB" panose="02020800000000000000" pitchFamily="18" charset="-128"/>
              </a:rPr>
              <a:t>２、情報入手の方法としては</a:t>
            </a:r>
            <a:endParaRPr lang="en-US" altLang="ja-JP"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創英ﾌﾟﾚｾﾞﾝｽEB" panose="02020800000000000000" pitchFamily="18" charset="-128"/>
                <a:ea typeface="HGP創英ﾌﾟﾚｾﾞﾝｽEB" panose="02020800000000000000" pitchFamily="18" charset="-128"/>
              </a:rPr>
              <a:t>　　①ガバナー補佐から入手</a:t>
            </a:r>
            <a:endParaRPr lang="en-US" altLang="ja-JP"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創英ﾌﾟﾚｾﾞﾝｽEB" panose="02020800000000000000" pitchFamily="18" charset="-128"/>
                <a:ea typeface="HGP創英ﾌﾟﾚｾﾞﾝｽEB" panose="02020800000000000000" pitchFamily="18" charset="-128"/>
              </a:rPr>
              <a:t>　　②アンケートを実施する</a:t>
            </a:r>
            <a:endParaRPr lang="en-US" altLang="ja-JP"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創英ﾌﾟﾚｾﾞﾝｽEB" panose="02020800000000000000" pitchFamily="18" charset="-128"/>
                <a:ea typeface="HGP創英ﾌﾟﾚｾﾞﾝｽEB" panose="02020800000000000000" pitchFamily="18" charset="-128"/>
              </a:rPr>
              <a:t>　　③クラブセントラルに入力（ある地区ではクラブセ</a:t>
            </a:r>
            <a:endParaRPr lang="en-US" altLang="ja-JP"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創英ﾌﾟﾚｾﾞﾝｽEB" panose="02020800000000000000" pitchFamily="18" charset="-128"/>
                <a:ea typeface="HGP創英ﾌﾟﾚｾﾞﾝｽEB" panose="02020800000000000000" pitchFamily="18" charset="-128"/>
              </a:rPr>
              <a:t>　　　　ントラルに情報を入力しなければ公式訪問はし　　　　　</a:t>
            </a:r>
            <a:endParaRPr lang="en-US" altLang="ja-JP"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創英ﾌﾟﾚｾﾞﾝｽEB" panose="02020800000000000000" pitchFamily="18" charset="-128"/>
                <a:ea typeface="HGP創英ﾌﾟﾚｾﾞﾝｽEB" panose="02020800000000000000" pitchFamily="18" charset="-128"/>
              </a:rPr>
              <a:t>　　　　ない）</a:t>
            </a:r>
            <a:endParaRPr lang="en-US" altLang="ja-JP"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34248246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1" dirty="0">
                <a:latin typeface="HGP創英角ｺﾞｼｯｸUB" panose="020B0900000000000000" pitchFamily="50" charset="-128"/>
                <a:ea typeface="HGP創英角ｺﾞｼｯｸUB" panose="020B0900000000000000" pitchFamily="50" charset="-128"/>
              </a:rPr>
              <a:t>地区研修委員会に是非協力していただきたい事</a:t>
            </a: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a:latin typeface="HGP創英ﾌﾟﾚｾﾞﾝｽEB" panose="02020800000000000000" pitchFamily="18" charset="-128"/>
                <a:ea typeface="HGP創英ﾌﾟﾚｾﾞﾝｽEB" panose="02020800000000000000" pitchFamily="18" charset="-128"/>
              </a:rPr>
              <a:t>地区で行われるエレクト年度の研修は、ガバナーエレクトが国際協議会で研修してきた、最先端のＲＩの考えを地区の会員に伝える事</a:t>
            </a:r>
            <a:endParaRPr kumimoji="1" lang="en-US" altLang="ja-JP" dirty="0">
              <a:latin typeface="HGP創英ﾌﾟﾚｾﾞﾝｽEB" panose="02020800000000000000" pitchFamily="18" charset="-128"/>
              <a:ea typeface="HGP創英ﾌﾟﾚｾﾞﾝｽEB" panose="02020800000000000000" pitchFamily="18" charset="-128"/>
            </a:endParaRPr>
          </a:p>
          <a:p>
            <a:r>
              <a:rPr lang="ja-JP" altLang="en-US" dirty="0">
                <a:latin typeface="HGP創英ﾌﾟﾚｾﾞﾝｽEB" panose="02020800000000000000" pitchFamily="18" charset="-128"/>
                <a:ea typeface="HGP創英ﾌﾟﾚｾﾞﾝｽEB" panose="02020800000000000000" pitchFamily="18" charset="-128"/>
              </a:rPr>
              <a:t>地区ガバナーエレクトの地区目標を会員に伝える</a:t>
            </a:r>
            <a:endParaRPr kumimoji="1" lang="en-US" altLang="ja-JP" dirty="0">
              <a:latin typeface="HGP創英ﾌﾟﾚｾﾞﾝｽEB" panose="02020800000000000000" pitchFamily="18" charset="-128"/>
              <a:ea typeface="HGP創英ﾌﾟﾚｾﾞﾝｽEB" panose="02020800000000000000" pitchFamily="18" charset="-128"/>
            </a:endParaRPr>
          </a:p>
          <a:p>
            <a:r>
              <a:rPr lang="ja-JP" altLang="en-US" dirty="0">
                <a:latin typeface="HGP創英ﾌﾟﾚｾﾞﾝｽEB" panose="02020800000000000000" pitchFamily="18" charset="-128"/>
                <a:ea typeface="HGP創英ﾌﾟﾚｾﾞﾝｽEB" panose="02020800000000000000" pitchFamily="18" charset="-128"/>
              </a:rPr>
              <a:t>地区内の各クラブで困っている問題を解決するための研修を取り入れる</a:t>
            </a:r>
            <a:endParaRPr lang="en-US" altLang="ja-JP" dirty="0">
              <a:latin typeface="HGP創英ﾌﾟﾚｾﾞﾝｽEB" panose="02020800000000000000" pitchFamily="18" charset="-128"/>
              <a:ea typeface="HGP創英ﾌﾟﾚｾﾞﾝｽEB" panose="02020800000000000000" pitchFamily="18" charset="-128"/>
            </a:endParaRPr>
          </a:p>
          <a:p>
            <a:r>
              <a:rPr kumimoji="1" lang="ja-JP" altLang="en-US" dirty="0">
                <a:latin typeface="HGP創英ﾌﾟﾚｾﾞﾝｽEB" panose="02020800000000000000" pitchFamily="18" charset="-128"/>
                <a:ea typeface="HGP創英ﾌﾟﾚｾﾞﾝｽEB" panose="02020800000000000000" pitchFamily="18" charset="-128"/>
              </a:rPr>
              <a:t>そのためには、各クラブの情報を取得するためにクラブセントラルを使用。クラブ、地区、分区での情報を共有するためのツールとしてクラブセントラル１００％の導入への協力</a:t>
            </a:r>
          </a:p>
        </p:txBody>
      </p:sp>
    </p:spTree>
    <p:extLst>
      <p:ext uri="{BB962C8B-B14F-4D97-AF65-F5344CB8AC3E}">
        <p14:creationId xmlns:p14="http://schemas.microsoft.com/office/powerpoint/2010/main" val="41235803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60648"/>
            <a:ext cx="8229600" cy="72008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kumimoji="1" lang="ja-JP" altLang="en-US" sz="4400" b="1" dirty="0">
                <a:solidFill>
                  <a:schemeClr val="bg1"/>
                </a:solidFill>
                <a:latin typeface="+mn-ea"/>
                <a:ea typeface="+mn-ea"/>
              </a:rPr>
              <a:t>会長賞と地区対象の特別賞</a:t>
            </a:r>
          </a:p>
        </p:txBody>
      </p:sp>
      <p:sp>
        <p:nvSpPr>
          <p:cNvPr id="3" name="コンテンツ プレースホルダー 2"/>
          <p:cNvSpPr>
            <a:spLocks noGrp="1"/>
          </p:cNvSpPr>
          <p:nvPr>
            <p:ph idx="1"/>
          </p:nvPr>
        </p:nvSpPr>
        <p:spPr>
          <a:xfrm>
            <a:off x="395536" y="1196752"/>
            <a:ext cx="8291264" cy="5472608"/>
          </a:xfrm>
        </p:spPr>
        <p:txBody>
          <a:bodyPr>
            <a:noAutofit/>
          </a:bodyPr>
          <a:lstStyle/>
          <a:p>
            <a:pPr>
              <a:buNone/>
            </a:pPr>
            <a:r>
              <a:rPr kumimoji="1" lang="ja-JP" altLang="en-US" sz="2400" b="1" dirty="0">
                <a:solidFill>
                  <a:srgbClr val="002060"/>
                </a:solidFill>
              </a:rPr>
              <a:t>◆会長賞（クラブ対象）</a:t>
            </a:r>
            <a:endParaRPr kumimoji="1" lang="en-US" altLang="ja-JP" sz="2400" b="1" dirty="0">
              <a:solidFill>
                <a:srgbClr val="002060"/>
              </a:solidFill>
            </a:endParaRPr>
          </a:p>
          <a:p>
            <a:pPr>
              <a:buNone/>
            </a:pPr>
            <a:r>
              <a:rPr lang="ja-JP" altLang="en-US" sz="1800" b="1" u="sng" dirty="0">
                <a:solidFill>
                  <a:srgbClr val="FF0000"/>
                </a:solidFill>
                <a:latin typeface="HGPｺﾞｼｯｸE" panose="020B0900000000000000" pitchFamily="50" charset="-128"/>
                <a:ea typeface="HGPｺﾞｼｯｸE" panose="020B0900000000000000" pitchFamily="50" charset="-128"/>
              </a:rPr>
              <a:t>必須項目</a:t>
            </a:r>
            <a:endParaRPr lang="en-US" altLang="ja-JP" sz="1800" b="1" u="sng" dirty="0">
              <a:solidFill>
                <a:srgbClr val="FF0000"/>
              </a:solidFill>
              <a:latin typeface="HGPｺﾞｼｯｸE" panose="020B0900000000000000" pitchFamily="50" charset="-128"/>
              <a:ea typeface="HGPｺﾞｼｯｸE" panose="020B0900000000000000" pitchFamily="50" charset="-128"/>
            </a:endParaRPr>
          </a:p>
          <a:p>
            <a:pPr>
              <a:buNone/>
            </a:pPr>
            <a:r>
              <a:rPr kumimoji="1" lang="ja-JP" altLang="en-US" sz="1800" b="1" u="sng" dirty="0">
                <a:solidFill>
                  <a:srgbClr val="FF0000"/>
                </a:solidFill>
                <a:latin typeface="HGPｺﾞｼｯｸE" panose="020B0900000000000000" pitchFamily="50" charset="-128"/>
                <a:ea typeface="HGPｺﾞｼｯｸE" panose="020B0900000000000000" pitchFamily="50" charset="-128"/>
              </a:rPr>
              <a:t>　　ロータリークラブ・セントラルで少なくとも１０の目標を設定</a:t>
            </a:r>
            <a:endParaRPr kumimoji="1" lang="en-US" altLang="ja-JP" sz="1800" b="1" u="sng" dirty="0">
              <a:solidFill>
                <a:srgbClr val="FF0000"/>
              </a:solidFill>
              <a:latin typeface="HGPｺﾞｼｯｸE" panose="020B0900000000000000" pitchFamily="50" charset="-128"/>
              <a:ea typeface="HGPｺﾞｼｯｸE" panose="020B0900000000000000" pitchFamily="50" charset="-128"/>
            </a:endParaRPr>
          </a:p>
          <a:p>
            <a:pPr>
              <a:buNone/>
            </a:pPr>
            <a:r>
              <a:rPr lang="ja-JP" altLang="en-US" sz="1800" b="1" u="sng" dirty="0">
                <a:solidFill>
                  <a:srgbClr val="FF0000"/>
                </a:solidFill>
                <a:latin typeface="HGPｺﾞｼｯｸE" panose="020B0900000000000000" pitchFamily="50" charset="-128"/>
                <a:ea typeface="HGPｺﾞｼｯｸE" panose="020B0900000000000000" pitchFamily="50" charset="-128"/>
              </a:rPr>
              <a:t>　　７月と１月のＲＩ半期人頭分担金を期限までに支払う</a:t>
            </a:r>
            <a:endParaRPr lang="en-US" altLang="ja-JP" sz="1800" b="1" u="sng" dirty="0">
              <a:solidFill>
                <a:srgbClr val="FF0000"/>
              </a:solidFill>
              <a:latin typeface="HGPｺﾞｼｯｸE" panose="020B0900000000000000" pitchFamily="50" charset="-128"/>
              <a:ea typeface="HGPｺﾞｼｯｸE" panose="020B0900000000000000" pitchFamily="50" charset="-128"/>
            </a:endParaRPr>
          </a:p>
          <a:p>
            <a:pPr>
              <a:buNone/>
            </a:pPr>
            <a:r>
              <a:rPr kumimoji="1" lang="ja-JP" altLang="en-US" sz="1800" b="1" dirty="0"/>
              <a:t>その他のカテゴリー</a:t>
            </a:r>
            <a:endParaRPr kumimoji="1" lang="en-US" altLang="ja-JP" sz="1800" b="1" dirty="0"/>
          </a:p>
          <a:p>
            <a:pPr>
              <a:buNone/>
            </a:pPr>
            <a:r>
              <a:rPr kumimoji="1" lang="ja-JP" altLang="en-US" sz="1800" b="1" dirty="0"/>
              <a:t>　</a:t>
            </a:r>
            <a:r>
              <a:rPr kumimoji="1" lang="ja-JP" altLang="en-US" sz="1800" b="1" dirty="0">
                <a:solidFill>
                  <a:srgbClr val="00B050"/>
                </a:solidFill>
              </a:rPr>
              <a:t>　</a:t>
            </a:r>
            <a:r>
              <a:rPr kumimoji="1" lang="ja-JP" altLang="en-US" sz="1800" b="1" dirty="0">
                <a:solidFill>
                  <a:srgbClr val="00B050"/>
                </a:solidFill>
                <a:latin typeface="HGPｺﾞｼｯｸE" panose="020B0900000000000000" pitchFamily="50" charset="-128"/>
                <a:ea typeface="HGPｺﾞｼｯｸE" panose="020B0900000000000000" pitchFamily="50" charset="-128"/>
              </a:rPr>
              <a:t>１、会員増強と維持</a:t>
            </a:r>
            <a:endParaRPr kumimoji="1" lang="en-US" altLang="ja-JP" sz="1800" b="1" dirty="0">
              <a:solidFill>
                <a:srgbClr val="00B050"/>
              </a:solidFill>
              <a:latin typeface="HGPｺﾞｼｯｸE" panose="020B0900000000000000" pitchFamily="50" charset="-128"/>
              <a:ea typeface="HGPｺﾞｼｯｸE" panose="020B0900000000000000" pitchFamily="50" charset="-128"/>
            </a:endParaRPr>
          </a:p>
          <a:p>
            <a:pPr>
              <a:buNone/>
            </a:pPr>
            <a:r>
              <a:rPr lang="ja-JP" altLang="en-US" sz="1800" b="1" dirty="0">
                <a:solidFill>
                  <a:srgbClr val="00B050"/>
                </a:solidFill>
                <a:latin typeface="HGPｺﾞｼｯｸE" panose="020B0900000000000000" pitchFamily="50" charset="-128"/>
                <a:ea typeface="HGPｺﾞｼｯｸE" panose="020B0900000000000000" pitchFamily="50" charset="-128"/>
              </a:rPr>
              <a:t>　　２、財団への寄付</a:t>
            </a:r>
            <a:endParaRPr lang="en-US" altLang="ja-JP" sz="1800" b="1" dirty="0">
              <a:solidFill>
                <a:srgbClr val="00B050"/>
              </a:solidFill>
              <a:latin typeface="HGPｺﾞｼｯｸE" panose="020B0900000000000000" pitchFamily="50" charset="-128"/>
              <a:ea typeface="HGPｺﾞｼｯｸE" panose="020B0900000000000000" pitchFamily="50" charset="-128"/>
            </a:endParaRPr>
          </a:p>
          <a:p>
            <a:pPr>
              <a:buNone/>
            </a:pPr>
            <a:r>
              <a:rPr kumimoji="1" lang="ja-JP" altLang="en-US" sz="1800" b="1" dirty="0">
                <a:solidFill>
                  <a:srgbClr val="00B050"/>
                </a:solidFill>
                <a:latin typeface="HGPｺﾞｼｯｸE" panose="020B0900000000000000" pitchFamily="50" charset="-128"/>
                <a:ea typeface="HGPｺﾞｼｯｸE" panose="020B0900000000000000" pitchFamily="50" charset="-128"/>
              </a:rPr>
              <a:t>　　３、オンラインツールの利用</a:t>
            </a:r>
            <a:endParaRPr kumimoji="1" lang="en-US" altLang="ja-JP" sz="1800" b="1" dirty="0">
              <a:solidFill>
                <a:srgbClr val="00B050"/>
              </a:solidFill>
              <a:latin typeface="HGPｺﾞｼｯｸE" panose="020B0900000000000000" pitchFamily="50" charset="-128"/>
              <a:ea typeface="HGPｺﾞｼｯｸE" panose="020B0900000000000000" pitchFamily="50" charset="-128"/>
            </a:endParaRPr>
          </a:p>
          <a:p>
            <a:pPr>
              <a:buNone/>
            </a:pPr>
            <a:r>
              <a:rPr lang="ja-JP" altLang="en-US" sz="1800" b="1" dirty="0">
                <a:solidFill>
                  <a:srgbClr val="00B050"/>
                </a:solidFill>
                <a:latin typeface="HGPｺﾞｼｯｸE" panose="020B0900000000000000" pitchFamily="50" charset="-128"/>
                <a:ea typeface="HGPｺﾞｼｯｸE" panose="020B0900000000000000" pitchFamily="50" charset="-128"/>
              </a:rPr>
              <a:t>　　４、人道的奉仕</a:t>
            </a:r>
            <a:endParaRPr lang="en-US" altLang="ja-JP" sz="1800" b="1" dirty="0">
              <a:solidFill>
                <a:srgbClr val="00B050"/>
              </a:solidFill>
              <a:latin typeface="HGPｺﾞｼｯｸE" panose="020B0900000000000000" pitchFamily="50" charset="-128"/>
              <a:ea typeface="HGPｺﾞｼｯｸE" panose="020B0900000000000000" pitchFamily="50" charset="-128"/>
            </a:endParaRPr>
          </a:p>
          <a:p>
            <a:pPr>
              <a:buNone/>
            </a:pPr>
            <a:r>
              <a:rPr kumimoji="1" lang="ja-JP" altLang="en-US" sz="1800" b="1" dirty="0">
                <a:solidFill>
                  <a:srgbClr val="00B050"/>
                </a:solidFill>
                <a:latin typeface="HGPｺﾞｼｯｸE" panose="020B0900000000000000" pitchFamily="50" charset="-128"/>
                <a:ea typeface="HGPｺﾞｼｯｸE" panose="020B0900000000000000" pitchFamily="50" charset="-128"/>
              </a:rPr>
              <a:t>　　５、新世代</a:t>
            </a:r>
            <a:endParaRPr kumimoji="1" lang="en-US" altLang="ja-JP" sz="1800" b="1" dirty="0">
              <a:solidFill>
                <a:srgbClr val="00B050"/>
              </a:solidFill>
              <a:latin typeface="HGPｺﾞｼｯｸE" panose="020B0900000000000000" pitchFamily="50" charset="-128"/>
              <a:ea typeface="HGPｺﾞｼｯｸE" panose="020B0900000000000000" pitchFamily="50" charset="-128"/>
            </a:endParaRPr>
          </a:p>
          <a:p>
            <a:pPr>
              <a:buNone/>
            </a:pPr>
            <a:r>
              <a:rPr lang="ja-JP" altLang="en-US" sz="1800" b="1" dirty="0">
                <a:solidFill>
                  <a:srgbClr val="00B050"/>
                </a:solidFill>
                <a:latin typeface="HGPｺﾞｼｯｸE" panose="020B0900000000000000" pitchFamily="50" charset="-128"/>
                <a:ea typeface="HGPｺﾞｼｯｸE" panose="020B0900000000000000" pitchFamily="50" charset="-128"/>
              </a:rPr>
              <a:t>　　６、公共イメージ</a:t>
            </a:r>
            <a:endParaRPr lang="en-US" altLang="ja-JP" sz="1800" b="1" dirty="0">
              <a:solidFill>
                <a:srgbClr val="00B050"/>
              </a:solidFill>
              <a:latin typeface="HGPｺﾞｼｯｸE" panose="020B0900000000000000" pitchFamily="50" charset="-128"/>
              <a:ea typeface="HGPｺﾞｼｯｸE" panose="020B0900000000000000" pitchFamily="50" charset="-128"/>
            </a:endParaRPr>
          </a:p>
          <a:p>
            <a:pPr>
              <a:buNone/>
            </a:pPr>
            <a:r>
              <a:rPr kumimoji="1" lang="ja-JP" altLang="en-US" sz="2400" b="1" dirty="0">
                <a:solidFill>
                  <a:srgbClr val="002060"/>
                </a:solidFill>
              </a:rPr>
              <a:t>◆地区対象</a:t>
            </a:r>
            <a:endParaRPr kumimoji="1" lang="en-US" altLang="ja-JP" sz="2400" b="1" dirty="0">
              <a:solidFill>
                <a:srgbClr val="002060"/>
              </a:solidFill>
            </a:endParaRPr>
          </a:p>
          <a:p>
            <a:pPr>
              <a:buNone/>
            </a:pPr>
            <a:r>
              <a:rPr kumimoji="1" lang="ja-JP" altLang="en-US" sz="1800" b="1" dirty="0"/>
              <a:t>　　</a:t>
            </a:r>
            <a:r>
              <a:rPr kumimoji="1" lang="ja-JP" altLang="en-US" sz="1800" b="1" dirty="0">
                <a:latin typeface="HGPｺﾞｼｯｸE" panose="020B0900000000000000" pitchFamily="50" charset="-128"/>
                <a:ea typeface="HGPｺﾞｼｯｸE" panose="020B0900000000000000" pitchFamily="50" charset="-128"/>
              </a:rPr>
              <a:t>①地区内クラブの少なくとも５１％が会長賞を受賞、</a:t>
            </a:r>
            <a:endParaRPr kumimoji="1" lang="en-US" altLang="ja-JP" sz="1800" b="1" dirty="0">
              <a:latin typeface="HGPｺﾞｼｯｸE" panose="020B0900000000000000" pitchFamily="50" charset="-128"/>
              <a:ea typeface="HGPｺﾞｼｯｸE" panose="020B0900000000000000" pitchFamily="50" charset="-128"/>
            </a:endParaRPr>
          </a:p>
          <a:p>
            <a:pPr>
              <a:buNone/>
            </a:pPr>
            <a:r>
              <a:rPr kumimoji="1" lang="ja-JP" altLang="en-US" sz="1800" b="1" dirty="0">
                <a:latin typeface="HGPｺﾞｼｯｸE" panose="020B0900000000000000" pitchFamily="50" charset="-128"/>
                <a:ea typeface="HGPｺﾞｼｯｸE" panose="020B0900000000000000" pitchFamily="50" charset="-128"/>
              </a:rPr>
              <a:t>　　②ＤＤＦの少なくとも２０％をポリオプラスに寄付、</a:t>
            </a:r>
            <a:endParaRPr kumimoji="1" lang="en-US" altLang="ja-JP" sz="1800" b="1" dirty="0">
              <a:latin typeface="HGPｺﾞｼｯｸE" panose="020B0900000000000000" pitchFamily="50" charset="-128"/>
              <a:ea typeface="HGPｺﾞｼｯｸE" panose="020B0900000000000000" pitchFamily="50" charset="-128"/>
            </a:endParaRPr>
          </a:p>
          <a:p>
            <a:pPr>
              <a:buNone/>
            </a:pPr>
            <a:r>
              <a:rPr lang="ja-JP" altLang="en-US" sz="1800" b="1" dirty="0">
                <a:latin typeface="HGPｺﾞｼｯｸE" panose="020B0900000000000000" pitchFamily="50" charset="-128"/>
                <a:ea typeface="HGPｺﾞｼｯｸE" panose="020B0900000000000000" pitchFamily="50" charset="-128"/>
              </a:rPr>
              <a:t>　　</a:t>
            </a:r>
            <a:r>
              <a:rPr kumimoji="1" lang="ja-JP" altLang="en-US" sz="1800" b="1" dirty="0">
                <a:latin typeface="HGPｺﾞｼｯｸE" panose="020B0900000000000000" pitchFamily="50" charset="-128"/>
                <a:ea typeface="HGPｺﾞｼｯｸE" panose="020B0900000000000000" pitchFamily="50" charset="-128"/>
              </a:rPr>
              <a:t>③年次基金への寄付を前年度より５％増やす</a:t>
            </a:r>
            <a:endParaRPr kumimoji="1" lang="en-US" altLang="ja-JP" sz="1800" b="1" dirty="0">
              <a:latin typeface="HGPｺﾞｼｯｸE" panose="020B0900000000000000" pitchFamily="50" charset="-128"/>
              <a:ea typeface="HGPｺﾞｼｯｸE" panose="020B0900000000000000" pitchFamily="50" charset="-128"/>
            </a:endParaRPr>
          </a:p>
          <a:p>
            <a:pPr>
              <a:buNone/>
            </a:pPr>
            <a:r>
              <a:rPr lang="ja-JP" altLang="en-US" sz="1800" b="1" dirty="0">
                <a:latin typeface="HGPｺﾞｼｯｸE" panose="020B0900000000000000" pitchFamily="50" charset="-128"/>
                <a:ea typeface="HGPｺﾞｼｯｸE" panose="020B0900000000000000" pitchFamily="50" charset="-128"/>
              </a:rPr>
              <a:t>　　</a:t>
            </a:r>
            <a:r>
              <a:rPr kumimoji="1" lang="ja-JP" altLang="en-US" sz="1800" b="1" dirty="0">
                <a:latin typeface="HGPｺﾞｼｯｸE" panose="020B0900000000000000" pitchFamily="50" charset="-128"/>
                <a:ea typeface="HGPｺﾞｼｯｸE" panose="020B0900000000000000" pitchFamily="50" charset="-128"/>
              </a:rPr>
              <a:t>④地区全体の会員数を３％ふやす</a:t>
            </a:r>
          </a:p>
        </p:txBody>
      </p:sp>
    </p:spTree>
    <p:extLst>
      <p:ext uri="{BB962C8B-B14F-4D97-AF65-F5344CB8AC3E}">
        <p14:creationId xmlns:p14="http://schemas.microsoft.com/office/powerpoint/2010/main" val="122673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7030A0"/>
                </a:solidFill>
                <a:latin typeface="HGP創英角ｺﾞｼｯｸUB" pitchFamily="50" charset="-128"/>
                <a:ea typeface="HGP創英角ｺﾞｼｯｸUB" pitchFamily="50" charset="-128"/>
              </a:rPr>
              <a:t>セッション１の話し合いの内容</a:t>
            </a:r>
            <a:endParaRPr kumimoji="1" lang="ja-JP" altLang="en-US" dirty="0">
              <a:solidFill>
                <a:srgbClr val="7030A0"/>
              </a:solidFill>
              <a:latin typeface="HGP創英角ｺﾞｼｯｸUB" pitchFamily="50" charset="-128"/>
              <a:ea typeface="HGP創英角ｺﾞｼｯｸUB" pitchFamily="50" charset="-128"/>
            </a:endParaRPr>
          </a:p>
        </p:txBody>
      </p:sp>
      <p:sp>
        <p:nvSpPr>
          <p:cNvPr id="3" name="コンテンツ プレースホルダ 2"/>
          <p:cNvSpPr>
            <a:spLocks noGrp="1"/>
          </p:cNvSpPr>
          <p:nvPr>
            <p:ph idx="1"/>
          </p:nvPr>
        </p:nvSpPr>
        <p:spPr>
          <a:xfrm>
            <a:off x="457200" y="1600200"/>
            <a:ext cx="8435280" cy="4525963"/>
          </a:xfrm>
        </p:spPr>
        <p:txBody>
          <a:bodyPr/>
          <a:lstStyle/>
          <a:p>
            <a:pPr>
              <a:buNone/>
            </a:pPr>
            <a:r>
              <a:rPr kumimoji="1" lang="ja-JP" altLang="en-US" b="1" dirty="0">
                <a:latin typeface="HGP創英角ｺﾞｼｯｸUB" pitchFamily="50" charset="-128"/>
                <a:ea typeface="HGP創英角ｺﾞｼｯｸUB" pitchFamily="50" charset="-128"/>
              </a:rPr>
              <a:t>１）　地区研修リーダーとその役割</a:t>
            </a:r>
            <a:endParaRPr kumimoji="1"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　　　　　　　　　　　　　　</a:t>
            </a:r>
            <a:r>
              <a:rPr kumimoji="1" lang="en-US" altLang="ja-JP" b="1" dirty="0">
                <a:latin typeface="HGP創英角ｺﾞｼｯｸUB" pitchFamily="50" charset="-128"/>
                <a:ea typeface="HGP創英角ｺﾞｼｯｸUB" pitchFamily="50" charset="-128"/>
              </a:rPr>
              <a:t>【</a:t>
            </a:r>
            <a:r>
              <a:rPr kumimoji="1" lang="ja-JP" altLang="en-US" b="1" dirty="0">
                <a:latin typeface="HGP創英角ｺﾞｼｯｸUB" pitchFamily="50" charset="-128"/>
                <a:ea typeface="HGP創英角ｺﾞｼｯｸUB" pitchFamily="50" charset="-128"/>
              </a:rPr>
              <a:t>基礎的事項の確認</a:t>
            </a:r>
            <a:r>
              <a:rPr kumimoji="1" lang="en-US" altLang="ja-JP" b="1" dirty="0">
                <a:latin typeface="HGP創英角ｺﾞｼｯｸUB" pitchFamily="50" charset="-128"/>
                <a:ea typeface="HGP創英角ｺﾞｼｯｸUB" pitchFamily="50" charset="-128"/>
              </a:rPr>
              <a:t>】</a:t>
            </a:r>
          </a:p>
          <a:p>
            <a:pPr>
              <a:buNone/>
            </a:pPr>
            <a:r>
              <a:rPr lang="ja-JP" altLang="en-US" b="1" dirty="0">
                <a:latin typeface="HGP創英角ｺﾞｼｯｸUB" pitchFamily="50" charset="-128"/>
                <a:ea typeface="HGP創英角ｺﾞｼｯｸUB" pitchFamily="50" charset="-128"/>
              </a:rPr>
              <a:t>２）　地区研修委員会の組閣</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３）　各地区での研修の紹介</a:t>
            </a:r>
            <a:endParaRPr lang="en-US" altLang="ja-JP" b="1" dirty="0">
              <a:latin typeface="HGP創英角ｺﾞｼｯｸUB" pitchFamily="50" charset="-128"/>
              <a:ea typeface="HGP創英角ｺﾞｼｯｸUB" pitchFamily="50" charset="-128"/>
            </a:endParaRPr>
          </a:p>
          <a:p>
            <a:pPr>
              <a:buNone/>
            </a:pPr>
            <a:r>
              <a:rPr lang="ja-JP" altLang="en-US" b="1" dirty="0">
                <a:latin typeface="HGP創英角ｺﾞｼｯｸUB" pitchFamily="50" charset="-128"/>
                <a:ea typeface="HGP創英角ｺﾞｼｯｸUB" pitchFamily="50" charset="-128"/>
              </a:rPr>
              <a:t>４</a:t>
            </a:r>
            <a:r>
              <a:rPr kumimoji="1" lang="ja-JP" altLang="en-US" b="1" dirty="0">
                <a:latin typeface="HGP創英角ｺﾞｼｯｸUB" pitchFamily="50" charset="-128"/>
                <a:ea typeface="HGP創英角ｺﾞｼｯｸUB" pitchFamily="50" charset="-128"/>
              </a:rPr>
              <a:t>）　国際協議会での</a:t>
            </a:r>
            <a:r>
              <a:rPr lang="ja-JP" altLang="en-US" b="1" dirty="0">
                <a:latin typeface="HGP創英角ｺﾞｼｯｸUB" pitchFamily="50" charset="-128"/>
                <a:ea typeface="HGP創英角ｺﾞｼｯｸUB" pitchFamily="50" charset="-128"/>
              </a:rPr>
              <a:t>エレクト</a:t>
            </a:r>
            <a:r>
              <a:rPr kumimoji="1" lang="ja-JP" altLang="en-US" b="1" dirty="0">
                <a:latin typeface="HGP創英角ｺﾞｼｯｸUB" pitchFamily="50" charset="-128"/>
                <a:ea typeface="HGP創英角ｺﾞｼｯｸUB" pitchFamily="50" charset="-128"/>
              </a:rPr>
              <a:t>の研修内容</a:t>
            </a:r>
            <a:endParaRPr kumimoji="1" lang="en-US" altLang="ja-JP" b="1" dirty="0">
              <a:latin typeface="HGP創英角ｺﾞｼｯｸUB" pitchFamily="50" charset="-128"/>
              <a:ea typeface="HGP創英角ｺﾞｼｯｸUB" pitchFamily="50" charset="-128"/>
            </a:endParaRPr>
          </a:p>
          <a:p>
            <a:pPr>
              <a:buNone/>
            </a:pPr>
            <a:r>
              <a:rPr lang="ja-JP" altLang="en-US" b="1" dirty="0">
                <a:solidFill>
                  <a:srgbClr val="C00000"/>
                </a:solidFill>
                <a:latin typeface="HGP創英角ｺﾞｼｯｸUB" pitchFamily="50" charset="-128"/>
                <a:ea typeface="HGP創英角ｺﾞｼｯｸUB" pitchFamily="50" charset="-128"/>
              </a:rPr>
              <a:t>５）　ガバナーエレクト年度の新しい取り組み</a:t>
            </a:r>
            <a:endParaRPr lang="en-US" altLang="ja-JP" b="1" dirty="0">
              <a:solidFill>
                <a:srgbClr val="C00000"/>
              </a:solidFill>
              <a:latin typeface="HGP創英角ｺﾞｼｯｸUB" pitchFamily="50" charset="-128"/>
              <a:ea typeface="HGP創英角ｺﾞｼｯｸUB" pitchFamily="50" charset="-128"/>
            </a:endParaRPr>
          </a:p>
          <a:p>
            <a:pPr>
              <a:buNone/>
            </a:pPr>
            <a:r>
              <a:rPr lang="ja-JP" altLang="en-US" b="1" dirty="0">
                <a:solidFill>
                  <a:srgbClr val="C00000"/>
                </a:solidFill>
                <a:latin typeface="HGP創英角ｺﾞｼｯｸUB" pitchFamily="50" charset="-128"/>
                <a:ea typeface="HGP創英角ｺﾞｼｯｸUB" pitchFamily="50" charset="-128"/>
              </a:rPr>
              <a:t>６</a:t>
            </a:r>
            <a:r>
              <a:rPr kumimoji="1" lang="ja-JP" altLang="en-US" b="1" dirty="0">
                <a:solidFill>
                  <a:srgbClr val="C00000"/>
                </a:solidFill>
                <a:latin typeface="HGP創英角ｺﾞｼｯｸUB" pitchFamily="50" charset="-128"/>
                <a:ea typeface="HGP創英角ｺﾞｼｯｸUB" pitchFamily="50" charset="-128"/>
              </a:rPr>
              <a:t>）　ガバナー年度の取り組み</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620688"/>
            <a:ext cx="8496944" cy="6924973"/>
          </a:xfrm>
          <a:prstGeom prst="rect">
            <a:avLst/>
          </a:prstGeom>
          <a:noFill/>
        </p:spPr>
        <p:txBody>
          <a:bodyPr wrap="square" rtlCol="0">
            <a:spAutoFit/>
          </a:bodyPr>
          <a:lstStyle/>
          <a:p>
            <a:r>
              <a:rPr lang="ja-JP" altLang="en-US" sz="3200" b="1" dirty="0">
                <a:solidFill>
                  <a:srgbClr val="C00000"/>
                </a:solidFill>
                <a:latin typeface="HGP創英角ｺﾞｼｯｸUB" pitchFamily="50" charset="-128"/>
                <a:ea typeface="HGP創英角ｺﾞｼｯｸUB" pitchFamily="50" charset="-128"/>
              </a:rPr>
              <a:t>◆最近の地区ロータリー研修に求められる事項</a:t>
            </a:r>
            <a:endParaRPr lang="en-US" altLang="ja-JP" sz="3200" b="1" dirty="0">
              <a:solidFill>
                <a:srgbClr val="C00000"/>
              </a:solidFill>
              <a:latin typeface="HGP創英角ｺﾞｼｯｸUB" pitchFamily="50" charset="-128"/>
              <a:ea typeface="HGP創英角ｺﾞｼｯｸUB" pitchFamily="50" charset="-128"/>
            </a:endParaRPr>
          </a:p>
          <a:p>
            <a:r>
              <a:rPr kumimoji="1" lang="ja-JP" altLang="en-US" sz="2800" b="1" dirty="0"/>
              <a:t>１）ＳＮＳを使った新しい情報ツール使用をクラブに取り</a:t>
            </a:r>
            <a:endParaRPr kumimoji="1" lang="en-US" altLang="ja-JP" sz="2800" b="1" dirty="0"/>
          </a:p>
          <a:p>
            <a:r>
              <a:rPr lang="ja-JP" altLang="en-US" sz="2800" b="1" dirty="0"/>
              <a:t>　　</a:t>
            </a:r>
            <a:r>
              <a:rPr kumimoji="1" lang="ja-JP" altLang="en-US" sz="2800" b="1" dirty="0"/>
              <a:t>入れる為の研修</a:t>
            </a:r>
            <a:endParaRPr kumimoji="1" lang="en-US" altLang="ja-JP" sz="2800" b="1" dirty="0"/>
          </a:p>
          <a:p>
            <a:r>
              <a:rPr lang="ja-JP" altLang="en-US" sz="2800" b="1" dirty="0"/>
              <a:t>２）ロータリーＯｒｇの使い方の指導</a:t>
            </a:r>
            <a:endParaRPr lang="en-US" altLang="ja-JP" sz="2800" b="1" dirty="0"/>
          </a:p>
          <a:p>
            <a:r>
              <a:rPr lang="ja-JP" altLang="en-US" sz="2800" b="1" dirty="0"/>
              <a:t>３）</a:t>
            </a:r>
            <a:r>
              <a:rPr lang="en-US" altLang="ja-JP" sz="2800" b="1" dirty="0"/>
              <a:t>My Rotary</a:t>
            </a:r>
            <a:r>
              <a:rPr lang="ja-JP" altLang="en-US" sz="2800" b="1" dirty="0" err="1"/>
              <a:t>への</a:t>
            </a:r>
            <a:r>
              <a:rPr lang="ja-JP" altLang="en-US" sz="2800" b="1" dirty="0"/>
              <a:t>登録</a:t>
            </a:r>
            <a:endParaRPr lang="en-US" altLang="ja-JP" sz="2800" b="1" dirty="0"/>
          </a:p>
          <a:p>
            <a:r>
              <a:rPr lang="ja-JP" altLang="en-US" sz="2800" b="1" dirty="0"/>
              <a:t>４）ロータリークラブセントラルへの入力、周知・徹底</a:t>
            </a:r>
            <a:endParaRPr lang="en-US" altLang="ja-JP" sz="2800" b="1" dirty="0"/>
          </a:p>
          <a:p>
            <a:r>
              <a:rPr lang="ja-JP" altLang="en-US" sz="2800" b="1" dirty="0"/>
              <a:t>５）国際ロータリーの現況と世界の情勢をしっかり把握し、</a:t>
            </a:r>
            <a:endParaRPr lang="en-US" altLang="ja-JP" sz="2800" b="1" dirty="0"/>
          </a:p>
          <a:p>
            <a:r>
              <a:rPr lang="ja-JP" altLang="en-US" sz="2800" b="1" dirty="0"/>
              <a:t>　　その情報を広報する</a:t>
            </a:r>
            <a:endParaRPr lang="en-US" altLang="ja-JP" sz="2800" b="1" dirty="0"/>
          </a:p>
          <a:p>
            <a:r>
              <a:rPr lang="ja-JP" altLang="en-US" sz="2800" b="1" dirty="0"/>
              <a:t>６）ＲＩの新しい奉仕活動の考え方と流れをしっかり把握</a:t>
            </a:r>
            <a:endParaRPr lang="en-US" altLang="ja-JP" sz="2800" b="1" dirty="0"/>
          </a:p>
          <a:p>
            <a:r>
              <a:rPr lang="ja-JP" altLang="en-US" sz="2800" b="1" dirty="0"/>
              <a:t>　　するクラブの柔軟性を取り入れ、クラブの変革を進め</a:t>
            </a:r>
            <a:endParaRPr lang="en-US" altLang="ja-JP" sz="2800" b="1" dirty="0"/>
          </a:p>
          <a:p>
            <a:r>
              <a:rPr lang="ja-JP" altLang="en-US" sz="2800" b="1" dirty="0"/>
              <a:t>　　る</a:t>
            </a:r>
            <a:endParaRPr lang="en-US" altLang="ja-JP" sz="2800" b="1" dirty="0"/>
          </a:p>
          <a:p>
            <a:r>
              <a:rPr lang="ja-JP" altLang="en-US" sz="2800" b="1" dirty="0"/>
              <a:t>７）</a:t>
            </a:r>
            <a:r>
              <a:rPr kumimoji="1" lang="ja-JP" altLang="en-US" sz="2800" b="1" dirty="0"/>
              <a:t>会長賞、地区特別賞への挑戦を奨励する</a:t>
            </a:r>
            <a:endParaRPr kumimoji="1" lang="en-US" altLang="ja-JP" sz="2800" b="1" dirty="0"/>
          </a:p>
          <a:p>
            <a:r>
              <a:rPr lang="ja-JP" altLang="en-US" sz="2800" b="1" dirty="0"/>
              <a:t>８）クラブ、地区の次期リーダーを発掘し、人材を</a:t>
            </a:r>
            <a:r>
              <a:rPr lang="ja-JP" altLang="en-US" sz="2800" b="1" dirty="0" err="1"/>
              <a:t>育成す</a:t>
            </a:r>
            <a:endParaRPr lang="en-US" altLang="ja-JP" sz="2800" b="1" dirty="0"/>
          </a:p>
          <a:p>
            <a:r>
              <a:rPr lang="ja-JP" altLang="en-US" sz="2800" b="1" dirty="0"/>
              <a:t>　　る研修を企画</a:t>
            </a:r>
            <a:endParaRPr lang="en-US" altLang="ja-JP" sz="2800" b="1" dirty="0"/>
          </a:p>
          <a:p>
            <a:endParaRPr kumimoji="1" lang="en-US" altLang="ja-JP" sz="2400" b="1" dirty="0"/>
          </a:p>
          <a:p>
            <a:endParaRPr kumimoji="1" lang="ja-JP" altLang="en-US" sz="2400"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04800" y="152400"/>
            <a:ext cx="8839200" cy="1044352"/>
          </a:xfrm>
          <a:prstGeom prst="rect">
            <a:avLst/>
          </a:prstGeom>
        </p:spPr>
        <p:style>
          <a:lnRef idx="3">
            <a:schemeClr val="lt1"/>
          </a:lnRef>
          <a:fillRef idx="1">
            <a:schemeClr val="accent2"/>
          </a:fillRef>
          <a:effectRef idx="1">
            <a:schemeClr val="accent2"/>
          </a:effectRef>
          <a:fontRef idx="minor">
            <a:schemeClr val="lt1"/>
          </a:fontRef>
        </p:style>
        <p:txBody>
          <a:bodyPr>
            <a:noAutofit/>
          </a:bodyPr>
          <a:lstStyle/>
          <a:p>
            <a:pPr eaLnBrk="1" hangingPunct="1"/>
            <a:r>
              <a:rPr lang="ja-JP" altLang="en-US" sz="3600" b="1" dirty="0">
                <a:solidFill>
                  <a:srgbClr val="FFFF00"/>
                </a:solidFill>
                <a:latin typeface="HGｺﾞｼｯｸE" pitchFamily="49" charset="-128"/>
                <a:ea typeface="HGｺﾞｼｯｸE" pitchFamily="49" charset="-128"/>
              </a:rPr>
              <a:t>私たちが思い描く将来像</a:t>
            </a:r>
            <a:r>
              <a:rPr lang="en-US" altLang="ja-JP" sz="3600" b="1" dirty="0">
                <a:solidFill>
                  <a:srgbClr val="FFFF00"/>
                </a:solidFill>
                <a:latin typeface="HGｺﾞｼｯｸE" pitchFamily="49" charset="-128"/>
                <a:ea typeface="HGｺﾞｼｯｸE" pitchFamily="49" charset="-128"/>
              </a:rPr>
              <a:t>…</a:t>
            </a:r>
          </a:p>
        </p:txBody>
      </p:sp>
      <p:sp>
        <p:nvSpPr>
          <p:cNvPr id="362500" name="Rectangle 4"/>
          <p:cNvSpPr>
            <a:spLocks noGrp="1" noChangeArrowheads="1"/>
          </p:cNvSpPr>
          <p:nvPr>
            <p:ph type="body" idx="4294967295"/>
          </p:nvPr>
        </p:nvSpPr>
        <p:spPr>
          <a:xfrm>
            <a:off x="609600" y="1330036"/>
            <a:ext cx="8534400" cy="4537364"/>
          </a:xfrm>
          <a:prstGeom prst="rect">
            <a:avLst/>
          </a:prstGeom>
        </p:spPr>
        <p:txBody>
          <a:bodyPr>
            <a:noAutofit/>
          </a:bodyPr>
          <a:lstStyle/>
          <a:p>
            <a:pPr eaLnBrk="1" hangingPunct="1"/>
            <a:r>
              <a:rPr lang="en-US" altLang="ja-JP" b="1" dirty="0">
                <a:ea typeface="ＭＳ Ｐゴシック" pitchFamily="34" charset="-128"/>
              </a:rPr>
              <a:t>RI</a:t>
            </a:r>
            <a:r>
              <a:rPr lang="ja-JP" altLang="en-US" b="1" dirty="0">
                <a:ea typeface="ＭＳ Ｐゴシック" pitchFamily="34" charset="-128"/>
              </a:rPr>
              <a:t>とクラブがより大きく、豊かで、大胆になる</a:t>
            </a:r>
          </a:p>
          <a:p>
            <a:pPr eaLnBrk="1" hangingPunct="1"/>
            <a:r>
              <a:rPr lang="ja-JP" altLang="en-US" b="1" dirty="0">
                <a:ea typeface="ＭＳ Ｐゴシック" pitchFamily="34" charset="-128"/>
              </a:rPr>
              <a:t>「ロータリーという商品」を魅力的なものになる</a:t>
            </a:r>
            <a:endParaRPr lang="en-US" altLang="ja-JP" b="1" dirty="0">
              <a:ea typeface="ＭＳ Ｐゴシック" pitchFamily="34" charset="-128"/>
            </a:endParaRPr>
          </a:p>
          <a:p>
            <a:pPr eaLnBrk="1" hangingPunct="1"/>
            <a:r>
              <a:rPr lang="ja-JP" altLang="en-US" b="1" dirty="0">
                <a:ea typeface="ＭＳ Ｐゴシック" pitchFamily="34" charset="-128"/>
              </a:rPr>
              <a:t>ロータリーが他団体と区別されて認識される</a:t>
            </a:r>
          </a:p>
          <a:p>
            <a:pPr eaLnBrk="1" hangingPunct="1"/>
            <a:r>
              <a:rPr lang="ja-JP" altLang="en-US" b="1" dirty="0">
                <a:ea typeface="ＭＳ Ｐゴシック" pitchFamily="34" charset="-128"/>
              </a:rPr>
              <a:t>ロータリーの貢献によって人々の生活がさらに豊かになる</a:t>
            </a:r>
            <a:endParaRPr lang="en-US" altLang="ja-JP" b="1" dirty="0">
              <a:ea typeface="ＭＳ Ｐゴシック" pitchFamily="34" charset="-128"/>
            </a:endParaRPr>
          </a:p>
          <a:p>
            <a:pPr eaLnBrk="1" hangingPunct="1"/>
            <a:r>
              <a:rPr lang="ja-JP" altLang="en-US" b="1" dirty="0">
                <a:ea typeface="ＭＳ Ｐゴシック" pitchFamily="34" charset="-128"/>
              </a:rPr>
              <a:t>行動主体の奉仕というイメージが定着</a:t>
            </a:r>
          </a:p>
          <a:p>
            <a:pPr eaLnBrk="1" hangingPunct="1"/>
            <a:r>
              <a:rPr lang="ja-JP" altLang="en-US" b="1" dirty="0">
                <a:ea typeface="ＭＳ Ｐゴシック" pitchFamily="34" charset="-128"/>
              </a:rPr>
              <a:t>変化し、ダイナミックで、時代にふさわしい存在</a:t>
            </a:r>
          </a:p>
          <a:p>
            <a:pPr eaLnBrk="1" hangingPunct="1"/>
            <a:r>
              <a:rPr lang="ja-JP" altLang="en-US" b="1" dirty="0">
                <a:ea typeface="ＭＳ Ｐゴシック" pitchFamily="34" charset="-128"/>
              </a:rPr>
              <a:t>世界で最も優れた市民団体となる</a:t>
            </a:r>
          </a:p>
        </p:txBody>
      </p:sp>
      <p:sp>
        <p:nvSpPr>
          <p:cNvPr id="11267" name="Rectangle 3"/>
          <p:cNvSpPr>
            <a:spLocks noChangeArrowheads="1"/>
          </p:cNvSpPr>
          <p:nvPr/>
        </p:nvSpPr>
        <p:spPr bwMode="auto">
          <a:xfrm>
            <a:off x="609600" y="1676400"/>
            <a:ext cx="8229600" cy="4724400"/>
          </a:xfrm>
          <a:prstGeom prst="rect">
            <a:avLst/>
          </a:prstGeom>
          <a:noFill/>
          <a:ln w="9525">
            <a:noFill/>
            <a:miter lim="800000"/>
            <a:headEnd/>
            <a:tailEnd/>
          </a:ln>
        </p:spPr>
        <p:txBody>
          <a:bodyPr/>
          <a:lstStyle/>
          <a:p>
            <a:pPr marL="342900" indent="-342900" defTabSz="914400">
              <a:spcBef>
                <a:spcPct val="20000"/>
              </a:spcBef>
              <a:buFontTx/>
              <a:buChar char="•"/>
            </a:pPr>
            <a:endParaRPr kumimoji="0" lang="ja-JP" altLang="ja-JP" sz="3200">
              <a:solidFill>
                <a:srgbClr val="00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62500">
                                            <p:txEl>
                                              <p:pRg st="0" end="0"/>
                                            </p:txEl>
                                          </p:spTgt>
                                        </p:tgtEl>
                                        <p:attrNameLst>
                                          <p:attrName>style.visibility</p:attrName>
                                        </p:attrNameLst>
                                      </p:cBhvr>
                                      <p:to>
                                        <p:strVal val="visible"/>
                                      </p:to>
                                    </p:set>
                                    <p:anim calcmode="lin" valueType="num">
                                      <p:cBhvr additive="base">
                                        <p:cTn id="7" dur="500" fill="hold"/>
                                        <p:tgtEl>
                                          <p:spTgt spid="362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2500">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62500">
                                            <p:txEl>
                                              <p:pRg st="1" end="1"/>
                                            </p:txEl>
                                          </p:spTgt>
                                        </p:tgtEl>
                                        <p:attrNameLst>
                                          <p:attrName>style.visibility</p:attrName>
                                        </p:attrNameLst>
                                      </p:cBhvr>
                                      <p:to>
                                        <p:strVal val="visible"/>
                                      </p:to>
                                    </p:set>
                                    <p:anim calcmode="lin" valueType="num">
                                      <p:cBhvr additive="base">
                                        <p:cTn id="11" dur="500" fill="hold"/>
                                        <p:tgtEl>
                                          <p:spTgt spid="36250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2500">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62500">
                                            <p:txEl>
                                              <p:pRg st="2" end="2"/>
                                            </p:txEl>
                                          </p:spTgt>
                                        </p:tgtEl>
                                        <p:attrNameLst>
                                          <p:attrName>style.visibility</p:attrName>
                                        </p:attrNameLst>
                                      </p:cBhvr>
                                      <p:to>
                                        <p:strVal val="visible"/>
                                      </p:to>
                                    </p:set>
                                    <p:anim calcmode="lin" valueType="num">
                                      <p:cBhvr additive="base">
                                        <p:cTn id="15" dur="500" fill="hold"/>
                                        <p:tgtEl>
                                          <p:spTgt spid="36250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250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362500">
                                            <p:txEl>
                                              <p:pRg st="3" end="3"/>
                                            </p:txEl>
                                          </p:spTgt>
                                        </p:tgtEl>
                                        <p:attrNameLst>
                                          <p:attrName>style.visibility</p:attrName>
                                        </p:attrNameLst>
                                      </p:cBhvr>
                                      <p:to>
                                        <p:strVal val="visible"/>
                                      </p:to>
                                    </p:set>
                                    <p:anim calcmode="lin" valueType="num">
                                      <p:cBhvr additive="base">
                                        <p:cTn id="21" dur="500" fill="hold"/>
                                        <p:tgtEl>
                                          <p:spTgt spid="36250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2500">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62500">
                                            <p:txEl>
                                              <p:pRg st="4" end="4"/>
                                            </p:txEl>
                                          </p:spTgt>
                                        </p:tgtEl>
                                        <p:attrNameLst>
                                          <p:attrName>style.visibility</p:attrName>
                                        </p:attrNameLst>
                                      </p:cBhvr>
                                      <p:to>
                                        <p:strVal val="visible"/>
                                      </p:to>
                                    </p:set>
                                    <p:anim calcmode="lin" valueType="num">
                                      <p:cBhvr additive="base">
                                        <p:cTn id="25" dur="500" fill="hold"/>
                                        <p:tgtEl>
                                          <p:spTgt spid="36250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2500">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62500">
                                            <p:txEl>
                                              <p:pRg st="5" end="5"/>
                                            </p:txEl>
                                          </p:spTgt>
                                        </p:tgtEl>
                                        <p:attrNameLst>
                                          <p:attrName>style.visibility</p:attrName>
                                        </p:attrNameLst>
                                      </p:cBhvr>
                                      <p:to>
                                        <p:strVal val="visible"/>
                                      </p:to>
                                    </p:set>
                                    <p:anim calcmode="lin" valueType="num">
                                      <p:cBhvr additive="base">
                                        <p:cTn id="29" dur="500" fill="hold"/>
                                        <p:tgtEl>
                                          <p:spTgt spid="362500">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250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62500">
                                            <p:txEl>
                                              <p:pRg st="6" end="6"/>
                                            </p:txEl>
                                          </p:spTgt>
                                        </p:tgtEl>
                                        <p:attrNameLst>
                                          <p:attrName>style.visibility</p:attrName>
                                        </p:attrNameLst>
                                      </p:cBhvr>
                                      <p:to>
                                        <p:strVal val="visible"/>
                                      </p:to>
                                    </p:set>
                                    <p:anim calcmode="lin" valueType="num">
                                      <p:cBhvr additive="base">
                                        <p:cTn id="35" dur="500" fill="hold"/>
                                        <p:tgtEl>
                                          <p:spTgt spid="36250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6250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0649" y="188640"/>
            <a:ext cx="7392926" cy="1224136"/>
          </a:xfrm>
        </p:spPr>
        <p:style>
          <a:lnRef idx="3">
            <a:schemeClr val="lt1"/>
          </a:lnRef>
          <a:fillRef idx="1">
            <a:schemeClr val="accent2"/>
          </a:fillRef>
          <a:effectRef idx="1">
            <a:schemeClr val="accent2"/>
          </a:effectRef>
          <a:fontRef idx="minor">
            <a:schemeClr val="lt1"/>
          </a:fontRef>
        </p:style>
        <p:txBody>
          <a:bodyPr>
            <a:normAutofit fontScale="90000"/>
          </a:bodyPr>
          <a:lstStyle/>
          <a:p>
            <a:pPr eaLnBrk="1" hangingPunct="1"/>
            <a:r>
              <a:rPr lang="ja-JP" altLang="en-US" sz="4000" b="1" dirty="0">
                <a:solidFill>
                  <a:srgbClr val="FFFF00"/>
                </a:solidFill>
                <a:latin typeface="Helvetica" pitchFamily="34" charset="0"/>
                <a:ea typeface="ＭＳ Ｐゴシック" pitchFamily="34" charset="-128"/>
              </a:rPr>
              <a:t>グローバル化するロータリーは</a:t>
            </a:r>
            <a:br>
              <a:rPr lang="en-US" altLang="ja-JP" sz="4000" b="1" dirty="0">
                <a:solidFill>
                  <a:srgbClr val="FFFF00"/>
                </a:solidFill>
                <a:latin typeface="Helvetica" pitchFamily="34" charset="0"/>
                <a:ea typeface="ＭＳ Ｐゴシック" pitchFamily="34" charset="-128"/>
              </a:rPr>
            </a:br>
            <a:r>
              <a:rPr lang="ja-JP" altLang="en-US" sz="4000" b="1" dirty="0">
                <a:solidFill>
                  <a:srgbClr val="FFFF00"/>
                </a:solidFill>
                <a:latin typeface="Helvetica" pitchFamily="34" charset="0"/>
                <a:ea typeface="ＭＳ Ｐゴシック" pitchFamily="34" charset="-128"/>
              </a:rPr>
              <a:t>一つのサイズではみんなに合わない</a:t>
            </a:r>
          </a:p>
        </p:txBody>
      </p:sp>
      <p:sp>
        <p:nvSpPr>
          <p:cNvPr id="12292" name="Rectangle 3"/>
          <p:cNvSpPr>
            <a:spLocks noGrp="1" noChangeArrowheads="1"/>
          </p:cNvSpPr>
          <p:nvPr>
            <p:ph idx="1"/>
          </p:nvPr>
        </p:nvSpPr>
        <p:spPr>
          <a:xfrm>
            <a:off x="611560" y="1579418"/>
            <a:ext cx="8064896" cy="5017933"/>
          </a:xfrm>
        </p:spPr>
        <p:txBody>
          <a:bodyPr>
            <a:noAutofit/>
          </a:bodyPr>
          <a:lstStyle/>
          <a:p>
            <a:pPr eaLnBrk="1" hangingPunct="1"/>
            <a:r>
              <a:rPr lang="ja-JP" altLang="en-US" sz="4000" b="1" dirty="0">
                <a:ea typeface="ＭＳ Ｐゴシック" pitchFamily="34" charset="-128"/>
              </a:rPr>
              <a:t>柔軟性を与える</a:t>
            </a:r>
            <a:endParaRPr lang="ja-JP" altLang="en-GB" sz="4000" b="1" dirty="0">
              <a:latin typeface="Helvetica" pitchFamily="34" charset="0"/>
              <a:ea typeface="ＭＳ Ｐゴシック" pitchFamily="34" charset="-128"/>
            </a:endParaRPr>
          </a:p>
          <a:p>
            <a:pPr eaLnBrk="1" hangingPunct="1"/>
            <a:r>
              <a:rPr lang="ja-JP" altLang="en-GB" sz="4000" b="1" dirty="0">
                <a:latin typeface="Helvetica" pitchFamily="34" charset="0"/>
                <a:ea typeface="ＭＳ Ｐゴシック" pitchFamily="34" charset="-128"/>
              </a:rPr>
              <a:t>規則を少なくする</a:t>
            </a:r>
          </a:p>
          <a:p>
            <a:pPr eaLnBrk="1" hangingPunct="1"/>
            <a:r>
              <a:rPr lang="ja-JP" altLang="en-GB" sz="4000" b="1" dirty="0">
                <a:latin typeface="Helvetica" pitchFamily="34" charset="0"/>
                <a:ea typeface="ＭＳ Ｐゴシック" pitchFamily="34" charset="-128"/>
              </a:rPr>
              <a:t>発展への意欲を与える</a:t>
            </a:r>
          </a:p>
          <a:p>
            <a:pPr eaLnBrk="1" hangingPunct="1"/>
            <a:r>
              <a:rPr lang="ja-JP" altLang="en-US" sz="4000" b="1" dirty="0">
                <a:ea typeface="ＭＳ Ｐゴシック" pitchFamily="34" charset="-128"/>
              </a:rPr>
              <a:t>より良く協力する</a:t>
            </a:r>
          </a:p>
          <a:p>
            <a:pPr eaLnBrk="1" hangingPunct="1"/>
            <a:r>
              <a:rPr lang="ja-JP" altLang="en-US" sz="4000" b="1" dirty="0">
                <a:ea typeface="ＭＳ Ｐゴシック" pitchFamily="34" charset="-128"/>
              </a:rPr>
              <a:t>「顧客重視の」クラブ</a:t>
            </a:r>
          </a:p>
        </p:txBody>
      </p:sp>
      <p:sp>
        <p:nvSpPr>
          <p:cNvPr id="4" name="テキスト ボックス 3"/>
          <p:cNvSpPr txBox="1"/>
          <p:nvPr/>
        </p:nvSpPr>
        <p:spPr>
          <a:xfrm>
            <a:off x="2327564" y="5628904"/>
            <a:ext cx="5956011" cy="584775"/>
          </a:xfrm>
          <a:prstGeom prst="rect">
            <a:avLst/>
          </a:prstGeom>
          <a:noFill/>
        </p:spPr>
        <p:txBody>
          <a:bodyPr wrap="square" rtlCol="0">
            <a:spAutoFit/>
          </a:bodyPr>
          <a:lstStyle/>
          <a:p>
            <a:r>
              <a:rPr kumimoji="1" lang="ja-JP" altLang="en-US" sz="3200" b="1" dirty="0">
                <a:solidFill>
                  <a:srgbClr val="C00000"/>
                </a:solidFill>
                <a:latin typeface="HGｺﾞｼｯｸE" pitchFamily="49" charset="-128"/>
                <a:ea typeface="HGｺﾞｼｯｸE" pitchFamily="49" charset="-128"/>
              </a:rPr>
              <a:t>まさに今年の規定審議会の決定</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404664"/>
            <a:ext cx="8496944" cy="5232202"/>
          </a:xfrm>
          <a:prstGeom prst="rect">
            <a:avLst/>
          </a:prstGeom>
          <a:noFill/>
        </p:spPr>
        <p:txBody>
          <a:bodyPr wrap="square" rtlCol="0">
            <a:spAutoFit/>
          </a:bodyPr>
          <a:lstStyle/>
          <a:p>
            <a:r>
              <a:rPr lang="ja-JP" altLang="en-US" sz="2400" b="1" dirty="0">
                <a:solidFill>
                  <a:srgbClr val="C00000"/>
                </a:solidFill>
                <a:latin typeface="HGP創英角ｺﾞｼｯｸUB" pitchFamily="50" charset="-128"/>
                <a:ea typeface="HGP創英角ｺﾞｼｯｸUB" pitchFamily="50" charset="-128"/>
              </a:rPr>
              <a:t>◆会長指名委員会委員（敬称略）</a:t>
            </a:r>
            <a:endParaRPr lang="en-US" altLang="ja-JP" sz="2400" b="1" dirty="0">
              <a:solidFill>
                <a:srgbClr val="C00000"/>
              </a:solidFill>
              <a:latin typeface="HGP創英角ｺﾞｼｯｸUB" pitchFamily="50" charset="-128"/>
              <a:ea typeface="HGP創英角ｺﾞｼｯｸUB"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Anne L. Matthews</a:t>
            </a:r>
            <a:r>
              <a:rPr lang="ja-JP" altLang="en-US" b="1" dirty="0">
                <a:latin typeface="HGP創英角ｺﾞｼｯｸUB" panose="020B0900000000000000" pitchFamily="50" charset="-128"/>
                <a:ea typeface="HGP創英角ｺﾞｼｯｸUB" panose="020B0900000000000000" pitchFamily="50" charset="-128"/>
              </a:rPr>
              <a:t>（委員長、米国、コロンビア・イースト・ロータリークラブ</a:t>
            </a:r>
            <a:r>
              <a:rPr lang="en-US" altLang="ja-JP" b="1" dirty="0">
                <a:latin typeface="HGP創英角ｺﾞｼｯｸUB" panose="020B0900000000000000" pitchFamily="50" charset="-128"/>
                <a:ea typeface="HGP創英角ｺﾞｼｯｸUB" panose="020B0900000000000000" pitchFamily="50" charset="-128"/>
              </a:rPr>
              <a:t>〔</a:t>
            </a:r>
            <a:r>
              <a:rPr lang="ja-JP" altLang="en-US" b="1" dirty="0">
                <a:latin typeface="HGP創英角ｺﾞｼｯｸUB" panose="020B0900000000000000" pitchFamily="50" charset="-128"/>
                <a:ea typeface="HGP創英角ｺﾞｼｯｸUB" panose="020B0900000000000000" pitchFamily="50" charset="-128"/>
              </a:rPr>
              <a:t>ヒューストン</a:t>
            </a:r>
            <a:r>
              <a:rPr lang="en-US" altLang="ja-JP" b="1" dirty="0">
                <a:latin typeface="HGP創英角ｺﾞｼｯｸUB" panose="020B0900000000000000" pitchFamily="50" charset="-128"/>
                <a:ea typeface="HGP創英角ｺﾞｼｯｸUB" panose="020B0900000000000000" pitchFamily="50" charset="-128"/>
              </a:rPr>
              <a:t>〕</a:t>
            </a:r>
            <a:r>
              <a:rPr lang="ja-JP" altLang="en-US" b="1" dirty="0">
                <a:latin typeface="HGP創英角ｺﾞｼｯｸUB" panose="020B0900000000000000" pitchFamily="50" charset="-128"/>
                <a:ea typeface="HGP創英角ｺﾞｼｯｸUB" panose="020B0900000000000000" pitchFamily="50" charset="-128"/>
              </a:rPr>
              <a:t>）、</a:t>
            </a:r>
            <a:endParaRPr lang="en-US" altLang="ja-JP" b="1" dirty="0">
              <a:latin typeface="HGP創英角ｺﾞｼｯｸUB" panose="020B0900000000000000" pitchFamily="50" charset="-128"/>
              <a:ea typeface="HGP創英角ｺﾞｼｯｸUB" panose="020B0900000000000000"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Ann-Britt </a:t>
            </a:r>
            <a:r>
              <a:rPr lang="en-US" altLang="ja-JP" b="1" dirty="0" err="1">
                <a:latin typeface="HGP創英角ｺﾞｼｯｸUB" panose="020B0900000000000000" pitchFamily="50" charset="-128"/>
                <a:ea typeface="HGP創英角ｺﾞｼｯｸUB" panose="020B0900000000000000" pitchFamily="50" charset="-128"/>
              </a:rPr>
              <a:t>Åsebol</a:t>
            </a:r>
            <a:r>
              <a:rPr lang="ja-JP" altLang="en-US" b="1" dirty="0">
                <a:latin typeface="HGP創英角ｺﾞｼｯｸUB" panose="020B0900000000000000" pitchFamily="50" charset="-128"/>
                <a:ea typeface="HGP創英角ｺﾞｼｯｸUB" panose="020B0900000000000000" pitchFamily="50" charset="-128"/>
              </a:rPr>
              <a:t>（スウェーデン、ファールン・コッパルボーゲン・ロータリークラブ）、</a:t>
            </a:r>
            <a:r>
              <a:rPr lang="en-US" altLang="ja-JP" b="1" dirty="0" err="1">
                <a:latin typeface="HGP創英角ｺﾞｼｯｸUB" panose="020B0900000000000000" pitchFamily="50" charset="-128"/>
                <a:ea typeface="HGP創英角ｺﾞｼｯｸUB" panose="020B0900000000000000" pitchFamily="50" charset="-128"/>
              </a:rPr>
              <a:t>Örsçelik</a:t>
            </a:r>
            <a:r>
              <a:rPr lang="en-US" altLang="ja-JP" b="1" dirty="0">
                <a:latin typeface="HGP創英角ｺﾞｼｯｸUB" panose="020B0900000000000000" pitchFamily="50" charset="-128"/>
                <a:ea typeface="HGP創英角ｺﾞｼｯｸUB" panose="020B0900000000000000" pitchFamily="50" charset="-128"/>
              </a:rPr>
              <a:t> Balkan</a:t>
            </a:r>
            <a:r>
              <a:rPr lang="ja-JP" altLang="en-US" b="1" dirty="0">
                <a:latin typeface="HGP創英角ｺﾞｼｯｸUB" panose="020B0900000000000000" pitchFamily="50" charset="-128"/>
                <a:ea typeface="HGP創英角ｺﾞｼｯｸUB" panose="020B0900000000000000" pitchFamily="50" charset="-128"/>
              </a:rPr>
              <a:t>（トルコ、イスタンブール・カラコイ・ロータリークラブ）、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James Anthony Black</a:t>
            </a:r>
            <a:r>
              <a:rPr lang="ja-JP" altLang="en-US" b="1" dirty="0">
                <a:latin typeface="HGP創英角ｺﾞｼｯｸUB" panose="020B0900000000000000" pitchFamily="50" charset="-128"/>
                <a:ea typeface="HGP創英角ｺﾞｼｯｸUB" panose="020B0900000000000000" pitchFamily="50" charset="-128"/>
              </a:rPr>
              <a:t>（スコットランド、ダヌーン・ロータリークラブ）、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John T. Blount</a:t>
            </a:r>
            <a:r>
              <a:rPr lang="ja-JP" altLang="en-US" b="1" dirty="0">
                <a:latin typeface="HGP創英角ｺﾞｼｯｸUB" panose="020B0900000000000000" pitchFamily="50" charset="-128"/>
                <a:ea typeface="HGP創英角ｺﾞｼｯｸUB" panose="020B0900000000000000" pitchFamily="50" charset="-128"/>
              </a:rPr>
              <a:t>（米国、セバストポル・ロータリークラブ）、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Frank N. Goldberg</a:t>
            </a:r>
            <a:r>
              <a:rPr lang="ja-JP" altLang="en-US" b="1" dirty="0">
                <a:latin typeface="HGP創英角ｺﾞｼｯｸUB" panose="020B0900000000000000" pitchFamily="50" charset="-128"/>
                <a:ea typeface="HGP創英角ｺﾞｼｯｸUB" panose="020B0900000000000000" pitchFamily="50" charset="-128"/>
              </a:rPr>
              <a:t>（米国、オマハ・サバ</a:t>
            </a:r>
            <a:r>
              <a:rPr lang="en-US" altLang="ja-JP" b="1" dirty="0">
                <a:latin typeface="HGP創英角ｺﾞｼｯｸUB" panose="020B0900000000000000" pitchFamily="50" charset="-128"/>
                <a:ea typeface="HGP創英角ｺﾞｼｯｸUB" panose="020B0900000000000000" pitchFamily="50" charset="-128"/>
              </a:rPr>
              <a:t>―</a:t>
            </a:r>
            <a:r>
              <a:rPr lang="ja-JP" altLang="en-US" b="1" dirty="0">
                <a:latin typeface="HGP創英角ｺﾞｼｯｸUB" panose="020B0900000000000000" pitchFamily="50" charset="-128"/>
                <a:ea typeface="HGP創英角ｺﾞｼｯｸUB" panose="020B0900000000000000" pitchFamily="50" charset="-128"/>
              </a:rPr>
              <a:t>バン・ロータリークラブ）、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Antonio </a:t>
            </a:r>
            <a:r>
              <a:rPr lang="en-US" altLang="ja-JP" b="1" dirty="0" err="1">
                <a:latin typeface="HGP創英角ｺﾞｼｯｸUB" panose="020B0900000000000000" pitchFamily="50" charset="-128"/>
                <a:ea typeface="HGP創英角ｺﾞｼｯｸUB" panose="020B0900000000000000" pitchFamily="50" charset="-128"/>
              </a:rPr>
              <a:t>Hallage</a:t>
            </a:r>
            <a:r>
              <a:rPr lang="ja-JP" altLang="en-US" b="1" dirty="0">
                <a:latin typeface="HGP創英角ｺﾞｼｯｸUB" panose="020B0900000000000000" pitchFamily="50" charset="-128"/>
                <a:ea typeface="HGP創英角ｺﾞｼｯｸUB" panose="020B0900000000000000" pitchFamily="50" charset="-128"/>
              </a:rPr>
              <a:t>（ブラジル、クリチバ・レステ・ロータリークラブ）、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Jackson S.L. Hsieh</a:t>
            </a:r>
            <a:r>
              <a:rPr lang="ja-JP" altLang="en-US" b="1" dirty="0">
                <a:latin typeface="HGP創英角ｺﾞｼｯｸUB" panose="020B0900000000000000" pitchFamily="50" charset="-128"/>
                <a:ea typeface="HGP創英角ｺﾞｼｯｸUB" panose="020B0900000000000000" pitchFamily="50" charset="-128"/>
              </a:rPr>
              <a:t>（台湾、台北サンライズ・ロータリークラブ）、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en-US" altLang="ja-JP" b="1" dirty="0" err="1">
                <a:latin typeface="HGP創英角ｺﾞｼｯｸUB" panose="020B0900000000000000" pitchFamily="50" charset="-128"/>
                <a:ea typeface="HGP創英角ｺﾞｼｯｸUB" panose="020B0900000000000000" pitchFamily="50" charset="-128"/>
              </a:rPr>
              <a:t>Holger</a:t>
            </a:r>
            <a:r>
              <a:rPr lang="en-US" altLang="ja-JP" b="1" dirty="0">
                <a:latin typeface="HGP創英角ｺﾞｼｯｸUB" panose="020B0900000000000000" pitchFamily="50" charset="-128"/>
                <a:ea typeface="HGP創英角ｺﾞｼｯｸUB" panose="020B0900000000000000" pitchFamily="50" charset="-128"/>
              </a:rPr>
              <a:t> </a:t>
            </a:r>
            <a:r>
              <a:rPr lang="en-US" altLang="ja-JP" b="1" dirty="0" err="1">
                <a:latin typeface="HGP創英角ｺﾞｼｯｸUB" panose="020B0900000000000000" pitchFamily="50" charset="-128"/>
                <a:ea typeface="HGP創英角ｺﾞｼｯｸUB" panose="020B0900000000000000" pitchFamily="50" charset="-128"/>
              </a:rPr>
              <a:t>Knaack</a:t>
            </a:r>
            <a:r>
              <a:rPr lang="ja-JP" altLang="en-US" b="1" dirty="0">
                <a:latin typeface="HGP創英角ｺﾞｼｯｸUB" panose="020B0900000000000000" pitchFamily="50" charset="-128"/>
                <a:ea typeface="HGP創英角ｺﾞｼｯｸUB" panose="020B0900000000000000" pitchFamily="50" charset="-128"/>
              </a:rPr>
              <a:t>（ドイツ、ハルツォグトゥーム・ラウアンブルク・ムーン・ロータリークラブ）、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ja-JP" altLang="en-US" sz="2000" b="1" dirty="0">
                <a:solidFill>
                  <a:srgbClr val="C00000"/>
                </a:solidFill>
                <a:latin typeface="HGP創英角ｺﾞｼｯｸUB" panose="020B0900000000000000" pitchFamily="50" charset="-128"/>
                <a:ea typeface="HGP創英角ｺﾞｼｯｸUB" panose="020B0900000000000000" pitchFamily="50" charset="-128"/>
              </a:rPr>
              <a:t>黒田正宏</a:t>
            </a:r>
            <a:r>
              <a:rPr lang="ja-JP" altLang="en-US" sz="2000" b="1" dirty="0">
                <a:latin typeface="HGP創英角ｺﾞｼｯｸUB" panose="020B0900000000000000" pitchFamily="50" charset="-128"/>
                <a:ea typeface="HGP創英角ｺﾞｼｯｸUB" panose="020B0900000000000000" pitchFamily="50" charset="-128"/>
              </a:rPr>
              <a:t>（日本、八戸ロータリークラブ）、</a:t>
            </a:r>
            <a:endParaRPr lang="en-US" altLang="ja-JP" sz="2000" b="1" dirty="0">
              <a:latin typeface="HGP創英角ｺﾞｼｯｸUB" panose="020B0900000000000000" pitchFamily="50" charset="-128"/>
              <a:ea typeface="HGP創英角ｺﾞｼｯｸUB" panose="020B0900000000000000"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Larry A. Lunsford</a:t>
            </a:r>
            <a:r>
              <a:rPr lang="ja-JP" altLang="en-US" b="1" dirty="0">
                <a:latin typeface="HGP創英角ｺﾞｼｯｸUB" panose="020B0900000000000000" pitchFamily="50" charset="-128"/>
                <a:ea typeface="HGP創英角ｺﾞｼｯｸUB" panose="020B0900000000000000" pitchFamily="50" charset="-128"/>
              </a:rPr>
              <a:t>（米国、カンザスシティ・プラザ・ロータリークラブ）、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P.T. </a:t>
            </a:r>
            <a:r>
              <a:rPr lang="en-US" altLang="ja-JP" b="1" dirty="0" err="1">
                <a:latin typeface="HGP創英角ｺﾞｼｯｸUB" panose="020B0900000000000000" pitchFamily="50" charset="-128"/>
                <a:ea typeface="HGP創英角ｺﾞｼｯｸUB" panose="020B0900000000000000" pitchFamily="50" charset="-128"/>
              </a:rPr>
              <a:t>Prabhakar</a:t>
            </a:r>
            <a:r>
              <a:rPr lang="ja-JP" altLang="en-US" b="1" dirty="0">
                <a:latin typeface="HGP創英角ｺﾞｼｯｸUB" panose="020B0900000000000000" pitchFamily="50" charset="-128"/>
                <a:ea typeface="HGP創英角ｺﾞｼｯｸUB" panose="020B0900000000000000" pitchFamily="50" charset="-128"/>
              </a:rPr>
              <a:t>（インド、マドラス・セントラル・ロータリークラブ）、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M.K. </a:t>
            </a:r>
            <a:r>
              <a:rPr lang="en-US" altLang="ja-JP" b="1" dirty="0" err="1">
                <a:latin typeface="HGP創英角ｺﾞｼｯｸUB" panose="020B0900000000000000" pitchFamily="50" charset="-128"/>
                <a:ea typeface="HGP創英角ｺﾞｼｯｸUB" panose="020B0900000000000000" pitchFamily="50" charset="-128"/>
              </a:rPr>
              <a:t>Panduranga</a:t>
            </a:r>
            <a:r>
              <a:rPr lang="en-US" altLang="ja-JP" b="1" dirty="0">
                <a:latin typeface="HGP創英角ｺﾞｼｯｸUB" panose="020B0900000000000000" pitchFamily="50" charset="-128"/>
                <a:ea typeface="HGP創英角ｺﾞｼｯｸUB" panose="020B0900000000000000" pitchFamily="50" charset="-128"/>
              </a:rPr>
              <a:t> </a:t>
            </a:r>
            <a:r>
              <a:rPr lang="en-US" altLang="ja-JP" b="1" dirty="0" err="1">
                <a:latin typeface="HGP創英角ｺﾞｼｯｸUB" panose="020B0900000000000000" pitchFamily="50" charset="-128"/>
                <a:ea typeface="HGP創英角ｺﾞｼｯｸUB" panose="020B0900000000000000" pitchFamily="50" charset="-128"/>
              </a:rPr>
              <a:t>Setty</a:t>
            </a:r>
            <a:r>
              <a:rPr lang="ja-JP" altLang="en-US" b="1" dirty="0">
                <a:latin typeface="HGP創英角ｺﾞｼｯｸUB" panose="020B0900000000000000" pitchFamily="50" charset="-128"/>
                <a:ea typeface="HGP創英角ｺﾞｼｯｸUB" panose="020B0900000000000000" pitchFamily="50" charset="-128"/>
              </a:rPr>
              <a:t>（インド、バンガロール・ロータリークラブ）、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en-US" altLang="ja-JP" b="1" dirty="0">
                <a:latin typeface="HGP創英角ｺﾞｼｯｸUB" panose="020B0900000000000000" pitchFamily="50" charset="-128"/>
                <a:ea typeface="HGP創英角ｺﾞｼｯｸUB" panose="020B0900000000000000" pitchFamily="50" charset="-128"/>
              </a:rPr>
              <a:t>Andy Smallwood</a:t>
            </a:r>
            <a:r>
              <a:rPr lang="ja-JP" altLang="en-US" b="1" dirty="0">
                <a:latin typeface="HGP創英角ｺﾞｼｯｸUB" panose="020B0900000000000000" pitchFamily="50" charset="-128"/>
                <a:ea typeface="HGP創英角ｺﾞｼｯｸUB" panose="020B0900000000000000" pitchFamily="50" charset="-128"/>
              </a:rPr>
              <a:t>（米国、ガルフウェイ・ホビー・エアポート・ロータリークラブ）、</a:t>
            </a:r>
            <a:r>
              <a:rPr lang="en-US" altLang="ja-JP" b="1" dirty="0">
                <a:latin typeface="HGP創英角ｺﾞｼｯｸUB" panose="020B0900000000000000" pitchFamily="50" charset="-128"/>
                <a:ea typeface="HGP創英角ｺﾞｼｯｸUB" panose="020B0900000000000000" pitchFamily="50" charset="-128"/>
              </a:rPr>
              <a:t>Norbert </a:t>
            </a:r>
            <a:r>
              <a:rPr lang="en-US" altLang="ja-JP" b="1" dirty="0" err="1">
                <a:latin typeface="HGP創英角ｺﾞｼｯｸUB" panose="020B0900000000000000" pitchFamily="50" charset="-128"/>
                <a:ea typeface="HGP創英角ｺﾞｼｯｸUB" panose="020B0900000000000000" pitchFamily="50" charset="-128"/>
              </a:rPr>
              <a:t>Turco</a:t>
            </a:r>
            <a:r>
              <a:rPr lang="ja-JP" altLang="en-US" b="1" dirty="0">
                <a:latin typeface="HGP創英角ｺﾞｼｯｸUB" panose="020B0900000000000000" pitchFamily="50" charset="-128"/>
                <a:ea typeface="HGP創英角ｺﾞｼｯｸUB" panose="020B0900000000000000" pitchFamily="50" charset="-128"/>
              </a:rPr>
              <a:t>（フランス、アジャクシオ・ロータリークラブ）、</a:t>
            </a:r>
            <a:endParaRPr lang="en-US" altLang="ja-JP" b="1" dirty="0">
              <a:latin typeface="HGP創英角ｺﾞｼｯｸUB" panose="020B0900000000000000" pitchFamily="50" charset="-128"/>
              <a:ea typeface="HGP創英角ｺﾞｼｯｸUB" panose="020B0900000000000000" pitchFamily="50" charset="-128"/>
            </a:endParaRPr>
          </a:p>
          <a:p>
            <a:r>
              <a:rPr lang="ja-JP" altLang="en-US" sz="2000" b="1" dirty="0">
                <a:solidFill>
                  <a:srgbClr val="C00000"/>
                </a:solidFill>
                <a:latin typeface="HGP創英角ｺﾞｼｯｸUB" panose="020B0900000000000000" pitchFamily="50" charset="-128"/>
                <a:ea typeface="HGP創英角ｺﾞｼｯｸUB" panose="020B0900000000000000" pitchFamily="50" charset="-128"/>
              </a:rPr>
              <a:t>渡辺好政</a:t>
            </a:r>
            <a:r>
              <a:rPr lang="ja-JP" altLang="en-US" sz="2000" b="1" dirty="0">
                <a:latin typeface="HGP創英角ｺﾞｼｯｸUB" panose="020B0900000000000000" pitchFamily="50" charset="-128"/>
                <a:ea typeface="HGP創英角ｺﾞｼｯｸUB" panose="020B0900000000000000" pitchFamily="50" charset="-128"/>
              </a:rPr>
              <a:t>（日本、児島ロータリークラブ）、</a:t>
            </a:r>
            <a:endParaRPr lang="en-US" altLang="ja-JP" sz="2000" b="1" dirty="0">
              <a:latin typeface="HGP創英角ｺﾞｼｯｸUB" panose="020B0900000000000000" pitchFamily="50" charset="-128"/>
              <a:ea typeface="HGP創英角ｺﾞｼｯｸUB" panose="020B0900000000000000" pitchFamily="50" charset="-128"/>
            </a:endParaRPr>
          </a:p>
          <a:p>
            <a:r>
              <a:rPr lang="en-US" altLang="ja-JP" b="1" dirty="0" err="1">
                <a:latin typeface="HGP創英角ｺﾞｼｯｸUB" panose="020B0900000000000000" pitchFamily="50" charset="-128"/>
                <a:ea typeface="HGP創英角ｺﾞｼｯｸUB" panose="020B0900000000000000" pitchFamily="50" charset="-128"/>
              </a:rPr>
              <a:t>Sangkoo</a:t>
            </a:r>
            <a:r>
              <a:rPr lang="en-US" altLang="ja-JP" b="1" dirty="0">
                <a:latin typeface="HGP創英角ｺﾞｼｯｸUB" panose="020B0900000000000000" pitchFamily="50" charset="-128"/>
                <a:ea typeface="HGP創英角ｺﾞｼｯｸUB" panose="020B0900000000000000" pitchFamily="50" charset="-128"/>
              </a:rPr>
              <a:t> </a:t>
            </a:r>
            <a:r>
              <a:rPr lang="en-US" altLang="ja-JP" b="1" dirty="0" err="1">
                <a:latin typeface="HGP創英角ｺﾞｼｯｸUB" panose="020B0900000000000000" pitchFamily="50" charset="-128"/>
                <a:ea typeface="HGP創英角ｺﾞｼｯｸUB" panose="020B0900000000000000" pitchFamily="50" charset="-128"/>
              </a:rPr>
              <a:t>Yun</a:t>
            </a:r>
            <a:r>
              <a:rPr lang="ja-JP" altLang="en-US" b="1" dirty="0">
                <a:latin typeface="HGP創英角ｺﾞｼｯｸUB" panose="020B0900000000000000" pitchFamily="50" charset="-128"/>
                <a:ea typeface="HGP創英角ｺﾞｼｯｸUB" panose="020B0900000000000000" pitchFamily="50" charset="-128"/>
              </a:rPr>
              <a:t>（韓国、新漢陽ロータリークラブ）</a:t>
            </a:r>
            <a:endParaRPr kumimoji="1" lang="ja-JP" altLang="en-US" b="1" dirty="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スライド番号プレースホルダ 4"/>
          <p:cNvSpPr>
            <a:spLocks noGrp="1"/>
          </p:cNvSpPr>
          <p:nvPr>
            <p:ph type="sldNum" sz="quarter" idx="12"/>
          </p:nvPr>
        </p:nvSpPr>
        <p:spPr>
          <a:xfrm>
            <a:off x="4572000" y="1600200"/>
            <a:ext cx="4343400" cy="5029200"/>
          </a:xfrm>
        </p:spPr>
        <p:style>
          <a:lnRef idx="1">
            <a:schemeClr val="accent6"/>
          </a:lnRef>
          <a:fillRef idx="2">
            <a:schemeClr val="accent6"/>
          </a:fillRef>
          <a:effectRef idx="1">
            <a:schemeClr val="accent6"/>
          </a:effectRef>
          <a:fontRef idx="minor">
            <a:schemeClr val="dk1"/>
          </a:fontRef>
        </p:style>
        <p:txBody>
          <a:bodyPr/>
          <a:lstStyle/>
          <a:p>
            <a:pPr algn="l"/>
            <a:r>
              <a:rPr lang="ja-JP" altLang="en-US" sz="4000" b="1" dirty="0">
                <a:solidFill>
                  <a:srgbClr val="FFC000"/>
                </a:solidFill>
                <a:latin typeface="HG創英角ｺﾞｼｯｸUB" pitchFamily="49" charset="-128"/>
                <a:ea typeface="HG創英角ｺﾞｼｯｸUB" pitchFamily="49" charset="-128"/>
              </a:rPr>
              <a:t>　</a:t>
            </a:r>
            <a:r>
              <a:rPr lang="ja-JP" altLang="en-US" sz="4000" dirty="0">
                <a:solidFill>
                  <a:schemeClr val="tx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ロータリーは人間の生き方であり</a:t>
            </a:r>
          </a:p>
          <a:p>
            <a:pPr algn="l"/>
            <a:r>
              <a:rPr lang="ja-JP" altLang="en-US" sz="4000" dirty="0">
                <a:solidFill>
                  <a:schemeClr val="tx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善意で気取らない健全なそして親切　な生き方である</a:t>
            </a:r>
          </a:p>
          <a:p>
            <a:pPr algn="l"/>
            <a:r>
              <a:rPr lang="ja-JP" altLang="en-US" sz="4000" dirty="0">
                <a:solidFill>
                  <a:schemeClr val="tx1"/>
                </a:solidFill>
                <a:latin typeface="HG創英角ｺﾞｼｯｸUB" pitchFamily="49" charset="-128"/>
                <a:ea typeface="HG創英角ｺﾞｼｯｸUB" pitchFamily="49" charset="-128"/>
              </a:rPr>
              <a:t>　</a:t>
            </a:r>
            <a:endParaRPr lang="en-US" altLang="ja-JP" sz="4000" dirty="0">
              <a:solidFill>
                <a:schemeClr val="tx1"/>
              </a:solidFill>
              <a:latin typeface="HG創英角ｺﾞｼｯｸUB" pitchFamily="49" charset="-128"/>
              <a:ea typeface="HG創英角ｺﾞｼｯｸUB" pitchFamily="49" charset="-128"/>
            </a:endParaRPr>
          </a:p>
          <a:p>
            <a:pPr algn="l"/>
            <a:r>
              <a:rPr lang="ja-JP" altLang="en-US" sz="4000" dirty="0">
                <a:solidFill>
                  <a:schemeClr val="tx1"/>
                </a:solidFill>
                <a:latin typeface="HG創英角ｺﾞｼｯｸUB" pitchFamily="49" charset="-128"/>
                <a:ea typeface="HG創英角ｺﾞｼｯｸUB" pitchFamily="49" charset="-128"/>
              </a:rPr>
              <a:t>　</a:t>
            </a:r>
            <a:endParaRPr lang="en-US" altLang="ja-JP" sz="4000" dirty="0">
              <a:solidFill>
                <a:srgbClr val="FF0000"/>
              </a:solidFill>
              <a:latin typeface="HG創英角ｺﾞｼｯｸUB" pitchFamily="49" charset="-128"/>
              <a:ea typeface="HG創英角ｺﾞｼｯｸUB" pitchFamily="49" charset="-128"/>
            </a:endParaRPr>
          </a:p>
        </p:txBody>
      </p:sp>
      <p:pic>
        <p:nvPicPr>
          <p:cNvPr id="310275" name="Picture 6" descr="paul_harris72"/>
          <p:cNvPicPr>
            <a:picLocks noChangeAspect="1" noChangeArrowheads="1"/>
          </p:cNvPicPr>
          <p:nvPr/>
        </p:nvPicPr>
        <p:blipFill>
          <a:blip r:embed="rId3" cstate="print"/>
          <a:srcRect/>
          <a:stretch>
            <a:fillRect/>
          </a:stretch>
        </p:blipFill>
        <p:spPr bwMode="auto">
          <a:xfrm>
            <a:off x="304800" y="1215956"/>
            <a:ext cx="3505200" cy="4727643"/>
          </a:xfrm>
          <a:prstGeom prst="rect">
            <a:avLst/>
          </a:prstGeom>
          <a:noFill/>
          <a:ln w="9525">
            <a:noFill/>
            <a:miter lim="800000"/>
            <a:headEnd/>
            <a:tailEnd/>
          </a:ln>
        </p:spPr>
      </p:pic>
      <p:sp>
        <p:nvSpPr>
          <p:cNvPr id="310276" name="角丸四角形 1"/>
          <p:cNvSpPr>
            <a:spLocks noChangeArrowheads="1"/>
          </p:cNvSpPr>
          <p:nvPr/>
        </p:nvSpPr>
        <p:spPr bwMode="auto">
          <a:xfrm>
            <a:off x="5486400" y="1600200"/>
            <a:ext cx="3276600" cy="3886200"/>
          </a:xfrm>
          <a:prstGeom prst="roundRect">
            <a:avLst>
              <a:gd name="adj" fmla="val 16667"/>
            </a:avLst>
          </a:prstGeom>
          <a:noFill/>
          <a:ln w="9525" algn="ctr">
            <a:noFill/>
            <a:round/>
            <a:headEnd/>
            <a:tailEnd/>
          </a:ln>
        </p:spPr>
        <p:txBody>
          <a:bodyPr/>
          <a:lstStyle/>
          <a:p>
            <a:pPr>
              <a:tabLst>
                <a:tab pos="190500" algn="l"/>
              </a:tabLst>
            </a:pPr>
            <a:endParaRPr lang="ja-JP" altLang="en-US"/>
          </a:p>
        </p:txBody>
      </p:sp>
      <p:sp>
        <p:nvSpPr>
          <p:cNvPr id="310277" name="正方形/長方形 3"/>
          <p:cNvSpPr>
            <a:spLocks noChangeArrowheads="1"/>
          </p:cNvSpPr>
          <p:nvPr/>
        </p:nvSpPr>
        <p:spPr bwMode="auto">
          <a:xfrm>
            <a:off x="4343400" y="1447800"/>
            <a:ext cx="4648200" cy="4495800"/>
          </a:xfrm>
          <a:prstGeom prst="rect">
            <a:avLst/>
          </a:prstGeom>
          <a:noFill/>
          <a:ln w="9525" algn="ctr">
            <a:noFill/>
            <a:round/>
            <a:headEnd/>
            <a:tailEnd/>
          </a:ln>
        </p:spPr>
        <p:txBody>
          <a:bodyPr/>
          <a:lstStyle/>
          <a:p>
            <a:pPr>
              <a:tabLst>
                <a:tab pos="190500" algn="l"/>
              </a:tabLst>
            </a:pPr>
            <a:endParaRPr lang="ja-JP" altLang="en-US"/>
          </a:p>
        </p:txBody>
      </p:sp>
      <p:sp>
        <p:nvSpPr>
          <p:cNvPr id="6" name="テキスト ボックス 5"/>
          <p:cNvSpPr txBox="1"/>
          <p:nvPr/>
        </p:nvSpPr>
        <p:spPr>
          <a:xfrm>
            <a:off x="2256817" y="204281"/>
            <a:ext cx="400779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4800" b="1" dirty="0">
                <a:solidFill>
                  <a:srgbClr val="0070C0"/>
                </a:solidFill>
              </a:rPr>
              <a:t>ポール・ハリス</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br>
              <a:rPr kumimoji="1" lang="en-US" altLang="ja-JP" dirty="0">
                <a:solidFill>
                  <a:schemeClr val="tx1"/>
                </a:solidFill>
              </a:rPr>
            </a:br>
            <a:r>
              <a:rPr kumimoji="1" lang="ja-JP" altLang="en-US" dirty="0">
                <a:solidFill>
                  <a:schemeClr val="bg1"/>
                </a:solidFill>
              </a:rPr>
              <a:t>ご</a:t>
            </a:r>
            <a:r>
              <a:rPr kumimoji="1" lang="ja-JP" altLang="en-US" b="0" dirty="0">
                <a:solidFill>
                  <a:schemeClr val="bg1"/>
                </a:solidFill>
              </a:rPr>
              <a:t>清聴</a:t>
            </a:r>
            <a:r>
              <a:rPr kumimoji="1" lang="ja-JP" altLang="en-US" dirty="0">
                <a:solidFill>
                  <a:schemeClr val="bg1"/>
                </a:solidFill>
              </a:rPr>
              <a:t>ありがとうございます</a:t>
            </a:r>
          </a:p>
        </p:txBody>
      </p:sp>
      <p:sp>
        <p:nvSpPr>
          <p:cNvPr id="3" name="テキスト プレースホルダ 2"/>
          <p:cNvSpPr>
            <a:spLocks noGrp="1"/>
          </p:cNvSpPr>
          <p:nvPr>
            <p:ph type="body" idx="1"/>
          </p:nvPr>
        </p:nvSpPr>
        <p:spPr/>
        <p:txBody>
          <a:bodyPr/>
          <a:lstStyle/>
          <a:p>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9j/4AAQSkZJRgABAQAAAQABAAD//gA7Q1JFQVRPUjogZ2QtanBlZyB2MS4wICh1c2luZyBJSkcgSlBFRyB2NjIpLCBxdWFsaXR5ID0gNzUK/9sAQwAIBgYHBgUIBwcHCQkICgwUDQwLCwwZEhMPFB0aHx4dGhwcICQuJyAiLCMcHCg3KSwwMTQ0NB8nOT04MjwuMzQy/9sAQwEJCQkMCwwYDQ0YMiEcITIyMjIyMjIyMjIyMjIyMjIyMjIyMjIyMjIyMjIyMjIyMjIyMjIyMjIyMjIyMjIyMjIy/8AAEQgAFAAPAwEiAAIRAQMRAf/EAB8AAAEFAQEBAQEBAAAAAAAAAAABAgMEBQYHCAkKC//EALUQAAIBAwMCBAMFBQQEAAABfQECAwAEEQUSITFBBhNRYQcicRQygZGhCCNCscEVUtHwJDNicoIJChYXGBkaJSYnKCkqNDU2Nzg5OkNERUZHSElKU1RVVldYWVpjZGVmZ2hpanN0dXZ3eHl6g4SFhoeIiYqSk5SVlpeYmZqio6Slpqeoqaqys7S1tre4ubrCw8TFxsfIycrS09TV1tfY2drh4uPk5ebn6Onq8fLz9PX29/j5+v/EAB8BAAMBAQEBAQEBAQEAAAAAAAABAgMEBQYHCAkKC//EALURAAIBAgQEAwQHBQQEAAECdwABAgMRBAUhMQYSQVEHYXETIjKBCBRCkaGxwQkjM1LwFWJy0QoWJDThJfEXGBkaJicoKSo1Njc4OTpDREVGR0hJSlNUVVZXWFlaY2RlZmdoaWpzdHV2d3h5eoKDhIWGh4iJipKTlJWWl5iZmqKjpKWmp6ipqrKztLW2t7i5usLDxMXGx8jJytLT1NXW19jZ2uLj5OXm5+jp6vLz9PX29/j5+v/aAAwDAQACEQMRAD8Au+H5oHmBcYAPJK52/wCfX2p+tx24ut0DNtfr8uDke1ZfgfUbfUJb0CRfJj8tGd2AyzkhcZ6/d/r2qn4x8RW+meK59JkyFtUVS6HI3EZIP5jpWkJ1FjXNv3fwtb/MqpCk8vVOK9/8b33+4x/hwx+y3UeBte6t2bI64DYH05Ncj4huZbzxFqNzM2ZZbqR2PuWNFFbVP4EPmYU/4s/k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027" name="Picture 3" descr="C:\Users\FMV-ESPRIMO\Desktop\Barry_Rassin.jpg"/>
          <p:cNvPicPr>
            <a:picLocks noChangeAspect="1" noChangeArrowheads="1"/>
          </p:cNvPicPr>
          <p:nvPr/>
        </p:nvPicPr>
        <p:blipFill>
          <a:blip r:embed="rId2" cstate="print"/>
          <a:srcRect/>
          <a:stretch>
            <a:fillRect/>
          </a:stretch>
        </p:blipFill>
        <p:spPr bwMode="auto">
          <a:xfrm>
            <a:off x="2051719" y="908720"/>
            <a:ext cx="5088819" cy="5949280"/>
          </a:xfrm>
          <a:prstGeom prst="rect">
            <a:avLst/>
          </a:prstGeom>
          <a:noFill/>
        </p:spPr>
      </p:pic>
      <p:sp>
        <p:nvSpPr>
          <p:cNvPr id="4" name="テキスト ボックス 3"/>
          <p:cNvSpPr txBox="1"/>
          <p:nvPr/>
        </p:nvSpPr>
        <p:spPr>
          <a:xfrm>
            <a:off x="107504" y="116632"/>
            <a:ext cx="8568952" cy="738664"/>
          </a:xfrm>
          <a:prstGeom prst="rect">
            <a:avLst/>
          </a:prstGeom>
          <a:noFill/>
        </p:spPr>
        <p:txBody>
          <a:bodyPr wrap="square" rtlCol="0">
            <a:spAutoFit/>
          </a:bodyPr>
          <a:lstStyle/>
          <a:p>
            <a:r>
              <a:rPr lang="ja-JP" altLang="en-US" sz="2400" b="1" dirty="0"/>
              <a:t>　</a:t>
            </a:r>
            <a:r>
              <a:rPr lang="en-US" altLang="ja-JP" sz="2400" b="1" dirty="0">
                <a:latin typeface="HGP創英角ｺﾞｼｯｸUB" panose="020B0900000000000000" pitchFamily="50" charset="-128"/>
                <a:ea typeface="HGP創英角ｺﾞｼｯｸUB" panose="020B0900000000000000" pitchFamily="50" charset="-128"/>
              </a:rPr>
              <a:t>2018-19</a:t>
            </a:r>
            <a:r>
              <a:rPr lang="ja-JP" altLang="en-US" sz="2400" b="1" dirty="0">
                <a:latin typeface="HGP創英角ｺﾞｼｯｸUB" panose="020B0900000000000000" pitchFamily="50" charset="-128"/>
                <a:ea typeface="HGP創英角ｺﾞｼｯｸUB" panose="020B0900000000000000" pitchFamily="50" charset="-128"/>
              </a:rPr>
              <a:t>年度ロータリー年度会長にバリー・ラシン氏が選ばれる</a:t>
            </a:r>
          </a:p>
          <a:p>
            <a:endParaRPr kumimoji="1" lang="ja-JP" altLang="en-US" dirty="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2022</TotalTime>
  <Words>3686</Words>
  <Application>Microsoft Office PowerPoint</Application>
  <PresentationFormat>画面に合わせる (4:3)</PresentationFormat>
  <Paragraphs>954</Paragraphs>
  <Slides>81</Slides>
  <Notes>20</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81</vt:i4>
      </vt:variant>
    </vt:vector>
  </HeadingPairs>
  <TitlesOfParts>
    <vt:vector size="101" baseType="lpstr">
      <vt:lpstr>HGPｺﾞｼｯｸE</vt:lpstr>
      <vt:lpstr>HGP創英ﾌﾟﾚｾﾞﾝｽEB</vt:lpstr>
      <vt:lpstr>HGP創英角ｺﾞｼｯｸUB</vt:lpstr>
      <vt:lpstr>HGS創英角ｺﾞｼｯｸUB</vt:lpstr>
      <vt:lpstr>HGS明朝B</vt:lpstr>
      <vt:lpstr>HGｺﾞｼｯｸE</vt:lpstr>
      <vt:lpstr>HG創英ﾌﾟﾚｾﾞﾝｽEB</vt:lpstr>
      <vt:lpstr>HG創英角ｺﾞｼｯｸUB</vt:lpstr>
      <vt:lpstr>ＭＳ Ｐゴシック</vt:lpstr>
      <vt:lpstr>ＭＳ Ｐゴシック</vt:lpstr>
      <vt:lpstr>ＭＳ 明朝</vt:lpstr>
      <vt:lpstr>Arial</vt:lpstr>
      <vt:lpstr>Arial Narrow Bold</vt:lpstr>
      <vt:lpstr>Calibri</vt:lpstr>
      <vt:lpstr>Century</vt:lpstr>
      <vt:lpstr>Georgia</vt:lpstr>
      <vt:lpstr>Helvetica</vt:lpstr>
      <vt:lpstr>Times New Roman</vt:lpstr>
      <vt:lpstr>Wingdings</vt:lpstr>
      <vt:lpstr>Office テーマ</vt:lpstr>
      <vt:lpstr>２０１８年度DTLS </vt:lpstr>
      <vt:lpstr>地区研修リーダーと 委員の果たす役割</vt:lpstr>
      <vt:lpstr>PowerPoint プレゼンテーション</vt:lpstr>
      <vt:lpstr>PowerPoint プレゼンテーション</vt:lpstr>
      <vt:lpstr>PowerPoint プレゼンテーション</vt:lpstr>
      <vt:lpstr>ＲＩ会長エレクト　サム F. オオリ氏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セッション１の内容</vt:lpstr>
      <vt:lpstr>ロータリーの研修リーダー</vt:lpstr>
      <vt:lpstr>研修リーダー</vt:lpstr>
      <vt:lpstr>国際協議会の研修リーダー ゾーンレベルの研修リーダー</vt:lpstr>
      <vt:lpstr>地区研修リーダー</vt:lpstr>
      <vt:lpstr>PowerPoint プレゼンテーション</vt:lpstr>
      <vt:lpstr>PowerPoint プレゼンテーション</vt:lpstr>
      <vt:lpstr>PowerPoint プレゼンテーション</vt:lpstr>
      <vt:lpstr>PowerPoint プレゼンテーション</vt:lpstr>
      <vt:lpstr>リーダーシップ</vt:lpstr>
      <vt:lpstr>　ロータリーのリーダーシップのあり方</vt:lpstr>
      <vt:lpstr>　ビチャイ・ラタクル元ＲＩ会長の言葉</vt:lpstr>
      <vt:lpstr>これからのリーダーの姿勢</vt:lpstr>
      <vt:lpstr>ロータリーのリーダーシップとは</vt:lpstr>
      <vt:lpstr>PowerPoint プレゼンテーション</vt:lpstr>
      <vt:lpstr>PowerPoint プレゼンテーション</vt:lpstr>
      <vt:lpstr>PowerPoint プレゼンテーション</vt:lpstr>
      <vt:lpstr>地区研修リーダ―の責務</vt:lpstr>
      <vt:lpstr>PowerPoint プレゼンテーション</vt:lpstr>
      <vt:lpstr> 当該年度ＲＩ会長のテーマ・活動方針、そしてガバナーエレクトの活動方針を各セミナーを通して会員へ周知徹底させる </vt:lpstr>
      <vt:lpstr>セッション１の内容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ガバナーが招集する研修行事</vt:lpstr>
      <vt:lpstr>セッション１の話し合いの内容</vt:lpstr>
      <vt:lpstr>PowerPoint プレゼンテーション</vt:lpstr>
      <vt:lpstr>PowerPoint プレゼンテーション</vt:lpstr>
      <vt:lpstr>セッション１の話し合いの内容</vt:lpstr>
      <vt:lpstr>PowerPoint プレゼンテーション</vt:lpstr>
      <vt:lpstr>PowerPoint プレゼンテーション</vt:lpstr>
      <vt:lpstr>PowerPoint プレゼンテーション</vt:lpstr>
      <vt:lpstr>２０１６年度スケジュール</vt:lpstr>
      <vt:lpstr>２０１６年度研修項目</vt:lpstr>
      <vt:lpstr>２０１７年度研修項目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会長賞と地区対象の特別賞</vt:lpstr>
      <vt:lpstr>PowerPoint プレゼンテーション</vt:lpstr>
      <vt:lpstr>各種コーディネーターの活用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ロータリークラブセントラルの導入推進</vt:lpstr>
      <vt:lpstr>地区研修委員会に是非協力していただきたい事</vt:lpstr>
      <vt:lpstr>会長賞と地区対象の特別賞</vt:lpstr>
      <vt:lpstr>セッション１の話し合いの内容</vt:lpstr>
      <vt:lpstr>PowerPoint プレゼンテーション</vt:lpstr>
      <vt:lpstr>私たちが思い描く将来像…</vt:lpstr>
      <vt:lpstr>グローバル化するロータリーは 一つのサイズではみんなに合わない</vt:lpstr>
      <vt:lpstr>PowerPoint プレゼンテーション</vt:lpstr>
      <vt:lpstr> ご清聴ありがとうございます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２０１８年度DTLS</dc:title>
  <dc:creator>FMV-ESPRIMO</dc:creator>
  <cp:lastModifiedBy>ロータリーガバナー会事務局</cp:lastModifiedBy>
  <cp:revision>205</cp:revision>
  <dcterms:created xsi:type="dcterms:W3CDTF">2017-07-23T23:09:14Z</dcterms:created>
  <dcterms:modified xsi:type="dcterms:W3CDTF">2017-09-07T06:18:22Z</dcterms:modified>
</cp:coreProperties>
</file>