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 id="2147483762" r:id="rId2"/>
    <p:sldMasterId id="2147483814" r:id="rId3"/>
    <p:sldMasterId id="2147483854" r:id="rId4"/>
  </p:sldMasterIdLst>
  <p:notesMasterIdLst>
    <p:notesMasterId r:id="rId45"/>
  </p:notesMasterIdLst>
  <p:handoutMasterIdLst>
    <p:handoutMasterId r:id="rId46"/>
  </p:handoutMasterIdLst>
  <p:sldIdLst>
    <p:sldId id="633" r:id="rId5"/>
    <p:sldId id="637" r:id="rId6"/>
    <p:sldId id="743" r:id="rId7"/>
    <p:sldId id="731" r:id="rId8"/>
    <p:sldId id="741" r:id="rId9"/>
    <p:sldId id="638" r:id="rId10"/>
    <p:sldId id="639" r:id="rId11"/>
    <p:sldId id="732" r:id="rId12"/>
    <p:sldId id="641" r:id="rId13"/>
    <p:sldId id="642" r:id="rId14"/>
    <p:sldId id="735" r:id="rId15"/>
    <p:sldId id="714" r:id="rId16"/>
    <p:sldId id="739" r:id="rId17"/>
    <p:sldId id="738" r:id="rId18"/>
    <p:sldId id="682" r:id="rId19"/>
    <p:sldId id="684" r:id="rId20"/>
    <p:sldId id="685" r:id="rId21"/>
    <p:sldId id="687" r:id="rId22"/>
    <p:sldId id="710" r:id="rId23"/>
    <p:sldId id="690" r:id="rId24"/>
    <p:sldId id="691" r:id="rId25"/>
    <p:sldId id="718" r:id="rId26"/>
    <p:sldId id="719" r:id="rId27"/>
    <p:sldId id="720" r:id="rId28"/>
    <p:sldId id="721" r:id="rId29"/>
    <p:sldId id="722" r:id="rId30"/>
    <p:sldId id="723" r:id="rId31"/>
    <p:sldId id="726" r:id="rId32"/>
    <p:sldId id="717" r:id="rId33"/>
    <p:sldId id="724" r:id="rId34"/>
    <p:sldId id="727" r:id="rId35"/>
    <p:sldId id="712" r:id="rId36"/>
    <p:sldId id="736" r:id="rId37"/>
    <p:sldId id="711" r:id="rId38"/>
    <p:sldId id="740" r:id="rId39"/>
    <p:sldId id="676" r:id="rId40"/>
    <p:sldId id="677" r:id="rId41"/>
    <p:sldId id="744" r:id="rId42"/>
    <p:sldId id="737" r:id="rId43"/>
    <p:sldId id="681" r:id="rId44"/>
  </p:sldIdLst>
  <p:sldSz cx="9144000" cy="6858000" type="screen4x3"/>
  <p:notesSz cx="7010400" cy="92964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521415D9-36F7-43E2-AB2F-B90AF26B5E84}">
      <p14:sectionLst xmlns:p14="http://schemas.microsoft.com/office/powerpoint/2010/main">
        <p14:section name="既定のセクション" id="{AB12D5A1-C168-4B18-BBE2-76FC180862A7}">
          <p14:sldIdLst>
            <p14:sldId id="633"/>
            <p14:sldId id="637"/>
            <p14:sldId id="743"/>
            <p14:sldId id="731"/>
            <p14:sldId id="741"/>
            <p14:sldId id="638"/>
            <p14:sldId id="639"/>
            <p14:sldId id="732"/>
            <p14:sldId id="641"/>
            <p14:sldId id="642"/>
            <p14:sldId id="735"/>
            <p14:sldId id="714"/>
            <p14:sldId id="739"/>
            <p14:sldId id="738"/>
            <p14:sldId id="682"/>
            <p14:sldId id="684"/>
            <p14:sldId id="685"/>
            <p14:sldId id="687"/>
            <p14:sldId id="710"/>
            <p14:sldId id="690"/>
            <p14:sldId id="691"/>
            <p14:sldId id="718"/>
            <p14:sldId id="719"/>
            <p14:sldId id="720"/>
            <p14:sldId id="721"/>
            <p14:sldId id="722"/>
            <p14:sldId id="723"/>
            <p14:sldId id="726"/>
            <p14:sldId id="717"/>
            <p14:sldId id="724"/>
            <p14:sldId id="727"/>
            <p14:sldId id="712"/>
            <p14:sldId id="736"/>
            <p14:sldId id="711"/>
            <p14:sldId id="740"/>
            <p14:sldId id="676"/>
            <p14:sldId id="677"/>
            <p14:sldId id="744"/>
            <p14:sldId id="737"/>
            <p14:sldId id="681"/>
          </p14:sldIdLst>
        </p14:section>
      </p14:sectionLst>
    </p:ext>
    <p:ext uri="{EFAFB233-063F-42B5-8137-9DF3F51BA10A}">
      <p15:sldGuideLst xmlns:p15="http://schemas.microsoft.com/office/powerpoint/2012/main">
        <p15:guide id="1" orient="horz" pos="3756">
          <p15:clr>
            <a:srgbClr val="A4A3A4"/>
          </p15:clr>
        </p15:guide>
        <p15:guide id="2" orient="horz" pos="204">
          <p15:clr>
            <a:srgbClr val="A4A3A4"/>
          </p15:clr>
        </p15:guide>
        <p15:guide id="3" orient="horz" pos="2421">
          <p15:clr>
            <a:srgbClr val="A4A3A4"/>
          </p15:clr>
        </p15:guide>
        <p15:guide id="4" pos="278">
          <p15:clr>
            <a:srgbClr val="A4A3A4"/>
          </p15:clr>
        </p15:guide>
        <p15:guide id="5" pos="2882">
          <p15:clr>
            <a:srgbClr val="A4A3A4"/>
          </p15:clr>
        </p15:guide>
        <p15:guide id="6" pos="4782">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野麻衣" initials="大野麻衣" lastIdx="0" clrIdx="0">
    <p:extLst>
      <p:ext uri="{19B8F6BF-5375-455C-9EA6-DF929625EA0E}">
        <p15:presenceInfo xmlns:p15="http://schemas.microsoft.com/office/powerpoint/2012/main" userId="a4e23e4cd39874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010000"/>
    <a:srgbClr val="005DAA"/>
    <a:srgbClr val="D9C89E"/>
    <a:srgbClr val="687D90"/>
    <a:srgbClr val="D91B5C"/>
    <a:srgbClr val="872175"/>
    <a:srgbClr val="BCBDC0"/>
    <a:srgbClr val="9EA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76588" autoAdjust="0"/>
  </p:normalViewPr>
  <p:slideViewPr>
    <p:cSldViewPr snapToGrid="0" snapToObjects="1">
      <p:cViewPr>
        <p:scale>
          <a:sx n="69" d="100"/>
          <a:sy n="69" d="100"/>
        </p:scale>
        <p:origin x="450" y="45"/>
      </p:cViewPr>
      <p:guideLst>
        <p:guide orient="horz" pos="3756"/>
        <p:guide orient="horz" pos="204"/>
        <p:guide orient="horz" pos="2421"/>
        <p:guide pos="278"/>
        <p:guide pos="2882"/>
        <p:guide pos="47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00" y="108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2"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133123" name="Rectangle 3"/>
          <p:cNvSpPr>
            <a:spLocks noGrp="1" noChangeArrowheads="1"/>
          </p:cNvSpPr>
          <p:nvPr>
            <p:ph type="dt" sz="quarter" idx="1"/>
          </p:nvPr>
        </p:nvSpPr>
        <p:spPr bwMode="auto">
          <a:xfrm>
            <a:off x="3971926"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algn="r" defTabSz="931589">
              <a:defRPr kumimoji="0" sz="1200">
                <a:latin typeface="Arial" charset="0"/>
              </a:defRPr>
            </a:lvl1pPr>
          </a:lstStyle>
          <a:p>
            <a:pPr>
              <a:defRPr/>
            </a:pPr>
            <a:fld id="{09BCCE66-3D35-45A4-97FA-90F9CCBB5841}" type="datetime1">
              <a:rPr lang="en-US"/>
              <a:pPr>
                <a:defRPr/>
              </a:pPr>
              <a:t>6/18/2016</a:t>
            </a:fld>
            <a:endParaRPr lang="en-US" dirty="0"/>
          </a:p>
        </p:txBody>
      </p:sp>
      <p:sp>
        <p:nvSpPr>
          <p:cNvPr id="133124" name="Rectangle 4"/>
          <p:cNvSpPr>
            <a:spLocks noGrp="1" noChangeArrowheads="1"/>
          </p:cNvSpPr>
          <p:nvPr>
            <p:ph type="ftr" sz="quarter" idx="2"/>
          </p:nvPr>
        </p:nvSpPr>
        <p:spPr bwMode="auto">
          <a:xfrm>
            <a:off x="2"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133125" name="Rectangle 5"/>
          <p:cNvSpPr>
            <a:spLocks noGrp="1" noChangeArrowheads="1"/>
          </p:cNvSpPr>
          <p:nvPr>
            <p:ph type="sldNum" sz="quarter" idx="3"/>
          </p:nvPr>
        </p:nvSpPr>
        <p:spPr bwMode="auto">
          <a:xfrm>
            <a:off x="3971926"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algn="r" defTabSz="931589">
              <a:defRPr kumimoji="0" sz="1200">
                <a:latin typeface="Arial" charset="0"/>
              </a:defRPr>
            </a:lvl1pPr>
          </a:lstStyle>
          <a:p>
            <a:pPr>
              <a:defRPr/>
            </a:pPr>
            <a:fld id="{45F96E47-C8E2-4485-8231-C437400F7202}" type="slidenum">
              <a:rPr lang="en-US"/>
              <a:pPr>
                <a:defRPr/>
              </a:pPr>
              <a:t>‹#›</a:t>
            </a:fld>
            <a:endParaRPr lang="en-US" dirty="0"/>
          </a:p>
        </p:txBody>
      </p:sp>
    </p:spTree>
    <p:extLst>
      <p:ext uri="{BB962C8B-B14F-4D97-AF65-F5344CB8AC3E}">
        <p14:creationId xmlns:p14="http://schemas.microsoft.com/office/powerpoint/2010/main" val="1127115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2"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96259" name="Rectangle 3"/>
          <p:cNvSpPr>
            <a:spLocks noGrp="1" noChangeArrowheads="1"/>
          </p:cNvSpPr>
          <p:nvPr>
            <p:ph type="dt" idx="1"/>
          </p:nvPr>
        </p:nvSpPr>
        <p:spPr bwMode="auto">
          <a:xfrm>
            <a:off x="3971926"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algn="r" defTabSz="931589">
              <a:defRPr kumimoji="0" sz="1200">
                <a:latin typeface="Arial" charset="0"/>
              </a:defRPr>
            </a:lvl1pPr>
          </a:lstStyle>
          <a:p>
            <a:pPr>
              <a:defRPr/>
            </a:pPr>
            <a:fld id="{2EB3FD11-F4A1-4B36-A0F0-C667122A5EF3}" type="datetime1">
              <a:rPr lang="en-US"/>
              <a:pPr>
                <a:defRPr/>
              </a:pPr>
              <a:t>6/18/2016</a:t>
            </a:fld>
            <a:endParaRPr lang="en-US" dirty="0"/>
          </a:p>
        </p:txBody>
      </p:sp>
      <p:sp>
        <p:nvSpPr>
          <p:cNvPr id="65540" name="Rectangle 4"/>
          <p:cNvSpPr>
            <a:spLocks noGrp="1" noRot="1" noChangeAspect="1" noChangeArrowheads="1" noTextEdit="1"/>
          </p:cNvSpPr>
          <p:nvPr>
            <p:ph type="sldImg" idx="2"/>
          </p:nvPr>
        </p:nvSpPr>
        <p:spPr bwMode="auto">
          <a:xfrm>
            <a:off x="1185863" y="698500"/>
            <a:ext cx="4643437"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p:cNvSpPr>
            <a:spLocks noGrp="1" noChangeArrowheads="1"/>
          </p:cNvSpPr>
          <p:nvPr>
            <p:ph type="body" sz="quarter" idx="3"/>
          </p:nvPr>
        </p:nvSpPr>
        <p:spPr bwMode="auto">
          <a:xfrm>
            <a:off x="700089" y="4414839"/>
            <a:ext cx="5610225"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2"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96263" name="Rectangle 7"/>
          <p:cNvSpPr>
            <a:spLocks noGrp="1" noChangeArrowheads="1"/>
          </p:cNvSpPr>
          <p:nvPr>
            <p:ph type="sldNum" sz="quarter" idx="5"/>
          </p:nvPr>
        </p:nvSpPr>
        <p:spPr bwMode="auto">
          <a:xfrm>
            <a:off x="3971926"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algn="r" defTabSz="931589">
              <a:defRPr kumimoji="0" sz="1200">
                <a:latin typeface="Arial" charset="0"/>
              </a:defRPr>
            </a:lvl1pPr>
          </a:lstStyle>
          <a:p>
            <a:pPr>
              <a:defRPr/>
            </a:pPr>
            <a:fld id="{650A5DD0-1CB4-4EBD-9286-DD7038B13226}" type="slidenum">
              <a:rPr lang="en-US"/>
              <a:pPr>
                <a:defRPr/>
              </a:pPr>
              <a:t>‹#›</a:t>
            </a:fld>
            <a:endParaRPr lang="en-US" dirty="0"/>
          </a:p>
        </p:txBody>
      </p:sp>
    </p:spTree>
    <p:extLst>
      <p:ext uri="{BB962C8B-B14F-4D97-AF65-F5344CB8AC3E}">
        <p14:creationId xmlns:p14="http://schemas.microsoft.com/office/powerpoint/2010/main" val="197255752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kern="1200" dirty="0">
                <a:solidFill>
                  <a:schemeClr val="tx1"/>
                </a:solidFill>
                <a:effectLst/>
                <a:latin typeface="Arial" pitchFamily="-107" charset="0"/>
                <a:ea typeface="ヒラギノ角ゴ Pro W3" pitchFamily="-107" charset="-128"/>
                <a:cs typeface="ヒラギノ角ゴ Pro W3" pitchFamily="-107" charset="-128"/>
              </a:rPr>
              <a:t>私は地区ロータリー財団委員会　財団資金・推進管理委員長の大野雅章と申します。所属クラブは千葉です。どうぞよろしくお願い致します。</a:t>
            </a:r>
            <a:endParaRPr lang="en-US" altLang="ja-JP" sz="120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kern="1200" dirty="0">
                <a:solidFill>
                  <a:schemeClr val="tx1"/>
                </a:solidFill>
                <a:effectLst/>
                <a:latin typeface="Arial" pitchFamily="-107" charset="0"/>
                <a:ea typeface="ヒラギノ角ゴ Pro W3" pitchFamily="-107" charset="-128"/>
                <a:cs typeface="ヒラギノ角ゴ Pro W3" pitchFamily="-107" charset="-128"/>
              </a:rPr>
              <a:t>本日はこのような機会をいただき皆様の前でロータリー財団についてお話させていただける事に感謝申し上げます。</a:t>
            </a:r>
            <a:endParaRPr lang="en-US" altLang="ja-JP" sz="120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kern="1200" dirty="0">
                <a:solidFill>
                  <a:schemeClr val="tx1"/>
                </a:solidFill>
                <a:effectLst/>
                <a:latin typeface="Arial" pitchFamily="-107" charset="0"/>
                <a:ea typeface="ヒラギノ角ゴ Pro W3" pitchFamily="-107" charset="-128"/>
                <a:cs typeface="ヒラギノ角ゴ Pro W3" pitchFamily="-107" charset="-128"/>
              </a:rPr>
              <a:t>また、日頃はロータリー財団に格別のご支援を賜りこの場をお借りしてお礼申し上げます。</a:t>
            </a:r>
            <a:endParaRPr lang="en-US" altLang="ja-JP" sz="120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a:t>
            </a:fld>
            <a:endParaRPr lang="en-US" dirty="0"/>
          </a:p>
        </p:txBody>
      </p:sp>
    </p:spTree>
    <p:extLst>
      <p:ext uri="{BB962C8B-B14F-4D97-AF65-F5344CB8AC3E}">
        <p14:creationId xmlns:p14="http://schemas.microsoft.com/office/powerpoint/2010/main" val="381774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solidFill>
                  <a:srgbClr val="000000"/>
                </a:solidFill>
                <a:latin typeface="Arial" pitchFamily="34" charset="0"/>
                <a:ea typeface="ＭＳ Ｐゴシック" pitchFamily="34" charset="-128"/>
                <a:cs typeface="ヒラギノ角ゴ Pro W3" pitchFamily="-84" charset="-128"/>
              </a:rPr>
              <a:t>1927</a:t>
            </a:r>
            <a:r>
              <a:rPr lang="ja-JP" altLang="en-US" dirty="0">
                <a:solidFill>
                  <a:srgbClr val="000000"/>
                </a:solidFill>
                <a:latin typeface="Arial" pitchFamily="34" charset="0"/>
                <a:ea typeface="ＭＳ Ｐゴシック" pitchFamily="34" charset="-128"/>
                <a:cs typeface="ヒラギノ角ゴ Pro W3" pitchFamily="-84" charset="-128"/>
              </a:rPr>
              <a:t>年、ロータリーのリーダーは基金への関心を高め、その翌年、ロータリー大会の代議員によって、</a:t>
            </a:r>
          </a:p>
          <a:p>
            <a:r>
              <a:rPr lang="ja-JP" altLang="en-US" dirty="0">
                <a:solidFill>
                  <a:srgbClr val="000000"/>
                </a:solidFill>
                <a:latin typeface="Arial" pitchFamily="34" charset="0"/>
                <a:ea typeface="ＭＳ Ｐゴシック" pitchFamily="34" charset="-128"/>
                <a:cs typeface="ヒラギノ角ゴ Pro W3" pitchFamily="-84" charset="-128"/>
              </a:rPr>
              <a:t>この基金はロータリー財団という名称に正式に変更されました。</a:t>
            </a:r>
          </a:p>
          <a:p>
            <a:r>
              <a:rPr lang="ja-JP" altLang="en-US" dirty="0">
                <a:solidFill>
                  <a:srgbClr val="000000"/>
                </a:solidFill>
                <a:latin typeface="Arial" pitchFamily="34" charset="0"/>
                <a:ea typeface="ＭＳ Ｐゴシック" pitchFamily="34" charset="-128"/>
                <a:cs typeface="ヒラギノ角ゴ Pro W3" pitchFamily="-84" charset="-128"/>
              </a:rPr>
              <a:t>　アーチ・クランフは</a:t>
            </a:r>
          </a:p>
          <a:p>
            <a:r>
              <a:rPr lang="ja-JP" altLang="en-US" dirty="0">
                <a:solidFill>
                  <a:srgbClr val="000000"/>
                </a:solidFill>
                <a:latin typeface="Arial" pitchFamily="34" charset="0"/>
                <a:ea typeface="ＭＳ Ｐゴシック" pitchFamily="34" charset="-128"/>
                <a:cs typeface="ヒラギノ角ゴ Pro W3" pitchFamily="-84" charset="-128"/>
              </a:rPr>
              <a:t>　「この基金を人びとに知られぬままにさせてはならないと、私たちは強く感じています。</a:t>
            </a:r>
          </a:p>
          <a:p>
            <a:r>
              <a:rPr lang="ja-JP" altLang="en-US" dirty="0">
                <a:solidFill>
                  <a:srgbClr val="000000"/>
                </a:solidFill>
                <a:latin typeface="Arial" pitchFamily="34" charset="0"/>
                <a:ea typeface="ＭＳ Ｐゴシック" pitchFamily="34" charset="-128"/>
                <a:cs typeface="ヒラギノ角ゴ Pro W3" pitchFamily="-84" charset="-128"/>
              </a:rPr>
              <a:t>　一人ひとり、すべてのロータリアンがこのことを十分かつ正確に理解できれば、たとえ合計額が極めて少ないものであったとしても、</a:t>
            </a:r>
          </a:p>
          <a:p>
            <a:r>
              <a:rPr lang="ja-JP" altLang="en-US" dirty="0">
                <a:solidFill>
                  <a:srgbClr val="000000"/>
                </a:solidFill>
                <a:latin typeface="Arial" pitchFamily="34" charset="0"/>
                <a:ea typeface="ＭＳ Ｐゴシック" pitchFamily="34" charset="-128"/>
                <a:cs typeface="ヒラギノ角ゴ Pro W3" pitchFamily="-84" charset="-128"/>
              </a:rPr>
              <a:t>　この基金を支えようと皆が思うようになるでしょう」と語っています。</a:t>
            </a:r>
          </a:p>
          <a:p>
            <a:endParaRPr lang="ja-JP" altLang="en-US" dirty="0">
              <a:solidFill>
                <a:srgbClr val="000000"/>
              </a:solidFill>
              <a:latin typeface="Arial" pitchFamily="34" charset="0"/>
              <a:ea typeface="ＭＳ Ｐゴシック" pitchFamily="34" charset="-128"/>
              <a:cs typeface="ヒラギノ角ゴ Pro W3" pitchFamily="-84" charset="-128"/>
            </a:endParaRPr>
          </a:p>
          <a:p>
            <a:r>
              <a:rPr lang="ja-JP" altLang="en-US" dirty="0">
                <a:solidFill>
                  <a:srgbClr val="000000"/>
                </a:solidFill>
                <a:latin typeface="Arial" pitchFamily="34" charset="0"/>
                <a:ea typeface="ＭＳ Ｐゴシック" pitchFamily="34" charset="-128"/>
                <a:cs typeface="ヒラギノ角ゴ Pro W3" pitchFamily="-84" charset="-128"/>
              </a:rPr>
              <a:t>因みに、この年に　今の五大奉仕の基である三大奉仕の概念が生まれました　</a:t>
            </a:r>
          </a:p>
          <a:p>
            <a:endParaRPr lang="ja-JP" altLang="en-US" dirty="0">
              <a:solidFill>
                <a:srgbClr val="000000"/>
              </a:solidFill>
              <a:latin typeface="Arial" pitchFamily="34" charset="0"/>
              <a:ea typeface="ＭＳ Ｐゴシック" pitchFamily="34" charset="-128"/>
              <a:cs typeface="ヒラギノ角ゴ Pro W3" pitchFamily="-84" charset="-128"/>
            </a:endParaRPr>
          </a:p>
          <a:p>
            <a:endParaRPr lang="ja-JP" altLang="en-US" dirty="0">
              <a:solidFill>
                <a:srgbClr val="000000"/>
              </a:solidFill>
              <a:latin typeface="Arial" pitchFamily="34" charset="0"/>
              <a:ea typeface="ＭＳ Ｐゴシック" pitchFamily="34" charset="-128"/>
              <a:cs typeface="ヒラギノ角ゴ Pro W3" pitchFamily="-84" charset="-128"/>
            </a:endParaRPr>
          </a:p>
          <a:p>
            <a:endParaRPr lang="en-US" altLang="en-US" dirty="0">
              <a:solidFill>
                <a:srgbClr val="000000"/>
              </a:solidFill>
              <a:latin typeface="Arial" pitchFamily="34" charset="0"/>
              <a:ea typeface="ＭＳ Ｐゴシック" pitchFamily="34" charset="-128"/>
              <a:cs typeface="ヒラギノ角ゴ Pro W3" pitchFamily="-84" charset="-128"/>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10</a:t>
            </a:fld>
            <a:endParaRPr lang="en-US" dirty="0"/>
          </a:p>
        </p:txBody>
      </p:sp>
    </p:spTree>
    <p:extLst>
      <p:ext uri="{BB962C8B-B14F-4D97-AF65-F5344CB8AC3E}">
        <p14:creationId xmlns:p14="http://schemas.microsoft.com/office/powerpoint/2010/main" val="216852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itchFamily="34" charset="0"/>
                <a:ea typeface="ＭＳ Ｐゴシック" pitchFamily="34" charset="-128"/>
                <a:cs typeface="ヒラギノ角ゴ Pro W3" pitchFamily="-84" charset="-128"/>
              </a:rPr>
              <a:t>財団創設後の</a:t>
            </a:r>
            <a:r>
              <a:rPr lang="en-US" altLang="ja-JP" dirty="0">
                <a:latin typeface="Arial" pitchFamily="34" charset="0"/>
                <a:ea typeface="ＭＳ Ｐゴシック" pitchFamily="34" charset="-128"/>
                <a:cs typeface="ヒラギノ角ゴ Pro W3" pitchFamily="-84" charset="-128"/>
              </a:rPr>
              <a:t>30</a:t>
            </a:r>
            <a:r>
              <a:rPr lang="ja-JP" altLang="en-US" dirty="0">
                <a:latin typeface="Arial" pitchFamily="34" charset="0"/>
                <a:ea typeface="ＭＳ Ｐゴシック" pitchFamily="34" charset="-128"/>
                <a:cs typeface="ヒラギノ角ゴ Pro W3" pitchFamily="-84" charset="-128"/>
              </a:rPr>
              <a:t>年間において、財団の資産は少しずつ成長するのみでした。実際、</a:t>
            </a:r>
            <a:r>
              <a:rPr lang="en-US" altLang="ja-JP" dirty="0">
                <a:latin typeface="Arial" pitchFamily="34" charset="0"/>
                <a:ea typeface="ＭＳ Ｐゴシック" pitchFamily="34" charset="-128"/>
                <a:cs typeface="ヒラギノ角ゴ Pro W3" pitchFamily="-84" charset="-128"/>
              </a:rPr>
              <a:t>1917</a:t>
            </a:r>
            <a:r>
              <a:rPr lang="ja-JP" altLang="en-US" dirty="0">
                <a:latin typeface="Arial" pitchFamily="34" charset="0"/>
                <a:ea typeface="ＭＳ Ｐゴシック" pitchFamily="34" charset="-128"/>
                <a:cs typeface="ヒラギノ角ゴ Pro W3" pitchFamily="-84" charset="-128"/>
              </a:rPr>
              <a:t>年から</a:t>
            </a:r>
            <a:r>
              <a:rPr lang="en-US" altLang="en-US" dirty="0">
                <a:latin typeface="Arial" pitchFamily="34" charset="0"/>
                <a:ea typeface="ＭＳ Ｐゴシック" pitchFamily="34" charset="-128"/>
                <a:cs typeface="ヒラギノ角ゴ Pro W3" pitchFamily="-84" charset="-128"/>
              </a:rPr>
              <a:t>1947-48</a:t>
            </a:r>
            <a:r>
              <a:rPr lang="ja-JP" altLang="en-US" dirty="0">
                <a:latin typeface="Arial" pitchFamily="34" charset="0"/>
                <a:ea typeface="ＭＳ Ｐゴシック" pitchFamily="34" charset="-128"/>
                <a:cs typeface="ヒラギノ角ゴ Pro W3" pitchFamily="-84" charset="-128"/>
              </a:rPr>
              <a:t>年度の末にかけて、</a:t>
            </a:r>
          </a:p>
          <a:p>
            <a:r>
              <a:rPr lang="ja-JP" altLang="en-US" dirty="0">
                <a:latin typeface="Arial" pitchFamily="34" charset="0"/>
                <a:ea typeface="ＭＳ Ｐゴシック" pitchFamily="34" charset="-128"/>
                <a:cs typeface="ヒラギノ角ゴ Pro W3" pitchFamily="-84" charset="-128"/>
              </a:rPr>
              <a:t>財団が受領した寄付は合計でもわずか</a:t>
            </a:r>
            <a:r>
              <a:rPr lang="en-US" altLang="ja-JP" dirty="0">
                <a:latin typeface="Arial" pitchFamily="34" charset="0"/>
                <a:ea typeface="ＭＳ Ｐゴシック" pitchFamily="34" charset="-128"/>
                <a:cs typeface="ヒラギノ角ゴ Pro W3" pitchFamily="-84" charset="-128"/>
              </a:rPr>
              <a:t>200</a:t>
            </a:r>
            <a:r>
              <a:rPr lang="ja-JP" altLang="en-US" dirty="0">
                <a:latin typeface="Arial" pitchFamily="34" charset="0"/>
                <a:ea typeface="ＭＳ Ｐゴシック" pitchFamily="34" charset="-128"/>
                <a:cs typeface="ヒラギノ角ゴ Pro W3" pitchFamily="-84" charset="-128"/>
              </a:rPr>
              <a:t>万ドルほどでした。</a:t>
            </a:r>
            <a:endParaRPr lang="en-US" altLang="en-US" dirty="0">
              <a:latin typeface="Arial" pitchFamily="34" charset="0"/>
              <a:ea typeface="ＭＳ Ｐゴシック" pitchFamily="34" charset="-128"/>
              <a:cs typeface="ヒラギノ角ゴ Pro W3" pitchFamily="-84" charset="-128"/>
            </a:endParaRPr>
          </a:p>
          <a:p>
            <a:r>
              <a:rPr lang="en-US" altLang="ja-JP" dirty="0">
                <a:latin typeface="Arial" pitchFamily="34" charset="0"/>
                <a:ea typeface="ＭＳ Ｐゴシック" pitchFamily="34" charset="-128"/>
                <a:cs typeface="ヒラギノ角ゴ Pro W3" pitchFamily="-84" charset="-128"/>
              </a:rPr>
              <a:t>1947</a:t>
            </a:r>
            <a:r>
              <a:rPr lang="ja-JP" altLang="en-US" dirty="0">
                <a:latin typeface="Arial" pitchFamily="34" charset="0"/>
                <a:ea typeface="ＭＳ Ｐゴシック" pitchFamily="34" charset="-128"/>
                <a:cs typeface="ヒラギノ角ゴ Pro W3" pitchFamily="-84" charset="-128"/>
              </a:rPr>
              <a:t>年のポール・ハリスが逝去。</a:t>
            </a:r>
          </a:p>
          <a:p>
            <a:r>
              <a:rPr lang="ja-JP" altLang="en-US" dirty="0">
                <a:latin typeface="Arial" pitchFamily="34" charset="0"/>
                <a:ea typeface="ＭＳ Ｐゴシック" pitchFamily="34" charset="-128"/>
                <a:cs typeface="ヒラギノ角ゴ Pro W3" pitchFamily="-84" charset="-128"/>
              </a:rPr>
              <a:t>ロータリーは、彼を追悼するのであれば、財団に寄付すべきだとのハリスの言葉に応え、</a:t>
            </a:r>
          </a:p>
          <a:p>
            <a:r>
              <a:rPr lang="ja-JP" altLang="en-US" dirty="0">
                <a:latin typeface="Arial" pitchFamily="34" charset="0"/>
                <a:ea typeface="ＭＳ Ｐゴシック" pitchFamily="34" charset="-128"/>
                <a:cs typeface="ヒラギノ角ゴ Pro W3" pitchFamily="-84" charset="-128"/>
              </a:rPr>
              <a:t>ハリス死去の知らせが広がったあとにロータリー本部に寄せられた多額の寄付を管理するための特別基金を設置。</a:t>
            </a:r>
          </a:p>
          <a:p>
            <a:r>
              <a:rPr lang="ja-JP" altLang="en-US" dirty="0">
                <a:latin typeface="Arial" pitchFamily="34" charset="0"/>
                <a:ea typeface="ＭＳ Ｐゴシック" pitchFamily="34" charset="-128"/>
                <a:cs typeface="ヒラギノ角ゴ Pro W3" pitchFamily="-84" charset="-128"/>
              </a:rPr>
              <a:t>それをきっかけとして今日、財団の資産は</a:t>
            </a:r>
            <a:r>
              <a:rPr lang="en-US" altLang="ja-JP" dirty="0">
                <a:latin typeface="Arial" pitchFamily="34" charset="0"/>
                <a:ea typeface="ＭＳ Ｐゴシック" pitchFamily="34" charset="-128"/>
                <a:cs typeface="ヒラギノ角ゴ Pro W3" pitchFamily="-84" charset="-128"/>
              </a:rPr>
              <a:t>10</a:t>
            </a:r>
            <a:r>
              <a:rPr lang="ja-JP" altLang="en-US" dirty="0">
                <a:latin typeface="Arial" pitchFamily="34" charset="0"/>
                <a:ea typeface="ＭＳ Ｐゴシック" pitchFamily="34" charset="-128"/>
                <a:cs typeface="ヒラギノ角ゴ Pro W3" pitchFamily="-84" charset="-128"/>
              </a:rPr>
              <a:t>億ドル以上に成長しています。</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11</a:t>
            </a:fld>
            <a:endParaRPr lang="en-US" dirty="0"/>
          </a:p>
        </p:txBody>
      </p:sp>
    </p:spTree>
    <p:extLst>
      <p:ext uri="{BB962C8B-B14F-4D97-AF65-F5344CB8AC3E}">
        <p14:creationId xmlns:p14="http://schemas.microsoft.com/office/powerpoint/2010/main" val="27750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皆さんはなぜ寄付をするのか考えたことがあるでしょうか</a:t>
            </a:r>
            <a:r>
              <a:rPr kumimoji="1" lang="en-US" altLang="ja-JP" dirty="0"/>
              <a:t>?</a:t>
            </a:r>
          </a:p>
          <a:p>
            <a:endParaRPr kumimoji="1" lang="ja-JP" altLang="en-US" dirty="0"/>
          </a:p>
          <a:p>
            <a:r>
              <a:rPr kumimoji="1" lang="ja-JP" altLang="en-US" dirty="0"/>
              <a:t>その前にロータリーの基本理念を確認しましょう。</a:t>
            </a:r>
          </a:p>
          <a:p>
            <a:r>
              <a:rPr kumimoji="1" lang="en-US" altLang="ja-JP" dirty="0"/>
              <a:t>Official Directory</a:t>
            </a:r>
            <a:r>
              <a:rPr kumimoji="1" lang="ja-JP" altLang="en-US" dirty="0"/>
              <a:t>　の中でチェレス・ペリーは基本理念をこう言っています。</a:t>
            </a:r>
          </a:p>
          <a:p>
            <a:r>
              <a:rPr kumimoji="1" lang="ja-JP" altLang="en-US" dirty="0"/>
              <a:t>全世界のロータリークラブは一つの基本理念すなわち</a:t>
            </a:r>
            <a:r>
              <a:rPr kumimoji="1" lang="en-US" altLang="ja-JP" dirty="0"/>
              <a:t>『</a:t>
            </a:r>
            <a:r>
              <a:rPr kumimoji="1" lang="ja-JP" altLang="en-US" dirty="0"/>
              <a:t>奉仕の理念</a:t>
            </a:r>
            <a:r>
              <a:rPr kumimoji="1" lang="en-US" altLang="ja-JP" dirty="0"/>
              <a:t>』</a:t>
            </a:r>
            <a:r>
              <a:rPr kumimoji="1" lang="ja-JP" altLang="en-US" dirty="0"/>
              <a:t>　</a:t>
            </a:r>
            <a:r>
              <a:rPr kumimoji="1" lang="en-US" altLang="ja-JP" dirty="0"/>
              <a:t>Ideal of  Service</a:t>
            </a:r>
            <a:r>
              <a:rPr kumimoji="1" lang="ja-JP" altLang="en-US" dirty="0"/>
              <a:t>　を持っている</a:t>
            </a:r>
          </a:p>
          <a:p>
            <a:r>
              <a:rPr kumimoji="1" lang="ja-JP" altLang="en-US" dirty="0"/>
              <a:t>それは　他人のことを思いやり、他人の助けになること　であると</a:t>
            </a:r>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12</a:t>
            </a:fld>
            <a:endParaRPr lang="en-US" dirty="0"/>
          </a:p>
        </p:txBody>
      </p:sp>
    </p:spTree>
    <p:extLst>
      <p:ext uri="{BB962C8B-B14F-4D97-AF65-F5344CB8AC3E}">
        <p14:creationId xmlns:p14="http://schemas.microsoft.com/office/powerpoint/2010/main" val="101113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そしてマイロータリーで基本理念のページを見ますとこう載っています。</a:t>
            </a:r>
          </a:p>
          <a:p>
            <a:r>
              <a:rPr kumimoji="1" lang="ja-JP" altLang="en-US" dirty="0"/>
              <a:t>　ロータリーの目的は、意義ある事業</a:t>
            </a:r>
            <a:r>
              <a:rPr kumimoji="1" lang="en-US" altLang="ja-JP" dirty="0"/>
              <a:t>enterprise</a:t>
            </a:r>
            <a:r>
              <a:rPr kumimoji="1" lang="ja-JP" altLang="en-US" dirty="0"/>
              <a:t>の基礎として奉仕の理念を奨励し、これを育むことにあります。</a:t>
            </a:r>
          </a:p>
          <a:p>
            <a:r>
              <a:rPr kumimoji="1" lang="ja-JP" altLang="en-US" dirty="0"/>
              <a:t>　こちらの</a:t>
            </a:r>
            <a:r>
              <a:rPr kumimoji="1" lang="en-US" altLang="ja-JP" dirty="0"/>
              <a:t>4</a:t>
            </a:r>
            <a:r>
              <a:rPr kumimoji="1" lang="ja-JP" altLang="en-US" dirty="0"/>
              <a:t>点にまとめられています。</a:t>
            </a:r>
          </a:p>
          <a:p>
            <a:r>
              <a:rPr kumimoji="1" lang="ja-JP" altLang="en-US" dirty="0"/>
              <a:t>　</a:t>
            </a: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13</a:t>
            </a:fld>
            <a:endParaRPr lang="en-US" dirty="0"/>
          </a:p>
        </p:txBody>
      </p:sp>
    </p:spTree>
    <p:extLst>
      <p:ext uri="{BB962C8B-B14F-4D97-AF65-F5344CB8AC3E}">
        <p14:creationId xmlns:p14="http://schemas.microsoft.com/office/powerpoint/2010/main" val="101113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なぜ寄付をするのでしょうか</a:t>
            </a:r>
            <a:r>
              <a:rPr kumimoji="1" lang="en-US" altLang="ja-JP" dirty="0"/>
              <a:t>?</a:t>
            </a:r>
          </a:p>
          <a:p>
            <a:r>
              <a:rPr kumimoji="1" lang="ja-JP" altLang="en-US" dirty="0"/>
              <a:t>ロータリーの基本理念は　</a:t>
            </a:r>
            <a:r>
              <a:rPr kumimoji="1" lang="en-US" altLang="ja-JP" dirty="0"/>
              <a:t>『</a:t>
            </a:r>
            <a:r>
              <a:rPr kumimoji="1" lang="ja-JP" altLang="en-US" dirty="0"/>
              <a:t>奉仕の理念</a:t>
            </a:r>
            <a:r>
              <a:rPr kumimoji="1" lang="en-US" altLang="ja-JP" dirty="0"/>
              <a:t>』</a:t>
            </a:r>
            <a:r>
              <a:rPr kumimoji="1" lang="ja-JP" altLang="en-US" dirty="0"/>
              <a:t>　である　他人のことを思いやり、他人の助けになること、</a:t>
            </a:r>
            <a:br>
              <a:rPr kumimoji="1" lang="ja-JP" altLang="en-US" dirty="0"/>
            </a:br>
            <a:r>
              <a:rPr kumimoji="1" lang="ja-JP" altLang="en-US" dirty="0"/>
              <a:t>これはロータリーの</a:t>
            </a:r>
            <a:r>
              <a:rPr kumimoji="1" lang="en-US" altLang="ja-JP" dirty="0"/>
              <a:t>4</a:t>
            </a:r>
            <a:r>
              <a:rPr kumimoji="1" lang="ja-JP" altLang="en-US" dirty="0" err="1"/>
              <a:t>つの</a:t>
            </a:r>
            <a:r>
              <a:rPr kumimoji="1" lang="ja-JP" altLang="en-US" dirty="0"/>
              <a:t>目的を通じ奉仕の理念を奨励し、これを育むことといえます。</a:t>
            </a:r>
            <a:br>
              <a:rPr kumimoji="1" lang="ja-JP" altLang="en-US" dirty="0"/>
            </a:br>
            <a:r>
              <a:rPr kumimoji="1" lang="ja-JP" altLang="en-US" dirty="0"/>
              <a:t>目的実現の手段として意義ある事業である奉仕プロジェクトがあります。</a:t>
            </a:r>
            <a:br>
              <a:rPr kumimoji="1" lang="ja-JP" altLang="en-US" dirty="0"/>
            </a:br>
            <a:r>
              <a:rPr kumimoji="1" lang="ja-JP" altLang="en-US" dirty="0"/>
              <a:t>この奉仕プロジェクトを皆さんの寄付が財団を通じサポートしているのです。</a:t>
            </a:r>
            <a:br>
              <a:rPr kumimoji="1" lang="ja-JP" altLang="en-US" dirty="0"/>
            </a:br>
            <a:r>
              <a:rPr kumimoji="1" lang="ja-JP" altLang="en-US" dirty="0"/>
              <a:t/>
            </a:r>
            <a:br>
              <a:rPr kumimoji="1" lang="ja-JP" altLang="en-US" dirty="0"/>
            </a:br>
            <a:r>
              <a:rPr kumimoji="1" lang="ja-JP" altLang="en-US" dirty="0"/>
              <a:t>皆さんの寄付　それは</a:t>
            </a:r>
            <a:br>
              <a:rPr kumimoji="1" lang="ja-JP" altLang="en-US" dirty="0"/>
            </a:br>
            <a:r>
              <a:rPr kumimoji="1" lang="ja-JP" altLang="en-US" dirty="0"/>
              <a:t>ロータリーの基本理念の実現のためのひとつの手段と言えるのではないでしょうか。</a:t>
            </a:r>
            <a:endParaRPr kumimoji="1" lang="en-US" altLang="ja-JP" dirty="0"/>
          </a:p>
          <a:p>
            <a:endParaRPr kumimoji="1" lang="en-US" altLang="ja-JP" dirty="0"/>
          </a:p>
          <a:p>
            <a:r>
              <a:rPr kumimoji="1" lang="ja-JP" altLang="en-US" dirty="0"/>
              <a:t>寄付は第</a:t>
            </a:r>
            <a:r>
              <a:rPr kumimoji="1" lang="en-US" altLang="ja-JP" dirty="0"/>
              <a:t>2</a:t>
            </a:r>
            <a:r>
              <a:rPr kumimoji="1" lang="ja-JP" altLang="en-US" dirty="0"/>
              <a:t>の奉仕</a:t>
            </a:r>
          </a:p>
          <a:p>
            <a:r>
              <a:rPr kumimoji="1" lang="ja-JP" altLang="en-US" dirty="0"/>
              <a:t>真のロータリアンであるならば奉仕プロジェクトを行うのと同様</a:t>
            </a:r>
          </a:p>
          <a:p>
            <a:r>
              <a:rPr kumimoji="1" lang="ja-JP" altLang="en-US" dirty="0"/>
              <a:t>人から言われて行うのではなく自ら進んで寄付を行うのは当然のこととお考えください。</a:t>
            </a: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14</a:t>
            </a:fld>
            <a:endParaRPr lang="en-US" dirty="0"/>
          </a:p>
        </p:txBody>
      </p:sp>
    </p:spTree>
    <p:extLst>
      <p:ext uri="{BB962C8B-B14F-4D97-AF65-F5344CB8AC3E}">
        <p14:creationId xmlns:p14="http://schemas.microsoft.com/office/powerpoint/2010/main" val="261499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a:solidFill>
                  <a:schemeClr val="tx1"/>
                </a:solidFill>
                <a:effectLst/>
                <a:latin typeface="Arial" pitchFamily="-107" charset="0"/>
                <a:ea typeface="ヒラギノ角ゴ Pro W3" pitchFamily="-107" charset="-128"/>
                <a:cs typeface="ヒラギノ角ゴ Pro W3" pitchFamily="-107" charset="-128"/>
              </a:rPr>
              <a:t>それではロータリー財団への寄付の種類について簡単にご説明させていただきます。</a:t>
            </a:r>
            <a:endParaRPr lang="en-US" altLang="ja-JP" sz="120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ja-JP" sz="1200" kern="1200" dirty="0">
                <a:solidFill>
                  <a:schemeClr val="tx1"/>
                </a:solidFill>
                <a:effectLst/>
                <a:latin typeface="Arial" pitchFamily="-107" charset="0"/>
                <a:ea typeface="ヒラギノ角ゴ Pro W3" pitchFamily="-107" charset="-128"/>
                <a:cs typeface="ヒラギノ角ゴ Pro W3" pitchFamily="-107" charset="-128"/>
              </a:rPr>
              <a:t>ロータリー財団への寄付は大きく分けると</a:t>
            </a:r>
            <a:r>
              <a:rPr lang="ja-JP" altLang="en-US" sz="1200" kern="1200" dirty="0">
                <a:solidFill>
                  <a:schemeClr val="tx1"/>
                </a:solidFill>
                <a:effectLst/>
                <a:latin typeface="Arial" pitchFamily="-107" charset="0"/>
                <a:ea typeface="ヒラギノ角ゴ Pro W3" pitchFamily="-107" charset="-128"/>
                <a:cs typeface="ヒラギノ角ゴ Pro W3" pitchFamily="-107" charset="-128"/>
              </a:rPr>
              <a:t>　</a:t>
            </a:r>
            <a:r>
              <a:rPr lang="ja-JP" altLang="ja-JP" sz="1200" kern="1200" dirty="0">
                <a:solidFill>
                  <a:schemeClr val="tx1"/>
                </a:solidFill>
                <a:effectLst/>
                <a:latin typeface="Arial" pitchFamily="-107" charset="0"/>
                <a:ea typeface="ヒラギノ角ゴ Pro W3" pitchFamily="-107" charset="-128"/>
                <a:cs typeface="ヒラギノ角ゴ Pro W3" pitchFamily="-107" charset="-128"/>
              </a:rPr>
              <a:t>年次基金、ポリオプラス、恒久基金、その他基金に分かれております。</a:t>
            </a:r>
            <a:endParaRPr lang="en-US" altLang="ja-JP" sz="1200" kern="1200" dirty="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ja-JP"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15</a:t>
            </a:fld>
            <a:endParaRPr lang="en-US" dirty="0"/>
          </a:p>
        </p:txBody>
      </p:sp>
    </p:spTree>
    <p:extLst>
      <p:ext uri="{BB962C8B-B14F-4D97-AF65-F5344CB8AC3E}">
        <p14:creationId xmlns:p14="http://schemas.microsoft.com/office/powerpoint/2010/main" val="364050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defRPr/>
            </a:pPr>
            <a:r>
              <a:rPr lang="ja-JP" altLang="ja-JP" sz="1200" kern="1200" dirty="0">
                <a:solidFill>
                  <a:schemeClr val="tx1"/>
                </a:solidFill>
                <a:effectLst/>
                <a:latin typeface="Arial" pitchFamily="-107" charset="0"/>
                <a:ea typeface="ヒラギノ角ゴ Pro W3" pitchFamily="-107" charset="-128"/>
                <a:cs typeface="ヒラギノ角ゴ Pro W3" pitchFamily="-107" charset="-128"/>
              </a:rPr>
              <a:t>中でも年次基金には毎年ご寄付をいただく必要がございます。</a:t>
            </a:r>
            <a:endParaRPr lang="ja-JP" altLang="en-US" sz="1200" kern="1200" dirty="0">
              <a:solidFill>
                <a:schemeClr val="tx1"/>
              </a:solidFill>
              <a:effectLst/>
              <a:latin typeface="Arial" pitchFamily="-107" charset="0"/>
              <a:ea typeface="ヒラギノ角ゴ Pro W3" pitchFamily="-107" charset="-128"/>
              <a:cs typeface="ヒラギノ角ゴ Pro W3" pitchFamily="-107" charset="-128"/>
            </a:endParaRPr>
          </a:p>
          <a:p>
            <a:pPr>
              <a:lnSpc>
                <a:spcPct val="150000"/>
              </a:lnSpc>
              <a:defRPr/>
            </a:pPr>
            <a:r>
              <a:rPr lang="ja-JP" altLang="en-US" sz="1200" dirty="0">
                <a:solidFill>
                  <a:schemeClr val="bg2">
                    <a:lumMod val="10000"/>
                  </a:schemeClr>
                </a:solidFill>
                <a:latin typeface="ＭＳ Ｐゴシック" panose="020B0600070205080204" pitchFamily="50" charset="-128"/>
                <a:ea typeface="+mn-ea"/>
              </a:rPr>
              <a:t>年次基金寄付は、ロータリー財団への寄付の基盤です。地区補助金プログラムの主な資金源等になります。</a:t>
            </a:r>
          </a:p>
          <a:p>
            <a:pPr>
              <a:lnSpc>
                <a:spcPct val="150000"/>
              </a:lnSpc>
              <a:defRPr/>
            </a:pPr>
            <a:r>
              <a:rPr lang="ja-JP" altLang="en-US" sz="1200" dirty="0">
                <a:solidFill>
                  <a:schemeClr val="bg2">
                    <a:lumMod val="10000"/>
                  </a:schemeClr>
                </a:solidFill>
                <a:latin typeface="ＭＳ Ｐゴシック" panose="020B0600070205080204" pitchFamily="50" charset="-128"/>
                <a:ea typeface="+mn-ea"/>
              </a:rPr>
              <a:t>当地区では今年度会員１人当たり</a:t>
            </a:r>
            <a:r>
              <a:rPr lang="en-US" altLang="ja-JP" sz="1200" dirty="0">
                <a:solidFill>
                  <a:schemeClr val="bg2">
                    <a:lumMod val="10000"/>
                  </a:schemeClr>
                </a:solidFill>
                <a:latin typeface="ＭＳ Ｐゴシック" panose="020B0600070205080204" pitchFamily="50" charset="-128"/>
                <a:ea typeface="+mn-ea"/>
              </a:rPr>
              <a:t>150</a:t>
            </a:r>
            <a:r>
              <a:rPr lang="ja-JP" altLang="en-US" sz="1200" dirty="0">
                <a:solidFill>
                  <a:schemeClr val="bg2">
                    <a:lumMod val="10000"/>
                  </a:schemeClr>
                </a:solidFill>
                <a:latin typeface="ＭＳ Ｐゴシック" panose="020B0600070205080204" pitchFamily="50" charset="-128"/>
                <a:ea typeface="+mn-ea"/>
              </a:rPr>
              <a:t>ドルを目標に寄付をお願いしております。</a:t>
            </a:r>
            <a:endParaRPr lang="en-US" altLang="ja-JP" sz="1200" dirty="0">
              <a:solidFill>
                <a:schemeClr val="bg2">
                  <a:lumMod val="10000"/>
                </a:schemeClr>
              </a:solidFill>
              <a:latin typeface="ＭＳ Ｐゴシック" panose="020B0600070205080204" pitchFamily="50" charset="-128"/>
              <a:ea typeface="+mn-ea"/>
            </a:endParaRPr>
          </a:p>
          <a:p>
            <a:pPr>
              <a:lnSpc>
                <a:spcPct val="150000"/>
              </a:lnSpc>
              <a:defRPr/>
            </a:pPr>
            <a:r>
              <a:rPr lang="ja-JP" altLang="en-US" sz="1200" dirty="0">
                <a:solidFill>
                  <a:schemeClr val="bg2">
                    <a:lumMod val="10000"/>
                  </a:schemeClr>
                </a:solidFill>
                <a:latin typeface="ＭＳ Ｐゴシック" panose="020B0600070205080204" pitchFamily="50" charset="-128"/>
                <a:ea typeface="+mn-ea"/>
              </a:rPr>
              <a:t>年次基金寄付は</a:t>
            </a:r>
            <a:r>
              <a:rPr lang="en-US" altLang="ja-JP" sz="1200" u="sng" dirty="0">
                <a:solidFill>
                  <a:schemeClr val="bg2">
                    <a:lumMod val="10000"/>
                  </a:schemeClr>
                </a:solidFill>
                <a:latin typeface="ＭＳ Ｐゴシック" panose="020B0600070205080204" pitchFamily="50" charset="-128"/>
                <a:ea typeface="+mn-ea"/>
              </a:rPr>
              <a:t>3</a:t>
            </a:r>
            <a:r>
              <a:rPr lang="ja-JP" altLang="en-US" sz="1200" u="sng" dirty="0">
                <a:solidFill>
                  <a:schemeClr val="bg2">
                    <a:lumMod val="10000"/>
                  </a:schemeClr>
                </a:solidFill>
                <a:latin typeface="ＭＳ Ｐゴシック" panose="020B0600070205080204" pitchFamily="50" charset="-128"/>
                <a:ea typeface="+mn-ea"/>
              </a:rPr>
              <a:t>年後</a:t>
            </a:r>
            <a:r>
              <a:rPr lang="ja-JP" altLang="en-US" sz="1200" dirty="0">
                <a:solidFill>
                  <a:schemeClr val="bg2">
                    <a:lumMod val="10000"/>
                  </a:schemeClr>
                </a:solidFill>
                <a:latin typeface="ＭＳ Ｐゴシック" panose="020B0600070205080204" pitchFamily="50" charset="-128"/>
                <a:ea typeface="+mn-ea"/>
              </a:rPr>
              <a:t>にシェアシステムにより地区財団活動資金（</a:t>
            </a:r>
            <a:r>
              <a:rPr lang="en-US" altLang="ja-JP" sz="1200" u="sng" dirty="0">
                <a:solidFill>
                  <a:schemeClr val="bg2">
                    <a:lumMod val="10000"/>
                  </a:schemeClr>
                </a:solidFill>
                <a:latin typeface="ＭＳ Ｐゴシック" panose="020B0600070205080204" pitchFamily="50" charset="-128"/>
                <a:ea typeface="+mn-ea"/>
              </a:rPr>
              <a:t>DDF</a:t>
            </a:r>
            <a:r>
              <a:rPr lang="ja-JP" altLang="en-US" sz="1200" dirty="0">
                <a:solidFill>
                  <a:schemeClr val="bg2">
                    <a:lumMod val="10000"/>
                  </a:schemeClr>
                </a:solidFill>
                <a:latin typeface="ＭＳ Ｐゴシック" panose="020B0600070205080204" pitchFamily="50" charset="-128"/>
                <a:ea typeface="+mn-ea"/>
              </a:rPr>
              <a:t>）と国際財団活動資金（</a:t>
            </a:r>
            <a:r>
              <a:rPr lang="en-US" altLang="ja-JP" sz="1200" dirty="0">
                <a:solidFill>
                  <a:schemeClr val="bg2">
                    <a:lumMod val="10000"/>
                  </a:schemeClr>
                </a:solidFill>
                <a:latin typeface="ＭＳ Ｐゴシック" panose="020B0600070205080204" pitchFamily="50" charset="-128"/>
                <a:ea typeface="+mn-ea"/>
              </a:rPr>
              <a:t>WF</a:t>
            </a:r>
            <a:r>
              <a:rPr lang="ja-JP" altLang="en-US" sz="1200" dirty="0">
                <a:solidFill>
                  <a:schemeClr val="bg2">
                    <a:lumMod val="10000"/>
                  </a:schemeClr>
                </a:solidFill>
                <a:latin typeface="ＭＳ Ｐゴシック" panose="020B0600070205080204" pitchFamily="50" charset="-128"/>
                <a:ea typeface="+mn-ea"/>
              </a:rPr>
              <a:t>）に</a:t>
            </a:r>
            <a:r>
              <a:rPr lang="en-US" altLang="ja-JP" sz="1200" dirty="0">
                <a:solidFill>
                  <a:schemeClr val="bg2">
                    <a:lumMod val="10000"/>
                  </a:schemeClr>
                </a:solidFill>
                <a:latin typeface="ＭＳ Ｐゴシック" panose="020B0600070205080204" pitchFamily="50" charset="-128"/>
                <a:ea typeface="+mn-ea"/>
              </a:rPr>
              <a:t>50%</a:t>
            </a:r>
            <a:r>
              <a:rPr lang="ja-JP" altLang="en-US" sz="1200" dirty="0" err="1">
                <a:solidFill>
                  <a:schemeClr val="bg2">
                    <a:lumMod val="10000"/>
                  </a:schemeClr>
                </a:solidFill>
                <a:latin typeface="ＭＳ Ｐゴシック" panose="020B0600070205080204" pitchFamily="50" charset="-128"/>
                <a:ea typeface="+mn-ea"/>
              </a:rPr>
              <a:t>ずつ</a:t>
            </a:r>
            <a:r>
              <a:rPr lang="ja-JP" altLang="en-US" sz="1200" dirty="0">
                <a:solidFill>
                  <a:schemeClr val="bg2">
                    <a:lumMod val="10000"/>
                  </a:schemeClr>
                </a:solidFill>
                <a:latin typeface="ＭＳ Ｐゴシック" panose="020B0600070205080204" pitchFamily="50" charset="-128"/>
                <a:ea typeface="+mn-ea"/>
              </a:rPr>
              <a:t>配分されます。</a:t>
            </a:r>
          </a:p>
          <a:p>
            <a:pPr>
              <a:lnSpc>
                <a:spcPct val="150000"/>
              </a:lnSpc>
              <a:defRPr/>
            </a:pPr>
            <a:r>
              <a:rPr lang="en-US" altLang="ja-JP" sz="1200" dirty="0">
                <a:solidFill>
                  <a:schemeClr val="bg2">
                    <a:lumMod val="10000"/>
                  </a:schemeClr>
                </a:solidFill>
                <a:latin typeface="ＭＳ Ｐゴシック" panose="020B0600070205080204" pitchFamily="50" charset="-128"/>
                <a:ea typeface="+mn-ea"/>
              </a:rPr>
              <a:t>DDF</a:t>
            </a:r>
            <a:r>
              <a:rPr lang="ja-JP" altLang="en-US" sz="1200" dirty="0">
                <a:solidFill>
                  <a:schemeClr val="bg2">
                    <a:lumMod val="10000"/>
                  </a:schemeClr>
                </a:solidFill>
                <a:latin typeface="ＭＳ Ｐゴシック" panose="020B0600070205080204" pitchFamily="50" charset="-128"/>
                <a:ea typeface="+mn-ea"/>
              </a:rPr>
              <a:t>は地区の裁量の下に「地区補助金」、「グローバル補助金」、「ポリオプラス」や「ロータリー平和センター」への寄贈等に全額使われます。</a:t>
            </a:r>
            <a:endParaRPr lang="en-US" altLang="ja-JP" sz="1200" dirty="0">
              <a:solidFill>
                <a:schemeClr val="bg2">
                  <a:lumMod val="10000"/>
                </a:schemeClr>
              </a:solidFill>
              <a:latin typeface="ＭＳ Ｐゴシック" panose="020B0600070205080204" pitchFamily="50" charset="-128"/>
              <a:ea typeface="+mn-ea"/>
            </a:endParaRPr>
          </a:p>
          <a:p>
            <a:pPr marL="0" marR="0" lvl="0" indent="0" algn="l" defTabSz="914400" rtl="0" eaLnBrk="0" fontAlgn="base" latinLnBrk="0" hangingPunct="0">
              <a:lnSpc>
                <a:spcPct val="150000"/>
              </a:lnSpc>
              <a:spcBef>
                <a:spcPct val="30000"/>
              </a:spcBef>
              <a:spcAft>
                <a:spcPct val="0"/>
              </a:spcAft>
              <a:buClrTx/>
              <a:buSzTx/>
              <a:buFontTx/>
              <a:buNone/>
              <a:tabLst/>
              <a:defRPr/>
            </a:pPr>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16</a:t>
            </a:fld>
            <a:endParaRPr lang="en-US" dirty="0"/>
          </a:p>
        </p:txBody>
      </p:sp>
    </p:spTree>
    <p:extLst>
      <p:ext uri="{BB962C8B-B14F-4D97-AF65-F5344CB8AC3E}">
        <p14:creationId xmlns:p14="http://schemas.microsoft.com/office/powerpoint/2010/main" val="104751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年次基金が今日の財団プログラムを支える一方、恒久基金は明日の財団プログラムを確かなものとするために、元金には手をつけず投資収益のみを使います。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pPr>
              <a:lnSpc>
                <a:spcPct val="150000"/>
              </a:lnSpc>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これにより、世代を超えて大勢の人々を支援し、希望を分かち合うことができるのです。寄付額に応じて、寄付者の名前をつけた冠名基金も設立できます。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a:t>
            </a: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17</a:t>
            </a:fld>
            <a:endParaRPr lang="en-US" dirty="0"/>
          </a:p>
        </p:txBody>
      </p:sp>
    </p:spTree>
    <p:extLst>
      <p:ext uri="{BB962C8B-B14F-4D97-AF65-F5344CB8AC3E}">
        <p14:creationId xmlns:p14="http://schemas.microsoft.com/office/powerpoint/2010/main" val="217225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ポリオ（急性灰白髄炎（きゅうせいかいはくずいえん）いわゆる小児麻痺）は、身体麻痺の後遺症をもたらし、時として命さえも奪う伝染病です。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pPr>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この基金は、ポリオを世界から撲滅するという目標を達成するために利用されます。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pPr>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治療法のないポリオに対する最善の対策は予防です。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pPr>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ロータリアンはこれまで、</a:t>
            </a:r>
            <a:r>
              <a:rPr lang="en-US" altLang="ja-JP" sz="1200" kern="1200" dirty="0">
                <a:solidFill>
                  <a:schemeClr val="bg2">
                    <a:lumMod val="10000"/>
                  </a:schemeClr>
                </a:solidFill>
                <a:latin typeface="+mn-ea"/>
                <a:ea typeface="ヒラギノ角ゴ Pro W3" pitchFamily="-107" charset="-128"/>
                <a:cs typeface="ヒラギノ角ゴ Pro W3" pitchFamily="-107" charset="-128"/>
              </a:rPr>
              <a:t>122</a:t>
            </a:r>
            <a:r>
              <a:rPr lang="ja-JP" altLang="en-US" sz="1200" kern="1200" dirty="0">
                <a:solidFill>
                  <a:schemeClr val="bg2">
                    <a:lumMod val="10000"/>
                  </a:schemeClr>
                </a:solidFill>
                <a:latin typeface="+mn-ea"/>
                <a:ea typeface="ヒラギノ角ゴ Pro W3" pitchFamily="-107" charset="-128"/>
                <a:cs typeface="ヒラギノ角ゴ Pro W3" pitchFamily="-107" charset="-128"/>
              </a:rPr>
              <a:t>カ国、</a:t>
            </a:r>
            <a:r>
              <a:rPr lang="en-US" altLang="ja-JP" sz="1200" kern="1200" dirty="0">
                <a:solidFill>
                  <a:schemeClr val="bg2">
                    <a:lumMod val="10000"/>
                  </a:schemeClr>
                </a:solidFill>
                <a:latin typeface="+mn-ea"/>
                <a:ea typeface="ヒラギノ角ゴ Pro W3" pitchFamily="-107" charset="-128"/>
                <a:cs typeface="ヒラギノ角ゴ Pro W3" pitchFamily="-107" charset="-128"/>
              </a:rPr>
              <a:t>20</a:t>
            </a:r>
            <a:r>
              <a:rPr lang="ja-JP" altLang="en-US" sz="1200" kern="1200" dirty="0">
                <a:solidFill>
                  <a:schemeClr val="bg2">
                    <a:lumMod val="10000"/>
                  </a:schemeClr>
                </a:solidFill>
                <a:latin typeface="+mn-ea"/>
                <a:ea typeface="ヒラギノ角ゴ Pro W3" pitchFamily="-107" charset="-128"/>
                <a:cs typeface="ヒラギノ角ゴ Pro W3" pitchFamily="-107" charset="-128"/>
              </a:rPr>
              <a:t>億人以上の子どもたちへのポリオ予防接種を支援してきました。</a:t>
            </a:r>
          </a:p>
          <a:p>
            <a:pPr>
              <a:defRPr/>
            </a:pPr>
            <a:r>
              <a:rPr lang="ja-JP" altLang="en-US" sz="1200" kern="1200" dirty="0">
                <a:solidFill>
                  <a:schemeClr val="bg2">
                    <a:lumMod val="10000"/>
                  </a:schemeClr>
                </a:solidFill>
                <a:latin typeface="+mn-ea"/>
                <a:ea typeface="ヒラギノ角ゴ Pro W3" pitchFamily="-107" charset="-128"/>
                <a:cs typeface="ヒラギノ角ゴ Pro W3" pitchFamily="-107" charset="-128"/>
              </a:rPr>
              <a:t>わずか</a:t>
            </a:r>
            <a:r>
              <a:rPr lang="en-US" altLang="ja-JP" sz="1200" kern="1200" dirty="0">
                <a:solidFill>
                  <a:schemeClr val="bg2">
                    <a:lumMod val="10000"/>
                  </a:schemeClr>
                </a:solidFill>
                <a:latin typeface="+mn-ea"/>
                <a:ea typeface="ヒラギノ角ゴ Pro W3" pitchFamily="-107" charset="-128"/>
                <a:cs typeface="ヒラギノ角ゴ Pro W3" pitchFamily="-107" charset="-128"/>
              </a:rPr>
              <a:t>60</a:t>
            </a:r>
            <a:r>
              <a:rPr lang="ja-JP" altLang="en-US" sz="1200" kern="1200" dirty="0">
                <a:solidFill>
                  <a:schemeClr val="bg2">
                    <a:lumMod val="10000"/>
                  </a:schemeClr>
                </a:solidFill>
                <a:latin typeface="+mn-ea"/>
                <a:ea typeface="ヒラギノ角ゴ Pro W3" pitchFamily="-107" charset="-128"/>
                <a:cs typeface="ヒラギノ角ゴ Pro W3" pitchFamily="-107" charset="-128"/>
              </a:rPr>
              <a:t>円ほどのワクチンで、一人の子どもを生涯ポリオから守ることができます。</a:t>
            </a:r>
            <a:endParaRPr lang="en-US" altLang="ja-JP" sz="1200" kern="1200" dirty="0">
              <a:solidFill>
                <a:schemeClr val="bg2">
                  <a:lumMod val="10000"/>
                </a:schemeClr>
              </a:solidFill>
              <a:latin typeface="+mn-ea"/>
              <a:ea typeface="ヒラギノ角ゴ Pro W3" pitchFamily="-107" charset="-128"/>
              <a:cs typeface="ヒラギノ角ゴ Pro W3" pitchFamily="-107" charset="-128"/>
            </a:endParaRPr>
          </a:p>
          <a:p>
            <a:r>
              <a:rPr kumimoji="1" lang="ja-JP" altLang="en-US" dirty="0"/>
              <a:t>ポリオウィルスは</a:t>
            </a:r>
            <a:r>
              <a:rPr kumimoji="1" lang="en-US" altLang="ja-JP" dirty="0"/>
              <a:t>1</a:t>
            </a:r>
            <a:r>
              <a:rPr kumimoji="1" lang="ja-JP" altLang="en-US" dirty="0"/>
              <a:t>型</a:t>
            </a:r>
            <a:r>
              <a:rPr kumimoji="1" lang="en-US" altLang="ja-JP" dirty="0"/>
              <a:t>2</a:t>
            </a:r>
            <a:r>
              <a:rPr kumimoji="1" lang="ja-JP" altLang="en-US" dirty="0"/>
              <a:t>型</a:t>
            </a:r>
            <a:r>
              <a:rPr kumimoji="1" lang="en-US" altLang="ja-JP" dirty="0"/>
              <a:t>3</a:t>
            </a:r>
            <a:r>
              <a:rPr kumimoji="1" lang="ja-JP" altLang="en-US" dirty="0"/>
              <a:t>型があり、</a:t>
            </a:r>
            <a:r>
              <a:rPr kumimoji="1" lang="en-US" altLang="ja-JP" dirty="0"/>
              <a:t>2</a:t>
            </a:r>
            <a:r>
              <a:rPr kumimoji="1" lang="ja-JP" altLang="en-US" dirty="0"/>
              <a:t>型は</a:t>
            </a:r>
            <a:r>
              <a:rPr kumimoji="1" lang="en-US" altLang="ja-JP" dirty="0"/>
              <a:t>2015</a:t>
            </a:r>
            <a:r>
              <a:rPr kumimoji="1" lang="ja-JP" altLang="en-US" dirty="0"/>
              <a:t>年に撲滅、</a:t>
            </a:r>
            <a:r>
              <a:rPr kumimoji="1" lang="en-US" altLang="ja-JP" dirty="0"/>
              <a:t>3</a:t>
            </a:r>
            <a:r>
              <a:rPr kumimoji="1" lang="ja-JP" altLang="en-US" dirty="0"/>
              <a:t>型は</a:t>
            </a:r>
            <a:r>
              <a:rPr kumimoji="1" lang="en-US" altLang="ja-JP" dirty="0"/>
              <a:t>2012</a:t>
            </a:r>
            <a:r>
              <a:rPr kumimoji="1" lang="ja-JP" altLang="en-US" dirty="0"/>
              <a:t>年以降発症がありません</a:t>
            </a:r>
          </a:p>
          <a:p>
            <a:r>
              <a:rPr kumimoji="1" lang="ja-JP" altLang="en-US" dirty="0"/>
              <a:t>残るは</a:t>
            </a:r>
            <a:r>
              <a:rPr kumimoji="1" lang="en-US" altLang="ja-JP" dirty="0"/>
              <a:t>1</a:t>
            </a:r>
            <a:r>
              <a:rPr kumimoji="1" lang="ja-JP" altLang="en-US" dirty="0"/>
              <a:t>型のみになりました。</a:t>
            </a:r>
          </a:p>
          <a:p>
            <a:r>
              <a:rPr kumimoji="1" lang="ja-JP" altLang="en-US" dirty="0"/>
              <a:t>今、あと少しでポリオを撲滅できるところまできています。</a:t>
            </a:r>
          </a:p>
          <a:p>
            <a:r>
              <a:rPr kumimoji="1" lang="ja-JP" altLang="en-US" dirty="0"/>
              <a:t>しかし、撲滅を完全に成し遂げるには、非常に大変な事であり　皆さまからの支援が欠かせません。</a:t>
            </a:r>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18</a:t>
            </a:fld>
            <a:endParaRPr lang="en-US" dirty="0"/>
          </a:p>
        </p:txBody>
      </p:sp>
    </p:spTree>
    <p:extLst>
      <p:ext uri="{BB962C8B-B14F-4D97-AF65-F5344CB8AC3E}">
        <p14:creationId xmlns:p14="http://schemas.microsoft.com/office/powerpoint/2010/main" val="1446457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spcAft>
                <a:spcPts val="0"/>
              </a:spcAft>
              <a:defRPr/>
            </a:pPr>
            <a:r>
              <a:rPr lang="ja-JP" altLang="en-US" sz="1200" b="0" dirty="0">
                <a:solidFill>
                  <a:schemeClr val="tx1">
                    <a:lumMod val="95000"/>
                    <a:lumOff val="5000"/>
                  </a:schemeClr>
                </a:solidFill>
                <a:latin typeface="+mn-ea"/>
                <a:ea typeface="+mn-ea"/>
              </a:rPr>
              <a:t>ポリオプラスは、国際ロータリーの特別プログラムであり、撲滅の認定が達成されるまでは、</a:t>
            </a:r>
          </a:p>
          <a:p>
            <a:pPr>
              <a:lnSpc>
                <a:spcPct val="150000"/>
              </a:lnSpc>
              <a:spcAft>
                <a:spcPts val="0"/>
              </a:spcAft>
              <a:defRPr/>
            </a:pPr>
            <a:r>
              <a:rPr lang="ja-JP" altLang="en-US" sz="1200" b="0" dirty="0">
                <a:solidFill>
                  <a:schemeClr val="tx1">
                    <a:lumMod val="95000"/>
                    <a:lumOff val="5000"/>
                  </a:schemeClr>
                </a:solidFill>
                <a:latin typeface="+mn-ea"/>
                <a:ea typeface="+mn-ea"/>
              </a:rPr>
              <a:t>ほかのすべてのプログラムに対して優先されるプログラムです。</a:t>
            </a:r>
          </a:p>
          <a:p>
            <a:pPr>
              <a:lnSpc>
                <a:spcPct val="150000"/>
              </a:lnSpc>
              <a:spcAft>
                <a:spcPts val="0"/>
              </a:spcAft>
              <a:defRPr/>
            </a:pPr>
            <a:endParaRPr lang="ja-JP" altLang="en-US" sz="1200" b="0" dirty="0">
              <a:solidFill>
                <a:schemeClr val="tx1">
                  <a:lumMod val="95000"/>
                  <a:lumOff val="5000"/>
                </a:schemeClr>
              </a:solidFill>
              <a:latin typeface="+mn-ea"/>
              <a:ea typeface="+mn-ea"/>
            </a:endParaRPr>
          </a:p>
          <a:p>
            <a:pPr>
              <a:lnSpc>
                <a:spcPct val="150000"/>
              </a:lnSpc>
              <a:spcAft>
                <a:spcPts val="0"/>
              </a:spcAft>
              <a:defRPr/>
            </a:pPr>
            <a:r>
              <a:rPr lang="ja-JP" altLang="en-US" sz="1200" b="0" dirty="0">
                <a:solidFill>
                  <a:schemeClr val="tx1">
                    <a:lumMod val="95000"/>
                    <a:lumOff val="5000"/>
                  </a:schemeClr>
                </a:solidFill>
                <a:latin typeface="+mn-ea"/>
                <a:ea typeface="+mn-ea"/>
              </a:rPr>
              <a:t>ポリオ撲滅のための基金「ポリオプラス」へは毎年</a:t>
            </a:r>
            <a:r>
              <a:rPr lang="en-US" altLang="ja-JP" sz="1200" b="0" dirty="0">
                <a:solidFill>
                  <a:schemeClr val="tx1">
                    <a:lumMod val="95000"/>
                    <a:lumOff val="5000"/>
                  </a:schemeClr>
                </a:solidFill>
                <a:latin typeface="+mn-ea"/>
                <a:ea typeface="+mn-ea"/>
              </a:rPr>
              <a:t>1</a:t>
            </a:r>
            <a:r>
              <a:rPr lang="ja-JP" altLang="en-US" sz="1200" b="0" dirty="0">
                <a:solidFill>
                  <a:schemeClr val="tx1">
                    <a:lumMod val="95000"/>
                    <a:lumOff val="5000"/>
                  </a:schemeClr>
                </a:solidFill>
                <a:latin typeface="+mn-ea"/>
                <a:ea typeface="+mn-ea"/>
              </a:rPr>
              <a:t>人当たり</a:t>
            </a:r>
            <a:r>
              <a:rPr lang="en-US" altLang="ja-JP" sz="1200" b="0" dirty="0">
                <a:solidFill>
                  <a:schemeClr val="tx1">
                    <a:lumMod val="95000"/>
                    <a:lumOff val="5000"/>
                  </a:schemeClr>
                </a:solidFill>
                <a:latin typeface="+mn-ea"/>
                <a:ea typeface="+mn-ea"/>
              </a:rPr>
              <a:t>30</a:t>
            </a:r>
            <a:r>
              <a:rPr lang="ja-JP" altLang="en-US" sz="1200" b="0" dirty="0">
                <a:solidFill>
                  <a:schemeClr val="tx1">
                    <a:lumMod val="95000"/>
                    <a:lumOff val="5000"/>
                  </a:schemeClr>
                </a:solidFill>
                <a:latin typeface="+mn-ea"/>
                <a:ea typeface="+mn-ea"/>
              </a:rPr>
              <a:t>ドルの寄付をお願いします。</a:t>
            </a:r>
          </a:p>
          <a:p>
            <a:pPr>
              <a:lnSpc>
                <a:spcPct val="150000"/>
              </a:lnSpc>
              <a:spcAft>
                <a:spcPts val="0"/>
              </a:spcAft>
              <a:defRPr/>
            </a:pPr>
            <a:endParaRPr lang="ja-JP" altLang="en-US" sz="1200" b="0" dirty="0">
              <a:solidFill>
                <a:schemeClr val="tx1">
                  <a:lumMod val="95000"/>
                  <a:lumOff val="5000"/>
                </a:schemeClr>
              </a:solidFill>
              <a:latin typeface="+mn-ea"/>
              <a:ea typeface="+mn-ea"/>
            </a:endParaRP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19</a:t>
            </a:fld>
            <a:endParaRPr lang="en-US" dirty="0"/>
          </a:p>
        </p:txBody>
      </p:sp>
    </p:spTree>
    <p:extLst>
      <p:ext uri="{BB962C8B-B14F-4D97-AF65-F5344CB8AC3E}">
        <p14:creationId xmlns:p14="http://schemas.microsoft.com/office/powerpoint/2010/main" val="169690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本日はロータリー財団への寄付とその現状について少しお話をさせていただきます。</a:t>
            </a:r>
            <a:r>
              <a:rPr lang="ja-JP" altLang="en-US" sz="1200" b="0" dirty="0"/>
              <a:t>（→）</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a:t>
            </a:fld>
            <a:endParaRPr lang="en-US" dirty="0"/>
          </a:p>
        </p:txBody>
      </p:sp>
    </p:spTree>
    <p:extLst>
      <p:ext uri="{BB962C8B-B14F-4D97-AF65-F5344CB8AC3E}">
        <p14:creationId xmlns:p14="http://schemas.microsoft.com/office/powerpoint/2010/main" val="310112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地区財団活動資金のお金の流れを簡単にご紹介します。</a:t>
            </a:r>
          </a:p>
          <a:p>
            <a:r>
              <a:rPr kumimoji="1" lang="ja-JP" altLang="en-US" dirty="0"/>
              <a:t>　</a:t>
            </a:r>
            <a:r>
              <a:rPr kumimoji="1" lang="en-US" altLang="ja-JP" dirty="0"/>
              <a:t>3</a:t>
            </a:r>
            <a:r>
              <a:rPr kumimoji="1" lang="ja-JP" altLang="en-US" dirty="0"/>
              <a:t>年前の年次基金寄付総額は</a:t>
            </a:r>
            <a:r>
              <a:rPr kumimoji="1" lang="en-US" altLang="ja-JP" dirty="0"/>
              <a:t>342,352</a:t>
            </a:r>
            <a:r>
              <a:rPr kumimoji="1" lang="ja-JP" altLang="en-US" dirty="0"/>
              <a:t>ドルが活動資金の主な原資となります。</a:t>
            </a:r>
          </a:p>
          <a:p>
            <a:r>
              <a:rPr kumimoji="1" lang="ja-JP" altLang="en-US" dirty="0"/>
              <a:t>　㋐</a:t>
            </a:r>
            <a:r>
              <a:rPr kumimoji="1" lang="en-US" altLang="ja-JP" dirty="0"/>
              <a:t>342,352</a:t>
            </a:r>
            <a:r>
              <a:rPr kumimoji="1" lang="ja-JP" altLang="en-US" dirty="0"/>
              <a:t>ドル</a:t>
            </a:r>
            <a:r>
              <a:rPr kumimoji="1" lang="en-US" altLang="ja-JP" dirty="0"/>
              <a:t>×50</a:t>
            </a:r>
            <a:r>
              <a:rPr kumimoji="1" lang="ja-JP" altLang="en-US" dirty="0"/>
              <a:t>％</a:t>
            </a:r>
            <a:r>
              <a:rPr kumimoji="1" lang="en-US" altLang="ja-JP" dirty="0"/>
              <a:t>=171,676</a:t>
            </a:r>
            <a:r>
              <a:rPr kumimoji="1" lang="ja-JP" altLang="en-US" dirty="0"/>
              <a:t>ドルを地区財団活動資金と国際財団活動資金に分配します。</a:t>
            </a:r>
          </a:p>
          <a:p>
            <a:r>
              <a:rPr kumimoji="1" lang="ja-JP" altLang="en-US" dirty="0"/>
              <a:t>　㋑前年度の恒久基金の収益の</a:t>
            </a:r>
            <a:r>
              <a:rPr kumimoji="1" lang="en-US" altLang="ja-JP" dirty="0"/>
              <a:t>50</a:t>
            </a:r>
            <a:r>
              <a:rPr kumimoji="1" lang="ja-JP" altLang="en-US" dirty="0"/>
              <a:t>％</a:t>
            </a:r>
            <a:r>
              <a:rPr kumimoji="1" lang="en-US" altLang="ja-JP" dirty="0"/>
              <a:t>=30,698</a:t>
            </a:r>
            <a:r>
              <a:rPr kumimoji="1" lang="ja-JP" altLang="en-US" dirty="0"/>
              <a:t>ドル</a:t>
            </a:r>
          </a:p>
          <a:p>
            <a:r>
              <a:rPr kumimoji="1" lang="ja-JP" altLang="en-US" dirty="0"/>
              <a:t>　㋒前年度の繰越金</a:t>
            </a:r>
            <a:r>
              <a:rPr kumimoji="1" lang="en-US" altLang="ja-JP" dirty="0"/>
              <a:t>90,552</a:t>
            </a:r>
            <a:r>
              <a:rPr kumimoji="1" lang="ja-JP" altLang="en-US" dirty="0"/>
              <a:t>ドル　㋐～㋒の合計</a:t>
            </a:r>
            <a:r>
              <a:rPr kumimoji="1" lang="en-US" altLang="ja-JP" dirty="0"/>
              <a:t>292, 426</a:t>
            </a:r>
            <a:r>
              <a:rPr kumimoji="1" lang="ja-JP" altLang="en-US" dirty="0"/>
              <a:t>ドルが地区財団活動資金となります。</a:t>
            </a:r>
          </a:p>
          <a:p>
            <a:r>
              <a:rPr kumimoji="1" lang="ja-JP" altLang="en-US" dirty="0"/>
              <a:t>　その資金を地区補助金へ</a:t>
            </a:r>
            <a:r>
              <a:rPr kumimoji="1" lang="en-US" altLang="ja-JP" dirty="0"/>
              <a:t>99,334</a:t>
            </a:r>
            <a:r>
              <a:rPr kumimoji="1" lang="ja-JP" altLang="en-US" dirty="0"/>
              <a:t>ドル、グローバル補助金へ</a:t>
            </a:r>
            <a:r>
              <a:rPr kumimoji="1" lang="en-US" altLang="ja-JP" dirty="0"/>
              <a:t>85,000</a:t>
            </a:r>
            <a:r>
              <a:rPr kumimoji="1" lang="ja-JP" altLang="en-US" dirty="0"/>
              <a:t>ドル、</a:t>
            </a:r>
          </a:p>
          <a:p>
            <a:r>
              <a:rPr kumimoji="1" lang="ja-JP" altLang="en-US" dirty="0"/>
              <a:t>　ポリオプラスへ</a:t>
            </a:r>
            <a:r>
              <a:rPr kumimoji="1" lang="en-US" altLang="ja-JP" dirty="0"/>
              <a:t>50,000</a:t>
            </a:r>
            <a:r>
              <a:rPr kumimoji="1" lang="ja-JP" altLang="en-US" dirty="0"/>
              <a:t>ドル、</a:t>
            </a:r>
            <a:r>
              <a:rPr kumimoji="1" lang="en-US" altLang="ja-JP" dirty="0"/>
              <a:t>R</a:t>
            </a:r>
            <a:r>
              <a:rPr kumimoji="1" lang="ja-JP" altLang="en-US" dirty="0"/>
              <a:t>平和センターへ</a:t>
            </a:r>
            <a:r>
              <a:rPr kumimoji="1" lang="en-US" altLang="ja-JP" dirty="0"/>
              <a:t>25,000</a:t>
            </a:r>
            <a:r>
              <a:rPr kumimoji="1" lang="ja-JP" altLang="en-US" dirty="0"/>
              <a:t>ドル、予備費として</a:t>
            </a:r>
            <a:r>
              <a:rPr kumimoji="1" lang="en-US" altLang="ja-JP" dirty="0"/>
              <a:t>33,092</a:t>
            </a:r>
            <a:r>
              <a:rPr kumimoji="1" lang="ja-JP" altLang="en-US" dirty="0"/>
              <a:t>ドル配分しました。</a:t>
            </a: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20</a:t>
            </a:fld>
            <a:endParaRPr lang="en-US" dirty="0"/>
          </a:p>
        </p:txBody>
      </p:sp>
    </p:spTree>
    <p:extLst>
      <p:ext uri="{BB962C8B-B14F-4D97-AF65-F5344CB8AC3E}">
        <p14:creationId xmlns:p14="http://schemas.microsoft.com/office/powerpoint/2010/main" val="341233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皆様からの寄付はいったんロータリー財団に預けられた後シェアシステムにより皆様の活動資金として</a:t>
            </a:r>
          </a:p>
          <a:p>
            <a:r>
              <a:rPr kumimoji="1" lang="ja-JP" altLang="en-US" dirty="0"/>
              <a:t>地区に配分されます。</a:t>
            </a:r>
          </a:p>
          <a:p>
            <a:r>
              <a:rPr kumimoji="1" lang="ja-JP" altLang="en-US" dirty="0"/>
              <a:t>①地区財団委員会はその資金を①皆さんのクラブの活動の補助金である地区補助金・</a:t>
            </a:r>
          </a:p>
          <a:p>
            <a:r>
              <a:rPr kumimoji="1" lang="ja-JP" altLang="en-US" dirty="0"/>
              <a:t>②海外での奉仕活動の補助金や外国に留学する学生への奨学金であるグローバル補助金</a:t>
            </a:r>
          </a:p>
          <a:p>
            <a:r>
              <a:rPr kumimoji="1" lang="ja-JP" altLang="en-US" dirty="0"/>
              <a:t>③ポリオ撲滅のためのポリオプラス・</a:t>
            </a:r>
          </a:p>
          <a:p>
            <a:r>
              <a:rPr kumimoji="1" lang="ja-JP" altLang="en-US" dirty="0"/>
              <a:t>④平和フェローの育成の</a:t>
            </a:r>
            <a:r>
              <a:rPr kumimoji="1" lang="en-US" altLang="ja-JP" dirty="0"/>
              <a:t>4</a:t>
            </a:r>
            <a:r>
              <a:rPr kumimoji="1" lang="ja-JP" altLang="en-US" dirty="0" err="1"/>
              <a:t>つの</a:t>
            </a:r>
            <a:r>
              <a:rPr kumimoji="1" lang="ja-JP" altLang="en-US" dirty="0"/>
              <a:t>プログラムに配分し皆さんの活動を支援しています</a:t>
            </a:r>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21</a:t>
            </a:fld>
            <a:endParaRPr lang="en-US" dirty="0"/>
          </a:p>
        </p:txBody>
      </p:sp>
    </p:spTree>
    <p:extLst>
      <p:ext uri="{BB962C8B-B14F-4D97-AF65-F5344CB8AC3E}">
        <p14:creationId xmlns:p14="http://schemas.microsoft.com/office/powerpoint/2010/main" val="1240173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ja-JP" altLang="en-US" dirty="0">
                <a:latin typeface="+mn-lt"/>
                <a:ea typeface="MS Gothic" pitchFamily="49" charset="-128"/>
              </a:rPr>
              <a:t>次に出し合う寄付金の現状についてご説明していきます。</a:t>
            </a:r>
          </a:p>
          <a:p>
            <a:r>
              <a:rPr lang="ja-JP" altLang="en-US" dirty="0">
                <a:latin typeface="+mn-lt"/>
                <a:ea typeface="MS Gothic" pitchFamily="49" charset="-128"/>
              </a:rPr>
              <a:t>この地図は日本国内の地区の区割り図です。国内の地区の数は</a:t>
            </a:r>
            <a:r>
              <a:rPr lang="en-US" altLang="ja-JP" dirty="0">
                <a:latin typeface="+mn-lt"/>
                <a:ea typeface="MS Gothic" pitchFamily="49" charset="-128"/>
              </a:rPr>
              <a:t>34</a:t>
            </a:r>
            <a:r>
              <a:rPr lang="ja-JP" altLang="en-US" dirty="0">
                <a:latin typeface="+mn-lt"/>
                <a:ea typeface="MS Gothic" pitchFamily="49" charset="-128"/>
              </a:rPr>
              <a:t>地区です。</a:t>
            </a:r>
          </a:p>
          <a:p>
            <a:r>
              <a:rPr lang="ja-JP" altLang="en-US" dirty="0">
                <a:latin typeface="+mn-lt"/>
                <a:ea typeface="MS Gothic" pitchFamily="49" charset="-128"/>
              </a:rPr>
              <a:t>次に</a:t>
            </a:r>
            <a:r>
              <a:rPr lang="en-US" altLang="ja-JP" dirty="0">
                <a:latin typeface="+mn-lt"/>
                <a:ea typeface="MS Gothic" pitchFamily="49" charset="-128"/>
              </a:rPr>
              <a:t>34</a:t>
            </a:r>
            <a:r>
              <a:rPr lang="ja-JP" altLang="en-US" dirty="0">
                <a:latin typeface="+mn-lt"/>
                <a:ea typeface="MS Gothic" pitchFamily="49" charset="-128"/>
              </a:rPr>
              <a:t>地区の寄付の状況を見ていきましょう</a:t>
            </a:r>
          </a:p>
          <a:p>
            <a:endParaRPr lang="ja-JP" altLang="en-US" dirty="0">
              <a:latin typeface="+mn-lt"/>
              <a:ea typeface="MS Gothic" pitchFamily="49" charset="-128"/>
            </a:endParaRPr>
          </a:p>
          <a:p>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312339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232943" indent="-232943">
              <a:buFont typeface="+mj-lt"/>
              <a:buAutoNum type="arabicPeriod"/>
            </a:pPr>
            <a:r>
              <a:rPr lang="ja-JP" altLang="en-US" dirty="0">
                <a:latin typeface="+mn-lt"/>
                <a:ea typeface="MS Gothic" pitchFamily="49" charset="-128"/>
              </a:rPr>
              <a:t>この表は財団室</a:t>
            </a:r>
            <a:r>
              <a:rPr lang="en-US" altLang="ja-JP" dirty="0">
                <a:latin typeface="+mn-lt"/>
                <a:ea typeface="MS Gothic" pitchFamily="49" charset="-128"/>
              </a:rPr>
              <a:t>NEWS 9</a:t>
            </a:r>
            <a:r>
              <a:rPr lang="ja-JP" altLang="en-US" dirty="0">
                <a:latin typeface="+mn-lt"/>
                <a:ea typeface="MS Gothic" pitchFamily="49" charset="-128"/>
              </a:rPr>
              <a:t>月号より抜粋した国内</a:t>
            </a:r>
            <a:r>
              <a:rPr lang="en-US" altLang="ja-JP" dirty="0">
                <a:latin typeface="+mn-lt"/>
                <a:ea typeface="MS Gothic" pitchFamily="49" charset="-128"/>
              </a:rPr>
              <a:t>34</a:t>
            </a:r>
            <a:r>
              <a:rPr lang="ja-JP" altLang="en-US" dirty="0">
                <a:latin typeface="+mn-lt"/>
                <a:ea typeface="MS Gothic" pitchFamily="49" charset="-128"/>
              </a:rPr>
              <a:t>地区の</a:t>
            </a:r>
            <a:r>
              <a:rPr lang="en-US" altLang="ja-JP" dirty="0">
                <a:latin typeface="+mn-lt"/>
                <a:ea typeface="MS Gothic" pitchFamily="49" charset="-128"/>
              </a:rPr>
              <a:t>2017-18</a:t>
            </a:r>
            <a:r>
              <a:rPr lang="ja-JP" altLang="en-US" dirty="0">
                <a:latin typeface="+mn-lt"/>
                <a:ea typeface="MS Gothic" pitchFamily="49" charset="-128"/>
              </a:rPr>
              <a:t>年度の寄付実績です。</a:t>
            </a:r>
          </a:p>
          <a:p>
            <a:pPr marL="232943" indent="-232943">
              <a:buFont typeface="+mj-lt"/>
              <a:buAutoNum type="arabicPeriod"/>
            </a:pPr>
            <a:r>
              <a:rPr lang="ja-JP" altLang="en-US" dirty="0">
                <a:latin typeface="+mn-lt"/>
                <a:ea typeface="MS Gothic" pitchFamily="49" charset="-128"/>
              </a:rPr>
              <a:t>これでは見えにくいので　　（→）この赤く囲った部分を拡大してみましょう。</a:t>
            </a:r>
          </a:p>
          <a:p>
            <a:pPr marL="232943" indent="-232943">
              <a:buFont typeface="+mj-lt"/>
              <a:buAutoNum type="arabicPeriod"/>
            </a:pPr>
            <a:r>
              <a:rPr lang="ja-JP" altLang="en-US" dirty="0">
                <a:latin typeface="+mn-lt"/>
                <a:ea typeface="MS Gothic" pitchFamily="49" charset="-128"/>
              </a:rPr>
              <a:t>（→）</a:t>
            </a:r>
          </a:p>
          <a:p>
            <a:pPr marL="232943" indent="-232943">
              <a:buFont typeface="+mj-lt"/>
              <a:buAutoNum type="arabicPeriod"/>
            </a:pP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1251140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ja-JP" altLang="en-US" sz="1400" b="1" dirty="0">
                <a:latin typeface="MS Gothic" pitchFamily="49" charset="-128"/>
                <a:ea typeface="MS Gothic" pitchFamily="49" charset="-128"/>
              </a:rPr>
              <a:t>真ん中が当地区です。</a:t>
            </a:r>
          </a:p>
          <a:p>
            <a:r>
              <a:rPr lang="ja-JP" altLang="en-US" sz="1400" b="1" dirty="0">
                <a:latin typeface="MS Gothic" pitchFamily="49" charset="-128"/>
                <a:ea typeface="MS Gothic" pitchFamily="49" charset="-128"/>
              </a:rPr>
              <a:t>昨年度当地区の年次基金寄付総額は</a:t>
            </a:r>
            <a:r>
              <a:rPr lang="en-US" altLang="ja-JP" sz="1400" b="1" dirty="0">
                <a:latin typeface="MS Gothic" pitchFamily="49" charset="-128"/>
                <a:ea typeface="MS Gothic" pitchFamily="49" charset="-128"/>
              </a:rPr>
              <a:t>378,782.78</a:t>
            </a:r>
            <a:r>
              <a:rPr lang="ja-JP" altLang="en-US" sz="1400" b="1" dirty="0">
                <a:latin typeface="MS Gothic" pitchFamily="49" charset="-128"/>
                <a:ea typeface="MS Gothic" pitchFamily="49" charset="-128"/>
              </a:rPr>
              <a:t>ドルでした。</a:t>
            </a:r>
          </a:p>
          <a:p>
            <a:r>
              <a:rPr lang="ja-JP" altLang="en-US" sz="1400" b="1" dirty="0">
                <a:latin typeface="MS Gothic" pitchFamily="49" charset="-128"/>
                <a:ea typeface="MS Gothic" pitchFamily="49" charset="-128"/>
              </a:rPr>
              <a:t>（→）　また、会員１人当たりは</a:t>
            </a:r>
            <a:r>
              <a:rPr lang="en-US" altLang="ja-JP" sz="1400" b="1" dirty="0">
                <a:latin typeface="MS Gothic" pitchFamily="49" charset="-128"/>
                <a:ea typeface="MS Gothic" pitchFamily="49" charset="-128"/>
              </a:rPr>
              <a:t>137.09</a:t>
            </a:r>
            <a:r>
              <a:rPr lang="ja-JP" altLang="en-US" sz="1400" b="1" dirty="0">
                <a:latin typeface="MS Gothic" pitchFamily="49" charset="-128"/>
                <a:ea typeface="MS Gothic" pitchFamily="49" charset="-128"/>
              </a:rPr>
              <a:t>ドルでした。</a:t>
            </a:r>
          </a:p>
          <a:p>
            <a:r>
              <a:rPr lang="ja-JP" altLang="en-US" sz="1400" b="1" dirty="0">
                <a:latin typeface="MS Gothic" pitchFamily="49" charset="-128"/>
                <a:ea typeface="MS Gothic" pitchFamily="49" charset="-128"/>
              </a:rPr>
              <a:t>地区ごとに会員数が違います。寄付総額ではなく</a:t>
            </a:r>
            <a:r>
              <a:rPr lang="en-US" altLang="ja-JP" sz="1400" b="1" dirty="0">
                <a:latin typeface="MS Gothic" pitchFamily="49" charset="-128"/>
                <a:ea typeface="MS Gothic" pitchFamily="49" charset="-128"/>
              </a:rPr>
              <a:t>1</a:t>
            </a:r>
            <a:r>
              <a:rPr lang="ja-JP" altLang="en-US" sz="1400" b="1" dirty="0">
                <a:latin typeface="MS Gothic" pitchFamily="49" charset="-128"/>
                <a:ea typeface="MS Gothic" pitchFamily="49" charset="-128"/>
              </a:rPr>
              <a:t>人当たりの寄付額で比べてみましょう。</a:t>
            </a:r>
          </a:p>
          <a:p>
            <a:r>
              <a:rPr lang="ja-JP" altLang="en-US" sz="1400" b="1" dirty="0">
                <a:latin typeface="MS Gothic" pitchFamily="49" charset="-128"/>
                <a:ea typeface="MS Gothic" pitchFamily="49" charset="-128"/>
              </a:rPr>
              <a:t>（→）</a:t>
            </a:r>
          </a:p>
          <a:p>
            <a:endParaRPr lang="ja-JP" altLang="en-US" sz="1400" b="1" dirty="0">
              <a:latin typeface="MS Gothic" pitchFamily="49" charset="-128"/>
              <a:ea typeface="MS Gothic" pitchFamily="49" charset="-128"/>
            </a:endParaRPr>
          </a:p>
          <a:p>
            <a:endParaRPr lang="ja-JP" altLang="en-US" sz="1400" b="1" dirty="0">
              <a:latin typeface="MS Gothic" pitchFamily="49" charset="-128"/>
              <a:ea typeface="MS Gothic" pitchFamily="49" charset="-128"/>
            </a:endParaRPr>
          </a:p>
          <a:p>
            <a:r>
              <a:rPr lang="en-US" sz="1400" b="1" dirty="0" err="1">
                <a:latin typeface="MS Gothic" pitchFamily="49" charset="-128"/>
                <a:ea typeface="MS Gothic" pitchFamily="49" charset="-128"/>
              </a:rPr>
              <a:t>色変更されたモノクロ写真の上にフェード</a:t>
            </a:r>
            <a:r>
              <a:rPr lang="en-US" sz="1400" b="1" dirty="0">
                <a:latin typeface="MS Gothic" pitchFamily="49" charset="-128"/>
                <a:ea typeface="MS Gothic" pitchFamily="49" charset="-128"/>
              </a:rPr>
              <a:t> インするアニメーションで表示される図 </a:t>
            </a:r>
          </a:p>
          <a:p>
            <a:r>
              <a:rPr lang="en-US" sz="1400" dirty="0">
                <a:latin typeface="MS Gothic" pitchFamily="49" charset="-128"/>
                <a:ea typeface="MS Gothic" pitchFamily="49" charset="-128"/>
              </a:rPr>
              <a:t>(上級)</a:t>
            </a:r>
          </a:p>
          <a:p>
            <a:endParaRPr lang="en-US" dirty="0">
              <a:ea typeface="MS Gothic" pitchFamily="49" charset="-128"/>
            </a:endParaRPr>
          </a:p>
          <a:p>
            <a:endParaRPr lang="en-US" dirty="0">
              <a:ea typeface="MS Gothic" pitchFamily="49" charset="-128"/>
            </a:endParaRPr>
          </a:p>
          <a:p>
            <a:r>
              <a:rPr lang="en-US" dirty="0">
                <a:latin typeface="+mn-lt"/>
                <a:ea typeface="MS Gothic" pitchFamily="49" charset="-128"/>
              </a:rPr>
              <a:t>このスライドの図の効果を再現するには、次の操作を行います。</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[ホーム] タブの [スライド] で [レイアウト] をクリックし、[白紙] をクリックします。 </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[挿入] タブの [画像] で [図] をクリックします。 [図の挿入] ダイアログ ボックスで、図を選択し、[挿入]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[図ツール] の [書式] タブの [サイズ] で、[配置とサイズ] ダイアログ ボックス起動ツールをクリックします。 [図の書式設定] ダイアログ ボックスで、イメージのサイズを変更するかトリミングします。高さは「</a:t>
            </a:r>
            <a:r>
              <a:rPr lang="en-US" b="1" dirty="0">
                <a:latin typeface="+mn-lt"/>
                <a:ea typeface="MS Gothic" pitchFamily="49" charset="-128"/>
                <a:cs typeface="+mn-cs"/>
              </a:rPr>
              <a:t>3.58”</a:t>
            </a:r>
            <a:r>
              <a:rPr lang="en-US" dirty="0">
                <a:latin typeface="+mn-lt"/>
                <a:ea typeface="MS Gothic" pitchFamily="49" charset="-128"/>
                <a:cs typeface="+mn-cs"/>
              </a:rPr>
              <a:t>」に、幅は「</a:t>
            </a:r>
            <a:r>
              <a:rPr lang="en-US" b="1" dirty="0">
                <a:latin typeface="+mn-lt"/>
                <a:ea typeface="MS Gothic" pitchFamily="49" charset="-128"/>
                <a:cs typeface="+mn-cs"/>
              </a:rPr>
              <a:t>8”</a:t>
            </a:r>
            <a:r>
              <a:rPr lang="en-US" dirty="0">
                <a:latin typeface="+mn-lt"/>
                <a:ea typeface="MS Gothic" pitchFamily="49" charset="-128"/>
                <a:cs typeface="+mn-cs"/>
              </a:rPr>
              <a:t>」に設定してください。 図をトリミングするには、左側のウィンドウで [トリミング] をクリックし、右側のウィンドウの [トリミング位置] で、[高さ]、[幅]、[左]、および [上] の各ボックスに値を入力します。 図のサイズを変更するには、左側のウィンドウで [サイズ] をクリックし、右側のウィンドウの [サイズと角度] で、[高さ] および [幅] ボックスに値を入力します。</a:t>
            </a:r>
            <a:endParaRPr lang="en-US" dirty="0">
              <a:ea typeface="MS Gothic" pitchFamily="49" charset="-128"/>
            </a:endParaRP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[図ツール] の [書式] タブの [調整] で、[色] をクリックし、[色の変更] の [濃い青、</a:t>
            </a:r>
            <a:r>
              <a:rPr lang="en-US" dirty="0">
                <a:latin typeface="+mn-lt"/>
                <a:ea typeface="MS Gothic" pitchFamily="49" charset="-128"/>
              </a:rPr>
              <a:t>テキストの色 2 濃色] (2 段目、左から 1 つ目) をクリックします。 </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[図ツール] の [書式] タブの [図のスタイル] で [図の効果] をクリックし、[影] をポイントして、[内側] の [内側 (斜め左上)] (1 段目、左から 1 つ目) をクリックします。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図をドラッグしてスライドの中央に配置します。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[ホーム] タブの [クリップボード] で、[コピー] の横の矢印をクリックし、[複製] をクリックします。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Ctrl キーを押したまま、スライド上の両方の図を選択します。 [ホーム] タブの [図形描画] で [配置] をクリックし、[配置] をポイントして、次の操作を行います。</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[スライドに合わせて配置] をクリックします。</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[左右中央揃え] をクリックします。 </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[選択したオブジェクトを揃える] をクリックします。 </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[上下中央揃え]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複製した (上の) 図のみを選択します。 </a:t>
            </a:r>
            <a:r>
              <a:rPr lang="en-US" dirty="0">
                <a:latin typeface="+mn-lt"/>
                <a:ea typeface="MS Gothic" pitchFamily="49" charset="-128"/>
                <a:cs typeface="+mn-cs"/>
              </a:rPr>
              <a:t>[図ツール] の [書式] タブの [サイズ] で、[配置とサイズ] ダイアログ ボックス起動ツールをクリックします。 [図の書式設定] ダイアログ ボックスで、イメージのサイズを変更するかトリミングします。幅は「</a:t>
            </a:r>
            <a:r>
              <a:rPr lang="en-US" b="1" dirty="0">
                <a:latin typeface="+mn-lt"/>
                <a:ea typeface="MS Gothic" pitchFamily="49" charset="-128"/>
                <a:cs typeface="+mn-cs"/>
              </a:rPr>
              <a:t>2.33”</a:t>
            </a:r>
            <a:r>
              <a:rPr lang="en-US" dirty="0">
                <a:latin typeface="+mn-lt"/>
                <a:ea typeface="MS Gothic" pitchFamily="49" charset="-128"/>
                <a:cs typeface="+mn-cs"/>
              </a:rPr>
              <a:t>」に設定してください。 図をトリミングするには、左側のウィンドウで [</a:t>
            </a:r>
            <a:r>
              <a:rPr lang="en-US" b="1" dirty="0">
                <a:latin typeface="+mn-lt"/>
                <a:ea typeface="MS Gothic" pitchFamily="49" charset="-128"/>
                <a:cs typeface="+mn-cs"/>
              </a:rPr>
              <a:t>トリミング</a:t>
            </a:r>
            <a:r>
              <a:rPr lang="en-US" dirty="0">
                <a:latin typeface="+mn-lt"/>
                <a:ea typeface="MS Gothic" pitchFamily="49" charset="-128"/>
                <a:cs typeface="+mn-cs"/>
              </a:rPr>
              <a:t>] をクリックし、右側のウィンドウの [トリミング位置] で、[高さ]、[幅]、[左]、および [上] の各ボックスに値を入力します。 図のサイズを変更するには、左側のウィンドウで [サイズ] をクリックし、右側のウィンドウの [サイズと角度] で、[高さ] および [幅] ボックスに値を入力します。</a:t>
            </a:r>
            <a:endParaRPr lang="en-US" dirty="0">
              <a:latin typeface="+mn-lt"/>
              <a:ea typeface="MS Gothic" pitchFamily="49" charset="-128"/>
            </a:endParaRP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[図ツール] の [書式] タブの [調整] で、[色] をクリックし、[色の変更] の [色変更なし]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[ホーム] タブの [図形描画] で [図形] をクリックし、[四角形] の [正方形/長方形] (左から 1 つ目) をクリックします。スライド上でドラッグして四角形を描画します。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四角形を選択します。 [描画ツール] の [書式] タブの [サイズ] で、次の操作を行います。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[図形の高さ] ボックスに「</a:t>
            </a:r>
            <a:r>
              <a:rPr lang="en-US" b="1" dirty="0">
                <a:latin typeface="+mn-lt"/>
                <a:ea typeface="MS Gothic" pitchFamily="49" charset="-128"/>
              </a:rPr>
              <a:t>7.5”</a:t>
            </a:r>
            <a:r>
              <a:rPr lang="en-US" dirty="0">
                <a:latin typeface="+mn-lt"/>
                <a:ea typeface="MS Gothic" pitchFamily="49" charset="-128"/>
              </a:rPr>
              <a:t>」と入力します。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[図形の幅] ボックスに「</a:t>
            </a:r>
            <a:r>
              <a:rPr lang="en-US" b="1" dirty="0">
                <a:latin typeface="+mn-lt"/>
                <a:ea typeface="MS Gothic" pitchFamily="49" charset="-128"/>
              </a:rPr>
              <a:t>2.33”</a:t>
            </a:r>
            <a:r>
              <a:rPr lang="en-US" dirty="0">
                <a:latin typeface="+mn-lt"/>
                <a:ea typeface="MS Gothic" pitchFamily="49" charset="-128"/>
              </a:rPr>
              <a:t>」と入力します。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四角形を選択します。 [描画ツール] の [書式] タブの [図形のスタイル] で、[図形の枠線] をクリックし、[線なし] をクリックします。</a:t>
            </a:r>
          </a:p>
          <a:p>
            <a:pPr marL="232943" indent="-232943">
              <a:buFont typeface="+mj-lt"/>
              <a:buAutoNum type="arabicPeriod"/>
            </a:pPr>
            <a:r>
              <a:rPr lang="en-US" dirty="0">
                <a:latin typeface="+mn-lt"/>
                <a:ea typeface="MS Gothic" pitchFamily="49" charset="-128"/>
                <a:cs typeface="+mn-cs"/>
              </a:rPr>
              <a:t>[描画ツール] の [書式] タブの [図形のスタイル] で、[図形の塗りつぶし] をクリックし、[グラデーション] をポイントして、[その他のグラデーション] をクリックします。 [図形の書式設定] ダイアログ ボックスの左側のウィンドウで [塗りつぶし] をクリックし、[塗りつぶし] ウィンドウの [塗りつぶし (グラデーション)] を選択して、次の操作を行います。</a:t>
            </a:r>
          </a:p>
          <a:p>
            <a:pPr marL="640594" lvl="1" indent="-174708">
              <a:buFont typeface="Arial" pitchFamily="34" charset="0"/>
              <a:buChar char="•"/>
            </a:pPr>
            <a:r>
              <a:rPr lang="en-US" dirty="0">
                <a:latin typeface="+mn-lt"/>
                <a:ea typeface="MS Gothic" pitchFamily="49" charset="-128"/>
                <a:cs typeface="+mn-cs"/>
              </a:rPr>
              <a:t>[種類] ボックスの一覧の [線形] を選択します。 </a:t>
            </a:r>
          </a:p>
          <a:p>
            <a:pPr marL="640594" lvl="1" indent="-174708">
              <a:buFont typeface="Arial" pitchFamily="34" charset="0"/>
              <a:buChar char="•"/>
            </a:pPr>
            <a:r>
              <a:rPr lang="en-US" dirty="0">
                <a:latin typeface="+mn-lt"/>
                <a:ea typeface="MS Gothic" pitchFamily="49" charset="-128"/>
                <a:cs typeface="+mn-cs"/>
              </a:rPr>
              <a:t>[角度] ボックスに「</a:t>
            </a:r>
            <a:r>
              <a:rPr lang="en-US" b="1" dirty="0">
                <a:latin typeface="+mn-lt"/>
                <a:ea typeface="MS Gothic" pitchFamily="49" charset="-128"/>
                <a:cs typeface="+mn-cs"/>
              </a:rPr>
              <a:t>90</a:t>
            </a:r>
            <a:r>
              <a:rPr lang="en-US" dirty="0">
                <a:latin typeface="+mn-lt"/>
                <a:ea typeface="MS Gothic" pitchFamily="49" charset="-128"/>
                <a:cs typeface="+mn-cs"/>
              </a:rPr>
              <a:t>」と入力します。</a:t>
            </a:r>
          </a:p>
          <a:p>
            <a:pPr marL="640594" lvl="1" indent="-174708">
              <a:buFont typeface="Arial" pitchFamily="34" charset="0"/>
              <a:buChar char="•"/>
            </a:pPr>
            <a:r>
              <a:rPr lang="en-US" dirty="0">
                <a:latin typeface="+mn-lt"/>
                <a:ea typeface="MS Gothic" pitchFamily="49" charset="-128"/>
                <a:cs typeface="+mn-cs"/>
              </a:rPr>
              <a:t>[グラデーションの分岐点] で、[グラデーションの分岐点を追加します] または [グラデーションの分岐点を削除します] を使用しながら、スライダー上に 2 つの分岐点を表示させます。 </a:t>
            </a:r>
          </a:p>
          <a:p>
            <a:pPr marL="232943" indent="-232943">
              <a:buFont typeface="+mj-lt"/>
              <a:buAutoNum type="arabicPeriod"/>
            </a:pPr>
            <a:r>
              <a:rPr lang="en-US" dirty="0">
                <a:latin typeface="+mn-lt"/>
                <a:ea typeface="MS Gothic" pitchFamily="49" charset="-128"/>
                <a:cs typeface="+mn-cs"/>
              </a:rPr>
              <a:t> [グラデーションの分岐点] で、次のようにグラデーションの分岐点をカスタマイズします。</a:t>
            </a:r>
          </a:p>
          <a:p>
            <a:pPr marL="640594" lvl="1" indent="-174708">
              <a:buFont typeface="Arial" pitchFamily="34" charset="0"/>
              <a:buChar char="•"/>
            </a:pPr>
            <a:r>
              <a:rPr lang="en-US" dirty="0">
                <a:latin typeface="+mn-lt"/>
                <a:ea typeface="MS Gothic" pitchFamily="49" charset="-128"/>
                <a:cs typeface="+mn-cs"/>
              </a:rPr>
              <a:t>スライダーで 1 つ目の分岐点を選択し、次の操作を行います。 </a:t>
            </a:r>
          </a:p>
          <a:p>
            <a:pPr marL="1106481" lvl="2" indent="-174708">
              <a:buFont typeface="Arial" pitchFamily="34" charset="0"/>
              <a:buChar char="•"/>
            </a:pPr>
            <a:r>
              <a:rPr lang="en-US" dirty="0">
                <a:latin typeface="+mn-lt"/>
                <a:ea typeface="MS Gothic" pitchFamily="49" charset="-128"/>
                <a:cs typeface="+mn-cs"/>
              </a:rPr>
              <a:t>[位置] ボックスに「</a:t>
            </a:r>
            <a:r>
              <a:rPr lang="en-US" b="1" dirty="0">
                <a:latin typeface="+mn-lt"/>
                <a:ea typeface="MS Gothic" pitchFamily="49" charset="-128"/>
                <a:cs typeface="+mn-cs"/>
              </a:rPr>
              <a:t>0%</a:t>
            </a:r>
            <a:r>
              <a:rPr lang="en-US" dirty="0">
                <a:latin typeface="+mn-lt"/>
                <a:ea typeface="MS Gothic" pitchFamily="49" charset="-128"/>
                <a:cs typeface="+mn-cs"/>
              </a:rPr>
              <a:t>」と入力します。</a:t>
            </a:r>
          </a:p>
          <a:p>
            <a:pPr marL="1106481" lvl="2" indent="-174708">
              <a:buFont typeface="Arial" pitchFamily="34" charset="0"/>
              <a:buChar char="•"/>
            </a:pPr>
            <a:r>
              <a:rPr lang="en-US" dirty="0">
                <a:latin typeface="+mn-lt"/>
                <a:ea typeface="MS Gothic" pitchFamily="49" charset="-128"/>
                <a:cs typeface="+mn-cs"/>
              </a:rPr>
              <a:t>[色] の横のボタンをクリックし、[テーマの色] で、[白、背景 1] (1 段目、左から 1 つ目) をクリックします。</a:t>
            </a:r>
          </a:p>
          <a:p>
            <a:pPr marL="1106481" lvl="2" indent="-174708">
              <a:buFont typeface="Arial" pitchFamily="34" charset="0"/>
              <a:buChar char="•"/>
            </a:pPr>
            <a:r>
              <a:rPr lang="en-US" dirty="0">
                <a:latin typeface="+mn-lt"/>
                <a:ea typeface="MS Gothic" pitchFamily="49" charset="-128"/>
                <a:cs typeface="+mn-cs"/>
              </a:rPr>
              <a:t>[透過性] ボックスに「</a:t>
            </a:r>
            <a:r>
              <a:rPr lang="en-US" b="1" dirty="0">
                <a:latin typeface="+mn-lt"/>
                <a:ea typeface="MS Gothic" pitchFamily="49" charset="-128"/>
                <a:cs typeface="+mn-cs"/>
              </a:rPr>
              <a:t>55%</a:t>
            </a:r>
            <a:r>
              <a:rPr lang="en-US" dirty="0">
                <a:latin typeface="+mn-lt"/>
                <a:ea typeface="MS Gothic" pitchFamily="49" charset="-128"/>
                <a:cs typeface="+mn-cs"/>
              </a:rPr>
              <a:t>」と入力します。 </a:t>
            </a:r>
          </a:p>
          <a:p>
            <a:pPr marL="640594" lvl="1" indent="-174708">
              <a:buFont typeface="Arial" pitchFamily="34" charset="0"/>
              <a:buChar char="•"/>
            </a:pPr>
            <a:r>
              <a:rPr lang="en-US" b="1" dirty="0">
                <a:latin typeface="+mn-lt"/>
                <a:ea typeface="MS Gothic" pitchFamily="49" charset="-128"/>
                <a:cs typeface="+mn-cs"/>
              </a:rPr>
              <a:t> </a:t>
            </a:r>
            <a:r>
              <a:rPr lang="en-US" dirty="0">
                <a:latin typeface="+mn-lt"/>
                <a:ea typeface="MS Gothic" pitchFamily="49" charset="-128"/>
                <a:cs typeface="+mn-cs"/>
              </a:rPr>
              <a:t>スライダーで 2 つ目の分岐点を選択し、次の操作を行います。 </a:t>
            </a:r>
          </a:p>
          <a:p>
            <a:pPr marL="1106481" lvl="2" indent="-174708">
              <a:buFont typeface="Arial" pitchFamily="34" charset="0"/>
              <a:buChar char="•"/>
            </a:pPr>
            <a:r>
              <a:rPr lang="en-US" dirty="0">
                <a:latin typeface="+mn-lt"/>
                <a:ea typeface="MS Gothic" pitchFamily="49" charset="-128"/>
                <a:cs typeface="+mn-cs"/>
              </a:rPr>
              <a:t>[位置] ボックスに「</a:t>
            </a:r>
            <a:r>
              <a:rPr lang="en-US" b="1" dirty="0">
                <a:latin typeface="+mn-lt"/>
                <a:ea typeface="MS Gothic" pitchFamily="49" charset="-128"/>
                <a:cs typeface="+mn-cs"/>
              </a:rPr>
              <a:t>100%</a:t>
            </a:r>
            <a:r>
              <a:rPr lang="en-US" dirty="0">
                <a:latin typeface="+mn-lt"/>
                <a:ea typeface="MS Gothic" pitchFamily="49" charset="-128"/>
                <a:cs typeface="+mn-cs"/>
              </a:rPr>
              <a:t>」と入力します。</a:t>
            </a:r>
          </a:p>
          <a:p>
            <a:pPr marL="1106481" lvl="2" indent="-174708">
              <a:buFont typeface="Arial" pitchFamily="34" charset="0"/>
              <a:buChar char="•"/>
            </a:pPr>
            <a:r>
              <a:rPr lang="en-US" dirty="0">
                <a:latin typeface="+mn-lt"/>
                <a:ea typeface="MS Gothic" pitchFamily="49" charset="-128"/>
                <a:cs typeface="+mn-cs"/>
              </a:rPr>
              <a:t>[色] の横のボタンをクリックし、[</a:t>
            </a:r>
            <a:r>
              <a:rPr lang="en-US" b="1" dirty="0">
                <a:latin typeface="+mn-lt"/>
                <a:ea typeface="MS Gothic" pitchFamily="49" charset="-128"/>
                <a:cs typeface="+mn-cs"/>
              </a:rPr>
              <a:t>テーマの色</a:t>
            </a:r>
            <a:r>
              <a:rPr lang="en-US" dirty="0">
                <a:latin typeface="+mn-lt"/>
                <a:ea typeface="MS Gothic" pitchFamily="49" charset="-128"/>
                <a:cs typeface="+mn-cs"/>
              </a:rPr>
              <a:t>] で、[</a:t>
            </a:r>
            <a:r>
              <a:rPr lang="en-US" b="1" dirty="0">
                <a:latin typeface="+mn-lt"/>
                <a:ea typeface="MS Gothic" pitchFamily="49" charset="-128"/>
                <a:cs typeface="+mn-cs"/>
              </a:rPr>
              <a:t>白、背景 1</a:t>
            </a:r>
            <a:r>
              <a:rPr lang="en-US" dirty="0">
                <a:latin typeface="+mn-lt"/>
                <a:ea typeface="MS Gothic" pitchFamily="49" charset="-128"/>
                <a:cs typeface="+mn-cs"/>
              </a:rPr>
              <a:t>] (1 段目、左から 1 つ目) をクリックします。</a:t>
            </a:r>
          </a:p>
          <a:p>
            <a:pPr marL="1106481" lvl="2" indent="-174708">
              <a:buFont typeface="Arial" pitchFamily="34" charset="0"/>
              <a:buChar char="•"/>
            </a:pPr>
            <a:r>
              <a:rPr lang="en-US" dirty="0">
                <a:latin typeface="+mn-lt"/>
                <a:ea typeface="MS Gothic" pitchFamily="49" charset="-128"/>
                <a:cs typeface="+mn-cs"/>
              </a:rPr>
              <a:t>[透過性] ボックスに「</a:t>
            </a:r>
            <a:r>
              <a:rPr lang="en-US" b="1" dirty="0">
                <a:latin typeface="+mn-lt"/>
                <a:ea typeface="MS Gothic" pitchFamily="49" charset="-128"/>
                <a:cs typeface="+mn-cs"/>
              </a:rPr>
              <a:t>100%</a:t>
            </a:r>
            <a:r>
              <a:rPr lang="en-US" dirty="0">
                <a:latin typeface="+mn-lt"/>
                <a:ea typeface="MS Gothic" pitchFamily="49" charset="-128"/>
                <a:cs typeface="+mn-cs"/>
              </a:rPr>
              <a:t>」と入力します。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スライド上で、複製した図を覆うように四角形をドラッグします。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四角形を選択します。 [ホーム] タブの [図形描画] で [配置] をクリックし、次の操作を行います。</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[配置] をポイントし、[スライドに合わせて配置] をクリックします。</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[配置] をポイントし、[上下中央揃え] をクリックします。 </a:t>
            </a:r>
          </a:p>
          <a:p>
            <a:pPr marL="698830" lvl="1"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[背面へ移動]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[ホーム] タブの [図形描画] で [図形] をクリックし、[四角形] の [正方形/長方形] (左から 1 つ目) をクリックします。 スライド上でドラッグして別の四角形を描画します。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四角形を選択します。 [描画ツール] の [書式] タブの [サイズ] で、次の操作を行います。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[図形の高さ] ボックスに「</a:t>
            </a:r>
            <a:r>
              <a:rPr lang="en-US" b="1" dirty="0">
                <a:latin typeface="+mn-lt"/>
                <a:ea typeface="MS Gothic" pitchFamily="49" charset="-128"/>
              </a:rPr>
              <a:t>4”</a:t>
            </a:r>
            <a:r>
              <a:rPr lang="en-US" dirty="0">
                <a:latin typeface="+mn-lt"/>
                <a:ea typeface="MS Gothic" pitchFamily="49" charset="-128"/>
              </a:rPr>
              <a:t>」と入力します。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[図形の幅] ボックスに「</a:t>
            </a:r>
            <a:r>
              <a:rPr lang="en-US" b="1" dirty="0">
                <a:latin typeface="+mn-lt"/>
                <a:ea typeface="MS Gothic" pitchFamily="49" charset="-128"/>
              </a:rPr>
              <a:t>2.67”</a:t>
            </a:r>
            <a:r>
              <a:rPr lang="en-US" dirty="0">
                <a:latin typeface="+mn-lt"/>
                <a:ea typeface="MS Gothic" pitchFamily="49" charset="-128"/>
              </a:rPr>
              <a:t>」と入力します。</a:t>
            </a:r>
          </a:p>
          <a:p>
            <a:pPr marL="232943" indent="-232943" defTabSz="931774" eaLnBrk="1" fontAlgn="auto" hangingPunct="1">
              <a:spcBef>
                <a:spcPts val="0"/>
              </a:spcBef>
              <a:spcAft>
                <a:spcPts val="0"/>
              </a:spcAft>
              <a:buFont typeface="+mj-lt"/>
              <a:buAutoNum type="arabicPeriod"/>
              <a:defRPr/>
            </a:pPr>
            <a:r>
              <a:rPr lang="en-US" spc="-20" dirty="0">
                <a:latin typeface="+mn-lt"/>
                <a:ea typeface="MS Gothic" pitchFamily="49" charset="-128"/>
              </a:rPr>
              <a:t>[描画ツール] の [書式] タブで、[図形のスタイル] の [図形の塗りつぶし] をクリックし、[グラデーション] をポイントして、[塗りつぶしなし]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[描画ツール] の [書式] タブで、[図形のスタイル] の [図形の書式設定] ダイアログ ボックス起動ツールをクリックします。 [図形の書式設定] ダイアログ ボックスの左側のウィンドウで [線の色] をクリックし、[線の色] ウィンドウで [線 (単色)] を選択して、次の操作を行います。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[色] の横のボタンをクリックし、[テーマの色] で、[白、背景 1] (1 段目、左から 1 つ目) をクリックします。 </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[透過性] ボックスに「</a:t>
            </a:r>
            <a:r>
              <a:rPr lang="en-US" b="1" dirty="0">
                <a:latin typeface="+mn-lt"/>
                <a:ea typeface="MS Gothic" pitchFamily="49" charset="-128"/>
              </a:rPr>
              <a:t>70%</a:t>
            </a:r>
            <a:r>
              <a:rPr lang="en-US" dirty="0">
                <a:latin typeface="+mn-lt"/>
                <a:ea typeface="MS Gothic" pitchFamily="49" charset="-128"/>
              </a:rPr>
              <a:t>」と入力します。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[図形の書式設定] ダイアログ ボックスの左側のウィンドウで [線のスタイル] をクリックし、[線のスタイル] ウィンドウで、次の操作を行います。</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[幅] ボックスに「</a:t>
            </a:r>
            <a:r>
              <a:rPr lang="en-US" b="1" dirty="0">
                <a:latin typeface="+mn-lt"/>
                <a:ea typeface="MS Gothic" pitchFamily="49" charset="-128"/>
              </a:rPr>
              <a:t>0.75 pt</a:t>
            </a:r>
            <a:r>
              <a:rPr lang="en-US" dirty="0">
                <a:latin typeface="+mn-lt"/>
                <a:ea typeface="MS Gothic" pitchFamily="49" charset="-128"/>
              </a:rPr>
              <a:t>」と入力します。 </a:t>
            </a:r>
          </a:p>
          <a:p>
            <a:pPr marL="698830" lvl="1" indent="-232943" defTabSz="931774" eaLnBrk="1" fontAlgn="auto" hangingPunct="1">
              <a:spcBef>
                <a:spcPts val="0"/>
              </a:spcBef>
              <a:spcAft>
                <a:spcPts val="0"/>
              </a:spcAft>
              <a:buFont typeface="Arial" pitchFamily="34" charset="0"/>
              <a:buChar char="•"/>
              <a:defRPr/>
            </a:pPr>
            <a:r>
              <a:rPr lang="en-US" dirty="0">
                <a:latin typeface="+mn-lt"/>
                <a:ea typeface="MS Gothic" pitchFamily="49" charset="-128"/>
              </a:rPr>
              <a:t>[実線/点線] の横のボタンをクリックし、[点線 (角)] (上から 3 つ目) をクリックします。</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点線の四角形を小さいフルカラーの図にドラッグします。 </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Shift キーを押したまま、スライド上で点線の四角形、小さい図、および大きい図を選択します。 [ホーム] タブの [図形描画] で [配置] をクリックし、[配置] をポイントして、次の操作を行います。</a:t>
            </a:r>
          </a:p>
          <a:p>
            <a:pPr marL="698830" lvl="1" indent="-232943" defTabSz="931774" eaLnBrk="1" fontAlgn="auto" hangingPunct="1">
              <a:spcBef>
                <a:spcPts val="0"/>
              </a:spcBef>
              <a:spcAft>
                <a:spcPts val="0"/>
              </a:spcAft>
              <a:buFont typeface="Arial" pitchFamily="34" charset="0"/>
              <a:buChar char="•"/>
              <a:defRPr/>
            </a:pPr>
            <a:r>
              <a:rPr lang="en-US" dirty="0">
                <a:ea typeface="MS Gothic" pitchFamily="49" charset="-128"/>
              </a:rPr>
              <a:t>[選択したオブジェクトを揃える] をクリックします。 </a:t>
            </a:r>
          </a:p>
          <a:p>
            <a:pPr marL="698830" lvl="1" indent="-232943" defTabSz="931774" eaLnBrk="1" fontAlgn="auto" hangingPunct="1">
              <a:spcBef>
                <a:spcPts val="0"/>
              </a:spcBef>
              <a:spcAft>
                <a:spcPts val="0"/>
              </a:spcAft>
              <a:buFont typeface="Arial" pitchFamily="34" charset="0"/>
              <a:buChar char="•"/>
              <a:defRPr/>
            </a:pPr>
            <a:r>
              <a:rPr lang="en-US" dirty="0">
                <a:ea typeface="MS Gothic" pitchFamily="49" charset="-128"/>
              </a:rPr>
              <a:t>[上下中央揃え] をクリックします。 </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[挿入] タブの [テキスト] で [テキスト ボックス] をクリックし、スライド上でドラッグしてテキスト ボックスを描画します。</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テキスト ボックスに文字列を入力して選択し、[ホーム] タブの [フォント] で、[</a:t>
            </a:r>
            <a:r>
              <a:rPr lang="en-US" dirty="0">
                <a:solidFill>
                  <a:schemeClr val="accent6"/>
                </a:solidFill>
                <a:latin typeface="+mn-lt"/>
                <a:ea typeface="MS Gothic" pitchFamily="49" charset="-128"/>
              </a:rPr>
              <a:t>フォント</a:t>
            </a:r>
            <a:r>
              <a:rPr lang="en-US" dirty="0">
                <a:ea typeface="MS Gothic" pitchFamily="49" charset="-128"/>
              </a:rPr>
              <a:t>] の一覧から [ＭＳ Ｐゴシック] を選択し、[</a:t>
            </a:r>
            <a:r>
              <a:rPr lang="en-US" dirty="0">
                <a:solidFill>
                  <a:schemeClr val="accent6"/>
                </a:solidFill>
                <a:latin typeface="+mn-lt"/>
                <a:ea typeface="MS Gothic" pitchFamily="49" charset="-128"/>
              </a:rPr>
              <a:t>フォント サイズ</a:t>
            </a:r>
            <a:r>
              <a:rPr lang="en-US" dirty="0">
                <a:ea typeface="MS Gothic" pitchFamily="49" charset="-128"/>
              </a:rPr>
              <a:t>] の一覧から [24] を選択して、[フォントの色] の横のボタンをクリックし、[テーマの色] で [白、背景 1] (1 段目、左から 1 つ目) をクリックします。</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[ホーム] タブの [段落] で [中央揃え] をクリックして、テキストをテキスト ボックス内の中央に配置します。</a:t>
            </a:r>
          </a:p>
          <a:p>
            <a:pPr marL="232943" indent="-232943" defTabSz="931774" eaLnBrk="1" fontAlgn="auto" hangingPunct="1">
              <a:spcBef>
                <a:spcPts val="0"/>
              </a:spcBef>
              <a:spcAft>
                <a:spcPts val="0"/>
              </a:spcAft>
              <a:buFont typeface="+mj-lt"/>
              <a:buAutoNum type="arabicPeriod"/>
              <a:defRPr/>
            </a:pPr>
            <a:r>
              <a:rPr lang="en-US" dirty="0">
                <a:ea typeface="MS Gothic" pitchFamily="49" charset="-128"/>
              </a:rPr>
              <a:t>スライド上で、点線の四角形の下にテキスト ボックスをドラッグします。</a:t>
            </a:r>
          </a:p>
          <a:p>
            <a:pPr marL="232943" indent="-232943" defTabSz="931774" eaLnBrk="1" fontAlgn="auto" hangingPunct="1">
              <a:spcBef>
                <a:spcPts val="0"/>
              </a:spcBef>
              <a:spcAft>
                <a:spcPts val="0"/>
              </a:spcAft>
              <a:buFont typeface="+mj-lt"/>
              <a:buAutoNum type="arabicPeriod"/>
              <a:defRPr/>
            </a:pPr>
            <a:endParaRPr lang="en-US" dirty="0">
              <a:latin typeface="+mn-lt"/>
              <a:ea typeface="MS Gothic" pitchFamily="49" charset="-128"/>
            </a:endParaRPr>
          </a:p>
          <a:p>
            <a:endParaRPr lang="en-US" dirty="0">
              <a:latin typeface="+mn-lt"/>
              <a:ea typeface="MS Gothic" pitchFamily="49" charset="-128"/>
            </a:endParaRPr>
          </a:p>
          <a:p>
            <a:r>
              <a:rPr lang="en-US" dirty="0">
                <a:latin typeface="+mn-lt"/>
                <a:ea typeface="MS Gothic" pitchFamily="49" charset="-128"/>
              </a:rPr>
              <a:t>このスライドの背景の効果を再現するには、次の操作を行います。</a:t>
            </a:r>
          </a:p>
          <a:p>
            <a:pPr marL="232943" indent="-232943">
              <a:buFont typeface="+mj-lt"/>
              <a:buAutoNum type="arabicPeriod"/>
            </a:pPr>
            <a:r>
              <a:rPr lang="en-US" dirty="0">
                <a:latin typeface="+mn-lt"/>
                <a:ea typeface="MS Gothic" pitchFamily="49" charset="-128"/>
                <a:cs typeface="+mn-cs"/>
              </a:rPr>
              <a:t>スライドの背景領域を右クリックし、[背景の書式設定] をクリックします。 [背景の書式設定] ダイアログ ボックスの左側のウィンドウで [塗りつぶし] をクリックし、[塗りつぶし] ウィンドウの [塗りつぶし (単色)] を選択します。 </a:t>
            </a:r>
          </a:p>
          <a:p>
            <a:pPr marL="232943" indent="-232943">
              <a:buFont typeface="+mj-lt"/>
              <a:buAutoNum type="arabicPeriod"/>
            </a:pPr>
            <a:r>
              <a:rPr lang="en-US" dirty="0">
                <a:latin typeface="+mn-lt"/>
                <a:ea typeface="MS Gothic" pitchFamily="49" charset="-128"/>
                <a:cs typeface="+mn-cs"/>
              </a:rPr>
              <a:t>[塗りつぶし] ウィンドウで、[色] の横のボタンをクリックし、[テーマの色] で、[黒、テキスト 1、基本色 15%] (5 段目、左から 2 つ目) をクリックします。</a:t>
            </a:r>
          </a:p>
          <a:p>
            <a:endParaRPr lang="en-US" dirty="0">
              <a:latin typeface="+mn-lt"/>
              <a:ea typeface="MS Gothic" pitchFamily="49" charset="-128"/>
            </a:endParaRPr>
          </a:p>
          <a:p>
            <a:endParaRPr lang="en-US" dirty="0">
              <a:latin typeface="+mn-lt"/>
              <a:ea typeface="MS Gothic" pitchFamily="49" charset="-128"/>
            </a:endParaRPr>
          </a:p>
          <a:p>
            <a:r>
              <a:rPr lang="en-US" dirty="0">
                <a:latin typeface="+mn-lt"/>
                <a:ea typeface="MS Gothic" pitchFamily="49" charset="-128"/>
              </a:rPr>
              <a:t>このスライドのアニメーション効果を再現するには、次の操作を行います。</a:t>
            </a:r>
          </a:p>
          <a:p>
            <a:pPr marL="232943" indent="-232943">
              <a:buFont typeface="+mj-lt"/>
              <a:buAutoNum type="arabicPeriod"/>
            </a:pPr>
            <a:r>
              <a:rPr lang="en-US" dirty="0">
                <a:latin typeface="+mn-lt"/>
                <a:ea typeface="MS Gothic" pitchFamily="49" charset="-128"/>
              </a:rPr>
              <a:t>[表示] タブの [ズーム] で、[ズーム] ダイアログ ボックスの [指定(P)] ボックスに「</a:t>
            </a:r>
            <a:r>
              <a:rPr lang="en-US" b="1" dirty="0">
                <a:latin typeface="+mn-lt"/>
                <a:ea typeface="MS Gothic" pitchFamily="49" charset="-128"/>
              </a:rPr>
              <a:t>70%</a:t>
            </a:r>
            <a:r>
              <a:rPr lang="en-US" dirty="0">
                <a:latin typeface="+mn-lt"/>
                <a:ea typeface="MS Gothic" pitchFamily="49" charset="-128"/>
              </a:rPr>
              <a:t>」と入力します。 (</a:t>
            </a:r>
            <a:r>
              <a:rPr lang="en-US" b="1" dirty="0">
                <a:latin typeface="+mn-lt"/>
                <a:ea typeface="MS Gothic" pitchFamily="49" charset="-128"/>
              </a:rPr>
              <a:t>注:  </a:t>
            </a:r>
            <a:r>
              <a:rPr lang="en-US" dirty="0">
                <a:latin typeface="+mn-lt"/>
                <a:ea typeface="MS Gothic" pitchFamily="49" charset="-128"/>
              </a:rPr>
              <a:t>[ズーム] ダイアログ ボックスで、[自動調整] が選択されていないことを確認します。)</a:t>
            </a:r>
          </a:p>
          <a:p>
            <a:pPr marL="232943" indent="-232943">
              <a:buFont typeface="+mj-lt"/>
              <a:buAutoNum type="arabicPeriod"/>
            </a:pPr>
            <a:r>
              <a:rPr lang="en-US" dirty="0">
                <a:latin typeface="+mn-lt"/>
                <a:ea typeface="MS Gothic" pitchFamily="49" charset="-128"/>
              </a:rPr>
              <a:t>スライドで、点線の四角形を選択します。 [アニメーション] タブの [アニメーションの詳細設定] で [アニメーションの追加] をクリックし、[アニメーションの軌跡] で [ユーザー設定パス] をクリックします。</a:t>
            </a:r>
          </a:p>
          <a:p>
            <a:pPr marL="232943" indent="-232943">
              <a:buFont typeface="+mj-lt"/>
              <a:buAutoNum type="arabicPeriod"/>
            </a:pPr>
            <a:r>
              <a:rPr lang="en-US" dirty="0">
                <a:latin typeface="+mn-lt"/>
                <a:ea typeface="MS Gothic" pitchFamily="49" charset="-128"/>
              </a:rPr>
              <a:t>Shift キーを押したまま、スライド上でパスがまっすぐな水平線になるようにして、次の操作を行います。</a:t>
            </a:r>
          </a:p>
          <a:p>
            <a:pPr marL="698830" lvl="1" indent="-232943">
              <a:buFont typeface="+mj-lt"/>
              <a:buAutoNum type="arabicPeriod"/>
            </a:pPr>
            <a:r>
              <a:rPr lang="en-US" dirty="0">
                <a:latin typeface="+mn-lt"/>
                <a:ea typeface="MS Gothic" pitchFamily="49" charset="-128"/>
              </a:rPr>
              <a:t>点線の四角形の中央をクリックして、最初のアニメーションの軌跡ポイントを作成します。</a:t>
            </a:r>
          </a:p>
          <a:p>
            <a:pPr marL="698830" lvl="1" indent="-232943">
              <a:buFont typeface="+mj-lt"/>
              <a:buAutoNum type="arabicPeriod"/>
            </a:pPr>
            <a:r>
              <a:rPr lang="en-US" dirty="0">
                <a:latin typeface="+mn-lt"/>
                <a:ea typeface="MS Gothic" pitchFamily="49" charset="-128"/>
              </a:rPr>
              <a:t>四角形の右端から約 ½” の位置をクリックし、2 番目のアニメーションの軌跡ポイントを作成します。 </a:t>
            </a:r>
          </a:p>
          <a:p>
            <a:pPr marL="698830" lvl="1" indent="-232943">
              <a:buFont typeface="+mj-lt"/>
              <a:buAutoNum type="arabicPeriod"/>
            </a:pPr>
            <a:r>
              <a:rPr lang="en-US" dirty="0">
                <a:latin typeface="+mn-lt"/>
                <a:ea typeface="MS Gothic" pitchFamily="49" charset="-128"/>
              </a:rPr>
              <a:t>スライドの左端から約 2” の位置をダブルクリックし、3 番目と最後のアニメーションの軌跡ポイントを作成します。 </a:t>
            </a:r>
          </a:p>
          <a:p>
            <a:pPr marL="232943" indent="-232943">
              <a:buFont typeface="+mj-lt"/>
              <a:buAutoNum type="arabicPeriod"/>
            </a:pPr>
            <a:r>
              <a:rPr lang="en-US" dirty="0">
                <a:latin typeface="+mn-lt"/>
                <a:ea typeface="MS Gothic" pitchFamily="49" charset="-128"/>
              </a:rPr>
              <a:t>スライド上で、下向きのアニメーションの軌跡を右クリックし、[逆方向の軌跡] をクリックします。</a:t>
            </a:r>
          </a:p>
          <a:p>
            <a:pPr marL="232943" indent="-232943">
              <a:buFont typeface="+mj-lt"/>
              <a:buAutoNum type="arabicPeriod"/>
            </a:pPr>
            <a:r>
              <a:rPr lang="en-US" sz="1400" dirty="0">
                <a:ea typeface="MS Gothic" pitchFamily="49" charset="-128"/>
              </a:rPr>
              <a:t> </a:t>
            </a:r>
          </a:p>
          <a:p>
            <a:pPr marL="232943" indent="-232943">
              <a:buFont typeface="+mj-lt"/>
              <a:buAutoNum type="arabicPeriod"/>
            </a:pPr>
            <a:r>
              <a:rPr lang="en-US" dirty="0">
                <a:latin typeface="+mn-lt"/>
                <a:ea typeface="MS Gothic" pitchFamily="49" charset="-128"/>
                <a:cs typeface="+mn-cs"/>
              </a:rPr>
              <a:t>[アニメーション] タブの [タイミング] で、[開始] ボックスの一覧から [直前の動作と同時] を選択します。</a:t>
            </a:r>
          </a:p>
          <a:p>
            <a:pPr marL="232943" indent="-232943">
              <a:buFont typeface="+mj-lt"/>
              <a:buAutoNum type="arabicPeriod"/>
            </a:pPr>
            <a:r>
              <a:rPr lang="en-US" spc="-20" dirty="0">
                <a:latin typeface="+mn-lt"/>
                <a:ea typeface="MS Gothic" pitchFamily="49" charset="-128"/>
              </a:rPr>
              <a:t>スライドで、グラデーションによって塗りつぶされた四角形を選択します。 [アニメーション] タブの [アニメーションの詳細設定] で [効果の追加] をクリックし、[その他の開始効果] をクリックします。 [開始効果の追加] ダイアログ ボックスの [巧妙] で [フェード] をクリックし、[OK] をクリックします。</a:t>
            </a:r>
            <a:r>
              <a:rPr lang="en-US" dirty="0">
                <a:latin typeface="+mn-lt"/>
                <a:ea typeface="MS Gothic" pitchFamily="49" charset="-128"/>
              </a:rPr>
              <a:t>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で、[開始] ボックスの一覧から [直前の動作と同時] を選択します。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で、[継続時間] ボックスに「</a:t>
            </a:r>
            <a:r>
              <a:rPr lang="en-US" b="1" dirty="0">
                <a:latin typeface="+mn-lt"/>
                <a:ea typeface="MS Gothic" pitchFamily="49" charset="-128"/>
                <a:cs typeface="+mn-cs"/>
              </a:rPr>
              <a:t>0.5</a:t>
            </a:r>
            <a:r>
              <a:rPr lang="en-US" dirty="0">
                <a:latin typeface="+mn-lt"/>
                <a:ea typeface="MS Gothic" pitchFamily="49" charset="-128"/>
                <a:cs typeface="+mn-cs"/>
              </a:rPr>
              <a:t>」と入力します。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rPr>
              <a:t>スライドで、グラデーションによって塗りつぶされた四角形を選択します。 [アニメーション] タブの [アニメーションの詳細設定] で、[効果の追加] をクリックし、[その他のアニメーションの軌跡効果] をクリックします。 [アニメーションの軌跡効果の追加] ダイアログ ボックスの [線と曲線] で、[直線 (下へ)] をクリックし、[OK]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で、[開始] ボックスの一覧から [直前の動作と同時] を選択します。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で、[継続時間] ボックスに「</a:t>
            </a:r>
            <a:r>
              <a:rPr lang="en-US" b="1" dirty="0">
                <a:latin typeface="+mn-lt"/>
                <a:ea typeface="MS Gothic" pitchFamily="49" charset="-128"/>
                <a:cs typeface="+mn-cs"/>
              </a:rPr>
              <a:t>2</a:t>
            </a:r>
            <a:r>
              <a:rPr lang="en-US" dirty="0">
                <a:latin typeface="+mn-lt"/>
                <a:ea typeface="MS Gothic" pitchFamily="49" charset="-128"/>
                <a:cs typeface="+mn-cs"/>
              </a:rPr>
              <a:t>」と入力します。 </a:t>
            </a:r>
          </a:p>
          <a:p>
            <a:pPr marL="232943" indent="-232943">
              <a:buFont typeface="+mj-lt"/>
              <a:buAutoNum type="arabicPeriod"/>
            </a:pPr>
            <a:r>
              <a:rPr lang="en-US" dirty="0">
                <a:latin typeface="+mn-lt"/>
                <a:ea typeface="MS Gothic" pitchFamily="49" charset="-128"/>
              </a:rPr>
              <a:t>スライド上で、下向きのアニメーションの軌跡を右クリックし、[逆方向の軌跡] をクリックします。</a:t>
            </a:r>
          </a:p>
          <a:p>
            <a:pPr marL="232943" indent="-232943">
              <a:buFont typeface="+mj-lt"/>
              <a:buAutoNum type="arabicPeriod"/>
            </a:pPr>
            <a:r>
              <a:rPr lang="en-US" spc="10" dirty="0">
                <a:latin typeface="+mn-lt"/>
                <a:ea typeface="MS Gothic" pitchFamily="49" charset="-128"/>
              </a:rPr>
              <a:t>スライドで、より小さいフルカラーの図を選択します。 [アニメーション] タブの [アニメーションの詳細設定] で [効果の追加] をクリックし、[その他の開始効果] をクリックします。 [開始効果の追加] ダイアログ ボックスの [巧妙] で [フェード] をクリックし、[OK]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で、[開始] ボックスの一覧から [直前の動作と同時] を選択します。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で、[継続時間] ボックスに「</a:t>
            </a:r>
            <a:r>
              <a:rPr lang="en-US" b="1" dirty="0">
                <a:latin typeface="+mn-lt"/>
                <a:ea typeface="MS Gothic" pitchFamily="49" charset="-128"/>
                <a:cs typeface="+mn-cs"/>
              </a:rPr>
              <a:t>2</a:t>
            </a:r>
            <a:r>
              <a:rPr lang="en-US" dirty="0">
                <a:latin typeface="+mn-lt"/>
                <a:ea typeface="MS Gothic" pitchFamily="49" charset="-128"/>
                <a:cs typeface="+mn-cs"/>
              </a:rPr>
              <a:t>」と入力します。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で、[遅延] ボックスに「</a:t>
            </a:r>
            <a:r>
              <a:rPr lang="en-US" b="1" dirty="0">
                <a:latin typeface="+mn-lt"/>
                <a:ea typeface="MS Gothic" pitchFamily="49" charset="-128"/>
                <a:cs typeface="+mn-cs"/>
              </a:rPr>
              <a:t>1.5</a:t>
            </a:r>
            <a:r>
              <a:rPr lang="en-US" dirty="0">
                <a:latin typeface="+mn-lt"/>
                <a:ea typeface="MS Gothic" pitchFamily="49" charset="-128"/>
                <a:cs typeface="+mn-cs"/>
              </a:rPr>
              <a:t>」と入力します。 </a:t>
            </a:r>
          </a:p>
          <a:p>
            <a:pPr marL="232943" indent="-232943">
              <a:buFont typeface="+mj-lt"/>
              <a:buAutoNum type="arabicPeriod"/>
            </a:pPr>
            <a:r>
              <a:rPr lang="en-US" dirty="0">
                <a:latin typeface="+mn-lt"/>
                <a:ea typeface="MS Gothic" pitchFamily="49" charset="-128"/>
              </a:rPr>
              <a:t>スライドで、テキスト ボックスを選択します。 [アニメーション] タブの [アニメーションの詳細設定] で [効果の追加] をクリックし、[その他の開始効果] をクリックします。 [開始効果の追加] ダイアログ ボックスの [巧妙] で [フェード] をクリックし、[OK] をクリックします。 </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で、[開始] ボックスの一覧から [直前の動作と同時] を選択します。</a:t>
            </a:r>
          </a:p>
          <a:p>
            <a:pPr marL="232943" indent="-232943" defTabSz="931774" eaLnBrk="1" fontAlgn="auto" hangingPunct="1">
              <a:spcBef>
                <a:spcPts val="0"/>
              </a:spcBef>
              <a:spcAft>
                <a:spcPts val="0"/>
              </a:spcAft>
              <a:buFont typeface="+mj-lt"/>
              <a:buAutoNum type="arabicPeriod"/>
              <a:defRPr/>
            </a:pPr>
            <a:r>
              <a:rPr lang="en-US" dirty="0">
                <a:latin typeface="+mn-lt"/>
                <a:ea typeface="MS Gothic" pitchFamily="49" charset="-128"/>
                <a:cs typeface="+mn-cs"/>
              </a:rPr>
              <a:t>[アニメーション] タブの [タイミング] で、[継続時間] ボックスに「</a:t>
            </a:r>
            <a:r>
              <a:rPr lang="en-US" b="1" dirty="0">
                <a:latin typeface="+mn-lt"/>
                <a:ea typeface="MS Gothic" pitchFamily="49" charset="-128"/>
                <a:cs typeface="+mn-cs"/>
              </a:rPr>
              <a:t>1</a:t>
            </a:r>
            <a:r>
              <a:rPr lang="en-US" dirty="0">
                <a:latin typeface="+mn-lt"/>
                <a:ea typeface="MS Gothic" pitchFamily="49" charset="-128"/>
                <a:cs typeface="+mn-cs"/>
              </a:rPr>
              <a:t>」と入力します。 </a:t>
            </a:r>
          </a:p>
          <a:p>
            <a:pPr marL="232943" indent="-232943">
              <a:buFont typeface="+mj-lt"/>
              <a:buAutoNum type="arabicPeriod"/>
            </a:pP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145207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ja-JP" altLang="en-US" dirty="0">
                <a:latin typeface="+mn-lt"/>
                <a:ea typeface="MS Gothic" pitchFamily="49" charset="-128"/>
              </a:rPr>
              <a:t>日本国内の地区別寄付状況を会員１人当たりの寄付金額順で並び替えてみますと</a:t>
            </a:r>
          </a:p>
          <a:p>
            <a:r>
              <a:rPr lang="ja-JP" altLang="en-US" dirty="0">
                <a:latin typeface="+mn-lt"/>
                <a:ea typeface="MS Gothic" pitchFamily="49" charset="-128"/>
              </a:rPr>
              <a:t>　</a:t>
            </a:r>
            <a:r>
              <a:rPr lang="en-US" altLang="ja-JP" dirty="0">
                <a:latin typeface="+mn-lt"/>
                <a:ea typeface="MS Gothic" pitchFamily="49" charset="-128"/>
              </a:rPr>
              <a:t>34</a:t>
            </a:r>
            <a:r>
              <a:rPr lang="ja-JP" altLang="en-US" dirty="0">
                <a:latin typeface="+mn-lt"/>
                <a:ea typeface="MS Gothic" pitchFamily="49" charset="-128"/>
              </a:rPr>
              <a:t>地区中</a:t>
            </a:r>
            <a:r>
              <a:rPr lang="en-US" altLang="ja-JP" dirty="0">
                <a:latin typeface="+mn-lt"/>
                <a:ea typeface="MS Gothic" pitchFamily="49" charset="-128"/>
              </a:rPr>
              <a:t>17</a:t>
            </a:r>
            <a:r>
              <a:rPr lang="ja-JP" altLang="en-US" dirty="0">
                <a:latin typeface="+mn-lt"/>
                <a:ea typeface="MS Gothic" pitchFamily="49" charset="-128"/>
              </a:rPr>
              <a:t>番目となります。</a:t>
            </a: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123111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232943" indent="-232943">
              <a:buFont typeface="+mj-lt"/>
              <a:buAutoNum type="arabicPeriod"/>
            </a:pPr>
            <a:r>
              <a:rPr lang="ja-JP" altLang="en-US" dirty="0">
                <a:latin typeface="+mn-lt"/>
                <a:ea typeface="MS Gothic" pitchFamily="49" charset="-128"/>
              </a:rPr>
              <a:t>関東エリアの地区の会員１人当たりの寄付実績を見てみましょう</a:t>
            </a: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2913261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232943" indent="-232943">
              <a:buFont typeface="+mj-lt"/>
              <a:buAutoNum type="arabicPeriod"/>
            </a:pPr>
            <a:r>
              <a:rPr lang="ja-JP" altLang="en-US" dirty="0">
                <a:latin typeface="+mn-lt"/>
                <a:ea typeface="MS Gothic" pitchFamily="49" charset="-128"/>
              </a:rPr>
              <a:t>過去</a:t>
            </a:r>
            <a:r>
              <a:rPr lang="en-US" altLang="ja-JP" dirty="0">
                <a:latin typeface="+mn-lt"/>
                <a:ea typeface="MS Gothic" pitchFamily="49" charset="-128"/>
              </a:rPr>
              <a:t>6</a:t>
            </a:r>
            <a:r>
              <a:rPr lang="ja-JP" altLang="en-US" dirty="0">
                <a:latin typeface="+mn-lt"/>
                <a:ea typeface="MS Gothic" pitchFamily="49" charset="-128"/>
              </a:rPr>
              <a:t>年間の実績値を見てみましょう</a:t>
            </a:r>
          </a:p>
          <a:p>
            <a:pPr marL="232943" indent="-232943">
              <a:buFont typeface="+mj-lt"/>
              <a:buAutoNum type="arabicPeriod"/>
            </a:pPr>
            <a:r>
              <a:rPr lang="ja-JP" altLang="en-US" dirty="0">
                <a:latin typeface="+mn-lt"/>
                <a:ea typeface="MS Gothic" pitchFamily="49" charset="-128"/>
              </a:rPr>
              <a:t>　みなさんもうおわかりのことと思いますが当地区は断トツの最下位です。</a:t>
            </a:r>
          </a:p>
          <a:p>
            <a:pPr marL="232943" indent="-232943">
              <a:buFont typeface="+mj-lt"/>
              <a:buAutoNum type="arabicPeriod"/>
            </a:pPr>
            <a:r>
              <a:rPr lang="ja-JP" altLang="en-US" dirty="0">
                <a:latin typeface="+mn-lt"/>
                <a:ea typeface="MS Gothic" pitchFamily="49" charset="-128"/>
              </a:rPr>
              <a:t>　このままでよいのでしょうか</a:t>
            </a:r>
            <a:r>
              <a:rPr lang="en-US" altLang="ja-JP" dirty="0">
                <a:latin typeface="+mn-lt"/>
                <a:ea typeface="MS Gothic" pitchFamily="49" charset="-128"/>
              </a:rPr>
              <a:t>?</a:t>
            </a: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2246486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232943" indent="-232943">
              <a:buFont typeface="+mj-lt"/>
              <a:buAutoNum type="arabicPeriod"/>
            </a:pPr>
            <a:r>
              <a:rPr lang="ja-JP" altLang="en-US" dirty="0">
                <a:latin typeface="+mn-lt"/>
                <a:ea typeface="MS Gothic" pitchFamily="49" charset="-128"/>
              </a:rPr>
              <a:t>年次基金寄付総額      </a:t>
            </a:r>
            <a:r>
              <a:rPr lang="en-US" altLang="ja-JP" dirty="0">
                <a:latin typeface="+mn-lt"/>
                <a:ea typeface="MS Gothic" pitchFamily="49" charset="-128"/>
              </a:rPr>
              <a:t>378,875.37</a:t>
            </a:r>
            <a:r>
              <a:rPr lang="ja-JP" altLang="en-US" dirty="0">
                <a:latin typeface="+mn-lt"/>
                <a:ea typeface="MS Gothic" pitchFamily="49" charset="-128"/>
              </a:rPr>
              <a:t>ドル</a:t>
            </a:r>
          </a:p>
          <a:p>
            <a:pPr marL="232943" indent="-232943">
              <a:buFont typeface="+mj-lt"/>
              <a:buAutoNum type="arabicPeriod"/>
            </a:pPr>
            <a:r>
              <a:rPr lang="ja-JP" altLang="en-US" dirty="0">
                <a:latin typeface="+mn-lt"/>
                <a:ea typeface="MS Gothic" pitchFamily="49" charset="-128"/>
              </a:rPr>
              <a:t>１人当たりの寄付   　　      </a:t>
            </a:r>
            <a:r>
              <a:rPr lang="en-US" altLang="ja-JP" dirty="0">
                <a:latin typeface="+mn-lt"/>
                <a:ea typeface="MS Gothic" pitchFamily="49" charset="-128"/>
              </a:rPr>
              <a:t>137.12</a:t>
            </a:r>
            <a:r>
              <a:rPr lang="ja-JP" altLang="en-US" dirty="0">
                <a:latin typeface="+mn-lt"/>
                <a:ea typeface="MS Gothic" pitchFamily="49" charset="-128"/>
              </a:rPr>
              <a:t>ドル</a:t>
            </a:r>
          </a:p>
          <a:p>
            <a:pPr marL="232943" indent="-232943">
              <a:buFont typeface="+mj-lt"/>
              <a:buAutoNum type="arabicPeriod"/>
            </a:pPr>
            <a:r>
              <a:rPr lang="en-US" altLang="ja-JP" dirty="0">
                <a:latin typeface="+mn-lt"/>
                <a:ea typeface="MS Gothic" pitchFamily="49" charset="-128"/>
              </a:rPr>
              <a:t>150</a:t>
            </a:r>
            <a:r>
              <a:rPr lang="ja-JP" altLang="en-US" dirty="0">
                <a:latin typeface="+mn-lt"/>
                <a:ea typeface="MS Gothic" pitchFamily="49" charset="-128"/>
              </a:rPr>
              <a:t>ドル以上    </a:t>
            </a:r>
            <a:r>
              <a:rPr lang="en-US" altLang="ja-JP" dirty="0">
                <a:latin typeface="+mn-lt"/>
                <a:ea typeface="MS Gothic" pitchFamily="49" charset="-128"/>
              </a:rPr>
              <a:t>26</a:t>
            </a:r>
            <a:r>
              <a:rPr lang="ja-JP" altLang="en-US" dirty="0">
                <a:latin typeface="+mn-lt"/>
                <a:ea typeface="MS Gothic" pitchFamily="49" charset="-128"/>
              </a:rPr>
              <a:t>クラブ（</a:t>
            </a:r>
            <a:r>
              <a:rPr lang="en-US" altLang="ja-JP" dirty="0">
                <a:latin typeface="+mn-lt"/>
                <a:ea typeface="MS Gothic" pitchFamily="49" charset="-128"/>
              </a:rPr>
              <a:t>57</a:t>
            </a:r>
            <a:r>
              <a:rPr lang="ja-JP" altLang="en-US" dirty="0">
                <a:latin typeface="+mn-lt"/>
                <a:ea typeface="MS Gothic" pitchFamily="49" charset="-128"/>
              </a:rPr>
              <a:t>クラブ未達成）</a:t>
            </a:r>
          </a:p>
          <a:p>
            <a:pPr marL="232943" indent="-232943">
              <a:buFont typeface="+mj-lt"/>
              <a:buAutoNum type="arabicPeriod"/>
            </a:pPr>
            <a:r>
              <a:rPr lang="ja-JP" altLang="en-US" dirty="0">
                <a:latin typeface="+mn-lt"/>
                <a:ea typeface="MS Gothic" pitchFamily="49" charset="-128"/>
              </a:rPr>
              <a:t>最も多いクラブ</a:t>
            </a:r>
            <a:r>
              <a:rPr lang="en-US" altLang="ja-JP" dirty="0">
                <a:latin typeface="+mn-lt"/>
                <a:ea typeface="MS Gothic" pitchFamily="49" charset="-128"/>
              </a:rPr>
              <a:t>1</a:t>
            </a:r>
            <a:r>
              <a:rPr lang="ja-JP" altLang="en-US" dirty="0">
                <a:latin typeface="+mn-lt"/>
                <a:ea typeface="MS Gothic" pitchFamily="49" charset="-128"/>
              </a:rPr>
              <a:t>人当たり    　</a:t>
            </a:r>
            <a:r>
              <a:rPr lang="en-US" altLang="ja-JP" dirty="0">
                <a:latin typeface="+mn-lt"/>
                <a:ea typeface="MS Gothic" pitchFamily="49" charset="-128"/>
              </a:rPr>
              <a:t>542.03</a:t>
            </a:r>
            <a:r>
              <a:rPr lang="ja-JP" altLang="en-US" dirty="0">
                <a:latin typeface="+mn-lt"/>
                <a:ea typeface="MS Gothic" pitchFamily="49" charset="-128"/>
              </a:rPr>
              <a:t>ドル</a:t>
            </a:r>
          </a:p>
          <a:p>
            <a:pPr marL="232943" indent="-232943">
              <a:buFont typeface="+mj-lt"/>
              <a:buAutoNum type="arabicPeriod"/>
            </a:pPr>
            <a:r>
              <a:rPr lang="ja-JP" altLang="en-US" dirty="0">
                <a:latin typeface="+mn-lt"/>
                <a:ea typeface="MS Gothic" pitchFamily="49" charset="-128"/>
              </a:rPr>
              <a:t>最も少ないクラブ</a:t>
            </a:r>
            <a:r>
              <a:rPr lang="en-US" altLang="ja-JP" dirty="0">
                <a:latin typeface="+mn-lt"/>
                <a:ea typeface="MS Gothic" pitchFamily="49" charset="-128"/>
              </a:rPr>
              <a:t>1</a:t>
            </a:r>
            <a:r>
              <a:rPr lang="ja-JP" altLang="en-US" dirty="0">
                <a:latin typeface="+mn-lt"/>
                <a:ea typeface="MS Gothic" pitchFamily="49" charset="-128"/>
              </a:rPr>
              <a:t>人当たり  　 </a:t>
            </a:r>
            <a:r>
              <a:rPr lang="en-US" altLang="ja-JP" dirty="0">
                <a:latin typeface="+mn-lt"/>
                <a:ea typeface="MS Gothic" pitchFamily="49" charset="-128"/>
              </a:rPr>
              <a:t>14.32</a:t>
            </a:r>
            <a:r>
              <a:rPr lang="ja-JP" altLang="en-US" dirty="0">
                <a:latin typeface="+mn-lt"/>
                <a:ea typeface="MS Gothic" pitchFamily="49" charset="-128"/>
              </a:rPr>
              <a:t>ドル</a:t>
            </a:r>
          </a:p>
          <a:p>
            <a:pPr marL="232943" indent="-232943">
              <a:buFont typeface="+mj-lt"/>
              <a:buAutoNum type="arabicPeriod"/>
            </a:pPr>
            <a:r>
              <a:rPr lang="ja-JP" altLang="en-US" dirty="0">
                <a:latin typeface="+mn-lt"/>
                <a:ea typeface="MS Gothic" pitchFamily="49" charset="-128"/>
              </a:rPr>
              <a:t>日本全国の</a:t>
            </a:r>
            <a:r>
              <a:rPr lang="en-US" altLang="ja-JP" dirty="0">
                <a:latin typeface="+mn-lt"/>
                <a:ea typeface="MS Gothic" pitchFamily="49" charset="-128"/>
              </a:rPr>
              <a:t>1</a:t>
            </a:r>
            <a:r>
              <a:rPr lang="ja-JP" altLang="en-US" dirty="0">
                <a:latin typeface="+mn-lt"/>
                <a:ea typeface="MS Gothic" pitchFamily="49" charset="-128"/>
              </a:rPr>
              <a:t>人当たり平均　</a:t>
            </a:r>
            <a:r>
              <a:rPr lang="en-US" altLang="ja-JP" dirty="0">
                <a:latin typeface="+mn-lt"/>
                <a:ea typeface="MS Gothic" pitchFamily="49" charset="-128"/>
              </a:rPr>
              <a:t>144.19</a:t>
            </a:r>
            <a:r>
              <a:rPr lang="ja-JP" altLang="en-US" dirty="0">
                <a:latin typeface="+mn-lt"/>
                <a:ea typeface="MS Gothic" pitchFamily="49" charset="-128"/>
              </a:rPr>
              <a:t>ドルです</a:t>
            </a: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3207739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r>
              <a:rPr lang="ja-JP" altLang="en-US" dirty="0">
                <a:latin typeface="+mn-lt"/>
                <a:ea typeface="MS Gothic" pitchFamily="49" charset="-128"/>
              </a:rPr>
              <a:t>地区全体の寄付実績を年度別に少し抜粋してみました。</a:t>
            </a:r>
          </a:p>
          <a:p>
            <a:r>
              <a:rPr lang="ja-JP" altLang="en-US" dirty="0">
                <a:latin typeface="+mn-lt"/>
                <a:ea typeface="MS Gothic" pitchFamily="49" charset="-128"/>
              </a:rPr>
              <a:t>この表の「寄付ゼロクラブ」にご注目ください。</a:t>
            </a:r>
          </a:p>
          <a:p>
            <a:r>
              <a:rPr lang="ja-JP" altLang="en-US" dirty="0">
                <a:latin typeface="+mn-lt"/>
                <a:ea typeface="MS Gothic" pitchFamily="49" charset="-128"/>
              </a:rPr>
              <a:t>寄付</a:t>
            </a:r>
            <a:r>
              <a:rPr lang="en-US" altLang="ja-JP" dirty="0">
                <a:latin typeface="+mn-lt"/>
                <a:ea typeface="MS Gothic" pitchFamily="49" charset="-128"/>
              </a:rPr>
              <a:t>0</a:t>
            </a:r>
            <a:r>
              <a:rPr lang="ja-JP" altLang="en-US" dirty="0">
                <a:latin typeface="+mn-lt"/>
                <a:ea typeface="MS Gothic" pitchFamily="49" charset="-128"/>
              </a:rPr>
              <a:t>クラブとは年次基金寄付の金額が</a:t>
            </a:r>
            <a:r>
              <a:rPr lang="en-US" altLang="ja-JP" dirty="0">
                <a:latin typeface="+mn-lt"/>
                <a:ea typeface="MS Gothic" pitchFamily="49" charset="-128"/>
              </a:rPr>
              <a:t>0</a:t>
            </a:r>
            <a:r>
              <a:rPr lang="ja-JP" altLang="en-US" dirty="0">
                <a:latin typeface="+mn-lt"/>
                <a:ea typeface="MS Gothic" pitchFamily="49" charset="-128"/>
              </a:rPr>
              <a:t>のクラブのことです。</a:t>
            </a:r>
          </a:p>
          <a:p>
            <a:r>
              <a:rPr lang="ja-JP" altLang="en-US" dirty="0">
                <a:latin typeface="+mn-lt"/>
                <a:ea typeface="MS Gothic" pitchFamily="49" charset="-128"/>
              </a:rPr>
              <a:t>それ以外の寄付にたとえ</a:t>
            </a:r>
            <a:r>
              <a:rPr lang="en-US" altLang="ja-JP" dirty="0">
                <a:latin typeface="+mn-lt"/>
                <a:ea typeface="MS Gothic" pitchFamily="49" charset="-128"/>
              </a:rPr>
              <a:t>100</a:t>
            </a:r>
            <a:r>
              <a:rPr lang="ja-JP" altLang="en-US" dirty="0">
                <a:latin typeface="+mn-lt"/>
                <a:ea typeface="MS Gothic" pitchFamily="49" charset="-128"/>
              </a:rPr>
              <a:t>万ドル寄付があっても年次基金寄付が</a:t>
            </a:r>
            <a:r>
              <a:rPr lang="en-US" altLang="ja-JP" dirty="0">
                <a:latin typeface="+mn-lt"/>
                <a:ea typeface="MS Gothic" pitchFamily="49" charset="-128"/>
              </a:rPr>
              <a:t>0</a:t>
            </a:r>
            <a:r>
              <a:rPr lang="ja-JP" altLang="en-US" dirty="0">
                <a:latin typeface="+mn-lt"/>
                <a:ea typeface="MS Gothic" pitchFamily="49" charset="-128"/>
              </a:rPr>
              <a:t>の場合</a:t>
            </a:r>
          </a:p>
          <a:p>
            <a:r>
              <a:rPr lang="ja-JP" altLang="en-US" dirty="0">
                <a:latin typeface="+mn-lt"/>
                <a:ea typeface="MS Gothic" pitchFamily="49" charset="-128"/>
              </a:rPr>
              <a:t>残念ながら統計上寄付</a:t>
            </a:r>
            <a:r>
              <a:rPr lang="en-US" altLang="ja-JP" dirty="0">
                <a:latin typeface="+mn-lt"/>
                <a:ea typeface="MS Gothic" pitchFamily="49" charset="-128"/>
              </a:rPr>
              <a:t>0</a:t>
            </a:r>
            <a:r>
              <a:rPr lang="ja-JP" altLang="en-US" dirty="0">
                <a:latin typeface="+mn-lt"/>
                <a:ea typeface="MS Gothic" pitchFamily="49" charset="-128"/>
              </a:rPr>
              <a:t>クラブとなってしまいます。</a:t>
            </a:r>
          </a:p>
          <a:p>
            <a:r>
              <a:rPr lang="ja-JP" altLang="en-US" dirty="0">
                <a:latin typeface="+mn-lt"/>
                <a:ea typeface="MS Gothic" pitchFamily="49" charset="-128"/>
              </a:rPr>
              <a:t>（→）　</a:t>
            </a:r>
            <a:r>
              <a:rPr lang="en-US" altLang="ja-JP" dirty="0">
                <a:latin typeface="+mn-lt"/>
                <a:ea typeface="MS Gothic" pitchFamily="49" charset="-128"/>
              </a:rPr>
              <a:t>3</a:t>
            </a:r>
            <a:r>
              <a:rPr lang="ja-JP" altLang="en-US" dirty="0">
                <a:latin typeface="+mn-lt"/>
                <a:ea typeface="MS Gothic" pitchFamily="49" charset="-128"/>
              </a:rPr>
              <a:t>年前より当地区は寄付ゼロクラブがゼロとなりました。</a:t>
            </a:r>
          </a:p>
          <a:p>
            <a:r>
              <a:rPr lang="ja-JP" altLang="en-US" dirty="0">
                <a:latin typeface="+mn-lt"/>
                <a:ea typeface="MS Gothic" pitchFamily="49" charset="-128"/>
              </a:rPr>
              <a:t>（→）また一昨年度より日本全国で寄付</a:t>
            </a:r>
            <a:r>
              <a:rPr lang="en-US" altLang="ja-JP" dirty="0">
                <a:latin typeface="+mn-lt"/>
                <a:ea typeface="MS Gothic" pitchFamily="49" charset="-128"/>
              </a:rPr>
              <a:t>0</a:t>
            </a:r>
            <a:r>
              <a:rPr lang="ja-JP" altLang="en-US" dirty="0">
                <a:latin typeface="+mn-lt"/>
                <a:ea typeface="MS Gothic" pitchFamily="49" charset="-128"/>
              </a:rPr>
              <a:t>クラブ</a:t>
            </a:r>
            <a:r>
              <a:rPr lang="en-US" altLang="ja-JP" dirty="0">
                <a:latin typeface="+mn-lt"/>
                <a:ea typeface="MS Gothic" pitchFamily="49" charset="-128"/>
              </a:rPr>
              <a:t>0</a:t>
            </a:r>
            <a:r>
              <a:rPr lang="ja-JP" altLang="en-US" dirty="0" err="1">
                <a:latin typeface="+mn-lt"/>
                <a:ea typeface="MS Gothic" pitchFamily="49" charset="-128"/>
              </a:rPr>
              <a:t>を達</a:t>
            </a:r>
            <a:r>
              <a:rPr lang="ja-JP" altLang="en-US" dirty="0">
                <a:latin typeface="+mn-lt"/>
                <a:ea typeface="MS Gothic" pitchFamily="49" charset="-128"/>
              </a:rPr>
              <a:t>成しております。</a:t>
            </a:r>
          </a:p>
          <a:p>
            <a:r>
              <a:rPr lang="ja-JP" altLang="en-US" dirty="0">
                <a:latin typeface="+mn-lt"/>
                <a:ea typeface="MS Gothic" pitchFamily="49" charset="-128"/>
              </a:rPr>
              <a:t>また昨年度は一人当たり</a:t>
            </a:r>
            <a:r>
              <a:rPr lang="en-US" altLang="ja-JP" dirty="0">
                <a:latin typeface="+mn-lt"/>
                <a:ea typeface="MS Gothic" pitchFamily="49" charset="-128"/>
              </a:rPr>
              <a:t>137.12</a:t>
            </a:r>
            <a:r>
              <a:rPr lang="ja-JP" altLang="en-US" dirty="0">
                <a:latin typeface="+mn-lt"/>
                <a:ea typeface="MS Gothic" pitchFamily="49" charset="-128"/>
              </a:rPr>
              <a:t>＄の実績となりました。</a:t>
            </a:r>
          </a:p>
          <a:p>
            <a:r>
              <a:rPr lang="ja-JP" altLang="en-US" dirty="0">
                <a:latin typeface="+mn-lt"/>
                <a:ea typeface="MS Gothic" pitchFamily="49" charset="-128"/>
              </a:rPr>
              <a:t>皆様のおかげでかなり改善されてきましたがまだまだ周辺地区と比べると少ない金額です。</a:t>
            </a:r>
          </a:p>
          <a:p>
            <a:r>
              <a:rPr lang="ja-JP" altLang="en-US" dirty="0">
                <a:latin typeface="+mn-lt"/>
                <a:ea typeface="MS Gothic" pitchFamily="49" charset="-128"/>
              </a:rPr>
              <a:t>より一層のご協力をお願いします。</a:t>
            </a:r>
          </a:p>
          <a:p>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335567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ロータリー財団について皆さんはどのようなことをご存知ですか？　</a:t>
            </a:r>
          </a:p>
          <a:p>
            <a:endParaRPr kumimoji="1" lang="ja-JP" altLang="en-US" dirty="0"/>
          </a:p>
          <a:p>
            <a:r>
              <a:rPr kumimoji="1" lang="ja-JP" altLang="en-US" dirty="0"/>
              <a:t>国際ロータリー　</a:t>
            </a:r>
            <a:r>
              <a:rPr kumimoji="1" lang="en-US" altLang="ja-JP" dirty="0"/>
              <a:t>Rotary</a:t>
            </a:r>
            <a:r>
              <a:rPr kumimoji="1" lang="ja-JP" altLang="en-US" dirty="0"/>
              <a:t>　</a:t>
            </a:r>
            <a:r>
              <a:rPr kumimoji="1" lang="en-US" altLang="ja-JP" dirty="0"/>
              <a:t>International </a:t>
            </a:r>
            <a:r>
              <a:rPr kumimoji="1" lang="ja-JP" altLang="en-US" dirty="0"/>
              <a:t>　　略して</a:t>
            </a:r>
            <a:r>
              <a:rPr kumimoji="1" lang="en-US" altLang="ja-JP" dirty="0"/>
              <a:t>RI</a:t>
            </a:r>
            <a:r>
              <a:rPr kumimoji="1" lang="ja-JP" altLang="en-US" dirty="0"/>
              <a:t>　はロータリーという組織を会員皆さんの会費</a:t>
            </a:r>
          </a:p>
          <a:p>
            <a:r>
              <a:rPr kumimoji="1" lang="ja-JP" altLang="en-US" dirty="0"/>
              <a:t>則　</a:t>
            </a:r>
            <a:r>
              <a:rPr kumimoji="1" lang="en-US" altLang="ja-JP" dirty="0"/>
              <a:t>RI</a:t>
            </a:r>
            <a:r>
              <a:rPr kumimoji="1" lang="ja-JP" altLang="en-US" dirty="0"/>
              <a:t>人頭分担金 により運営しています。</a:t>
            </a:r>
          </a:p>
          <a:p>
            <a:r>
              <a:rPr kumimoji="1" lang="ja-JP" altLang="en-US" dirty="0"/>
              <a:t>それに対しロータリー財団　</a:t>
            </a:r>
            <a:r>
              <a:rPr kumimoji="1" lang="en-US" altLang="ja-JP" dirty="0"/>
              <a:t>The Rotary Foundation </a:t>
            </a:r>
            <a:r>
              <a:rPr kumimoji="1" lang="ja-JP" altLang="en-US" dirty="0"/>
              <a:t>略して</a:t>
            </a:r>
            <a:r>
              <a:rPr kumimoji="1" lang="en-US" altLang="ja-JP" dirty="0"/>
              <a:t>TRF</a:t>
            </a:r>
            <a:r>
              <a:rPr kumimoji="1" lang="ja-JP" altLang="en-US" dirty="0"/>
              <a:t>　は</a:t>
            </a:r>
          </a:p>
          <a:p>
            <a:r>
              <a:rPr kumimoji="1" lang="ja-JP" altLang="en-US" dirty="0"/>
              <a:t>会員皆さんの寄付を財源として実践的奉仕活動の為の資金を管理配分しています。</a:t>
            </a:r>
          </a:p>
          <a:p>
            <a:r>
              <a:rPr kumimoji="1" lang="ja-JP" altLang="en-US" dirty="0"/>
              <a:t>ロータリー財団は世界中のクラブや会員が実際の奉仕活動をするための資金を集め配分する組織なのです。</a:t>
            </a:r>
          </a:p>
          <a:p>
            <a:endParaRPr kumimoji="1" lang="ja-JP" altLang="en-US" dirty="0"/>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3</a:t>
            </a:fld>
            <a:endParaRPr lang="en-US" dirty="0"/>
          </a:p>
        </p:txBody>
      </p:sp>
    </p:spTree>
    <p:extLst>
      <p:ext uri="{BB962C8B-B14F-4D97-AF65-F5344CB8AC3E}">
        <p14:creationId xmlns:p14="http://schemas.microsoft.com/office/powerpoint/2010/main" val="340862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232943" indent="-232943">
              <a:buFont typeface="+mj-lt"/>
              <a:buAutoNum type="arabicPeriod"/>
            </a:pPr>
            <a:r>
              <a:rPr lang="ja-JP" altLang="en-US" dirty="0">
                <a:latin typeface="+mn-lt"/>
                <a:ea typeface="MS Gothic" pitchFamily="49" charset="-128"/>
              </a:rPr>
              <a:t>地区の寄付の状況は地区ホームページで確認できます。</a:t>
            </a: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3331930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6355">
            <a:noAutofit/>
          </a:bodyPr>
          <a:lstStyle/>
          <a:p>
            <a:pPr marL="0" indent="0">
              <a:buFont typeface="+mj-lt"/>
              <a:buNone/>
            </a:pPr>
            <a:r>
              <a:rPr lang="en-US" altLang="ja-JP" dirty="0">
                <a:latin typeface="+mn-lt"/>
                <a:ea typeface="MS Gothic" pitchFamily="49" charset="-128"/>
              </a:rPr>
              <a:t>3</a:t>
            </a:r>
            <a:r>
              <a:rPr lang="ja-JP" altLang="en-US" dirty="0">
                <a:latin typeface="+mn-lt"/>
                <a:ea typeface="MS Gothic" pitchFamily="49" charset="-128"/>
              </a:rPr>
              <a:t>年後の地区の社会奉仕、国際奉仕活動の活性化のために寄付ゼロは勿論、</a:t>
            </a:r>
          </a:p>
          <a:p>
            <a:pPr marL="0" indent="0">
              <a:buFont typeface="+mj-lt"/>
              <a:buNone/>
            </a:pPr>
            <a:r>
              <a:rPr lang="ja-JP" altLang="en-US" dirty="0">
                <a:latin typeface="+mn-lt"/>
                <a:ea typeface="MS Gothic" pitchFamily="49" charset="-128"/>
              </a:rPr>
              <a:t>年次基金寄付</a:t>
            </a:r>
            <a:r>
              <a:rPr lang="en-US" altLang="ja-JP" dirty="0">
                <a:latin typeface="+mn-lt"/>
                <a:ea typeface="MS Gothic" pitchFamily="49" charset="-128"/>
              </a:rPr>
              <a:t>1</a:t>
            </a:r>
            <a:r>
              <a:rPr lang="ja-JP" altLang="en-US" dirty="0">
                <a:latin typeface="+mn-lt"/>
                <a:ea typeface="MS Gothic" pitchFamily="49" charset="-128"/>
              </a:rPr>
              <a:t>人当たり</a:t>
            </a:r>
            <a:r>
              <a:rPr lang="en-US" altLang="ja-JP" dirty="0">
                <a:latin typeface="+mn-lt"/>
                <a:ea typeface="MS Gothic" pitchFamily="49" charset="-128"/>
              </a:rPr>
              <a:t>150</a:t>
            </a:r>
            <a:r>
              <a:rPr lang="ja-JP" altLang="en-US" dirty="0">
                <a:latin typeface="+mn-lt"/>
                <a:ea typeface="MS Gothic" pitchFamily="49" charset="-128"/>
              </a:rPr>
              <a:t>ドル以上、ポリオプラス</a:t>
            </a:r>
            <a:r>
              <a:rPr lang="en-US" altLang="ja-JP" dirty="0">
                <a:latin typeface="+mn-lt"/>
                <a:ea typeface="MS Gothic" pitchFamily="49" charset="-128"/>
              </a:rPr>
              <a:t>30</a:t>
            </a:r>
            <a:r>
              <a:rPr lang="ja-JP" altLang="en-US" dirty="0">
                <a:latin typeface="+mn-lt"/>
                <a:ea typeface="MS Gothic" pitchFamily="49" charset="-128"/>
              </a:rPr>
              <a:t>ドル以上のご寄付のご協力をくれぐれもお願い致します。</a:t>
            </a:r>
          </a:p>
          <a:p>
            <a:pPr marL="0" indent="0">
              <a:buFont typeface="+mj-lt"/>
              <a:buNone/>
            </a:pPr>
            <a:r>
              <a:rPr lang="ja-JP" altLang="en-US" dirty="0">
                <a:latin typeface="+mn-lt"/>
                <a:ea typeface="MS Gothic" pitchFamily="49" charset="-128"/>
              </a:rPr>
              <a:t>また年次基金寄付への寄付が</a:t>
            </a:r>
            <a:r>
              <a:rPr lang="en-US" altLang="ja-JP" dirty="0">
                <a:latin typeface="+mn-lt"/>
                <a:ea typeface="MS Gothic" pitchFamily="49" charset="-128"/>
              </a:rPr>
              <a:t>0</a:t>
            </a:r>
            <a:r>
              <a:rPr lang="ja-JP" altLang="en-US" dirty="0">
                <a:latin typeface="+mn-lt"/>
                <a:ea typeface="MS Gothic" pitchFamily="49" charset="-128"/>
              </a:rPr>
              <a:t>となると恒久基金などの他の基金への寄付があったとしても統計処理上寄付</a:t>
            </a:r>
            <a:r>
              <a:rPr lang="en-US" altLang="ja-JP" dirty="0">
                <a:latin typeface="+mn-lt"/>
                <a:ea typeface="MS Gothic" pitchFamily="49" charset="-128"/>
              </a:rPr>
              <a:t>0</a:t>
            </a:r>
            <a:r>
              <a:rPr lang="ja-JP" altLang="en-US" dirty="0">
                <a:latin typeface="+mn-lt"/>
                <a:ea typeface="MS Gothic" pitchFamily="49" charset="-128"/>
              </a:rPr>
              <a:t>クラブとなってしまいます。</a:t>
            </a:r>
          </a:p>
          <a:p>
            <a:pPr marL="0" indent="0">
              <a:buFont typeface="+mj-lt"/>
              <a:buNone/>
            </a:pPr>
            <a:r>
              <a:rPr lang="ja-JP" altLang="en-US" dirty="0">
                <a:latin typeface="+mn-lt"/>
                <a:ea typeface="MS Gothic" pitchFamily="49" charset="-128"/>
              </a:rPr>
              <a:t>必ず年次基金寄付への寄付を前期にお願いします。</a:t>
            </a:r>
          </a:p>
          <a:p>
            <a:pPr marL="0" indent="0">
              <a:buFont typeface="+mj-lt"/>
              <a:buNone/>
            </a:pPr>
            <a:endParaRPr lang="en-US" dirty="0">
              <a:latin typeface="+mn-lt"/>
              <a:ea typeface="MS Gothic" pitchFamily="49" charset="-128"/>
            </a:endParaRPr>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3111478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寄付分類の欄の年次基金寄付への丸印をお忘れないようお願いいたします。</a:t>
            </a:r>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32</a:t>
            </a:fld>
            <a:endParaRPr lang="en-US" dirty="0"/>
          </a:p>
        </p:txBody>
      </p:sp>
    </p:spTree>
    <p:extLst>
      <p:ext uri="{BB962C8B-B14F-4D97-AF65-F5344CB8AC3E}">
        <p14:creationId xmlns:p14="http://schemas.microsoft.com/office/powerpoint/2010/main" val="4172151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itchFamily="34" charset="0"/>
                <a:ea typeface="ＭＳ Ｐゴシック" pitchFamily="34" charset="-128"/>
                <a:cs typeface="ヒラギノ角ゴ Pro W3" pitchFamily="-84" charset="-128"/>
              </a:rPr>
              <a:t>財団の寄付をした方には認証制度を用意しています。</a:t>
            </a:r>
          </a:p>
          <a:p>
            <a:r>
              <a:rPr lang="ja-JP" altLang="en-US" dirty="0">
                <a:latin typeface="Arial" pitchFamily="34" charset="0"/>
                <a:ea typeface="ＭＳ Ｐゴシック" pitchFamily="34" charset="-128"/>
                <a:cs typeface="ヒラギノ角ゴ Pro W3" pitchFamily="-84" charset="-128"/>
              </a:rPr>
              <a:t>ポール・ハリス・フェローは</a:t>
            </a:r>
            <a:r>
              <a:rPr lang="en-US" altLang="ja-JP" dirty="0">
                <a:latin typeface="Arial" pitchFamily="34" charset="0"/>
                <a:ea typeface="ＭＳ Ｐゴシック" pitchFamily="34" charset="-128"/>
                <a:cs typeface="ヒラギノ角ゴ Pro W3" pitchFamily="-84" charset="-128"/>
              </a:rPr>
              <a:t>1,000</a:t>
            </a:r>
            <a:r>
              <a:rPr lang="ja-JP" altLang="en-US" dirty="0">
                <a:latin typeface="Arial" pitchFamily="34" charset="0"/>
                <a:ea typeface="ＭＳ Ｐゴシック" pitchFamily="34" charset="-128"/>
                <a:cs typeface="ヒラギノ角ゴ Pro W3" pitchFamily="-84" charset="-128"/>
              </a:rPr>
              <a:t>ドル以上を寄付された方々を認証するもので、</a:t>
            </a:r>
            <a:r>
              <a:rPr lang="en-US" altLang="ja-JP" dirty="0">
                <a:latin typeface="Arial" pitchFamily="34" charset="0"/>
                <a:ea typeface="ＭＳ Ｐゴシック" pitchFamily="34" charset="-128"/>
                <a:cs typeface="ヒラギノ角ゴ Pro W3" pitchFamily="-84" charset="-128"/>
              </a:rPr>
              <a:t>1957</a:t>
            </a:r>
            <a:r>
              <a:rPr lang="ja-JP" altLang="en-US" dirty="0">
                <a:latin typeface="Arial" pitchFamily="34" charset="0"/>
                <a:ea typeface="ＭＳ Ｐゴシック" pitchFamily="34" charset="-128"/>
                <a:cs typeface="ヒラギノ角ゴ Pro W3" pitchFamily="-84" charset="-128"/>
              </a:rPr>
              <a:t>年に始まりました。</a:t>
            </a:r>
          </a:p>
          <a:p>
            <a:r>
              <a:rPr lang="ja-JP" altLang="en-US" dirty="0">
                <a:latin typeface="Arial" pitchFamily="34" charset="0"/>
                <a:ea typeface="ＭＳ Ｐゴシック" pitchFamily="34" charset="-128"/>
                <a:cs typeface="ヒラギノ角ゴ Pro W3" pitchFamily="-84" charset="-128"/>
              </a:rPr>
              <a:t>寄付者は、さらに追加で</a:t>
            </a:r>
            <a:r>
              <a:rPr lang="en-US" altLang="ja-JP" dirty="0">
                <a:latin typeface="Arial" pitchFamily="34" charset="0"/>
                <a:ea typeface="ＭＳ Ｐゴシック" pitchFamily="34" charset="-128"/>
                <a:cs typeface="ヒラギノ角ゴ Pro W3" pitchFamily="-84" charset="-128"/>
              </a:rPr>
              <a:t>1,000</a:t>
            </a:r>
            <a:r>
              <a:rPr lang="ja-JP" altLang="en-US" dirty="0">
                <a:latin typeface="Arial" pitchFamily="34" charset="0"/>
                <a:ea typeface="ＭＳ Ｐゴシック" pitchFamily="34" charset="-128"/>
                <a:cs typeface="ヒラギノ角ゴ Pro W3" pitchFamily="-84" charset="-128"/>
              </a:rPr>
              <a:t>ドルを寄付するごとに、「マルチプル・ポール・ハリス・フェロー」として認証されます。</a:t>
            </a:r>
          </a:p>
          <a:p>
            <a:r>
              <a:rPr lang="ja-JP" altLang="en-US" dirty="0">
                <a:latin typeface="Arial" pitchFamily="34" charset="0"/>
                <a:ea typeface="ＭＳ Ｐゴシック" pitchFamily="34" charset="-128"/>
                <a:cs typeface="ヒラギノ角ゴ Pro W3" pitchFamily="-84" charset="-128"/>
              </a:rPr>
              <a:t>また年次基金、ポリオプラス、財団が承認したグローバル補助金に毎年</a:t>
            </a:r>
            <a:r>
              <a:rPr lang="en-US" altLang="ja-JP" dirty="0">
                <a:latin typeface="Arial" pitchFamily="34" charset="0"/>
                <a:ea typeface="ＭＳ Ｐゴシック" pitchFamily="34" charset="-128"/>
                <a:cs typeface="ヒラギノ角ゴ Pro W3" pitchFamily="-84" charset="-128"/>
              </a:rPr>
              <a:t>1,000</a:t>
            </a:r>
            <a:r>
              <a:rPr lang="ja-JP" altLang="en-US" dirty="0">
                <a:latin typeface="Arial" pitchFamily="34" charset="0"/>
                <a:ea typeface="ＭＳ Ｐゴシック" pitchFamily="34" charset="-128"/>
                <a:cs typeface="ヒラギノ角ゴ Pro W3" pitchFamily="-84" charset="-128"/>
              </a:rPr>
              <a:t>ドルを寄付することでポール・ハリス・ソサエティにご入会いただけます。</a:t>
            </a:r>
          </a:p>
          <a:p>
            <a:r>
              <a:rPr lang="ja-JP" altLang="en-US" dirty="0">
                <a:latin typeface="Arial" pitchFamily="34" charset="0"/>
                <a:ea typeface="ＭＳ Ｐゴシック" pitchFamily="34" charset="-128"/>
                <a:cs typeface="ヒラギノ角ゴ Pro W3" pitchFamily="-84" charset="-128"/>
              </a:rPr>
              <a:t>そのほかにも累積寄付の合計が</a:t>
            </a:r>
            <a:r>
              <a:rPr lang="en-US" altLang="ja-JP" dirty="0">
                <a:latin typeface="Arial" pitchFamily="34" charset="0"/>
                <a:ea typeface="ＭＳ Ｐゴシック" pitchFamily="34" charset="-128"/>
                <a:cs typeface="ヒラギノ角ゴ Pro W3" pitchFamily="-84" charset="-128"/>
              </a:rPr>
              <a:t>10,000</a:t>
            </a:r>
            <a:r>
              <a:rPr lang="ja-JP" altLang="en-US" dirty="0">
                <a:latin typeface="Arial" pitchFamily="34" charset="0"/>
                <a:ea typeface="ＭＳ Ｐゴシック" pitchFamily="34" charset="-128"/>
                <a:cs typeface="ヒラギノ角ゴ Pro W3" pitchFamily="-84" charset="-128"/>
              </a:rPr>
              <a:t>ドルに達した方を対象としたメジャードナーの認証や</a:t>
            </a:r>
          </a:p>
          <a:p>
            <a:r>
              <a:rPr lang="ja-JP" altLang="en-US" dirty="0">
                <a:latin typeface="Arial" pitchFamily="34" charset="0"/>
                <a:ea typeface="ＭＳ Ｐゴシック" pitchFamily="34" charset="-128"/>
                <a:cs typeface="ヒラギノ角ゴ Pro W3" pitchFamily="-84" charset="-128"/>
              </a:rPr>
              <a:t>遺言またはそのほかの遺産計画に財団恒久基金を受益者として指定した方、または恒久基金に</a:t>
            </a:r>
            <a:r>
              <a:rPr lang="en-US" altLang="ja-JP" dirty="0">
                <a:latin typeface="Arial" pitchFamily="34" charset="0"/>
                <a:ea typeface="ＭＳ Ｐゴシック" pitchFamily="34" charset="-128"/>
                <a:cs typeface="ヒラギノ角ゴ Pro W3" pitchFamily="-84" charset="-128"/>
              </a:rPr>
              <a:t>1,000</a:t>
            </a:r>
            <a:r>
              <a:rPr lang="ja-JP" altLang="en-US" dirty="0">
                <a:latin typeface="Arial" pitchFamily="34" charset="0"/>
                <a:ea typeface="ＭＳ Ｐゴシック" pitchFamily="34" charset="-128"/>
                <a:cs typeface="ヒラギノ角ゴ Pro W3" pitchFamily="-84" charset="-128"/>
              </a:rPr>
              <a:t>ドル以上を現金で寄付された方を対象とするベネファクターの認証</a:t>
            </a:r>
          </a:p>
          <a:p>
            <a:r>
              <a:rPr lang="ja-JP" altLang="en-US" dirty="0">
                <a:latin typeface="Arial" pitchFamily="34" charset="0"/>
                <a:ea typeface="ＭＳ Ｐゴシック" pitchFamily="34" charset="-128"/>
                <a:cs typeface="ヒラギノ角ゴ Pro W3" pitchFamily="-84" charset="-128"/>
              </a:rPr>
              <a:t>遺産計画を通じて</a:t>
            </a:r>
            <a:r>
              <a:rPr lang="en-US" altLang="ja-JP" dirty="0">
                <a:latin typeface="Arial" pitchFamily="34" charset="0"/>
                <a:ea typeface="ＭＳ Ｐゴシック" pitchFamily="34" charset="-128"/>
                <a:cs typeface="ヒラギノ角ゴ Pro W3" pitchFamily="-84" charset="-128"/>
              </a:rPr>
              <a:t>1</a:t>
            </a:r>
            <a:r>
              <a:rPr lang="ja-JP" altLang="en-US" dirty="0">
                <a:latin typeface="Arial" pitchFamily="34" charset="0"/>
                <a:ea typeface="ＭＳ Ｐゴシック" pitchFamily="34" charset="-128"/>
                <a:cs typeface="ヒラギノ角ゴ Pro W3" pitchFamily="-84" charset="-128"/>
              </a:rPr>
              <a:t>万ドル以上を寄付した方を認証する遺贈友の会などがあります。</a:t>
            </a:r>
          </a:p>
          <a:p>
            <a:r>
              <a:rPr lang="ja-JP" altLang="en-US" dirty="0">
                <a:latin typeface="Arial" pitchFamily="34" charset="0"/>
                <a:ea typeface="ＭＳ Ｐゴシック" pitchFamily="34" charset="-128"/>
                <a:cs typeface="ヒラギノ角ゴ Pro W3" pitchFamily="-84" charset="-128"/>
              </a:rPr>
              <a:t>個人からの日本円での寄付は　寄付金控除、或は税額控除が受けられます。</a:t>
            </a:r>
          </a:p>
          <a:p>
            <a:endParaRPr lang="ja-JP" altLang="en-US" dirty="0">
              <a:latin typeface="Arial" pitchFamily="34" charset="0"/>
              <a:ea typeface="ＭＳ Ｐゴシック" pitchFamily="34" charset="-128"/>
              <a:cs typeface="ヒラギノ角ゴ Pro W3" pitchFamily="-84" charset="-128"/>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33</a:t>
            </a:fld>
            <a:endParaRPr lang="en-US" dirty="0"/>
          </a:p>
        </p:txBody>
      </p:sp>
    </p:spTree>
    <p:extLst>
      <p:ext uri="{BB962C8B-B14F-4D97-AF65-F5344CB8AC3E}">
        <p14:creationId xmlns:p14="http://schemas.microsoft.com/office/powerpoint/2010/main" val="279064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ポール・ハリス・ソサエティ会員には、その貢献を称えるための特別な襟ピンが贈られます。</a:t>
            </a:r>
          </a:p>
          <a:p>
            <a:endParaRPr kumimoji="1" lang="ja-JP" altLang="en-US" dirty="0"/>
          </a:p>
          <a:p>
            <a:r>
              <a:rPr kumimoji="1" lang="ja-JP" altLang="en-US" dirty="0"/>
              <a:t>当地区では</a:t>
            </a:r>
            <a:r>
              <a:rPr kumimoji="1" lang="en-US" altLang="ja-JP" dirty="0"/>
              <a:t>PHS</a:t>
            </a:r>
            <a:r>
              <a:rPr kumimoji="1" lang="ja-JP" altLang="en-US" dirty="0"/>
              <a:t>会員の拡大に今後力を入れていきます。</a:t>
            </a:r>
          </a:p>
          <a:p>
            <a:r>
              <a:rPr kumimoji="1" lang="ja-JP" altLang="en-US" dirty="0"/>
              <a:t>毎年</a:t>
            </a:r>
            <a:r>
              <a:rPr kumimoji="1" lang="en-US" altLang="ja-JP" dirty="0"/>
              <a:t>1,000</a:t>
            </a:r>
            <a:r>
              <a:rPr kumimoji="1" lang="ja-JP" altLang="en-US" dirty="0"/>
              <a:t>ドル以上をご寄付いただく事をお約束いただくことでご入会いただけます。</a:t>
            </a:r>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34</a:t>
            </a:fld>
            <a:endParaRPr lang="en-US" dirty="0"/>
          </a:p>
        </p:txBody>
      </p:sp>
    </p:spTree>
    <p:extLst>
      <p:ext uri="{BB962C8B-B14F-4D97-AF65-F5344CB8AC3E}">
        <p14:creationId xmlns:p14="http://schemas.microsoft.com/office/powerpoint/2010/main" val="3174876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ポールハリスソサエティの入会方法には </a:t>
            </a:r>
            <a:r>
              <a:rPr kumimoji="1" lang="en-US" altLang="ja-JP" dirty="0"/>
              <a:t>2 </a:t>
            </a:r>
            <a:r>
              <a:rPr kumimoji="1" lang="ja-JP" altLang="en-US" dirty="0" err="1"/>
              <a:t>つの</a:t>
            </a:r>
            <a:r>
              <a:rPr kumimoji="1" lang="ja-JP" altLang="en-US" dirty="0"/>
              <a:t>方法があります。</a:t>
            </a:r>
          </a:p>
          <a:p>
            <a:r>
              <a:rPr kumimoji="1" lang="ja-JP" altLang="en-US" dirty="0"/>
              <a:t>① ポール・ハリス・ソサエティ推進用パンフレット（資料番号</a:t>
            </a:r>
            <a:r>
              <a:rPr kumimoji="1" lang="en-US" altLang="ja-JP" dirty="0"/>
              <a:t>:099</a:t>
            </a:r>
            <a:r>
              <a:rPr kumimoji="1" lang="ja-JP" altLang="en-US" dirty="0"/>
              <a:t>）の一部が入会申込書になっていますので、必要事項をご記入し、地区へご提出ください。</a:t>
            </a:r>
          </a:p>
          <a:p>
            <a:r>
              <a:rPr kumimoji="1" lang="ja-JP" altLang="en-US" dirty="0"/>
              <a:t>（ポール・ハリス・ソサエティ推進用パンフレットはウェブサイトからダウンロードできます。） </a:t>
            </a:r>
          </a:p>
          <a:p>
            <a:r>
              <a:rPr kumimoji="1" lang="ja-JP" altLang="en-US" dirty="0"/>
              <a:t>② 事前にマイロータリー</a:t>
            </a:r>
            <a:r>
              <a:rPr kumimoji="1" lang="en-US" altLang="ja-JP" dirty="0"/>
              <a:t>ID</a:t>
            </a:r>
            <a:r>
              <a:rPr kumimoji="1" lang="ja-JP" altLang="en-US" dirty="0"/>
              <a:t>をご用意ください。</a:t>
            </a:r>
          </a:p>
          <a:p>
            <a:r>
              <a:rPr kumimoji="1" lang="ja-JP" altLang="en-US" dirty="0"/>
              <a:t>ウェブサイトにアクセスし、</a:t>
            </a:r>
          </a:p>
          <a:p>
            <a:r>
              <a:rPr kumimoji="1" lang="ja-JP" altLang="en-US" dirty="0"/>
              <a:t>「行動する」→「寄付者の認証」→「ポール・ハリス・ソサエティ・メンバー」の順にクリックします。</a:t>
            </a:r>
          </a:p>
          <a:p>
            <a:r>
              <a:rPr kumimoji="1" lang="ja-JP" altLang="en-US" dirty="0"/>
              <a:t>「</a:t>
            </a:r>
            <a:r>
              <a:rPr kumimoji="1" lang="en-US" altLang="ja-JP" dirty="0"/>
              <a:t>PHS </a:t>
            </a:r>
            <a:r>
              <a:rPr kumimoji="1" lang="ja-JP" altLang="en-US" dirty="0"/>
              <a:t>入会フォーム」をクリックして、ポール・ハリス・ソサエティ入会フォームにご入力・送信（画面右下「</a:t>
            </a:r>
            <a:r>
              <a:rPr kumimoji="1" lang="en-US" altLang="ja-JP" dirty="0"/>
              <a:t>FINISH</a:t>
            </a:r>
            <a:r>
              <a:rPr kumimoji="1" lang="ja-JP" altLang="en-US" dirty="0"/>
              <a:t>」）をお願いいたします。 </a:t>
            </a:r>
          </a:p>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35</a:t>
            </a:fld>
            <a:endParaRPr lang="en-US" dirty="0"/>
          </a:p>
        </p:txBody>
      </p:sp>
    </p:spTree>
    <p:extLst>
      <p:ext uri="{BB962C8B-B14F-4D97-AF65-F5344CB8AC3E}">
        <p14:creationId xmlns:p14="http://schemas.microsoft.com/office/powerpoint/2010/main" val="2687681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36</a:t>
            </a:fld>
            <a:endParaRPr lang="en-US" dirty="0"/>
          </a:p>
        </p:txBody>
      </p:sp>
    </p:spTree>
    <p:extLst>
      <p:ext uri="{BB962C8B-B14F-4D97-AF65-F5344CB8AC3E}">
        <p14:creationId xmlns:p14="http://schemas.microsoft.com/office/powerpoint/2010/main" val="4206457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itchFamily="34" charset="0"/>
                <a:ea typeface="ＭＳ Ｐゴシック" pitchFamily="34" charset="-128"/>
                <a:cs typeface="ヒラギノ角ゴ Pro W3" pitchFamily="-84" charset="-128"/>
              </a:rPr>
              <a:t>26</a:t>
            </a:r>
            <a:r>
              <a:rPr lang="ja-JP" altLang="en-US" dirty="0">
                <a:latin typeface="Arial" pitchFamily="34" charset="0"/>
                <a:ea typeface="ＭＳ Ｐゴシック" pitchFamily="34" charset="-128"/>
                <a:cs typeface="ヒラギノ角ゴ Pro W3" pitchFamily="-84" charset="-128"/>
              </a:rPr>
              <a:t>ドル</a:t>
            </a:r>
            <a:r>
              <a:rPr lang="en-US" altLang="ja-JP" dirty="0">
                <a:latin typeface="Arial" pitchFamily="34" charset="0"/>
                <a:ea typeface="ＭＳ Ｐゴシック" pitchFamily="34" charset="-128"/>
                <a:cs typeface="ヒラギノ角ゴ Pro W3" pitchFamily="-84" charset="-128"/>
              </a:rPr>
              <a:t>50</a:t>
            </a:r>
            <a:r>
              <a:rPr lang="ja-JP" altLang="en-US" dirty="0">
                <a:latin typeface="Arial" pitchFamily="34" charset="0"/>
                <a:ea typeface="ＭＳ Ｐゴシック" pitchFamily="34" charset="-128"/>
                <a:cs typeface="ヒラギノ角ゴ Pro W3" pitchFamily="-84" charset="-128"/>
              </a:rPr>
              <a:t>セントの最初の寄付が行われて以来、財団の資産は約</a:t>
            </a:r>
            <a:r>
              <a:rPr lang="en-US" altLang="ja-JP" dirty="0">
                <a:latin typeface="Arial" pitchFamily="34" charset="0"/>
                <a:ea typeface="ＭＳ Ｐゴシック" pitchFamily="34" charset="-128"/>
                <a:cs typeface="ヒラギノ角ゴ Pro W3" pitchFamily="-84" charset="-128"/>
              </a:rPr>
              <a:t>10</a:t>
            </a:r>
            <a:r>
              <a:rPr lang="ja-JP" altLang="en-US" dirty="0">
                <a:latin typeface="Arial" pitchFamily="34" charset="0"/>
                <a:ea typeface="ＭＳ Ｐゴシック" pitchFamily="34" charset="-128"/>
                <a:cs typeface="ヒラギノ角ゴ Pro W3" pitchFamily="-84" charset="-128"/>
              </a:rPr>
              <a:t>億ドルにまで成長し、これまでに</a:t>
            </a:r>
            <a:r>
              <a:rPr lang="en-US" altLang="ja-JP" dirty="0">
                <a:latin typeface="Arial" pitchFamily="34" charset="0"/>
                <a:ea typeface="ＭＳ Ｐゴシック" pitchFamily="34" charset="-128"/>
                <a:cs typeface="ヒラギノ角ゴ Pro W3" pitchFamily="-84" charset="-128"/>
              </a:rPr>
              <a:t>30</a:t>
            </a:r>
            <a:r>
              <a:rPr lang="ja-JP" altLang="en-US" dirty="0">
                <a:latin typeface="Arial" pitchFamily="34" charset="0"/>
                <a:ea typeface="ＭＳ Ｐゴシック" pitchFamily="34" charset="-128"/>
                <a:cs typeface="ヒラギノ角ゴ Pro W3" pitchFamily="-84" charset="-128"/>
              </a:rPr>
              <a:t>億ドルもの資金が人道支援などに使われてきました。</a:t>
            </a:r>
            <a:endParaRPr lang="en-US" altLang="ja-JP" dirty="0">
              <a:latin typeface="Arial" pitchFamily="34" charset="0"/>
              <a:ea typeface="ＭＳ Ｐゴシック" pitchFamily="34" charset="-128"/>
              <a:cs typeface="ヒラギノ角ゴ Pro W3" pitchFamily="-84" charset="-128"/>
            </a:endParaRPr>
          </a:p>
          <a:p>
            <a:pPr marL="0" indent="0">
              <a:buFont typeface="Arial" panose="020B0604020202020204" pitchFamily="34" charset="0"/>
              <a:buNone/>
            </a:pPr>
            <a:r>
              <a:rPr lang="ja-JP" altLang="en-US" dirty="0">
                <a:latin typeface="Arial" pitchFamily="34" charset="0"/>
                <a:ea typeface="ＭＳ Ｐゴシック" pitchFamily="34" charset="-128"/>
                <a:cs typeface="ヒラギノ角ゴ Pro W3" pitchFamily="-84" charset="-128"/>
              </a:rPr>
              <a:t>また、</a:t>
            </a:r>
            <a:r>
              <a:rPr lang="en-US" altLang="en-US" dirty="0">
                <a:latin typeface="Arial" pitchFamily="34" charset="0"/>
                <a:ea typeface="ＭＳ Ｐゴシック" pitchFamily="34" charset="-128"/>
                <a:cs typeface="ヒラギノ角ゴ Pro W3" pitchFamily="-84" charset="-128"/>
              </a:rPr>
              <a:t>25</a:t>
            </a:r>
            <a:r>
              <a:rPr lang="ja-JP" altLang="en-US" dirty="0">
                <a:latin typeface="Arial" pitchFamily="34" charset="0"/>
                <a:ea typeface="ＭＳ Ｐゴシック" pitchFamily="34" charset="-128"/>
                <a:cs typeface="ヒラギノ角ゴ Pro W3" pitchFamily="-84" charset="-128"/>
              </a:rPr>
              <a:t>億人の子どもにポリオ予防接種を行い、野生ポリオウイルスによる発症数は</a:t>
            </a:r>
            <a:r>
              <a:rPr lang="en-US" altLang="ja-JP" dirty="0">
                <a:latin typeface="Arial" pitchFamily="34" charset="0"/>
                <a:ea typeface="ＭＳ Ｐゴシック" pitchFamily="34" charset="-128"/>
                <a:cs typeface="ヒラギノ角ゴ Pro W3" pitchFamily="-84" charset="-128"/>
              </a:rPr>
              <a:t>99.9</a:t>
            </a:r>
            <a:r>
              <a:rPr lang="ja-JP" altLang="en-US" dirty="0">
                <a:latin typeface="Arial" pitchFamily="34" charset="0"/>
                <a:ea typeface="ＭＳ Ｐゴシック" pitchFamily="34" charset="-128"/>
                <a:cs typeface="ヒラギノ角ゴ Pro W3" pitchFamily="-84" charset="-128"/>
              </a:rPr>
              <a:t>％減少というところまできました。</a:t>
            </a:r>
            <a:endParaRPr lang="en-US" altLang="ja-JP" dirty="0">
              <a:latin typeface="Arial" pitchFamily="34" charset="0"/>
              <a:ea typeface="ＭＳ Ｐゴシック" pitchFamily="34" charset="-128"/>
              <a:cs typeface="ヒラギノ角ゴ Pro W3" pitchFamily="-84" charset="-128"/>
            </a:endParaRPr>
          </a:p>
          <a:p>
            <a:pPr marL="0" indent="0">
              <a:buFont typeface="Arial" panose="020B0604020202020204" pitchFamily="34" charset="0"/>
              <a:buNone/>
            </a:pPr>
            <a:r>
              <a:rPr lang="ja-JP" altLang="en-US" dirty="0">
                <a:latin typeface="Arial" pitchFamily="34" charset="0"/>
                <a:ea typeface="ＭＳ Ｐゴシック" pitchFamily="34" charset="-128"/>
                <a:cs typeface="ヒラギノ角ゴ Pro W3" pitchFamily="-84" charset="-128"/>
              </a:rPr>
              <a:t>これまでに</a:t>
            </a:r>
            <a:r>
              <a:rPr lang="en-US" altLang="ja-JP" dirty="0">
                <a:latin typeface="Arial" pitchFamily="34" charset="0"/>
                <a:ea typeface="ＭＳ Ｐゴシック" pitchFamily="34" charset="-128"/>
                <a:cs typeface="ヒラギノ角ゴ Pro W3" pitchFamily="-84" charset="-128"/>
              </a:rPr>
              <a:t>900</a:t>
            </a:r>
            <a:r>
              <a:rPr lang="ja-JP" altLang="en-US" dirty="0">
                <a:latin typeface="Arial" pitchFamily="34" charset="0"/>
                <a:ea typeface="ＭＳ Ｐゴシック" pitchFamily="34" charset="-128"/>
                <a:cs typeface="ヒラギノ角ゴ Pro W3" pitchFamily="-84" charset="-128"/>
              </a:rPr>
              <a:t>人以上のフェローが平和センターで研究を行い、紛争解決、戦後処理、平和推進のスキルを習得しています。</a:t>
            </a:r>
            <a:endParaRPr lang="en-US" altLang="ja-JP" dirty="0">
              <a:latin typeface="Arial" pitchFamily="34" charset="0"/>
              <a:ea typeface="ＭＳ Ｐゴシック" pitchFamily="34" charset="-128"/>
              <a:cs typeface="ヒラギノ角ゴ Pro W3" pitchFamily="-8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ja-JP" altLang="en-US" dirty="0">
                <a:latin typeface="Arial" pitchFamily="34" charset="0"/>
                <a:ea typeface="ＭＳ Ｐゴシック" pitchFamily="34" charset="-128"/>
                <a:cs typeface="ヒラギノ角ゴ Pro W3" pitchFamily="-84" charset="-128"/>
              </a:rPr>
              <a:t>何十万人もの人びとに、きれいな水へのアクセス、医療と保健、教育の機会を提供</a:t>
            </a:r>
            <a:r>
              <a:rPr kumimoji="1" lang="ja-JP" altLang="en-US" dirty="0"/>
              <a:t>（→）</a:t>
            </a:r>
          </a:p>
          <a:p>
            <a:pPr marL="0" indent="0">
              <a:buFont typeface="Arial" panose="020B0604020202020204" pitchFamily="34" charset="0"/>
              <a:buNone/>
            </a:pPr>
            <a:endParaRPr lang="en-US" altLang="ja-JP" dirty="0">
              <a:latin typeface="Arial" pitchFamily="34" charset="0"/>
              <a:ea typeface="ＭＳ Ｐゴシック" pitchFamily="34" charset="-128"/>
              <a:cs typeface="ヒラギノ角ゴ Pro W3" pitchFamily="-84" charset="-128"/>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37</a:t>
            </a:fld>
            <a:endParaRPr lang="en-US" dirty="0"/>
          </a:p>
        </p:txBody>
      </p:sp>
    </p:spTree>
    <p:extLst>
      <p:ext uri="{BB962C8B-B14F-4D97-AF65-F5344CB8AC3E}">
        <p14:creationId xmlns:p14="http://schemas.microsoft.com/office/powerpoint/2010/main" val="988990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スライド番号プレースホルダー 4"/>
          <p:cNvSpPr>
            <a:spLocks noGrp="1"/>
          </p:cNvSpPr>
          <p:nvPr>
            <p:ph type="sldNum" sz="quarter" idx="11"/>
          </p:nvPr>
        </p:nvSpPr>
        <p:spPr/>
        <p:txBody>
          <a:bodyPr/>
          <a:lstStyle/>
          <a:p>
            <a:pPr>
              <a:defRPr/>
            </a:pPr>
            <a:fld id="{650A5DD0-1CB4-4EBD-9286-DD7038B13226}" type="slidenum">
              <a:rPr lang="en-US" smtClean="0"/>
              <a:pPr>
                <a:defRPr/>
              </a:pPr>
              <a:t>38</a:t>
            </a:fld>
            <a:endParaRPr lang="en-US" dirty="0"/>
          </a:p>
        </p:txBody>
      </p:sp>
    </p:spTree>
    <p:extLst>
      <p:ext uri="{BB962C8B-B14F-4D97-AF65-F5344CB8AC3E}">
        <p14:creationId xmlns:p14="http://schemas.microsoft.com/office/powerpoint/2010/main" val="858047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自分だけでなく、人のためによいことをする喜びのために私たちは生きるべきです</a:t>
            </a:r>
          </a:p>
          <a:p>
            <a:r>
              <a:rPr lang="ja-JP" altLang="en-US" dirty="0"/>
              <a:t>と</a:t>
            </a:r>
          </a:p>
          <a:p>
            <a:r>
              <a:rPr lang="ja-JP" altLang="en-US" dirty="0"/>
              <a:t>アーチ・クランフは言っています。</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39</a:t>
            </a:fld>
            <a:endParaRPr lang="en-US" dirty="0"/>
          </a:p>
        </p:txBody>
      </p:sp>
    </p:spTree>
    <p:extLst>
      <p:ext uri="{BB962C8B-B14F-4D97-AF65-F5344CB8AC3E}">
        <p14:creationId xmlns:p14="http://schemas.microsoft.com/office/powerpoint/2010/main" val="372319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itchFamily="34" charset="0"/>
                <a:ea typeface="ＭＳ Ｐゴシック" pitchFamily="34" charset="-128"/>
                <a:cs typeface="ヒラギノ角ゴ Pro W3" pitchFamily="-84" charset="-128"/>
              </a:rPr>
              <a:t>その使命は、ロータリアンが　世界中の人々の健康状態を改善し、教育への支援を高め、貧困を救済することを通じて世界理解、親善、平和を達成できるようにすることです。</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4</a:t>
            </a:fld>
            <a:endParaRPr lang="en-US" dirty="0"/>
          </a:p>
        </p:txBody>
      </p:sp>
    </p:spTree>
    <p:extLst>
      <p:ext uri="{BB962C8B-B14F-4D97-AF65-F5344CB8AC3E}">
        <p14:creationId xmlns:p14="http://schemas.microsoft.com/office/powerpoint/2010/main" val="3602885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「世界で良いことをしよう」その一歩は年次基金への寄付から始まります。</a:t>
            </a:r>
            <a:endParaRPr lang="en-US" altLang="ja-JP" dirty="0"/>
          </a:p>
          <a:p>
            <a:r>
              <a:rPr lang="ja-JP" altLang="en-US" dirty="0"/>
              <a:t>ご清聴ありがとうございました。</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40</a:t>
            </a:fld>
            <a:endParaRPr lang="en-US" dirty="0"/>
          </a:p>
        </p:txBody>
      </p:sp>
    </p:spTree>
    <p:extLst>
      <p:ext uri="{BB962C8B-B14F-4D97-AF65-F5344CB8AC3E}">
        <p14:creationId xmlns:p14="http://schemas.microsoft.com/office/powerpoint/2010/main" val="404920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itchFamily="34" charset="0"/>
                <a:ea typeface="ＭＳ Ｐゴシック" pitchFamily="34" charset="-128"/>
                <a:cs typeface="ヒラギノ角ゴ Pro W3" pitchFamily="-84" charset="-128"/>
              </a:rPr>
              <a:t>ロータリー財団は</a:t>
            </a:r>
            <a:r>
              <a:rPr lang="en-US" altLang="ja-JP" dirty="0">
                <a:latin typeface="Arial" pitchFamily="34" charset="0"/>
                <a:ea typeface="ＭＳ Ｐゴシック" pitchFamily="34" charset="-128"/>
                <a:cs typeface="ヒラギノ角ゴ Pro W3" pitchFamily="-84" charset="-128"/>
              </a:rPr>
              <a:t>RI</a:t>
            </a:r>
            <a:r>
              <a:rPr lang="ja-JP" altLang="en-US" dirty="0">
                <a:latin typeface="Arial" pitchFamily="34" charset="0"/>
                <a:ea typeface="ＭＳ Ｐゴシック" pitchFamily="34" charset="-128"/>
                <a:cs typeface="ヒラギノ角ゴ Pro W3" pitchFamily="-84" charset="-128"/>
              </a:rPr>
              <a:t>が掲げる目標達成のため</a:t>
            </a:r>
            <a:r>
              <a:rPr lang="en-US" altLang="ja-JP" dirty="0">
                <a:latin typeface="Arial" pitchFamily="34" charset="0"/>
                <a:ea typeface="ＭＳ Ｐゴシック" pitchFamily="34" charset="-128"/>
                <a:cs typeface="ヒラギノ角ゴ Pro W3" pitchFamily="-84" charset="-128"/>
              </a:rPr>
              <a:t>RI</a:t>
            </a:r>
            <a:r>
              <a:rPr lang="ja-JP" altLang="en-US" dirty="0">
                <a:latin typeface="Arial" pitchFamily="34" charset="0"/>
                <a:ea typeface="ＭＳ Ｐゴシック" pitchFamily="34" charset="-128"/>
                <a:cs typeface="ヒラギノ角ゴ Pro W3" pitchFamily="-84" charset="-128"/>
              </a:rPr>
              <a:t>とひとつになって世界のロータリー活動を支援しています。</a:t>
            </a:r>
          </a:p>
          <a:p>
            <a:r>
              <a:rPr lang="ja-JP" altLang="en-US" dirty="0">
                <a:latin typeface="Arial" pitchFamily="34" charset="0"/>
                <a:ea typeface="ＭＳ Ｐゴシック" pitchFamily="34" charset="-128"/>
                <a:cs typeface="ヒラギノ角ゴ Pro W3" pitchFamily="-84" charset="-128"/>
              </a:rPr>
              <a:t>これをワンロータリーといいます</a:t>
            </a:r>
            <a:endParaRPr lang="en-US" altLang="ja-JP" dirty="0">
              <a:latin typeface="Arial" pitchFamily="34" charset="0"/>
              <a:ea typeface="ＭＳ Ｐゴシック" pitchFamily="34" charset="-128"/>
              <a:cs typeface="ヒラギノ角ゴ Pro W3" pitchFamily="-84" charset="-128"/>
            </a:endParaRPr>
          </a:p>
          <a:p>
            <a:r>
              <a:rPr lang="ja-JP" altLang="en-US" dirty="0">
                <a:latin typeface="Arial" pitchFamily="34" charset="0"/>
                <a:ea typeface="ＭＳ Ｐゴシック" pitchFamily="34" charset="-128"/>
                <a:cs typeface="ヒラギノ角ゴ Pro W3" pitchFamily="-84" charset="-128"/>
              </a:rPr>
              <a:t>そのために</a:t>
            </a:r>
          </a:p>
          <a:p>
            <a:r>
              <a:rPr lang="ja-JP" altLang="en-US" dirty="0">
                <a:latin typeface="Arial" pitchFamily="34" charset="0"/>
                <a:ea typeface="ＭＳ Ｐゴシック" pitchFamily="34" charset="-128"/>
                <a:cs typeface="ヒラギノ角ゴ Pro W3" pitchFamily="-84" charset="-128"/>
              </a:rPr>
              <a:t>　　</a:t>
            </a:r>
            <a:r>
              <a:rPr lang="en-US" altLang="ja-JP" dirty="0">
                <a:latin typeface="Arial" pitchFamily="34" charset="0"/>
                <a:ea typeface="ＭＳ Ｐゴシック" pitchFamily="34" charset="-128"/>
                <a:cs typeface="ヒラギノ角ゴ Pro W3" pitchFamily="-84" charset="-128"/>
              </a:rPr>
              <a:t>RI</a:t>
            </a:r>
            <a:r>
              <a:rPr lang="ja-JP" altLang="en-US" dirty="0">
                <a:latin typeface="Arial" pitchFamily="34" charset="0"/>
                <a:ea typeface="ＭＳ Ｐゴシック" pitchFamily="34" charset="-128"/>
                <a:cs typeface="ヒラギノ角ゴ Pro W3" pitchFamily="-84" charset="-128"/>
              </a:rPr>
              <a:t>の最優先プログラムである「エンド・ポリオ・ナウ」と世界平和の構築</a:t>
            </a:r>
          </a:p>
          <a:p>
            <a:r>
              <a:rPr lang="ja-JP" altLang="en-US" dirty="0">
                <a:latin typeface="Arial" pitchFamily="34" charset="0"/>
                <a:ea typeface="ＭＳ Ｐゴシック" pitchFamily="34" charset="-128"/>
                <a:cs typeface="ヒラギノ角ゴ Pro W3" pitchFamily="-84" charset="-128"/>
              </a:rPr>
              <a:t>そして　</a:t>
            </a:r>
            <a:r>
              <a:rPr lang="en-US" altLang="ja-JP" dirty="0">
                <a:latin typeface="Arial" pitchFamily="34" charset="0"/>
                <a:ea typeface="ＭＳ Ｐゴシック" pitchFamily="34" charset="-128"/>
                <a:cs typeface="ヒラギノ角ゴ Pro W3" pitchFamily="-84" charset="-128"/>
              </a:rPr>
              <a:t>6</a:t>
            </a:r>
            <a:r>
              <a:rPr lang="ja-JP" altLang="en-US" dirty="0" err="1">
                <a:latin typeface="Arial" pitchFamily="34" charset="0"/>
                <a:ea typeface="ＭＳ Ｐゴシック" pitchFamily="34" charset="-128"/>
                <a:cs typeface="ヒラギノ角ゴ Pro W3" pitchFamily="-84" charset="-128"/>
              </a:rPr>
              <a:t>つの</a:t>
            </a:r>
            <a:r>
              <a:rPr lang="ja-JP" altLang="en-US" dirty="0">
                <a:latin typeface="Arial" pitchFamily="34" charset="0"/>
                <a:ea typeface="ＭＳ Ｐゴシック" pitchFamily="34" charset="-128"/>
                <a:cs typeface="ヒラギノ角ゴ Pro W3" pitchFamily="-84" charset="-128"/>
              </a:rPr>
              <a:t>重点項目を中心とした「人道的奉仕」を支援しています。</a:t>
            </a:r>
          </a:p>
          <a:p>
            <a:r>
              <a:rPr lang="ja-JP" altLang="en-US" dirty="0">
                <a:latin typeface="Arial" pitchFamily="34" charset="0"/>
                <a:ea typeface="ＭＳ Ｐゴシック" pitchFamily="34" charset="-128"/>
                <a:cs typeface="ヒラギノ角ゴ Pro W3" pitchFamily="-84" charset="-128"/>
              </a:rPr>
              <a:t>　　</a:t>
            </a:r>
            <a:r>
              <a:rPr lang="en-US" altLang="ja-JP" dirty="0">
                <a:latin typeface="Arial" pitchFamily="34" charset="0"/>
                <a:ea typeface="ＭＳ Ｐゴシック" pitchFamily="34" charset="-128"/>
                <a:cs typeface="ヒラギノ角ゴ Pro W3" pitchFamily="-84" charset="-128"/>
              </a:rPr>
              <a:t>6</a:t>
            </a:r>
            <a:r>
              <a:rPr lang="ja-JP" altLang="en-US" dirty="0" err="1">
                <a:latin typeface="Arial" pitchFamily="34" charset="0"/>
                <a:ea typeface="ＭＳ Ｐゴシック" pitchFamily="34" charset="-128"/>
                <a:cs typeface="ヒラギノ角ゴ Pro W3" pitchFamily="-84" charset="-128"/>
              </a:rPr>
              <a:t>つの</a:t>
            </a:r>
            <a:r>
              <a:rPr lang="ja-JP" altLang="en-US" dirty="0">
                <a:latin typeface="Arial" pitchFamily="34" charset="0"/>
                <a:ea typeface="ＭＳ Ｐゴシック" pitchFamily="34" charset="-128"/>
                <a:cs typeface="ヒラギノ角ゴ Pro W3" pitchFamily="-84" charset="-128"/>
              </a:rPr>
              <a:t>重点事項とは　①平和と紛争予防</a:t>
            </a:r>
            <a:r>
              <a:rPr lang="en-US" altLang="ja-JP" dirty="0">
                <a:latin typeface="Arial" pitchFamily="34" charset="0"/>
                <a:ea typeface="ＭＳ Ｐゴシック" pitchFamily="34" charset="-128"/>
                <a:cs typeface="ヒラギノ角ゴ Pro W3" pitchFamily="-84" charset="-128"/>
              </a:rPr>
              <a:t>/</a:t>
            </a:r>
            <a:r>
              <a:rPr lang="ja-JP" altLang="en-US" dirty="0">
                <a:latin typeface="Arial" pitchFamily="34" charset="0"/>
                <a:ea typeface="ＭＳ Ｐゴシック" pitchFamily="34" charset="-128"/>
                <a:cs typeface="ヒラギノ角ゴ Pro W3" pitchFamily="-84" charset="-128"/>
              </a:rPr>
              <a:t>紛争解決②疾病予防と治療③水と衛生④母子と健康</a:t>
            </a:r>
          </a:p>
          <a:p>
            <a:r>
              <a:rPr lang="ja-JP" altLang="en-US" dirty="0">
                <a:latin typeface="Arial" pitchFamily="34" charset="0"/>
                <a:ea typeface="ＭＳ Ｐゴシック" pitchFamily="34" charset="-128"/>
                <a:cs typeface="ヒラギノ角ゴ Pro W3" pitchFamily="-84" charset="-128"/>
              </a:rPr>
              <a:t>　　⑤基本的教育と識字率の向上⑥経済と地域社会の発展　のことです。</a:t>
            </a:r>
            <a:endParaRPr lang="en-US" dirty="0"/>
          </a:p>
        </p:txBody>
      </p:sp>
      <p:sp>
        <p:nvSpPr>
          <p:cNvPr id="4" name="Date Placeholder 3"/>
          <p:cNvSpPr>
            <a:spLocks noGrp="1"/>
          </p:cNvSpPr>
          <p:nvPr>
            <p:ph type="dt"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2EB3FD11-F4A1-4B36-A0F0-C667122A5EF3}" type="datetime1">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6/18/2016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94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6</a:t>
            </a:fld>
            <a:endParaRPr lang="en-US" dirty="0"/>
          </a:p>
        </p:txBody>
      </p:sp>
    </p:spTree>
    <p:extLst>
      <p:ext uri="{BB962C8B-B14F-4D97-AF65-F5344CB8AC3E}">
        <p14:creationId xmlns:p14="http://schemas.microsoft.com/office/powerpoint/2010/main" val="214895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solidFill>
                  <a:srgbClr val="000000"/>
                </a:solidFill>
                <a:latin typeface="Arial" pitchFamily="34" charset="0"/>
                <a:ea typeface="ＭＳ Ｐゴシック" pitchFamily="34" charset="-128"/>
                <a:cs typeface="ヒラギノ角ゴ Pro W3" pitchFamily="-84" charset="-128"/>
              </a:rPr>
              <a:t>それではロータリー財団の歴史を振り返ってみましょう。</a:t>
            </a:r>
          </a:p>
          <a:p>
            <a:r>
              <a:rPr lang="ja-JP" altLang="en-US" dirty="0">
                <a:solidFill>
                  <a:srgbClr val="000000"/>
                </a:solidFill>
                <a:latin typeface="Arial" pitchFamily="34" charset="0"/>
                <a:ea typeface="ＭＳ Ｐゴシック" pitchFamily="34" charset="-128"/>
                <a:cs typeface="ヒラギノ角ゴ Pro W3" pitchFamily="-84" charset="-128"/>
              </a:rPr>
              <a:t>　</a:t>
            </a:r>
            <a:r>
              <a:rPr lang="en-US" altLang="ja-JP" dirty="0">
                <a:solidFill>
                  <a:srgbClr val="000000"/>
                </a:solidFill>
                <a:latin typeface="Arial" pitchFamily="34" charset="0"/>
                <a:ea typeface="ＭＳ Ｐゴシック" pitchFamily="34" charset="-128"/>
                <a:cs typeface="ヒラギノ角ゴ Pro W3" pitchFamily="-84" charset="-128"/>
              </a:rPr>
              <a:t>1916-17</a:t>
            </a:r>
            <a:r>
              <a:rPr lang="ja-JP" altLang="en-US" dirty="0">
                <a:solidFill>
                  <a:srgbClr val="000000"/>
                </a:solidFill>
                <a:latin typeface="Arial" pitchFamily="34" charset="0"/>
                <a:ea typeface="ＭＳ Ｐゴシック" pitchFamily="34" charset="-128"/>
                <a:cs typeface="ヒラギノ角ゴ Pro W3" pitchFamily="-84" charset="-128"/>
              </a:rPr>
              <a:t>ロータリークラブ国際連合会会長であるアーチ・クランフは、ロータリーの恒久的な基金というビジョンの実現に尽力したことから、「財団の父」と呼ばれています。 </a:t>
            </a:r>
          </a:p>
          <a:p>
            <a:r>
              <a:rPr lang="ja-JP" altLang="en-US" dirty="0">
                <a:solidFill>
                  <a:srgbClr val="000000"/>
                </a:solidFill>
                <a:latin typeface="Arial" pitchFamily="34" charset="0"/>
                <a:ea typeface="ＭＳ Ｐゴシック" pitchFamily="34" charset="-128"/>
                <a:cs typeface="ヒラギノ角ゴ Pro W3" pitchFamily="-84" charset="-128"/>
              </a:rPr>
              <a:t>　</a:t>
            </a:r>
            <a:r>
              <a:rPr lang="en-US" altLang="ja-JP" dirty="0">
                <a:solidFill>
                  <a:srgbClr val="000000"/>
                </a:solidFill>
                <a:latin typeface="Arial" pitchFamily="34" charset="0"/>
                <a:ea typeface="ＭＳ Ｐゴシック" pitchFamily="34" charset="-128"/>
                <a:cs typeface="ヒラギノ角ゴ Pro W3" pitchFamily="-84" charset="-128"/>
              </a:rPr>
              <a:t>1917</a:t>
            </a:r>
            <a:r>
              <a:rPr lang="ja-JP" altLang="en-US" dirty="0">
                <a:solidFill>
                  <a:srgbClr val="000000"/>
                </a:solidFill>
                <a:latin typeface="Arial" pitchFamily="34" charset="0"/>
                <a:ea typeface="ＭＳ Ｐゴシック" pitchFamily="34" charset="-128"/>
                <a:cs typeface="ヒラギノ角ゴ Pro W3" pitchFamily="-84" charset="-128"/>
              </a:rPr>
              <a:t>年のアトランタ大会で、クランフは次のように述べています。</a:t>
            </a:r>
          </a:p>
          <a:p>
            <a:r>
              <a:rPr lang="ja-JP" altLang="en-US" dirty="0">
                <a:solidFill>
                  <a:srgbClr val="000000"/>
                </a:solidFill>
                <a:latin typeface="Arial" pitchFamily="34" charset="0"/>
                <a:ea typeface="ＭＳ Ｐゴシック" pitchFamily="34" charset="-128"/>
                <a:cs typeface="ヒラギノ角ゴ Pro W3" pitchFamily="-84" charset="-128"/>
              </a:rPr>
              <a:t>　「諸々の社会奉仕を今まで通りに実行していくには、慈善</a:t>
            </a:r>
            <a:r>
              <a:rPr lang="en-US" altLang="ja-JP" dirty="0">
                <a:solidFill>
                  <a:srgbClr val="000000"/>
                </a:solidFill>
                <a:latin typeface="Arial" pitchFamily="34" charset="0"/>
                <a:ea typeface="ＭＳ Ｐゴシック" pitchFamily="34" charset="-128"/>
                <a:cs typeface="ヒラギノ角ゴ Pro W3" pitchFamily="-84" charset="-128"/>
              </a:rPr>
              <a:t>(</a:t>
            </a:r>
            <a:r>
              <a:rPr lang="ja-JP" altLang="en-US" dirty="0">
                <a:solidFill>
                  <a:srgbClr val="000000"/>
                </a:solidFill>
                <a:latin typeface="Arial" pitchFamily="34" charset="0"/>
                <a:ea typeface="ＭＳ Ｐゴシック" pitchFamily="34" charset="-128"/>
                <a:cs typeface="ヒラギノ角ゴ Pro W3" pitchFamily="-84" charset="-128"/>
              </a:rPr>
              <a:t>じぜん）・教育・そのほかの社会奉仕の分野において</a:t>
            </a:r>
          </a:p>
          <a:p>
            <a:r>
              <a:rPr lang="ja-JP" altLang="en-US" dirty="0">
                <a:solidFill>
                  <a:srgbClr val="000000"/>
                </a:solidFill>
                <a:latin typeface="Arial" pitchFamily="34" charset="0"/>
                <a:ea typeface="ＭＳ Ｐゴシック" pitchFamily="34" charset="-128"/>
                <a:cs typeface="ヒラギノ角ゴ Pro W3" pitchFamily="-84" charset="-128"/>
              </a:rPr>
              <a:t>　世界でよいことをするための基金を作るのが、極めて適切であると思われる」</a:t>
            </a:r>
          </a:p>
          <a:p>
            <a:r>
              <a:rPr lang="ja-JP" altLang="en-US" dirty="0">
                <a:solidFill>
                  <a:srgbClr val="000000"/>
                </a:solidFill>
                <a:latin typeface="Arial" pitchFamily="34" charset="0"/>
                <a:ea typeface="ＭＳ Ｐゴシック" pitchFamily="34" charset="-128"/>
                <a:cs typeface="ヒラギノ角ゴ Pro W3" pitchFamily="-84" charset="-128"/>
              </a:rPr>
              <a:t>　後にこのビジョンを土台として誕生したのがロータリー財団です。</a:t>
            </a:r>
          </a:p>
          <a:p>
            <a:r>
              <a:rPr lang="ja-JP" altLang="en-US" dirty="0">
                <a:solidFill>
                  <a:srgbClr val="000000"/>
                </a:solidFill>
                <a:latin typeface="Arial" pitchFamily="34" charset="0"/>
                <a:ea typeface="ＭＳ Ｐゴシック" pitchFamily="34" charset="-128"/>
                <a:cs typeface="ヒラギノ角ゴ Pro W3" pitchFamily="-84" charset="-128"/>
              </a:rPr>
              <a:t>　彼の「世界でよいことをする」という言葉が、財団の標語となりました。</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7</a:t>
            </a:fld>
            <a:endParaRPr lang="en-US" dirty="0"/>
          </a:p>
        </p:txBody>
      </p:sp>
    </p:spTree>
    <p:extLst>
      <p:ext uri="{BB962C8B-B14F-4D97-AF65-F5344CB8AC3E}">
        <p14:creationId xmlns:p14="http://schemas.microsoft.com/office/powerpoint/2010/main" val="1977056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solidFill>
                  <a:srgbClr val="000000"/>
                </a:solidFill>
                <a:latin typeface="Arial" pitchFamily="34" charset="0"/>
                <a:ea typeface="ＭＳ Ｐゴシック" pitchFamily="34" charset="-128"/>
                <a:cs typeface="ヒラギノ角ゴ Pro W3" pitchFamily="-84" charset="-128"/>
              </a:rPr>
              <a:t>1917</a:t>
            </a:r>
            <a:r>
              <a:rPr lang="ja-JP" altLang="en-US" dirty="0">
                <a:solidFill>
                  <a:srgbClr val="000000"/>
                </a:solidFill>
                <a:latin typeface="Arial" pitchFamily="34" charset="0"/>
                <a:ea typeface="ＭＳ Ｐゴシック" pitchFamily="34" charset="-128"/>
                <a:cs typeface="ヒラギノ角ゴ Pro W3" pitchFamily="-84" charset="-128"/>
              </a:rPr>
              <a:t>年のアトランタ大会に集まった代議員は、クランフのビジョンに賛同し、基金を設立するべくロータリー定款を改正することを決めました。</a:t>
            </a:r>
            <a:r>
              <a:rPr lang="en-US" altLang="en-US" dirty="0">
                <a:solidFill>
                  <a:srgbClr val="000000"/>
                </a:solidFill>
                <a:latin typeface="Arial" pitchFamily="34" charset="0"/>
                <a:ea typeface="ＭＳ Ｐゴシック" pitchFamily="34" charset="-128"/>
                <a:cs typeface="ヒラギノ角ゴ Pro W3" pitchFamily="-84" charset="-128"/>
              </a:rPr>
              <a:t> </a:t>
            </a:r>
          </a:p>
          <a:p>
            <a:endParaRPr lang="en-US" altLang="en-US" dirty="0">
              <a:solidFill>
                <a:srgbClr val="000000"/>
              </a:solidFill>
              <a:latin typeface="Arial" pitchFamily="34" charset="0"/>
              <a:ea typeface="ＭＳ Ｐゴシック" pitchFamily="34" charset="-128"/>
              <a:cs typeface="ヒラギノ角ゴ Pro W3" pitchFamily="-84" charset="-128"/>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62484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2800" dirty="0">
                <a:solidFill>
                  <a:srgbClr val="000000"/>
                </a:solidFill>
                <a:latin typeface="Arial" pitchFamily="34" charset="0"/>
                <a:ea typeface="ＭＳ Ｐゴシック" pitchFamily="34" charset="-128"/>
                <a:cs typeface="ヒラギノ角ゴ Pro W3" pitchFamily="-84" charset="-128"/>
              </a:rPr>
              <a:t>同じく</a:t>
            </a:r>
            <a:r>
              <a:rPr lang="en-US" altLang="en-US" sz="2800" dirty="0">
                <a:solidFill>
                  <a:srgbClr val="000000"/>
                </a:solidFill>
                <a:latin typeface="Arial" pitchFamily="34" charset="0"/>
                <a:ea typeface="ＭＳ Ｐゴシック" pitchFamily="34" charset="-128"/>
                <a:cs typeface="ヒラギノ角ゴ Pro W3" pitchFamily="-84" charset="-128"/>
              </a:rPr>
              <a:t>1917</a:t>
            </a:r>
            <a:r>
              <a:rPr lang="ja-JP" altLang="en-US" sz="2800" dirty="0">
                <a:solidFill>
                  <a:srgbClr val="000000"/>
                </a:solidFill>
                <a:latin typeface="Arial" pitchFamily="34" charset="0"/>
                <a:ea typeface="ＭＳ Ｐゴシック" pitchFamily="34" charset="-128"/>
                <a:cs typeface="ヒラギノ角ゴ Pro W3" pitchFamily="-84" charset="-128"/>
              </a:rPr>
              <a:t>年、アトランタ大会でのクランフの提案に応えるかたちで、米国ミズーリ州のカンザスシティ・ロータリークラブから、最初の寄付</a:t>
            </a:r>
            <a:r>
              <a:rPr lang="en-US" altLang="ja-JP" sz="2800" dirty="0">
                <a:solidFill>
                  <a:srgbClr val="000000"/>
                </a:solidFill>
                <a:latin typeface="Arial" pitchFamily="34" charset="0"/>
                <a:ea typeface="ＭＳ Ｐゴシック" pitchFamily="34" charset="-128"/>
                <a:cs typeface="ヒラギノ角ゴ Pro W3" pitchFamily="-84" charset="-128"/>
              </a:rPr>
              <a:t>26</a:t>
            </a:r>
            <a:r>
              <a:rPr lang="ja-JP" altLang="en-US" sz="2800" dirty="0">
                <a:solidFill>
                  <a:srgbClr val="000000"/>
                </a:solidFill>
                <a:latin typeface="Arial" pitchFamily="34" charset="0"/>
                <a:ea typeface="ＭＳ Ｐゴシック" pitchFamily="34" charset="-128"/>
                <a:cs typeface="ヒラギノ角ゴ Pro W3" pitchFamily="-84" charset="-128"/>
              </a:rPr>
              <a:t>ドル</a:t>
            </a:r>
            <a:r>
              <a:rPr lang="en-US" altLang="ja-JP" sz="2800" dirty="0">
                <a:solidFill>
                  <a:srgbClr val="000000"/>
                </a:solidFill>
                <a:latin typeface="Arial" pitchFamily="34" charset="0"/>
                <a:ea typeface="ＭＳ Ｐゴシック" pitchFamily="34" charset="-128"/>
                <a:cs typeface="ヒラギノ角ゴ Pro W3" pitchFamily="-84" charset="-128"/>
              </a:rPr>
              <a:t>50</a:t>
            </a:r>
            <a:r>
              <a:rPr lang="ja-JP" altLang="en-US" sz="2800" dirty="0">
                <a:solidFill>
                  <a:srgbClr val="000000"/>
                </a:solidFill>
                <a:latin typeface="Arial" pitchFamily="34" charset="0"/>
                <a:ea typeface="ＭＳ Ｐゴシック" pitchFamily="34" charset="-128"/>
                <a:cs typeface="ヒラギノ角ゴ Pro W3" pitchFamily="-84" charset="-128"/>
              </a:rPr>
              <a:t>セントが基金に寄せられました。しかし、その後ほぼ</a:t>
            </a:r>
            <a:r>
              <a:rPr lang="en-US" altLang="ja-JP" sz="2800" dirty="0">
                <a:solidFill>
                  <a:srgbClr val="000000"/>
                </a:solidFill>
                <a:latin typeface="Arial" pitchFamily="34" charset="0"/>
                <a:ea typeface="ＭＳ Ｐゴシック" pitchFamily="34" charset="-128"/>
                <a:cs typeface="ヒラギノ角ゴ Pro W3" pitchFamily="-84" charset="-128"/>
              </a:rPr>
              <a:t>10</a:t>
            </a:r>
            <a:r>
              <a:rPr lang="ja-JP" altLang="en-US" sz="2800" dirty="0">
                <a:solidFill>
                  <a:srgbClr val="000000"/>
                </a:solidFill>
                <a:latin typeface="Arial" pitchFamily="34" charset="0"/>
                <a:ea typeface="ＭＳ Ｐゴシック" pitchFamily="34" charset="-128"/>
                <a:cs typeface="ヒラギノ角ゴ Pro W3" pitchFamily="-84" charset="-128"/>
              </a:rPr>
              <a:t>年間、この基金が大々的に知られることはなく、寄せられた寄付もごくわずかでした。</a:t>
            </a:r>
            <a:r>
              <a:rPr lang="ja-JP" altLang="en-US" sz="2800" dirty="0">
                <a:solidFill>
                  <a:schemeClr val="tx1"/>
                </a:solidFill>
                <a:latin typeface="Arial" charset="0"/>
                <a:ea typeface="+mn-ea"/>
                <a:cs typeface="Arial" charset="0"/>
              </a:rPr>
              <a:t>（→）</a:t>
            </a:r>
            <a:endParaRPr lang="en-US" altLang="en-US" sz="2800" dirty="0">
              <a:solidFill>
                <a:srgbClr val="000000"/>
              </a:solidFill>
              <a:latin typeface="Arial" pitchFamily="34" charset="0"/>
              <a:ea typeface="ＭＳ Ｐゴシック" pitchFamily="34" charset="-128"/>
              <a:cs typeface="ヒラギノ角ゴ Pro W3" pitchFamily="-84" charset="-128"/>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6/18/2016</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9</a:t>
            </a:fld>
            <a:endParaRPr lang="en-US" dirty="0"/>
          </a:p>
        </p:txBody>
      </p:sp>
    </p:spTree>
    <p:extLst>
      <p:ext uri="{BB962C8B-B14F-4D97-AF65-F5344CB8AC3E}">
        <p14:creationId xmlns:p14="http://schemas.microsoft.com/office/powerpoint/2010/main" val="360394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819400"/>
            <a:ext cx="9144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3602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17019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68893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51BEC73-49AA-45BC-B16C-50B32D0D6DD2}" type="datetimeFigureOut">
              <a:rPr lang="en-US">
                <a:solidFill>
                  <a:prstClr val="black">
                    <a:tint val="75000"/>
                  </a:prstClr>
                </a:solidFill>
              </a:rPr>
              <a:pPr/>
              <a:t>6/18/2016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82040C-D3B1-42F1-A452-9128C48DC3A7}"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6934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Rectangle 3"/>
          <p:cNvSpPr/>
          <p:nvPr userDrawn="1"/>
        </p:nvSpPr>
        <p:spPr>
          <a:xfrm>
            <a:off x="0" y="0"/>
            <a:ext cx="9144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78651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895600" y="6172200"/>
            <a:ext cx="6019800" cy="17526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CHOOSE ONE: TAKE ACTION, EXCHANGE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050843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173661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420917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96825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86431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69609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0" i="0">
                <a:solidFill>
                  <a:schemeClr val="bg1"/>
                </a:solidFill>
                <a:latin typeface="Arial Narrow"/>
                <a:cs typeface="Arial Narrow"/>
              </a:defRPr>
            </a:lvl1pPr>
          </a:lstStyle>
          <a:p>
            <a:r>
              <a:rPr lang="en-US" dirty="0"/>
              <a:t>CLICK TO EDIT MASTER SECTION BREAK</a:t>
            </a:r>
          </a:p>
        </p:txBody>
      </p:sp>
    </p:spTree>
    <p:extLst>
      <p:ext uri="{BB962C8B-B14F-4D97-AF65-F5344CB8AC3E}">
        <p14:creationId xmlns:p14="http://schemas.microsoft.com/office/powerpoint/2010/main" val="361563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Rectangle 3"/>
          <p:cNvSpPr/>
          <p:nvPr userDrawn="1"/>
        </p:nvSpPr>
        <p:spPr>
          <a:xfrm>
            <a:off x="0" y="0"/>
            <a:ext cx="9144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8026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29744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77209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457200" y="1600200"/>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2527634" y="1606711"/>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184164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457200" y="1606711"/>
            <a:ext cx="4084061"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3100141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0644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109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422822466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401097"/>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Tree>
    <p:extLst>
      <p:ext uri="{BB962C8B-B14F-4D97-AF65-F5344CB8AC3E}">
        <p14:creationId xmlns:p14="http://schemas.microsoft.com/office/powerpoint/2010/main" val="1619940863"/>
      </p:ext>
    </p:extLst>
  </p:cSld>
  <p:clrMap bg1="lt1" tx1="dk1" bg2="lt2" tx2="dk2" accent1="accent1" accent2="accent2" accent3="accent3" accent4="accent4" accent5="accent5" accent6="accent6" hlink="hlink" folHlink="folHlink"/>
  <p:sldLayoutIdLst>
    <p:sldLayoutId id="21474838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pic>
        <p:nvPicPr>
          <p:cNvPr id="2" name="Picture 1" descr="TRF100_lockup_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696800572"/>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999358288"/>
      </p:ext>
    </p:extLst>
  </p:cSld>
  <p:clrMap bg1="lt1" tx1="dk1" bg2="lt2" tx2="dk2" accent1="accent1" accent2="accent2" accent3="accent3" accent4="accent4" accent5="accent5" accent6="accent6" hlink="hlink" folHlink="folHlink"/>
  <p:sldLayoutIdLst>
    <p:sldLayoutId id="2147483815" r:id="rId1"/>
    <p:sldLayoutId id="2147483861" r:id="rId2"/>
    <p:sldLayoutId id="2147483862" r:id="rId3"/>
    <p:sldLayoutId id="2147483816" r:id="rId4"/>
    <p:sldLayoutId id="2147483817" r:id="rId5"/>
    <p:sldLayoutId id="2147483818" r:id="rId6"/>
    <p:sldLayoutId id="2147483819" r:id="rId7"/>
    <p:sldLayoutId id="2147483820" r:id="rId8"/>
    <p:sldLayoutId id="2147483864" r:id="rId9"/>
    <p:sldLayoutId id="2147483865" r:id="rId10"/>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58674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pic>
        <p:nvPicPr>
          <p:cNvPr id="9" name="Picture 8" descr="TRF100_lockup_R.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29945888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3" r:id="rId7"/>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bg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bg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package" Target="../embeddings/Microsoft_Excel_Worksheet1.xlsx"/><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8.emf"/><Relationship Id="rId4" Type="http://schemas.openxmlformats.org/officeDocument/2006/relationships/package" Target="../embeddings/Microsoft_Excel_Worksheet2.xlsx"/></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9.emf"/><Relationship Id="rId5" Type="http://schemas.openxmlformats.org/officeDocument/2006/relationships/package" Target="../embeddings/Microsoft_Excel_Worksheet3.xlsx"/><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mlDrawing" Target="../drawings/vmlDrawing4.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9144000" cy="1152878"/>
          </a:xfrm>
          <a:solidFill>
            <a:schemeClr val="bg1"/>
          </a:solidFill>
        </p:spPr>
        <p:txBody>
          <a:bodyPr/>
          <a:lstStyle/>
          <a:p>
            <a:r>
              <a:rPr lang="ja-JP" altLang="en-US" dirty="0"/>
              <a:t>　</a:t>
            </a:r>
            <a:endParaRPr lang="en-US" dirty="0"/>
          </a:p>
        </p:txBody>
      </p:sp>
      <p:pic>
        <p:nvPicPr>
          <p:cNvPr id="5" name="Picture 4" descr="TRF100_logo_PMS-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539" y="1778251"/>
            <a:ext cx="4126890" cy="3721703"/>
          </a:xfrm>
          <a:prstGeom prst="rect">
            <a:avLst/>
          </a:prstGeom>
        </p:spPr>
      </p:pic>
      <p:sp>
        <p:nvSpPr>
          <p:cNvPr id="6" name="Rectangle 5"/>
          <p:cNvSpPr/>
          <p:nvPr/>
        </p:nvSpPr>
        <p:spPr>
          <a:xfrm>
            <a:off x="0" y="0"/>
            <a:ext cx="9144000" cy="455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pic>
        <p:nvPicPr>
          <p:cNvPr id="4" name="Content Placeholder 3" descr="RotaryMBS_RGB.png"/>
          <p:cNvPicPr>
            <a:picLocks noChangeAspect="1"/>
          </p:cNvPicPr>
          <p:nvPr/>
        </p:nvPicPr>
        <p:blipFill>
          <a:blip r:embed="rId4" cstate="print">
            <a:extLst>
              <a:ext uri="{28A0092B-C50C-407E-A947-70E740481C1C}">
                <a14:useLocalDpi xmlns:a14="http://schemas.microsoft.com/office/drawing/2010/main" val="0"/>
              </a:ext>
            </a:extLst>
          </a:blip>
          <a:srcRect t="-23191" b="-23191"/>
          <a:stretch>
            <a:fillRect/>
          </a:stretch>
        </p:blipFill>
        <p:spPr>
          <a:xfrm>
            <a:off x="379590" y="171002"/>
            <a:ext cx="1635477" cy="899450"/>
          </a:xfrm>
          <a:prstGeom prst="rect">
            <a:avLst/>
          </a:prstGeom>
        </p:spPr>
      </p:pic>
      <p:sp>
        <p:nvSpPr>
          <p:cNvPr id="3" name="TextBox 2"/>
          <p:cNvSpPr txBox="1"/>
          <p:nvPr/>
        </p:nvSpPr>
        <p:spPr>
          <a:xfrm>
            <a:off x="3007250" y="5012602"/>
            <a:ext cx="4126890" cy="400110"/>
          </a:xfrm>
          <a:prstGeom prst="rect">
            <a:avLst/>
          </a:prstGeom>
          <a:noFill/>
        </p:spPr>
        <p:txBody>
          <a:bodyPr wrap="square" rtlCol="0">
            <a:spAutoFit/>
          </a:bodyPr>
          <a:lstStyle/>
          <a:p>
            <a:pPr algn="ctr"/>
            <a:r>
              <a:rPr lang="ja-JP" altLang="en-US" sz="2000" b="1" dirty="0">
                <a:solidFill>
                  <a:srgbClr val="17458F"/>
                </a:solidFill>
                <a:latin typeface="Arial" panose="020B0604020202020204" pitchFamily="34" charset="0"/>
                <a:ea typeface="+mj-ea"/>
                <a:cs typeface="Arial" panose="020B0604020202020204" pitchFamily="34" charset="0"/>
              </a:rPr>
              <a:t>ロータリー財団</a:t>
            </a:r>
            <a:r>
              <a:rPr lang="en-US" altLang="ja-JP" sz="2000" b="1" dirty="0">
                <a:solidFill>
                  <a:srgbClr val="17458F"/>
                </a:solidFill>
                <a:latin typeface="Arial" panose="020B0604020202020204" pitchFamily="34" charset="0"/>
                <a:ea typeface="+mj-ea"/>
                <a:cs typeface="Arial" panose="020B0604020202020204" pitchFamily="34" charset="0"/>
              </a:rPr>
              <a:t>100</a:t>
            </a:r>
            <a:r>
              <a:rPr lang="ja-JP" altLang="en-US" sz="2000" b="1" dirty="0">
                <a:solidFill>
                  <a:srgbClr val="17458F"/>
                </a:solidFill>
                <a:latin typeface="Arial" panose="020B0604020202020204" pitchFamily="34" charset="0"/>
                <a:ea typeface="+mj-ea"/>
                <a:cs typeface="Arial" panose="020B0604020202020204" pitchFamily="34" charset="0"/>
              </a:rPr>
              <a:t>周年</a:t>
            </a:r>
            <a:endParaRPr lang="en-US" sz="2000" b="1" dirty="0">
              <a:solidFill>
                <a:srgbClr val="17458F"/>
              </a:solidFill>
              <a:latin typeface="Arial" panose="020B0604020202020204" pitchFamily="34" charset="0"/>
              <a:ea typeface="+mj-ea"/>
              <a:cs typeface="Arial" panose="020B0604020202020204" pitchFamily="34" charset="0"/>
            </a:endParaRPr>
          </a:p>
        </p:txBody>
      </p:sp>
      <p:sp>
        <p:nvSpPr>
          <p:cNvPr id="7" name="正方形/長方形 6"/>
          <p:cNvSpPr/>
          <p:nvPr/>
        </p:nvSpPr>
        <p:spPr>
          <a:xfrm>
            <a:off x="1765736" y="6252646"/>
            <a:ext cx="6936829" cy="461665"/>
          </a:xfrm>
          <a:prstGeom prst="rect">
            <a:avLst/>
          </a:prstGeom>
        </p:spPr>
        <p:txBody>
          <a:bodyPr wrap="square">
            <a:spAutoFit/>
          </a:bodyPr>
          <a:lstStyle/>
          <a:p>
            <a:pPr algn="r" eaLnBrk="1" hangingPunct="1">
              <a:spcAft>
                <a:spcPts val="2400"/>
              </a:spcAft>
            </a:pPr>
            <a:r>
              <a:rPr lang="ja-JP" altLang="en-US" dirty="0">
                <a:solidFill>
                  <a:schemeClr val="tx2"/>
                </a:solidFill>
                <a:latin typeface="Arial Narrow Bold" panose="020B0706020202030204" pitchFamily="34" charset="0"/>
              </a:rPr>
              <a:t>財団資金・推進管理委員会　</a:t>
            </a:r>
            <a:endParaRPr lang="en-US" altLang="ja-JP" dirty="0">
              <a:solidFill>
                <a:schemeClr val="tx2"/>
              </a:solidFill>
              <a:latin typeface="Georgia" panose="02040502050405020303" pitchFamily="18" charset="0"/>
            </a:endParaRPr>
          </a:p>
        </p:txBody>
      </p:sp>
      <p:sp>
        <p:nvSpPr>
          <p:cNvPr id="8" name="正方形/長方形 7"/>
          <p:cNvSpPr/>
          <p:nvPr/>
        </p:nvSpPr>
        <p:spPr>
          <a:xfrm>
            <a:off x="3906564" y="506464"/>
            <a:ext cx="4940776" cy="646331"/>
          </a:xfrm>
          <a:prstGeom prst="rect">
            <a:avLst/>
          </a:prstGeom>
        </p:spPr>
        <p:txBody>
          <a:bodyPr wrap="none">
            <a:spAutoFit/>
          </a:bodyPr>
          <a:lstStyle/>
          <a:p>
            <a:r>
              <a:rPr lang="ja-JP" altLang="en-US" sz="3600" dirty="0">
                <a:solidFill>
                  <a:schemeClr val="tx2"/>
                </a:solidFill>
                <a:latin typeface="Arial Narrow Bold" panose="020B0706020202030204" pitchFamily="34" charset="0"/>
              </a:rPr>
              <a:t>ロータリー財団への寄付</a:t>
            </a:r>
            <a:endParaRPr lang="en-US" altLang="ja-JP" sz="3600" dirty="0">
              <a:solidFill>
                <a:schemeClr val="tx2"/>
              </a:solidFill>
              <a:latin typeface="Arial Narrow Bold" panose="020B0706020202030204" pitchFamily="34" charset="0"/>
            </a:endParaRPr>
          </a:p>
        </p:txBody>
      </p:sp>
    </p:spTree>
    <p:extLst>
      <p:ext uri="{BB962C8B-B14F-4D97-AF65-F5344CB8AC3E}">
        <p14:creationId xmlns:p14="http://schemas.microsoft.com/office/powerpoint/2010/main" val="3510356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74638"/>
            <a:ext cx="8239126" cy="487362"/>
          </a:xfrm>
        </p:spPr>
        <p:txBody>
          <a:bodyPr>
            <a:noAutofit/>
          </a:bodyPr>
          <a:lstStyle/>
          <a:p>
            <a:r>
              <a:rPr lang="en-US" altLang="ja-JP" sz="3200" b="0" cap="all" spc="-60" dirty="0">
                <a:latin typeface="Arial Narrow" pitchFamily="34" charset="0"/>
                <a:ea typeface="ＭＳ Ｐゴシック" pitchFamily="34" charset="-128"/>
              </a:rPr>
              <a:t>1928</a:t>
            </a:r>
            <a:r>
              <a:rPr lang="ja-JP" altLang="en-US" sz="3200" b="0" cap="all" spc="-60" dirty="0">
                <a:latin typeface="Arial Narrow" pitchFamily="34" charset="0"/>
                <a:ea typeface="ＭＳ Ｐゴシック" pitchFamily="34" charset="-128"/>
              </a:rPr>
              <a:t>年　ロータリー財団へ名称変更</a:t>
            </a:r>
            <a:endParaRPr lang="en-US" sz="3200" b="0" cap="all" spc="-60" dirty="0"/>
          </a:p>
        </p:txBody>
      </p:sp>
      <p:sp>
        <p:nvSpPr>
          <p:cNvPr id="5" name="Content Placeholder 4"/>
          <p:cNvSpPr>
            <a:spLocks noGrp="1"/>
          </p:cNvSpPr>
          <p:nvPr>
            <p:ph sz="half" idx="1"/>
          </p:nvPr>
        </p:nvSpPr>
        <p:spPr>
          <a:xfrm>
            <a:off x="362745" y="1036710"/>
            <a:ext cx="4038600" cy="4969913"/>
          </a:xfrm>
        </p:spPr>
        <p:txBody>
          <a:bodyPr>
            <a:normAutofit lnSpcReduction="10000"/>
          </a:bodyPr>
          <a:lstStyle/>
          <a:p>
            <a:pPr marL="0" indent="0">
              <a:spcBef>
                <a:spcPts val="900"/>
              </a:spcBef>
              <a:buFont typeface="Arial" pitchFamily="34" charset="0"/>
              <a:buNone/>
            </a:pPr>
            <a:r>
              <a:rPr lang="ja-JP" altLang="en-US" sz="2000" dirty="0">
                <a:latin typeface="Georgia" pitchFamily="18" charset="0"/>
                <a:ea typeface="ＭＳ Ｐゴシック" pitchFamily="34" charset="-128"/>
              </a:rPr>
              <a:t>この基金を人びとに知られぬままに</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させてはならないと、私たちは</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強く感じています。</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一人ひとり、すべてのロータリアンが</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このことを十分かつ正確に理解</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できれば、たとえ合計額が極めて</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少ないものであったとしても、</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この基金を支えようと</a:t>
            </a:r>
            <a:endParaRPr lang="en-US" altLang="ja-JP" sz="2000" dirty="0">
              <a:latin typeface="Georgia" pitchFamily="18" charset="0"/>
              <a:ea typeface="ＭＳ Ｐゴシック" pitchFamily="34" charset="-128"/>
            </a:endParaRPr>
          </a:p>
          <a:p>
            <a:pPr marL="0" indent="0">
              <a:spcBef>
                <a:spcPts val="900"/>
              </a:spcBef>
              <a:buFont typeface="Arial" pitchFamily="34" charset="0"/>
              <a:buNone/>
            </a:pPr>
            <a:r>
              <a:rPr lang="ja-JP" altLang="en-US" sz="2000" dirty="0">
                <a:latin typeface="Georgia" pitchFamily="18" charset="0"/>
                <a:ea typeface="ＭＳ Ｐゴシック" pitchFamily="34" charset="-128"/>
              </a:rPr>
              <a:t>皆が思うようになるでしょう</a:t>
            </a:r>
            <a:endParaRPr lang="en-US" altLang="en-US" sz="2000" dirty="0">
              <a:latin typeface="Georgia" pitchFamily="18" charset="0"/>
              <a:ea typeface="ＭＳ Ｐゴシック" pitchFamily="34" charset="-128"/>
            </a:endParaRPr>
          </a:p>
          <a:p>
            <a:pPr marL="0" indent="0">
              <a:spcBef>
                <a:spcPts val="1800"/>
              </a:spcBef>
              <a:buFont typeface="Arial" pitchFamily="34" charset="0"/>
              <a:buNone/>
            </a:pPr>
            <a:r>
              <a:rPr lang="en-US" altLang="en-US" sz="2000" dirty="0">
                <a:latin typeface="Georgia" pitchFamily="18" charset="0"/>
                <a:ea typeface="ＭＳ Ｐゴシック" pitchFamily="34" charset="-128"/>
              </a:rPr>
              <a:t>		— </a:t>
            </a:r>
            <a:r>
              <a:rPr lang="ja-JP" altLang="en-US" sz="2000" dirty="0">
                <a:latin typeface="Georgia" pitchFamily="18" charset="0"/>
                <a:ea typeface="ＭＳ Ｐゴシック" pitchFamily="34" charset="-128"/>
              </a:rPr>
              <a:t>アーチ・クランフ、</a:t>
            </a:r>
            <a:r>
              <a:rPr lang="en-US" altLang="ja-JP" sz="2000" dirty="0">
                <a:latin typeface="Arial" panose="020B0604020202020204" pitchFamily="34" charset="0"/>
                <a:ea typeface="ＭＳ Ｐゴシック" pitchFamily="34" charset="-128"/>
                <a:cs typeface="Arial" panose="020B0604020202020204" pitchFamily="34" charset="0"/>
              </a:rPr>
              <a:t>1928</a:t>
            </a:r>
            <a:r>
              <a:rPr lang="ja-JP" altLang="en-US" sz="2000" dirty="0">
                <a:latin typeface="Georgia" pitchFamily="18" charset="0"/>
                <a:ea typeface="ＭＳ Ｐゴシック" pitchFamily="34" charset="-128"/>
              </a:rPr>
              <a:t>年</a:t>
            </a:r>
          </a:p>
          <a:p>
            <a:pPr marL="0" indent="0">
              <a:spcBef>
                <a:spcPts val="1800"/>
              </a:spcBef>
              <a:buFont typeface="Arial" pitchFamily="34" charset="0"/>
              <a:buNone/>
            </a:pPr>
            <a:r>
              <a:rPr lang="ja-JP" altLang="en-US" sz="2000" dirty="0">
                <a:latin typeface="Georgia" pitchFamily="18" charset="0"/>
                <a:ea typeface="ＭＳ Ｐゴシック" pitchFamily="34" charset="-128"/>
              </a:rPr>
              <a:t>同年五大奉仕の基になる三大奉仕の概念が生まれる</a:t>
            </a:r>
            <a:endParaRPr lang="en-US" altLang="en-US" sz="2000" dirty="0">
              <a:latin typeface="Georgia" pitchFamily="18" charset="0"/>
              <a:ea typeface="ＭＳ Ｐゴシック" pitchFamily="34" charset="-128"/>
            </a:endParaRP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55593" y="1232712"/>
            <a:ext cx="3123207" cy="4773911"/>
          </a:xfrm>
        </p:spPr>
      </p:pic>
    </p:spTree>
    <p:extLst>
      <p:ext uri="{BB962C8B-B14F-4D97-AF65-F5344CB8AC3E}">
        <p14:creationId xmlns:p14="http://schemas.microsoft.com/office/powerpoint/2010/main" val="335206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1" descr="Slide 35 graph.png"/>
          <p:cNvPicPr>
            <a:picLocks noGrp="1" noChangeAspect="1"/>
          </p:cNvPicPr>
          <p:nvPr>
            <p:ph idx="1"/>
          </p:nvPr>
        </p:nvPicPr>
        <p:blipFill>
          <a:blip r:embed="rId3" cstate="print">
            <a:extLst>
              <a:ext uri="{28A0092B-C50C-407E-A947-70E740481C1C}">
                <a14:useLocalDpi xmlns:a14="http://schemas.microsoft.com/office/drawing/2010/main" val="0"/>
              </a:ext>
            </a:extLst>
          </a:blip>
          <a:srcRect l="-24372" r="-24372"/>
          <a:stretch>
            <a:fillRect/>
          </a:stretch>
        </p:blipFill>
        <p:spPr>
          <a:xfrm>
            <a:off x="870176" y="915574"/>
            <a:ext cx="8229600" cy="4525963"/>
          </a:xfrm>
        </p:spPr>
      </p:pic>
      <p:sp>
        <p:nvSpPr>
          <p:cNvPr id="3" name="Title 2"/>
          <p:cNvSpPr>
            <a:spLocks noGrp="1"/>
          </p:cNvSpPr>
          <p:nvPr>
            <p:ph type="title"/>
          </p:nvPr>
        </p:nvSpPr>
        <p:spPr>
          <a:xfrm>
            <a:off x="366490" y="202070"/>
            <a:ext cx="7391400" cy="487362"/>
          </a:xfrm>
        </p:spPr>
        <p:txBody>
          <a:bodyPr>
            <a:noAutofit/>
          </a:bodyPr>
          <a:lstStyle/>
          <a:p>
            <a:r>
              <a:rPr lang="ja-JP" altLang="en-US" sz="3200" b="0" cap="all" dirty="0">
                <a:latin typeface="Arial Narrow" pitchFamily="34" charset="0"/>
                <a:ea typeface="ＭＳ Ｐゴシック" pitchFamily="34" charset="-128"/>
              </a:rPr>
              <a:t>寄付額の推移</a:t>
            </a:r>
            <a:endParaRPr lang="en-US" sz="3200" b="0" cap="all" dirty="0"/>
          </a:p>
        </p:txBody>
      </p:sp>
      <p:sp>
        <p:nvSpPr>
          <p:cNvPr id="7" name="Content Placeholder 4"/>
          <p:cNvSpPr txBox="1">
            <a:spLocks/>
          </p:cNvSpPr>
          <p:nvPr/>
        </p:nvSpPr>
        <p:spPr>
          <a:xfrm rot="18900000">
            <a:off x="697474" y="5541918"/>
            <a:ext cx="531340"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1917</a:t>
            </a:r>
          </a:p>
        </p:txBody>
      </p:sp>
      <p:sp>
        <p:nvSpPr>
          <p:cNvPr id="11" name="Content Placeholder 4"/>
          <p:cNvSpPr txBox="1">
            <a:spLocks/>
          </p:cNvSpPr>
          <p:nvPr/>
        </p:nvSpPr>
        <p:spPr>
          <a:xfrm rot="18900000">
            <a:off x="1100312" y="5638743"/>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200" b="1" dirty="0">
                <a:latin typeface="Arial Narrow"/>
                <a:cs typeface="Arial Narrow"/>
              </a:rPr>
              <a:t>1948-49</a:t>
            </a:r>
          </a:p>
        </p:txBody>
      </p:sp>
      <p:sp>
        <p:nvSpPr>
          <p:cNvPr id="12" name="Content Placeholder 4"/>
          <p:cNvSpPr txBox="1">
            <a:spLocks/>
          </p:cNvSpPr>
          <p:nvPr/>
        </p:nvSpPr>
        <p:spPr>
          <a:xfrm rot="18900000">
            <a:off x="1332557" y="5601695"/>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1949-50</a:t>
            </a:r>
          </a:p>
        </p:txBody>
      </p:sp>
      <p:sp>
        <p:nvSpPr>
          <p:cNvPr id="13" name="Content Placeholder 4"/>
          <p:cNvSpPr txBox="1">
            <a:spLocks/>
          </p:cNvSpPr>
          <p:nvPr/>
        </p:nvSpPr>
        <p:spPr>
          <a:xfrm rot="18900000">
            <a:off x="1802956" y="5602257"/>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1954-55</a:t>
            </a:r>
          </a:p>
        </p:txBody>
      </p:sp>
      <p:sp>
        <p:nvSpPr>
          <p:cNvPr id="14" name="Content Placeholder 4"/>
          <p:cNvSpPr txBox="1">
            <a:spLocks/>
          </p:cNvSpPr>
          <p:nvPr/>
        </p:nvSpPr>
        <p:spPr>
          <a:xfrm rot="18900000">
            <a:off x="2279834" y="5607548"/>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1959-60</a:t>
            </a:r>
          </a:p>
        </p:txBody>
      </p:sp>
      <p:sp>
        <p:nvSpPr>
          <p:cNvPr id="15" name="Content Placeholder 4"/>
          <p:cNvSpPr txBox="1">
            <a:spLocks/>
          </p:cNvSpPr>
          <p:nvPr/>
        </p:nvSpPr>
        <p:spPr>
          <a:xfrm rot="18900000">
            <a:off x="2786340" y="5607548"/>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1964-65</a:t>
            </a:r>
          </a:p>
        </p:txBody>
      </p:sp>
      <p:sp>
        <p:nvSpPr>
          <p:cNvPr id="16" name="Content Placeholder 4"/>
          <p:cNvSpPr txBox="1">
            <a:spLocks/>
          </p:cNvSpPr>
          <p:nvPr/>
        </p:nvSpPr>
        <p:spPr>
          <a:xfrm rot="18900000">
            <a:off x="3732416" y="5607548"/>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1974-75</a:t>
            </a:r>
          </a:p>
        </p:txBody>
      </p:sp>
      <p:sp>
        <p:nvSpPr>
          <p:cNvPr id="17" name="Content Placeholder 4"/>
          <p:cNvSpPr txBox="1">
            <a:spLocks/>
          </p:cNvSpPr>
          <p:nvPr/>
        </p:nvSpPr>
        <p:spPr>
          <a:xfrm rot="18900000">
            <a:off x="4323928" y="5596964"/>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1979-80</a:t>
            </a:r>
          </a:p>
        </p:txBody>
      </p:sp>
      <p:sp>
        <p:nvSpPr>
          <p:cNvPr id="18" name="Content Placeholder 4"/>
          <p:cNvSpPr txBox="1">
            <a:spLocks/>
          </p:cNvSpPr>
          <p:nvPr/>
        </p:nvSpPr>
        <p:spPr>
          <a:xfrm rot="18900000">
            <a:off x="4744270" y="5601695"/>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1984-85</a:t>
            </a:r>
          </a:p>
        </p:txBody>
      </p:sp>
      <p:sp>
        <p:nvSpPr>
          <p:cNvPr id="19" name="Content Placeholder 4"/>
          <p:cNvSpPr txBox="1">
            <a:spLocks/>
          </p:cNvSpPr>
          <p:nvPr/>
        </p:nvSpPr>
        <p:spPr>
          <a:xfrm rot="18900000">
            <a:off x="5187612" y="5603401"/>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1989-90</a:t>
            </a:r>
          </a:p>
        </p:txBody>
      </p:sp>
      <p:sp>
        <p:nvSpPr>
          <p:cNvPr id="20" name="Content Placeholder 4"/>
          <p:cNvSpPr txBox="1">
            <a:spLocks/>
          </p:cNvSpPr>
          <p:nvPr/>
        </p:nvSpPr>
        <p:spPr>
          <a:xfrm rot="18900000">
            <a:off x="5669151" y="5607550"/>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1994-95</a:t>
            </a:r>
          </a:p>
        </p:txBody>
      </p:sp>
      <p:sp>
        <p:nvSpPr>
          <p:cNvPr id="21" name="Content Placeholder 4"/>
          <p:cNvSpPr txBox="1">
            <a:spLocks/>
          </p:cNvSpPr>
          <p:nvPr/>
        </p:nvSpPr>
        <p:spPr>
          <a:xfrm rot="18900000">
            <a:off x="5977252" y="5624218"/>
            <a:ext cx="886354"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1999-2000</a:t>
            </a:r>
          </a:p>
        </p:txBody>
      </p:sp>
      <p:sp>
        <p:nvSpPr>
          <p:cNvPr id="22" name="Content Placeholder 4"/>
          <p:cNvSpPr txBox="1">
            <a:spLocks/>
          </p:cNvSpPr>
          <p:nvPr/>
        </p:nvSpPr>
        <p:spPr>
          <a:xfrm rot="18900000">
            <a:off x="6510634" y="5609517"/>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2004-05</a:t>
            </a:r>
          </a:p>
        </p:txBody>
      </p:sp>
      <p:sp>
        <p:nvSpPr>
          <p:cNvPr id="23" name="Content Placeholder 4"/>
          <p:cNvSpPr txBox="1">
            <a:spLocks/>
          </p:cNvSpPr>
          <p:nvPr/>
        </p:nvSpPr>
        <p:spPr>
          <a:xfrm rot="18900000">
            <a:off x="6870368" y="5605282"/>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2009-10</a:t>
            </a:r>
          </a:p>
        </p:txBody>
      </p:sp>
      <p:sp>
        <p:nvSpPr>
          <p:cNvPr id="24" name="Content Placeholder 4"/>
          <p:cNvSpPr txBox="1">
            <a:spLocks/>
          </p:cNvSpPr>
          <p:nvPr/>
        </p:nvSpPr>
        <p:spPr>
          <a:xfrm rot="18900000">
            <a:off x="7290486" y="5596393"/>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2014-15</a:t>
            </a:r>
          </a:p>
        </p:txBody>
      </p:sp>
      <p:sp>
        <p:nvSpPr>
          <p:cNvPr id="25" name="Content Placeholder 4"/>
          <p:cNvSpPr txBox="1">
            <a:spLocks/>
          </p:cNvSpPr>
          <p:nvPr/>
        </p:nvSpPr>
        <p:spPr>
          <a:xfrm rot="18900000">
            <a:off x="3229187" y="5604225"/>
            <a:ext cx="685456"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1969-70</a:t>
            </a:r>
          </a:p>
        </p:txBody>
      </p:sp>
      <p:sp>
        <p:nvSpPr>
          <p:cNvPr id="26" name="Content Placeholder 4"/>
          <p:cNvSpPr txBox="1">
            <a:spLocks/>
          </p:cNvSpPr>
          <p:nvPr/>
        </p:nvSpPr>
        <p:spPr>
          <a:xfrm>
            <a:off x="7876778" y="1140578"/>
            <a:ext cx="1114822"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2</a:t>
            </a:r>
            <a:r>
              <a:rPr lang="ja-JP" altLang="en-US" sz="1200" b="1" dirty="0">
                <a:latin typeface="Arial Narrow"/>
                <a:cs typeface="Arial Narrow"/>
              </a:rPr>
              <a:t>億</a:t>
            </a:r>
            <a:r>
              <a:rPr lang="en-US" altLang="ja-JP" sz="1200" b="1" dirty="0">
                <a:latin typeface="Arial Narrow"/>
                <a:cs typeface="Arial Narrow"/>
              </a:rPr>
              <a:t>5000</a:t>
            </a:r>
            <a:r>
              <a:rPr lang="ja-JP" altLang="en-US" sz="1200" b="1" dirty="0">
                <a:latin typeface="Arial Narrow"/>
                <a:cs typeface="Arial Narrow"/>
              </a:rPr>
              <a:t>万ドル</a:t>
            </a:r>
            <a:endParaRPr lang="en-US" sz="1200" b="1" dirty="0">
              <a:latin typeface="Arial Narrow"/>
              <a:cs typeface="Arial Narrow"/>
            </a:endParaRPr>
          </a:p>
        </p:txBody>
      </p:sp>
      <p:sp>
        <p:nvSpPr>
          <p:cNvPr id="27" name="Content Placeholder 4"/>
          <p:cNvSpPr txBox="1">
            <a:spLocks/>
          </p:cNvSpPr>
          <p:nvPr/>
        </p:nvSpPr>
        <p:spPr>
          <a:xfrm>
            <a:off x="7868902" y="2003712"/>
            <a:ext cx="774314"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2</a:t>
            </a:r>
            <a:r>
              <a:rPr lang="ja-JP" altLang="en-US" sz="1200" b="1" dirty="0">
                <a:latin typeface="Arial Narrow"/>
                <a:cs typeface="Arial Narrow"/>
              </a:rPr>
              <a:t>億ドル</a:t>
            </a:r>
            <a:endParaRPr lang="en-US" sz="1200" b="1" dirty="0">
              <a:latin typeface="Arial Narrow"/>
              <a:cs typeface="Arial Narrow"/>
            </a:endParaRPr>
          </a:p>
        </p:txBody>
      </p:sp>
      <p:sp>
        <p:nvSpPr>
          <p:cNvPr id="28" name="Content Placeholder 4"/>
          <p:cNvSpPr txBox="1">
            <a:spLocks/>
          </p:cNvSpPr>
          <p:nvPr/>
        </p:nvSpPr>
        <p:spPr>
          <a:xfrm>
            <a:off x="7876778" y="2887791"/>
            <a:ext cx="1114822"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a:t>
            </a:r>
            <a:r>
              <a:rPr lang="ja-JP" altLang="en-US" sz="1200" b="1" dirty="0">
                <a:latin typeface="Arial Narrow"/>
                <a:cs typeface="Arial Narrow"/>
              </a:rPr>
              <a:t>億</a:t>
            </a:r>
            <a:r>
              <a:rPr lang="en-US" sz="1200" b="1" dirty="0">
                <a:latin typeface="Arial Narrow"/>
                <a:cs typeface="Arial Narrow"/>
              </a:rPr>
              <a:t>50</a:t>
            </a:r>
            <a:r>
              <a:rPr lang="en-US" altLang="ja-JP" sz="1200" b="1" dirty="0">
                <a:latin typeface="Arial Narrow"/>
                <a:cs typeface="Arial Narrow"/>
              </a:rPr>
              <a:t>00</a:t>
            </a:r>
            <a:r>
              <a:rPr lang="ja-JP" altLang="en-US" sz="1200" b="1" dirty="0">
                <a:latin typeface="Arial Narrow"/>
                <a:cs typeface="Arial Narrow"/>
              </a:rPr>
              <a:t>万ドル</a:t>
            </a:r>
            <a:endParaRPr lang="en-US" sz="1200" b="1" dirty="0">
              <a:latin typeface="Arial Narrow"/>
              <a:cs typeface="Arial Narrow"/>
            </a:endParaRPr>
          </a:p>
        </p:txBody>
      </p:sp>
      <p:sp>
        <p:nvSpPr>
          <p:cNvPr id="29" name="Content Placeholder 4"/>
          <p:cNvSpPr txBox="1">
            <a:spLocks/>
          </p:cNvSpPr>
          <p:nvPr/>
        </p:nvSpPr>
        <p:spPr>
          <a:xfrm>
            <a:off x="7868902" y="3719063"/>
            <a:ext cx="774314"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1</a:t>
            </a:r>
            <a:r>
              <a:rPr lang="ja-JP" altLang="en-US" sz="1200" b="1" dirty="0">
                <a:latin typeface="Arial Narrow"/>
                <a:cs typeface="Arial Narrow"/>
              </a:rPr>
              <a:t>億ドル</a:t>
            </a:r>
            <a:endParaRPr lang="en-US" sz="1200" b="1" dirty="0">
              <a:latin typeface="Arial Narrow"/>
              <a:cs typeface="Arial Narrow"/>
            </a:endParaRPr>
          </a:p>
        </p:txBody>
      </p:sp>
      <p:sp>
        <p:nvSpPr>
          <p:cNvPr id="30" name="Content Placeholder 4"/>
          <p:cNvSpPr txBox="1">
            <a:spLocks/>
          </p:cNvSpPr>
          <p:nvPr/>
        </p:nvSpPr>
        <p:spPr>
          <a:xfrm>
            <a:off x="7868901" y="4516661"/>
            <a:ext cx="998873"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50</a:t>
            </a:r>
            <a:r>
              <a:rPr lang="en-US" altLang="ja-JP" sz="1200" b="1" dirty="0">
                <a:latin typeface="Arial Narrow"/>
                <a:cs typeface="Arial Narrow"/>
              </a:rPr>
              <a:t>00</a:t>
            </a:r>
            <a:r>
              <a:rPr lang="ja-JP" altLang="en-US" sz="1200" b="1" dirty="0">
                <a:latin typeface="Arial Narrow"/>
                <a:cs typeface="Arial Narrow"/>
              </a:rPr>
              <a:t>万ドル</a:t>
            </a:r>
            <a:endParaRPr lang="en-US" sz="1200" b="1" dirty="0">
              <a:latin typeface="Arial Narrow"/>
              <a:cs typeface="Arial Narrow"/>
            </a:endParaRPr>
          </a:p>
        </p:txBody>
      </p:sp>
      <p:sp>
        <p:nvSpPr>
          <p:cNvPr id="31" name="Content Placeholder 4"/>
          <p:cNvSpPr txBox="1">
            <a:spLocks/>
          </p:cNvSpPr>
          <p:nvPr/>
        </p:nvSpPr>
        <p:spPr>
          <a:xfrm>
            <a:off x="7876778" y="5287421"/>
            <a:ext cx="774314" cy="30823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latin typeface="Arial Narrow"/>
                <a:cs typeface="Arial Narrow"/>
              </a:rPr>
              <a:t>0</a:t>
            </a:r>
          </a:p>
        </p:txBody>
      </p:sp>
      <p:sp>
        <p:nvSpPr>
          <p:cNvPr id="2" name="正方形/長方形 1"/>
          <p:cNvSpPr/>
          <p:nvPr/>
        </p:nvSpPr>
        <p:spPr>
          <a:xfrm>
            <a:off x="61293" y="1006997"/>
            <a:ext cx="6838193" cy="3416320"/>
          </a:xfrm>
          <a:prstGeom prst="rect">
            <a:avLst/>
          </a:prstGeom>
        </p:spPr>
        <p:txBody>
          <a:bodyPr wrap="square">
            <a:spAutoFit/>
          </a:bodyPr>
          <a:lstStyle/>
          <a:p>
            <a:r>
              <a:rPr lang="en-US" altLang="ja-JP" dirty="0"/>
              <a:t>1917</a:t>
            </a:r>
            <a:r>
              <a:rPr lang="ja-JP" altLang="en-US" dirty="0"/>
              <a:t>年から</a:t>
            </a:r>
            <a:r>
              <a:rPr lang="en-US" altLang="ja-JP" dirty="0"/>
              <a:t>1947-48</a:t>
            </a:r>
            <a:r>
              <a:rPr lang="ja-JP" altLang="en-US" dirty="0"/>
              <a:t>年度の末にかけて、</a:t>
            </a:r>
          </a:p>
          <a:p>
            <a:r>
              <a:rPr lang="ja-JP" altLang="en-US" dirty="0"/>
              <a:t>財団が受領した寄付は合計でもわずか</a:t>
            </a:r>
            <a:r>
              <a:rPr lang="en-US" altLang="ja-JP" dirty="0"/>
              <a:t>200</a:t>
            </a:r>
            <a:r>
              <a:rPr lang="ja-JP" altLang="en-US" dirty="0"/>
              <a:t>万ドル</a:t>
            </a:r>
          </a:p>
          <a:p>
            <a:r>
              <a:rPr lang="en-US" altLang="ja-JP" dirty="0"/>
              <a:t>1947</a:t>
            </a:r>
            <a:r>
              <a:rPr lang="ja-JP" altLang="en-US" dirty="0"/>
              <a:t>年のポール・ハリスが逝去。</a:t>
            </a:r>
          </a:p>
          <a:p>
            <a:r>
              <a:rPr lang="ja-JP" altLang="en-US" dirty="0"/>
              <a:t>ロータリーは、彼を追悼するのであれば、財団に寄付すべきだとのハリスの言葉に応え、ハリス死去の知らせが広がったあとにロータリー本部に寄せられた多額の寄付を管理するための特別基金を設置。それをきっかけとして今日、財団の資産は</a:t>
            </a:r>
          </a:p>
          <a:p>
            <a:r>
              <a:rPr lang="en-US" altLang="ja-JP" dirty="0"/>
              <a:t>10</a:t>
            </a:r>
            <a:r>
              <a:rPr lang="ja-JP" altLang="en-US" dirty="0"/>
              <a:t>億ドル以上に成長しています。</a:t>
            </a:r>
          </a:p>
        </p:txBody>
      </p:sp>
    </p:spTree>
    <p:extLst>
      <p:ext uri="{BB962C8B-B14F-4D97-AF65-F5344CB8AC3E}">
        <p14:creationId xmlns:p14="http://schemas.microsoft.com/office/powerpoint/2010/main" val="672509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7"/>
            <a:ext cx="9144000" cy="1422545"/>
          </a:xfrm>
        </p:spPr>
        <p:txBody>
          <a:bodyPr/>
          <a:lstStyle/>
          <a:p>
            <a:pPr algn="ctr"/>
            <a:r>
              <a:rPr kumimoji="1" lang="ja-JP" altLang="en-US" sz="3200" dirty="0" smtClean="0"/>
              <a:t>なぜ寄付をするのでしょうか</a:t>
            </a:r>
            <a:r>
              <a:rPr kumimoji="1" lang="en-US" altLang="ja-JP" sz="3200" dirty="0" smtClean="0"/>
              <a:t>?</a:t>
            </a:r>
            <a:br>
              <a:rPr kumimoji="1" lang="en-US" altLang="ja-JP" sz="3200" dirty="0" smtClean="0"/>
            </a:br>
            <a:r>
              <a:rPr kumimoji="1" lang="ja-JP" altLang="en-US" sz="2800" dirty="0" smtClean="0"/>
              <a:t>その前に</a:t>
            </a:r>
            <a:r>
              <a:rPr kumimoji="1" lang="ja-JP" altLang="en-US" sz="3200" dirty="0" smtClean="0"/>
              <a:t/>
            </a:r>
            <a:br>
              <a:rPr kumimoji="1" lang="ja-JP" altLang="en-US" sz="3200" dirty="0" smtClean="0"/>
            </a:br>
            <a:r>
              <a:rPr kumimoji="1" lang="ja-JP" altLang="en-US" sz="3200" dirty="0" smtClean="0"/>
              <a:t>ロータリーの基本</a:t>
            </a:r>
            <a:r>
              <a:rPr kumimoji="1" lang="ja-JP" altLang="en-US" sz="3200" dirty="0"/>
              <a:t>理念</a:t>
            </a:r>
          </a:p>
        </p:txBody>
      </p:sp>
      <p:sp>
        <p:nvSpPr>
          <p:cNvPr id="3" name="テキスト ボックス 2"/>
          <p:cNvSpPr txBox="1"/>
          <p:nvPr/>
        </p:nvSpPr>
        <p:spPr>
          <a:xfrm>
            <a:off x="389465" y="1888758"/>
            <a:ext cx="8754535" cy="3908762"/>
          </a:xfrm>
          <a:prstGeom prst="rect">
            <a:avLst/>
          </a:prstGeom>
          <a:noFill/>
        </p:spPr>
        <p:txBody>
          <a:bodyPr wrap="square" rtlCol="0">
            <a:spAutoFit/>
          </a:bodyPr>
          <a:lstStyle/>
          <a:p>
            <a:r>
              <a:rPr lang="ja-JP" altLang="en-US" b="1" dirty="0">
                <a:solidFill>
                  <a:schemeClr val="bg1"/>
                </a:solidFill>
              </a:rPr>
              <a:t>チェスレイ・ペリー　</a:t>
            </a:r>
            <a:r>
              <a:rPr kumimoji="1" lang="ja-JP" altLang="en-US" b="1" dirty="0">
                <a:solidFill>
                  <a:schemeClr val="bg1"/>
                </a:solidFill>
              </a:rPr>
              <a:t>　</a:t>
            </a:r>
            <a:r>
              <a:rPr kumimoji="1" lang="en-US" altLang="ja-JP" b="1" dirty="0">
                <a:solidFill>
                  <a:schemeClr val="bg1"/>
                </a:solidFill>
              </a:rPr>
              <a:t>RI</a:t>
            </a:r>
            <a:r>
              <a:rPr kumimoji="1" lang="ja-JP" altLang="en-US" b="1" dirty="0">
                <a:solidFill>
                  <a:schemeClr val="bg1"/>
                </a:solidFill>
              </a:rPr>
              <a:t>「</a:t>
            </a:r>
            <a:r>
              <a:rPr kumimoji="1" lang="en-US" altLang="ja-JP" b="1" dirty="0">
                <a:solidFill>
                  <a:schemeClr val="bg1"/>
                </a:solidFill>
              </a:rPr>
              <a:t>Official Directory</a:t>
            </a:r>
            <a:r>
              <a:rPr kumimoji="1" lang="ja-JP" altLang="en-US" b="1" dirty="0">
                <a:solidFill>
                  <a:schemeClr val="bg1"/>
                </a:solidFill>
              </a:rPr>
              <a:t>」の裏表紙にメモ書き</a:t>
            </a:r>
            <a:endParaRPr kumimoji="1" lang="en-US" altLang="ja-JP" b="1" dirty="0">
              <a:solidFill>
                <a:schemeClr val="bg1"/>
              </a:solidFill>
            </a:endParaRPr>
          </a:p>
          <a:p>
            <a:endParaRPr kumimoji="1" lang="en-US" altLang="ja-JP" sz="1200" b="1" dirty="0">
              <a:solidFill>
                <a:schemeClr val="bg1"/>
              </a:solidFill>
            </a:endParaRPr>
          </a:p>
          <a:p>
            <a:r>
              <a:rPr lang="en-US" altLang="ja-JP" sz="3600" b="1" dirty="0">
                <a:solidFill>
                  <a:schemeClr val="bg1"/>
                </a:solidFill>
              </a:rPr>
              <a:t>Thoughtfulness of and helpfulness to others</a:t>
            </a:r>
          </a:p>
          <a:p>
            <a:endParaRPr kumimoji="1" lang="en-US" altLang="ja-JP" sz="3600" b="1" dirty="0">
              <a:solidFill>
                <a:schemeClr val="bg1"/>
              </a:solidFill>
            </a:endParaRPr>
          </a:p>
          <a:p>
            <a:r>
              <a:rPr lang="ja-JP" altLang="en-US" sz="2800" b="1" dirty="0">
                <a:solidFill>
                  <a:schemeClr val="bg1"/>
                </a:solidFill>
              </a:rPr>
              <a:t>全世界のロータリークラブは一つの基本理念</a:t>
            </a:r>
          </a:p>
          <a:p>
            <a:r>
              <a:rPr lang="ja-JP" altLang="en-US" sz="2800" b="1" dirty="0">
                <a:solidFill>
                  <a:schemeClr val="bg1"/>
                </a:solidFill>
              </a:rPr>
              <a:t>　　　　　　　　</a:t>
            </a:r>
            <a:r>
              <a:rPr lang="en-US" altLang="ja-JP" sz="2800" b="1" dirty="0">
                <a:solidFill>
                  <a:schemeClr val="bg1"/>
                </a:solidFill>
              </a:rPr>
              <a:t>『</a:t>
            </a:r>
            <a:r>
              <a:rPr lang="ja-JP" altLang="en-US" sz="2800" b="1" dirty="0">
                <a:solidFill>
                  <a:schemeClr val="bg1"/>
                </a:solidFill>
              </a:rPr>
              <a:t>奉仕の理念</a:t>
            </a:r>
            <a:r>
              <a:rPr lang="en-US" altLang="ja-JP" sz="2800" b="1" dirty="0">
                <a:solidFill>
                  <a:schemeClr val="bg1"/>
                </a:solidFill>
              </a:rPr>
              <a:t>』Ideal of  Service</a:t>
            </a:r>
            <a:r>
              <a:rPr lang="ja-JP" altLang="en-US" sz="2800" b="1" dirty="0">
                <a:solidFill>
                  <a:schemeClr val="bg1"/>
                </a:solidFill>
              </a:rPr>
              <a:t>を持っている</a:t>
            </a:r>
          </a:p>
          <a:p>
            <a:endParaRPr lang="ja-JP" altLang="en-US" sz="2800" b="1" dirty="0">
              <a:solidFill>
                <a:schemeClr val="bg1"/>
              </a:solidFill>
            </a:endParaRPr>
          </a:p>
          <a:p>
            <a:r>
              <a:rPr kumimoji="1" lang="ja-JP" altLang="en-US" sz="2800" b="1" dirty="0">
                <a:solidFill>
                  <a:schemeClr val="bg1"/>
                </a:solidFill>
              </a:rPr>
              <a:t>それは　</a:t>
            </a:r>
            <a:r>
              <a:rPr kumimoji="1" lang="ja-JP" altLang="en-US" sz="2800" b="1" dirty="0">
                <a:solidFill>
                  <a:srgbClr val="FFFF00"/>
                </a:solidFill>
              </a:rPr>
              <a:t>他人のことを思いやり、他人の助けになること</a:t>
            </a:r>
            <a:r>
              <a:rPr kumimoji="1" lang="ja-JP" altLang="en-US" sz="2800" b="1" dirty="0">
                <a:solidFill>
                  <a:schemeClr val="bg1"/>
                </a:solidFill>
              </a:rPr>
              <a:t>　である</a:t>
            </a:r>
          </a:p>
        </p:txBody>
      </p:sp>
    </p:spTree>
    <p:extLst>
      <p:ext uri="{BB962C8B-B14F-4D97-AF65-F5344CB8AC3E}">
        <p14:creationId xmlns:p14="http://schemas.microsoft.com/office/powerpoint/2010/main" val="503064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7"/>
            <a:ext cx="9144000" cy="622829"/>
          </a:xfrm>
        </p:spPr>
        <p:txBody>
          <a:bodyPr/>
          <a:lstStyle/>
          <a:p>
            <a:pPr algn="ctr"/>
            <a:r>
              <a:rPr kumimoji="1" lang="ja-JP" altLang="en-US" sz="3200" dirty="0"/>
              <a:t>ロータリーの目的</a:t>
            </a:r>
          </a:p>
        </p:txBody>
      </p:sp>
      <p:sp>
        <p:nvSpPr>
          <p:cNvPr id="4" name="テキスト ボックス 3"/>
          <p:cNvSpPr txBox="1"/>
          <p:nvPr/>
        </p:nvSpPr>
        <p:spPr>
          <a:xfrm>
            <a:off x="169333" y="897466"/>
            <a:ext cx="8974667" cy="5139869"/>
          </a:xfrm>
          <a:prstGeom prst="rect">
            <a:avLst/>
          </a:prstGeom>
          <a:noFill/>
        </p:spPr>
        <p:txBody>
          <a:bodyPr wrap="square" rtlCol="0">
            <a:spAutoFit/>
          </a:bodyPr>
          <a:lstStyle/>
          <a:p>
            <a:r>
              <a:rPr lang="ja-JP" altLang="en-US" sz="2800" b="1" dirty="0">
                <a:solidFill>
                  <a:schemeClr val="bg1"/>
                </a:solidFill>
              </a:rPr>
              <a:t>ロータリーの目的は、意義ある事業　</a:t>
            </a:r>
            <a:r>
              <a:rPr lang="en-US" altLang="ja-JP" sz="2800" b="1" dirty="0">
                <a:solidFill>
                  <a:schemeClr val="bg1"/>
                </a:solidFill>
              </a:rPr>
              <a:t>enterprise</a:t>
            </a:r>
            <a:r>
              <a:rPr lang="ja-JP" altLang="en-US" sz="2800" b="1" dirty="0">
                <a:solidFill>
                  <a:schemeClr val="bg1"/>
                </a:solidFill>
              </a:rPr>
              <a:t>　の</a:t>
            </a:r>
          </a:p>
          <a:p>
            <a:r>
              <a:rPr lang="ja-JP" altLang="en-US" sz="2800" b="1" dirty="0">
                <a:solidFill>
                  <a:schemeClr val="bg1"/>
                </a:solidFill>
              </a:rPr>
              <a:t>基礎として奉仕の理念を奨励し、これを育むことにある。</a:t>
            </a:r>
          </a:p>
          <a:p>
            <a:r>
              <a:rPr lang="en-US" altLang="ja-JP" sz="2800" b="1" dirty="0">
                <a:solidFill>
                  <a:schemeClr val="bg1"/>
                </a:solidFill>
              </a:rPr>
              <a:t>•</a:t>
            </a:r>
            <a:r>
              <a:rPr lang="ja-JP" altLang="en-US" sz="2800" b="1" dirty="0">
                <a:solidFill>
                  <a:schemeClr val="bg1"/>
                </a:solidFill>
              </a:rPr>
              <a:t>第</a:t>
            </a:r>
            <a:r>
              <a:rPr lang="en-US" altLang="ja-JP" sz="2800" b="1" dirty="0">
                <a:solidFill>
                  <a:schemeClr val="bg1"/>
                </a:solidFill>
              </a:rPr>
              <a:t>1</a:t>
            </a:r>
            <a:r>
              <a:rPr lang="ja-JP" altLang="en-US" sz="2800" b="1" dirty="0">
                <a:solidFill>
                  <a:schemeClr val="bg1"/>
                </a:solidFill>
              </a:rPr>
              <a:t>　知り合いを広めることによって奉仕の機会とすること</a:t>
            </a:r>
          </a:p>
          <a:p>
            <a:r>
              <a:rPr lang="en-US" altLang="ja-JP" sz="2800" b="1" dirty="0">
                <a:solidFill>
                  <a:schemeClr val="bg1"/>
                </a:solidFill>
              </a:rPr>
              <a:t>•</a:t>
            </a:r>
            <a:r>
              <a:rPr lang="ja-JP" altLang="en-US" sz="2800" b="1" dirty="0">
                <a:solidFill>
                  <a:schemeClr val="bg1"/>
                </a:solidFill>
              </a:rPr>
              <a:t>第</a:t>
            </a:r>
            <a:r>
              <a:rPr lang="en-US" altLang="ja-JP" sz="2800" b="1" dirty="0">
                <a:solidFill>
                  <a:schemeClr val="bg1"/>
                </a:solidFill>
              </a:rPr>
              <a:t>2</a:t>
            </a:r>
            <a:r>
              <a:rPr lang="ja-JP" altLang="en-US" sz="2800" b="1" dirty="0">
                <a:solidFill>
                  <a:schemeClr val="bg1"/>
                </a:solidFill>
              </a:rPr>
              <a:t>　職業上の高い倫理基準を保ち、役立つ仕事はすべ</a:t>
            </a:r>
          </a:p>
          <a:p>
            <a:r>
              <a:rPr lang="ja-JP" altLang="en-US" sz="2800" b="1" dirty="0">
                <a:solidFill>
                  <a:schemeClr val="bg1"/>
                </a:solidFill>
              </a:rPr>
              <a:t>　　　　</a:t>
            </a:r>
            <a:r>
              <a:rPr lang="ja-JP" altLang="en-US" sz="2800" b="1" dirty="0" err="1">
                <a:solidFill>
                  <a:schemeClr val="bg1"/>
                </a:solidFill>
              </a:rPr>
              <a:t>て</a:t>
            </a:r>
            <a:r>
              <a:rPr lang="ja-JP" altLang="en-US" sz="2800" b="1" dirty="0">
                <a:solidFill>
                  <a:schemeClr val="bg1"/>
                </a:solidFill>
              </a:rPr>
              <a:t>価値あるものと認識し、社会に奉仕する機会として</a:t>
            </a:r>
          </a:p>
          <a:p>
            <a:r>
              <a:rPr lang="ja-JP" altLang="en-US" sz="2800" b="1" dirty="0">
                <a:solidFill>
                  <a:schemeClr val="bg1"/>
                </a:solidFill>
              </a:rPr>
              <a:t>　　　　ロータリアン各自の職業を高潔なものにすること</a:t>
            </a:r>
          </a:p>
          <a:p>
            <a:r>
              <a:rPr lang="en-US" altLang="ja-JP" sz="2800" b="1" dirty="0">
                <a:solidFill>
                  <a:schemeClr val="bg1"/>
                </a:solidFill>
              </a:rPr>
              <a:t>•</a:t>
            </a:r>
            <a:r>
              <a:rPr lang="ja-JP" altLang="en-US" sz="2800" b="1" dirty="0">
                <a:solidFill>
                  <a:schemeClr val="bg1"/>
                </a:solidFill>
              </a:rPr>
              <a:t>第</a:t>
            </a:r>
            <a:r>
              <a:rPr lang="en-US" altLang="ja-JP" sz="2800" b="1" dirty="0">
                <a:solidFill>
                  <a:schemeClr val="bg1"/>
                </a:solidFill>
              </a:rPr>
              <a:t>3</a:t>
            </a:r>
            <a:r>
              <a:rPr lang="ja-JP" altLang="en-US" sz="2800" b="1" dirty="0">
                <a:solidFill>
                  <a:schemeClr val="bg1"/>
                </a:solidFill>
              </a:rPr>
              <a:t>　ロータリアン一人一人が、個人として、また事業</a:t>
            </a:r>
            <a:r>
              <a:rPr lang="ja-JP" altLang="en-US" sz="2800" b="1" dirty="0" err="1">
                <a:solidFill>
                  <a:schemeClr val="bg1"/>
                </a:solidFill>
              </a:rPr>
              <a:t>およ</a:t>
            </a:r>
            <a:endParaRPr lang="ja-JP" altLang="en-US" sz="2800" b="1" dirty="0">
              <a:solidFill>
                <a:schemeClr val="bg1"/>
              </a:solidFill>
            </a:endParaRPr>
          </a:p>
          <a:p>
            <a:r>
              <a:rPr lang="ja-JP" altLang="en-US" sz="2800" b="1" dirty="0">
                <a:solidFill>
                  <a:schemeClr val="bg1"/>
                </a:solidFill>
              </a:rPr>
              <a:t>　　　　</a:t>
            </a:r>
            <a:r>
              <a:rPr lang="ja-JP" altLang="en-US" sz="2800" b="1" dirty="0" err="1">
                <a:solidFill>
                  <a:schemeClr val="bg1"/>
                </a:solidFill>
              </a:rPr>
              <a:t>び</a:t>
            </a:r>
            <a:r>
              <a:rPr lang="ja-JP" altLang="en-US" sz="2800" b="1" dirty="0">
                <a:solidFill>
                  <a:schemeClr val="bg1"/>
                </a:solidFill>
              </a:rPr>
              <a:t>社会生活において、日々、奉仕の理念を実践する</a:t>
            </a:r>
          </a:p>
          <a:p>
            <a:r>
              <a:rPr lang="ja-JP" altLang="en-US" sz="2800" b="1" dirty="0">
                <a:solidFill>
                  <a:schemeClr val="bg1"/>
                </a:solidFill>
              </a:rPr>
              <a:t>　　　　こと</a:t>
            </a:r>
            <a:r>
              <a:rPr lang="ja-JP" altLang="en-US" sz="2800" b="1" dirty="0"/>
              <a:t>　</a:t>
            </a:r>
          </a:p>
          <a:p>
            <a:pPr lvl="0"/>
            <a:r>
              <a:rPr lang="en-US" altLang="ja-JP" sz="2800" b="1" dirty="0">
                <a:solidFill>
                  <a:prstClr val="white"/>
                </a:solidFill>
              </a:rPr>
              <a:t>•</a:t>
            </a:r>
            <a:r>
              <a:rPr lang="ja-JP" altLang="en-US" sz="2800" b="1" dirty="0">
                <a:solidFill>
                  <a:prstClr val="white"/>
                </a:solidFill>
              </a:rPr>
              <a:t>第</a:t>
            </a:r>
            <a:r>
              <a:rPr lang="en-US" altLang="ja-JP" sz="2800" b="1" dirty="0">
                <a:solidFill>
                  <a:prstClr val="white"/>
                </a:solidFill>
              </a:rPr>
              <a:t>4</a:t>
            </a:r>
            <a:r>
              <a:rPr lang="ja-JP" altLang="en-US" sz="2800" b="1" dirty="0">
                <a:solidFill>
                  <a:prstClr val="white"/>
                </a:solidFill>
              </a:rPr>
              <a:t>　奉仕の理念で結ばれた職業人が、世界的ネットワー</a:t>
            </a:r>
          </a:p>
          <a:p>
            <a:pPr lvl="0"/>
            <a:r>
              <a:rPr lang="ja-JP" altLang="en-US" sz="2800" b="1" dirty="0">
                <a:solidFill>
                  <a:prstClr val="white"/>
                </a:solidFill>
              </a:rPr>
              <a:t>　　　　クを通じて、国際理解、親善、平和を推進すること</a:t>
            </a:r>
          </a:p>
          <a:p>
            <a:endParaRPr lang="ja-JP" altLang="en-US" sz="2000" b="1" dirty="0"/>
          </a:p>
        </p:txBody>
      </p:sp>
    </p:spTree>
    <p:extLst>
      <p:ext uri="{BB962C8B-B14F-4D97-AF65-F5344CB8AC3E}">
        <p14:creationId xmlns:p14="http://schemas.microsoft.com/office/powerpoint/2010/main" val="90950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540935"/>
            <a:ext cx="9144000" cy="4876798"/>
          </a:xfrm>
        </p:spPr>
        <p:txBody>
          <a:bodyPr/>
          <a:lstStyle/>
          <a:p>
            <a:r>
              <a:rPr kumimoji="1" lang="ja-JP" altLang="en-US" sz="2800" dirty="0">
                <a:solidFill>
                  <a:schemeClr val="tx1"/>
                </a:solidFill>
              </a:rPr>
              <a:t>ロータリーの基本理念＝　</a:t>
            </a:r>
            <a:r>
              <a:rPr kumimoji="1" lang="en-US" altLang="ja-JP" sz="2800" dirty="0">
                <a:solidFill>
                  <a:schemeClr val="tx1"/>
                </a:solidFill>
              </a:rPr>
              <a:t>『</a:t>
            </a:r>
            <a:r>
              <a:rPr kumimoji="1" lang="ja-JP" altLang="en-US" sz="2800" dirty="0">
                <a:solidFill>
                  <a:schemeClr val="tx1"/>
                </a:solidFill>
              </a:rPr>
              <a:t>奉仕の理念</a:t>
            </a:r>
            <a:r>
              <a:rPr kumimoji="1" lang="en-US" altLang="ja-JP" sz="2800" dirty="0">
                <a:solidFill>
                  <a:schemeClr val="tx1"/>
                </a:solidFill>
              </a:rPr>
              <a:t>』</a:t>
            </a:r>
            <a:r>
              <a:rPr kumimoji="1" lang="ja-JP" altLang="en-US" sz="2800" dirty="0">
                <a:solidFill>
                  <a:schemeClr val="tx1"/>
                </a:solidFill>
              </a:rPr>
              <a:t/>
            </a:r>
            <a:br>
              <a:rPr kumimoji="1" lang="ja-JP" altLang="en-US" sz="2800" dirty="0">
                <a:solidFill>
                  <a:schemeClr val="tx1"/>
                </a:solidFill>
              </a:rPr>
            </a:br>
            <a:r>
              <a:rPr kumimoji="1" lang="ja-JP" altLang="en-US" sz="2800" dirty="0">
                <a:solidFill>
                  <a:schemeClr val="tx1"/>
                </a:solidFill>
              </a:rPr>
              <a:t>他人のことを思いやり、他人の助けになること</a:t>
            </a:r>
            <a:br>
              <a:rPr kumimoji="1" lang="ja-JP" altLang="en-US" sz="2800" dirty="0">
                <a:solidFill>
                  <a:schemeClr val="tx1"/>
                </a:solidFill>
              </a:rPr>
            </a:br>
            <a:r>
              <a:rPr kumimoji="1" lang="ja-JP" altLang="en-US" sz="2800" dirty="0">
                <a:solidFill>
                  <a:schemeClr val="tx1"/>
                </a:solidFill>
              </a:rPr>
              <a:t/>
            </a:r>
            <a:br>
              <a:rPr kumimoji="1" lang="ja-JP" altLang="en-US" sz="2800" dirty="0">
                <a:solidFill>
                  <a:schemeClr val="tx1"/>
                </a:solidFill>
              </a:rPr>
            </a:br>
            <a:r>
              <a:rPr kumimoji="1" lang="ja-JP" altLang="en-US" sz="2800" dirty="0">
                <a:solidFill>
                  <a:schemeClr val="tx1"/>
                </a:solidFill>
              </a:rPr>
              <a:t>＝ロータリーの</a:t>
            </a:r>
            <a:r>
              <a:rPr kumimoji="1" lang="en-US" altLang="ja-JP" sz="2800" dirty="0">
                <a:solidFill>
                  <a:schemeClr val="tx1"/>
                </a:solidFill>
              </a:rPr>
              <a:t>4</a:t>
            </a:r>
            <a:r>
              <a:rPr kumimoji="1" lang="ja-JP" altLang="en-US" sz="2800" dirty="0" err="1">
                <a:solidFill>
                  <a:schemeClr val="tx1"/>
                </a:solidFill>
              </a:rPr>
              <a:t>つの</a:t>
            </a:r>
            <a:r>
              <a:rPr kumimoji="1" lang="ja-JP" altLang="en-US" sz="2800" dirty="0">
                <a:solidFill>
                  <a:schemeClr val="tx1"/>
                </a:solidFill>
              </a:rPr>
              <a:t>目的を通じ奉仕の理念を育むこと</a:t>
            </a:r>
            <a:br>
              <a:rPr kumimoji="1" lang="ja-JP" altLang="en-US" sz="2800" dirty="0">
                <a:solidFill>
                  <a:schemeClr val="tx1"/>
                </a:solidFill>
              </a:rPr>
            </a:br>
            <a:r>
              <a:rPr kumimoji="1" lang="ja-JP" altLang="en-US" sz="2800" dirty="0">
                <a:solidFill>
                  <a:schemeClr val="tx1"/>
                </a:solidFill>
              </a:rPr>
              <a:t>目的実現の手段＝奉仕プロジェクト</a:t>
            </a:r>
            <a:br>
              <a:rPr kumimoji="1" lang="ja-JP" altLang="en-US" sz="2800" dirty="0">
                <a:solidFill>
                  <a:schemeClr val="tx1"/>
                </a:solidFill>
              </a:rPr>
            </a:br>
            <a:r>
              <a:rPr kumimoji="1" lang="ja-JP" altLang="en-US" sz="2800" dirty="0">
                <a:solidFill>
                  <a:schemeClr val="tx1"/>
                </a:solidFill>
              </a:rPr>
              <a:t/>
            </a:r>
            <a:br>
              <a:rPr kumimoji="1" lang="ja-JP" altLang="en-US" sz="2800" dirty="0">
                <a:solidFill>
                  <a:schemeClr val="tx1"/>
                </a:solidFill>
              </a:rPr>
            </a:br>
            <a:r>
              <a:rPr kumimoji="1" lang="ja-JP" altLang="en-US" sz="2800" dirty="0">
                <a:solidFill>
                  <a:schemeClr val="tx1"/>
                </a:solidFill>
              </a:rPr>
              <a:t>奉仕プロジェクトを皆さんの寄付が財団を通じサポート</a:t>
            </a:r>
            <a:br>
              <a:rPr kumimoji="1" lang="ja-JP" altLang="en-US" sz="2800" dirty="0">
                <a:solidFill>
                  <a:schemeClr val="tx1"/>
                </a:solidFill>
              </a:rPr>
            </a:br>
            <a:r>
              <a:rPr kumimoji="1" lang="ja-JP" altLang="en-US" sz="2800" dirty="0">
                <a:solidFill>
                  <a:schemeClr val="tx1"/>
                </a:solidFill>
              </a:rPr>
              <a:t/>
            </a:r>
            <a:br>
              <a:rPr kumimoji="1" lang="ja-JP" altLang="en-US" sz="2800" dirty="0">
                <a:solidFill>
                  <a:schemeClr val="tx1"/>
                </a:solidFill>
              </a:rPr>
            </a:br>
            <a:r>
              <a:rPr kumimoji="1" lang="ja-JP" altLang="en-US" sz="3200" dirty="0">
                <a:solidFill>
                  <a:schemeClr val="tx1"/>
                </a:solidFill>
              </a:rPr>
              <a:t>皆さんの寄付</a:t>
            </a:r>
            <a:r>
              <a:rPr kumimoji="1" lang="en-US" altLang="ja-JP" sz="2800" dirty="0">
                <a:solidFill>
                  <a:schemeClr val="tx1"/>
                </a:solidFill>
              </a:rPr>
              <a:t/>
            </a:r>
            <a:br>
              <a:rPr kumimoji="1" lang="en-US" altLang="ja-JP" sz="2800" dirty="0">
                <a:solidFill>
                  <a:schemeClr val="tx1"/>
                </a:solidFill>
              </a:rPr>
            </a:br>
            <a:r>
              <a:rPr kumimoji="1" lang="ja-JP" altLang="en-US" sz="1800" dirty="0">
                <a:solidFill>
                  <a:schemeClr val="tx1"/>
                </a:solidFill>
              </a:rPr>
              <a:t>↓</a:t>
            </a:r>
            <a:r>
              <a:rPr kumimoji="1" lang="ja-JP" altLang="en-US" sz="2800" dirty="0">
                <a:solidFill>
                  <a:schemeClr val="tx1"/>
                </a:solidFill>
              </a:rPr>
              <a:t/>
            </a:r>
            <a:br>
              <a:rPr kumimoji="1" lang="ja-JP" altLang="en-US" sz="2800" dirty="0">
                <a:solidFill>
                  <a:schemeClr val="tx1"/>
                </a:solidFill>
              </a:rPr>
            </a:br>
            <a:r>
              <a:rPr kumimoji="1" lang="ja-JP" altLang="en-US" sz="3200" dirty="0">
                <a:solidFill>
                  <a:schemeClr val="tx1"/>
                </a:solidFill>
              </a:rPr>
              <a:t>ロータリーの基本理念の実現のためのひとつの手段</a:t>
            </a:r>
            <a:r>
              <a:rPr kumimoji="1" lang="ja-JP" altLang="en-US" sz="2800" dirty="0">
                <a:solidFill>
                  <a:schemeClr val="tx1"/>
                </a:solidFill>
              </a:rPr>
              <a:t/>
            </a:r>
            <a:br>
              <a:rPr kumimoji="1" lang="ja-JP" altLang="en-US" sz="2800" dirty="0">
                <a:solidFill>
                  <a:schemeClr val="tx1"/>
                </a:solidFill>
              </a:rPr>
            </a:br>
            <a:r>
              <a:rPr kumimoji="1" lang="ja-JP" altLang="en-US" sz="3200" dirty="0">
                <a:solidFill>
                  <a:schemeClr val="tx1"/>
                </a:solidFill>
              </a:rPr>
              <a:t/>
            </a:r>
            <a:br>
              <a:rPr kumimoji="1" lang="ja-JP" altLang="en-US" sz="3200" dirty="0">
                <a:solidFill>
                  <a:schemeClr val="tx1"/>
                </a:solidFill>
              </a:rPr>
            </a:br>
            <a:r>
              <a:rPr kumimoji="1" lang="ja-JP" altLang="en-US" sz="3200" dirty="0">
                <a:solidFill>
                  <a:schemeClr val="tx1"/>
                </a:solidFill>
              </a:rPr>
              <a:t/>
            </a:r>
            <a:br>
              <a:rPr kumimoji="1" lang="ja-JP" altLang="en-US" sz="3200" dirty="0">
                <a:solidFill>
                  <a:schemeClr val="tx1"/>
                </a:solidFill>
              </a:rPr>
            </a:br>
            <a:r>
              <a:rPr kumimoji="1" lang="ja-JP" altLang="en-US" sz="3200" dirty="0">
                <a:solidFill>
                  <a:schemeClr val="tx1"/>
                </a:solidFill>
              </a:rPr>
              <a:t/>
            </a:r>
            <a:br>
              <a:rPr kumimoji="1" lang="ja-JP" altLang="en-US" sz="3200" dirty="0">
                <a:solidFill>
                  <a:schemeClr val="tx1"/>
                </a:solidFill>
              </a:rPr>
            </a:br>
            <a:endParaRPr kumimoji="1" lang="ja-JP" altLang="en-US" sz="3200" dirty="0">
              <a:solidFill>
                <a:schemeClr val="tx1"/>
              </a:solidFill>
            </a:endParaRPr>
          </a:p>
        </p:txBody>
      </p:sp>
      <p:sp>
        <p:nvSpPr>
          <p:cNvPr id="3" name="テキスト ボックス 2"/>
          <p:cNvSpPr txBox="1"/>
          <p:nvPr/>
        </p:nvSpPr>
        <p:spPr>
          <a:xfrm>
            <a:off x="1151467" y="287867"/>
            <a:ext cx="6824133" cy="646331"/>
          </a:xfrm>
          <a:prstGeom prst="rect">
            <a:avLst/>
          </a:prstGeom>
          <a:noFill/>
        </p:spPr>
        <p:txBody>
          <a:bodyPr wrap="square" rtlCol="0">
            <a:spAutoFit/>
          </a:bodyPr>
          <a:lstStyle/>
          <a:p>
            <a:pPr algn="ctr"/>
            <a:r>
              <a:rPr kumimoji="1" lang="ja-JP" altLang="en-US" sz="3600" b="1" dirty="0">
                <a:solidFill>
                  <a:schemeClr val="bg1"/>
                </a:solidFill>
              </a:rPr>
              <a:t>なぜ寄付をするのでしょうか</a:t>
            </a:r>
            <a:r>
              <a:rPr kumimoji="1" lang="en-US" altLang="ja-JP" sz="3600" b="1" dirty="0">
                <a:solidFill>
                  <a:schemeClr val="bg1"/>
                </a:solidFill>
              </a:rPr>
              <a:t>?</a:t>
            </a:r>
          </a:p>
        </p:txBody>
      </p:sp>
    </p:spTree>
    <p:extLst>
      <p:ext uri="{BB962C8B-B14F-4D97-AF65-F5344CB8AC3E}">
        <p14:creationId xmlns:p14="http://schemas.microsoft.com/office/powerpoint/2010/main" val="353521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3106"/>
            <a:ext cx="7391400" cy="487362"/>
          </a:xfrm>
        </p:spPr>
        <p:txBody>
          <a:bodyPr>
            <a:noAutofit/>
          </a:bodyPr>
          <a:lstStyle/>
          <a:p>
            <a:r>
              <a:rPr lang="ja-JP" altLang="en-US" sz="3200" dirty="0">
                <a:latin typeface="+mn-ea"/>
              </a:rPr>
              <a:t>ロータリー財団への寄付の種類</a:t>
            </a:r>
            <a:r>
              <a:rPr lang="ja-JP" altLang="en-US" sz="3200" dirty="0"/>
              <a:t/>
            </a:r>
            <a:br>
              <a:rPr lang="ja-JP" altLang="en-US" sz="3200" dirty="0"/>
            </a:br>
            <a:endParaRPr kumimoji="1" lang="ja-JP" altLang="en-US" sz="3200" dirty="0"/>
          </a:p>
        </p:txBody>
      </p:sp>
      <p:sp>
        <p:nvSpPr>
          <p:cNvPr id="3" name="正方形/長方形 2"/>
          <p:cNvSpPr/>
          <p:nvPr/>
        </p:nvSpPr>
        <p:spPr>
          <a:xfrm>
            <a:off x="665118" y="2574573"/>
            <a:ext cx="3474577" cy="707886"/>
          </a:xfrm>
          <a:prstGeom prst="rect">
            <a:avLst/>
          </a:prstGeom>
          <a:solidFill>
            <a:srgbClr val="005D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4000" b="1" dirty="0">
                <a:solidFill>
                  <a:schemeClr val="bg1"/>
                </a:solidFill>
                <a:latin typeface="+mn-ea"/>
                <a:ea typeface="+mn-ea"/>
              </a:rPr>
              <a:t>年次基金</a:t>
            </a:r>
            <a:endParaRPr lang="ja-JP" altLang="en-US" sz="4000" dirty="0">
              <a:solidFill>
                <a:schemeClr val="bg1"/>
              </a:solidFill>
              <a:latin typeface="+mn-ea"/>
              <a:ea typeface="+mn-ea"/>
            </a:endParaRPr>
          </a:p>
        </p:txBody>
      </p:sp>
      <p:sp>
        <p:nvSpPr>
          <p:cNvPr id="4" name="正方形/長方形 3"/>
          <p:cNvSpPr/>
          <p:nvPr/>
        </p:nvSpPr>
        <p:spPr>
          <a:xfrm>
            <a:off x="665118" y="3956355"/>
            <a:ext cx="3474577" cy="707886"/>
          </a:xfrm>
          <a:prstGeom prst="rect">
            <a:avLst/>
          </a:prstGeom>
          <a:solidFill>
            <a:srgbClr val="005D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4000" b="1" dirty="0">
                <a:solidFill>
                  <a:schemeClr val="bg1"/>
                </a:solidFill>
                <a:latin typeface="+mn-ea"/>
                <a:ea typeface="+mn-ea"/>
              </a:rPr>
              <a:t>恒久基金</a:t>
            </a:r>
            <a:endParaRPr lang="ja-JP" altLang="en-US" sz="4000" dirty="0">
              <a:solidFill>
                <a:schemeClr val="bg1"/>
              </a:solidFill>
              <a:latin typeface="+mn-ea"/>
              <a:ea typeface="+mn-ea"/>
            </a:endParaRPr>
          </a:p>
        </p:txBody>
      </p:sp>
      <p:sp>
        <p:nvSpPr>
          <p:cNvPr id="5" name="正方形/長方形 4"/>
          <p:cNvSpPr/>
          <p:nvPr/>
        </p:nvSpPr>
        <p:spPr>
          <a:xfrm>
            <a:off x="4819785" y="2555524"/>
            <a:ext cx="3605759" cy="707886"/>
          </a:xfrm>
          <a:prstGeom prst="rect">
            <a:avLst/>
          </a:prstGeom>
          <a:solidFill>
            <a:srgbClr val="005D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4000" b="1" dirty="0">
                <a:solidFill>
                  <a:schemeClr val="bg1"/>
                </a:solidFill>
                <a:latin typeface="+mn-ea"/>
                <a:ea typeface="+mn-ea"/>
              </a:rPr>
              <a:t>ポリオプラス</a:t>
            </a:r>
            <a:endParaRPr lang="ja-JP" altLang="en-US" sz="4000" dirty="0">
              <a:solidFill>
                <a:schemeClr val="bg1"/>
              </a:solidFill>
              <a:latin typeface="+mn-ea"/>
              <a:ea typeface="+mn-ea"/>
            </a:endParaRPr>
          </a:p>
        </p:txBody>
      </p:sp>
      <p:sp>
        <p:nvSpPr>
          <p:cNvPr id="6" name="正方形/長方形 5"/>
          <p:cNvSpPr/>
          <p:nvPr/>
        </p:nvSpPr>
        <p:spPr>
          <a:xfrm>
            <a:off x="4819785" y="3954119"/>
            <a:ext cx="3605759" cy="707886"/>
          </a:xfrm>
          <a:prstGeom prst="rect">
            <a:avLst/>
          </a:prstGeom>
          <a:solidFill>
            <a:srgbClr val="005D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4000" b="1" dirty="0">
                <a:solidFill>
                  <a:schemeClr val="bg1"/>
                </a:solidFill>
                <a:latin typeface="+mn-ea"/>
                <a:ea typeface="+mn-ea"/>
              </a:rPr>
              <a:t>その他基金</a:t>
            </a:r>
            <a:endParaRPr lang="ja-JP" altLang="en-US" sz="4000" dirty="0">
              <a:solidFill>
                <a:schemeClr val="bg1"/>
              </a:solidFill>
              <a:latin typeface="+mn-ea"/>
              <a:ea typeface="+mn-ea"/>
            </a:endParaRPr>
          </a:p>
        </p:txBody>
      </p:sp>
    </p:spTree>
    <p:extLst>
      <p:ext uri="{BB962C8B-B14F-4D97-AF65-F5344CB8AC3E}">
        <p14:creationId xmlns:p14="http://schemas.microsoft.com/office/powerpoint/2010/main" val="11986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57200" y="1028903"/>
            <a:ext cx="8447714" cy="3924151"/>
          </a:xfrm>
          <a:prstGeom prst="rect">
            <a:avLst/>
          </a:prstGeom>
          <a:solidFill>
            <a:schemeClr val="bg1"/>
          </a:solidFill>
          <a:ln>
            <a:noFill/>
          </a:ln>
          <a:effectLst/>
          <a:extLst/>
        </p:spPr>
        <p:txBody>
          <a:bodyPr wrap="square" bIns="0">
            <a:spAutoFit/>
          </a:bodyPr>
          <a:lstStyle/>
          <a:p>
            <a:pPr>
              <a:lnSpc>
                <a:spcPct val="150000"/>
              </a:lnSpc>
              <a:defRPr/>
            </a:pPr>
            <a:r>
              <a:rPr lang="ja-JP" altLang="en-US" dirty="0">
                <a:solidFill>
                  <a:schemeClr val="bg2">
                    <a:lumMod val="10000"/>
                  </a:schemeClr>
                </a:solidFill>
                <a:latin typeface="+mj-ea"/>
                <a:ea typeface="+mj-ea"/>
              </a:rPr>
              <a:t>年次基金寄付は、</a:t>
            </a:r>
          </a:p>
          <a:p>
            <a:pPr>
              <a:lnSpc>
                <a:spcPct val="150000"/>
              </a:lnSpc>
              <a:defRPr/>
            </a:pPr>
            <a:r>
              <a:rPr lang="ja-JP" altLang="en-US" dirty="0">
                <a:solidFill>
                  <a:schemeClr val="bg2">
                    <a:lumMod val="10000"/>
                  </a:schemeClr>
                </a:solidFill>
                <a:latin typeface="+mj-ea"/>
                <a:ea typeface="+mj-ea"/>
              </a:rPr>
              <a:t>ロータリー財団への寄付の基盤です。</a:t>
            </a:r>
            <a:endParaRPr lang="en-US" altLang="ja-JP" dirty="0">
              <a:solidFill>
                <a:schemeClr val="bg2">
                  <a:lumMod val="10000"/>
                </a:schemeClr>
              </a:solidFill>
              <a:latin typeface="+mj-ea"/>
              <a:ea typeface="+mj-ea"/>
            </a:endParaRPr>
          </a:p>
          <a:p>
            <a:pPr>
              <a:lnSpc>
                <a:spcPct val="150000"/>
              </a:lnSpc>
              <a:defRPr/>
            </a:pPr>
            <a:r>
              <a:rPr lang="ja-JP" altLang="en-US" dirty="0">
                <a:solidFill>
                  <a:schemeClr val="bg2">
                    <a:lumMod val="10000"/>
                  </a:schemeClr>
                </a:solidFill>
                <a:latin typeface="+mj-ea"/>
                <a:ea typeface="+mj-ea"/>
              </a:rPr>
              <a:t>当地区では今年度会員１人当たり</a:t>
            </a:r>
            <a:r>
              <a:rPr lang="en-US" altLang="ja-JP" dirty="0">
                <a:solidFill>
                  <a:srgbClr val="FF0000"/>
                </a:solidFill>
                <a:latin typeface="+mj-ea"/>
                <a:ea typeface="+mj-ea"/>
              </a:rPr>
              <a:t>150</a:t>
            </a:r>
            <a:r>
              <a:rPr lang="ja-JP" altLang="en-US" dirty="0">
                <a:solidFill>
                  <a:srgbClr val="FF0000"/>
                </a:solidFill>
                <a:latin typeface="+mj-ea"/>
                <a:ea typeface="+mj-ea"/>
              </a:rPr>
              <a:t>ドル</a:t>
            </a:r>
            <a:r>
              <a:rPr lang="ja-JP" altLang="en-US" dirty="0">
                <a:solidFill>
                  <a:schemeClr val="bg2">
                    <a:lumMod val="10000"/>
                  </a:schemeClr>
                </a:solidFill>
                <a:latin typeface="+mj-ea"/>
                <a:ea typeface="+mj-ea"/>
              </a:rPr>
              <a:t>を</a:t>
            </a:r>
            <a:endParaRPr lang="en-US" altLang="ja-JP" dirty="0">
              <a:solidFill>
                <a:schemeClr val="bg2">
                  <a:lumMod val="10000"/>
                </a:schemeClr>
              </a:solidFill>
              <a:latin typeface="+mj-ea"/>
              <a:ea typeface="+mj-ea"/>
            </a:endParaRPr>
          </a:p>
          <a:p>
            <a:pPr>
              <a:lnSpc>
                <a:spcPct val="150000"/>
              </a:lnSpc>
              <a:defRPr/>
            </a:pPr>
            <a:r>
              <a:rPr lang="ja-JP" altLang="en-US" dirty="0">
                <a:solidFill>
                  <a:schemeClr val="bg2">
                    <a:lumMod val="10000"/>
                  </a:schemeClr>
                </a:solidFill>
                <a:latin typeface="+mj-ea"/>
                <a:ea typeface="+mj-ea"/>
              </a:rPr>
              <a:t>目標に寄付をお願いしております。</a:t>
            </a:r>
          </a:p>
          <a:p>
            <a:pPr>
              <a:lnSpc>
                <a:spcPct val="150000"/>
              </a:lnSpc>
              <a:defRPr/>
            </a:pPr>
            <a:r>
              <a:rPr lang="ja-JP" altLang="en-US" dirty="0">
                <a:solidFill>
                  <a:schemeClr val="bg2">
                    <a:lumMod val="10000"/>
                  </a:schemeClr>
                </a:solidFill>
                <a:latin typeface="+mj-ea"/>
                <a:ea typeface="+mj-ea"/>
              </a:rPr>
              <a:t>年次基金寄付は</a:t>
            </a:r>
            <a:r>
              <a:rPr lang="en-US" altLang="ja-JP" u="sng" dirty="0">
                <a:solidFill>
                  <a:schemeClr val="bg2">
                    <a:lumMod val="10000"/>
                  </a:schemeClr>
                </a:solidFill>
                <a:latin typeface="+mj-ea"/>
                <a:ea typeface="+mj-ea"/>
              </a:rPr>
              <a:t>3</a:t>
            </a:r>
            <a:r>
              <a:rPr lang="ja-JP" altLang="en-US" u="sng" dirty="0">
                <a:solidFill>
                  <a:schemeClr val="bg2">
                    <a:lumMod val="10000"/>
                  </a:schemeClr>
                </a:solidFill>
                <a:latin typeface="+mj-ea"/>
                <a:ea typeface="+mj-ea"/>
              </a:rPr>
              <a:t>年後</a:t>
            </a:r>
            <a:r>
              <a:rPr lang="ja-JP" altLang="en-US" dirty="0">
                <a:solidFill>
                  <a:schemeClr val="bg2">
                    <a:lumMod val="10000"/>
                  </a:schemeClr>
                </a:solidFill>
                <a:latin typeface="+mj-ea"/>
                <a:ea typeface="+mj-ea"/>
              </a:rPr>
              <a:t>にシェアシステムにより</a:t>
            </a:r>
          </a:p>
          <a:p>
            <a:pPr>
              <a:lnSpc>
                <a:spcPct val="150000"/>
              </a:lnSpc>
              <a:defRPr/>
            </a:pPr>
            <a:r>
              <a:rPr lang="ja-JP" altLang="en-US" dirty="0">
                <a:solidFill>
                  <a:schemeClr val="bg2">
                    <a:lumMod val="10000"/>
                  </a:schemeClr>
                </a:solidFill>
                <a:latin typeface="+mj-ea"/>
                <a:ea typeface="+mj-ea"/>
              </a:rPr>
              <a:t>皆様の活動資金として戻ってまいります。</a:t>
            </a:r>
          </a:p>
          <a:p>
            <a:pPr>
              <a:lnSpc>
                <a:spcPct val="150000"/>
              </a:lnSpc>
              <a:defRPr/>
            </a:pPr>
            <a:r>
              <a:rPr lang="ja-JP" altLang="en-US" dirty="0">
                <a:solidFill>
                  <a:schemeClr val="bg2">
                    <a:lumMod val="10000"/>
                  </a:schemeClr>
                </a:solidFill>
                <a:latin typeface="+mj-ea"/>
                <a:ea typeface="+mj-ea"/>
              </a:rPr>
              <a:t>毎年のご寄付をお願いします。</a:t>
            </a:r>
            <a:endParaRPr lang="en-US" altLang="ja-JP" dirty="0">
              <a:solidFill>
                <a:schemeClr val="bg2">
                  <a:lumMod val="10000"/>
                </a:schemeClr>
              </a:solidFill>
              <a:latin typeface="+mj-ea"/>
              <a:ea typeface="+mj-ea"/>
            </a:endParaRPr>
          </a:p>
        </p:txBody>
      </p:sp>
      <p:pic>
        <p:nvPicPr>
          <p:cNvPr id="4" name="Picture 2" descr="David Stevenson and Asa Jupoa Stevenson co-founders of the Akha Training Center in Mae Suai, Thailand with some of the Akha children they have help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13" y="1222383"/>
            <a:ext cx="2629601" cy="1480881"/>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243106"/>
            <a:ext cx="7391400" cy="487362"/>
          </a:xfrm>
        </p:spPr>
        <p:txBody>
          <a:bodyPr>
            <a:noAutofit/>
          </a:bodyPr>
          <a:lstStyle/>
          <a:p>
            <a:r>
              <a:rPr kumimoji="1" lang="ja-JP" altLang="en-US" sz="3200" dirty="0"/>
              <a:t>年次基金寄付　</a:t>
            </a:r>
            <a:r>
              <a:rPr kumimoji="1" lang="ja-JP" altLang="en-US" sz="2400" dirty="0"/>
              <a:t>年次寄付は</a:t>
            </a:r>
            <a:r>
              <a:rPr kumimoji="1" lang="en-US" altLang="ja-JP" sz="2400" dirty="0"/>
              <a:t>3</a:t>
            </a:r>
            <a:r>
              <a:rPr kumimoji="1" lang="ja-JP" altLang="en-US" sz="2400" dirty="0"/>
              <a:t>年後の地区活動資金</a:t>
            </a:r>
            <a:endParaRPr kumimoji="1" lang="ja-JP" altLang="en-US" sz="3200" dirty="0"/>
          </a:p>
        </p:txBody>
      </p:sp>
    </p:spTree>
    <p:extLst>
      <p:ext uri="{BB962C8B-B14F-4D97-AF65-F5344CB8AC3E}">
        <p14:creationId xmlns:p14="http://schemas.microsoft.com/office/powerpoint/2010/main" val="1311850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457200" y="243106"/>
            <a:ext cx="7391400" cy="487362"/>
          </a:xfrm>
        </p:spPr>
        <p:txBody>
          <a:bodyPr>
            <a:noAutofit/>
          </a:bodyPr>
          <a:lstStyle/>
          <a:p>
            <a:r>
              <a:rPr kumimoji="1" lang="ja-JP" altLang="en-US" sz="3200" dirty="0"/>
              <a:t>恒久基金</a:t>
            </a:r>
          </a:p>
        </p:txBody>
      </p:sp>
      <p:sp>
        <p:nvSpPr>
          <p:cNvPr id="4" name="正方形/長方形 3"/>
          <p:cNvSpPr/>
          <p:nvPr/>
        </p:nvSpPr>
        <p:spPr>
          <a:xfrm>
            <a:off x="457200" y="1213405"/>
            <a:ext cx="7913077" cy="4293483"/>
          </a:xfrm>
          <a:prstGeom prst="rect">
            <a:avLst/>
          </a:prstGeom>
        </p:spPr>
        <p:txBody>
          <a:bodyPr wrap="square">
            <a:spAutoFit/>
          </a:bodyPr>
          <a:lstStyle/>
          <a:p>
            <a:pPr>
              <a:lnSpc>
                <a:spcPct val="150000"/>
              </a:lnSpc>
              <a:defRPr/>
            </a:pPr>
            <a:r>
              <a:rPr lang="ja-JP" altLang="en-US" sz="2600" dirty="0">
                <a:latin typeface="+mn-ea"/>
              </a:rPr>
              <a:t>年次基金が</a:t>
            </a:r>
          </a:p>
          <a:p>
            <a:pPr>
              <a:lnSpc>
                <a:spcPct val="150000"/>
              </a:lnSpc>
              <a:defRPr/>
            </a:pPr>
            <a:r>
              <a:rPr lang="ja-JP" altLang="en-US" sz="2600" dirty="0">
                <a:latin typeface="+mn-ea"/>
              </a:rPr>
              <a:t>今日の財団プログラムを支える一方、</a:t>
            </a:r>
          </a:p>
          <a:p>
            <a:pPr>
              <a:lnSpc>
                <a:spcPct val="150000"/>
              </a:lnSpc>
              <a:defRPr/>
            </a:pPr>
            <a:r>
              <a:rPr lang="ja-JP" altLang="en-US" sz="2600" dirty="0">
                <a:latin typeface="+mn-ea"/>
              </a:rPr>
              <a:t>恒久基金は</a:t>
            </a:r>
          </a:p>
          <a:p>
            <a:pPr>
              <a:lnSpc>
                <a:spcPct val="150000"/>
              </a:lnSpc>
              <a:defRPr/>
            </a:pPr>
            <a:r>
              <a:rPr lang="ja-JP" altLang="en-US" sz="2600" dirty="0">
                <a:latin typeface="+mn-ea"/>
              </a:rPr>
              <a:t>明日の財団のプログラムを確かなものとするために、</a:t>
            </a:r>
          </a:p>
          <a:p>
            <a:pPr>
              <a:lnSpc>
                <a:spcPct val="150000"/>
              </a:lnSpc>
              <a:defRPr/>
            </a:pPr>
            <a:r>
              <a:rPr lang="ja-JP" altLang="en-US" sz="2600" dirty="0">
                <a:latin typeface="+mn-ea"/>
              </a:rPr>
              <a:t>元金には手をつけず投資収益のみを使います。</a:t>
            </a:r>
            <a:endParaRPr lang="en-US" altLang="ja-JP" sz="2600" dirty="0">
              <a:latin typeface="+mn-ea"/>
            </a:endParaRPr>
          </a:p>
          <a:p>
            <a:pPr>
              <a:lnSpc>
                <a:spcPct val="150000"/>
              </a:lnSpc>
              <a:defRPr/>
            </a:pPr>
            <a:r>
              <a:rPr lang="ja-JP" altLang="en-US" sz="2600" dirty="0">
                <a:latin typeface="+mn-ea"/>
              </a:rPr>
              <a:t>これにより、世代を超えて大勢の人々を支援し、</a:t>
            </a:r>
          </a:p>
          <a:p>
            <a:pPr>
              <a:lnSpc>
                <a:spcPct val="150000"/>
              </a:lnSpc>
              <a:defRPr/>
            </a:pPr>
            <a:r>
              <a:rPr lang="ja-JP" altLang="en-US" sz="2600" dirty="0">
                <a:latin typeface="+mn-ea"/>
              </a:rPr>
              <a:t>希望を分かち合うことができるのです。</a:t>
            </a:r>
            <a:endParaRPr lang="en-US" altLang="ja-JP" sz="2600" dirty="0">
              <a:latin typeface="+mn-ea"/>
            </a:endParaRPr>
          </a:p>
        </p:txBody>
      </p:sp>
      <p:pic>
        <p:nvPicPr>
          <p:cNvPr id="5" name="Picture 2" descr="A child with a book in Hai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040" y="1032939"/>
            <a:ext cx="2782585" cy="1567035"/>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425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457200" y="211574"/>
            <a:ext cx="7391400" cy="487362"/>
          </a:xfrm>
        </p:spPr>
        <p:txBody>
          <a:bodyPr>
            <a:noAutofit/>
          </a:bodyPr>
          <a:lstStyle/>
          <a:p>
            <a:r>
              <a:rPr kumimoji="1" lang="ja-JP" altLang="en-US" sz="3200" dirty="0"/>
              <a:t>ポリオプラス</a:t>
            </a:r>
          </a:p>
        </p:txBody>
      </p:sp>
      <p:pic>
        <p:nvPicPr>
          <p:cNvPr id="5" name="Picture 4" descr="Historic Bonsecours Market in Old Montréal is illuminated with &quot;En finir avel la polio&quot; (End Polio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241" y="1226010"/>
            <a:ext cx="2502776" cy="1409458"/>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57200" y="1074848"/>
            <a:ext cx="822960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defRPr/>
            </a:pPr>
            <a:r>
              <a:rPr lang="ja-JP" altLang="en-US" dirty="0">
                <a:solidFill>
                  <a:schemeClr val="bg2">
                    <a:lumMod val="10000"/>
                  </a:schemeClr>
                </a:solidFill>
                <a:latin typeface="+mn-ea"/>
                <a:ea typeface="+mn-ea"/>
              </a:rPr>
              <a:t>ポリオ（小児麻痺</a:t>
            </a:r>
            <a:r>
              <a:rPr lang="en-US" altLang="ja-JP" dirty="0">
                <a:solidFill>
                  <a:schemeClr val="bg2">
                    <a:lumMod val="10000"/>
                  </a:schemeClr>
                </a:solidFill>
                <a:latin typeface="+mn-ea"/>
                <a:ea typeface="+mn-ea"/>
              </a:rPr>
              <a:t>)</a:t>
            </a:r>
            <a:r>
              <a:rPr lang="ja-JP" altLang="en-US" dirty="0">
                <a:solidFill>
                  <a:schemeClr val="bg2">
                    <a:lumMod val="10000"/>
                  </a:schemeClr>
                </a:solidFill>
                <a:latin typeface="+mn-ea"/>
                <a:ea typeface="+mn-ea"/>
              </a:rPr>
              <a:t>は、身体麻痺の後遺症を</a:t>
            </a: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もたらし時として命さえも奪う伝染病です。</a:t>
            </a: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この基金は、ポリオを世界から撲滅すると</a:t>
            </a: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いう目標を達成するために利用されます。</a:t>
            </a:r>
          </a:p>
          <a:p>
            <a:pPr>
              <a:defRPr/>
            </a:pP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治療法のないポリオに対する最善の対策は予防です。</a:t>
            </a: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ロータリアンはこれまで、</a:t>
            </a:r>
            <a:r>
              <a:rPr lang="en-US" altLang="ja-JP" dirty="0">
                <a:solidFill>
                  <a:schemeClr val="bg2">
                    <a:lumMod val="10000"/>
                  </a:schemeClr>
                </a:solidFill>
                <a:latin typeface="+mn-ea"/>
                <a:ea typeface="+mn-ea"/>
              </a:rPr>
              <a:t>122</a:t>
            </a:r>
            <a:r>
              <a:rPr lang="ja-JP" altLang="en-US" dirty="0">
                <a:solidFill>
                  <a:schemeClr val="bg2">
                    <a:lumMod val="10000"/>
                  </a:schemeClr>
                </a:solidFill>
                <a:latin typeface="+mn-ea"/>
                <a:ea typeface="+mn-ea"/>
              </a:rPr>
              <a:t>カ国、</a:t>
            </a:r>
            <a:r>
              <a:rPr lang="en-US" altLang="ja-JP" dirty="0">
                <a:solidFill>
                  <a:schemeClr val="bg2">
                    <a:lumMod val="10000"/>
                  </a:schemeClr>
                </a:solidFill>
                <a:latin typeface="+mn-ea"/>
                <a:ea typeface="+mn-ea"/>
              </a:rPr>
              <a:t>20</a:t>
            </a:r>
            <a:r>
              <a:rPr lang="ja-JP" altLang="en-US" dirty="0">
                <a:solidFill>
                  <a:schemeClr val="bg2">
                    <a:lumMod val="10000"/>
                  </a:schemeClr>
                </a:solidFill>
                <a:latin typeface="+mn-ea"/>
                <a:ea typeface="+mn-ea"/>
              </a:rPr>
              <a:t>億人以上の子どもたちへのポリオ予防接種を支援してきました。</a:t>
            </a:r>
            <a:endParaRPr lang="en-US" altLang="ja-JP" dirty="0">
              <a:solidFill>
                <a:schemeClr val="bg2">
                  <a:lumMod val="10000"/>
                </a:schemeClr>
              </a:solidFill>
              <a:latin typeface="+mn-ea"/>
              <a:ea typeface="+mn-ea"/>
            </a:endParaRPr>
          </a:p>
          <a:p>
            <a:pPr>
              <a:defRPr/>
            </a:pPr>
            <a:r>
              <a:rPr lang="ja-JP" altLang="en-US" dirty="0">
                <a:solidFill>
                  <a:schemeClr val="bg2">
                    <a:lumMod val="10000"/>
                  </a:schemeClr>
                </a:solidFill>
                <a:latin typeface="+mn-ea"/>
                <a:ea typeface="+mn-ea"/>
              </a:rPr>
              <a:t>わずか</a:t>
            </a:r>
            <a:r>
              <a:rPr lang="en-US" altLang="ja-JP" dirty="0">
                <a:solidFill>
                  <a:schemeClr val="bg2">
                    <a:lumMod val="10000"/>
                  </a:schemeClr>
                </a:solidFill>
                <a:latin typeface="+mn-ea"/>
                <a:ea typeface="+mn-ea"/>
              </a:rPr>
              <a:t>60</a:t>
            </a:r>
            <a:r>
              <a:rPr lang="ja-JP" altLang="en-US" dirty="0">
                <a:solidFill>
                  <a:schemeClr val="bg2">
                    <a:lumMod val="10000"/>
                  </a:schemeClr>
                </a:solidFill>
                <a:latin typeface="+mn-ea"/>
                <a:ea typeface="+mn-ea"/>
              </a:rPr>
              <a:t>円ほどのワクチンで、一人の子どもを生涯ポリオから守ることができます。</a:t>
            </a:r>
          </a:p>
          <a:p>
            <a:pPr>
              <a:defRPr/>
            </a:pPr>
            <a:r>
              <a:rPr lang="ja-JP" altLang="en-US" dirty="0">
                <a:solidFill>
                  <a:schemeClr val="bg2">
                    <a:lumMod val="10000"/>
                  </a:schemeClr>
                </a:solidFill>
                <a:latin typeface="+mn-ea"/>
                <a:ea typeface="+mn-ea"/>
              </a:rPr>
              <a:t>ポリオウィルスは</a:t>
            </a:r>
            <a:r>
              <a:rPr lang="en-US" altLang="ja-JP" dirty="0">
                <a:solidFill>
                  <a:schemeClr val="bg2">
                    <a:lumMod val="10000"/>
                  </a:schemeClr>
                </a:solidFill>
                <a:latin typeface="+mn-ea"/>
                <a:ea typeface="+mn-ea"/>
              </a:rPr>
              <a:t>1</a:t>
            </a:r>
            <a:r>
              <a:rPr lang="ja-JP" altLang="en-US" dirty="0">
                <a:solidFill>
                  <a:schemeClr val="bg2">
                    <a:lumMod val="10000"/>
                  </a:schemeClr>
                </a:solidFill>
                <a:latin typeface="+mn-ea"/>
                <a:ea typeface="+mn-ea"/>
              </a:rPr>
              <a:t>型</a:t>
            </a:r>
            <a:r>
              <a:rPr lang="en-US" altLang="ja-JP" dirty="0">
                <a:solidFill>
                  <a:schemeClr val="bg2">
                    <a:lumMod val="10000"/>
                  </a:schemeClr>
                </a:solidFill>
                <a:latin typeface="+mn-ea"/>
                <a:ea typeface="+mn-ea"/>
              </a:rPr>
              <a:t>2</a:t>
            </a:r>
            <a:r>
              <a:rPr lang="ja-JP" altLang="en-US" dirty="0">
                <a:solidFill>
                  <a:schemeClr val="bg2">
                    <a:lumMod val="10000"/>
                  </a:schemeClr>
                </a:solidFill>
                <a:latin typeface="+mn-ea"/>
                <a:ea typeface="+mn-ea"/>
              </a:rPr>
              <a:t>型</a:t>
            </a:r>
            <a:r>
              <a:rPr lang="en-US" altLang="ja-JP" dirty="0">
                <a:solidFill>
                  <a:schemeClr val="bg2">
                    <a:lumMod val="10000"/>
                  </a:schemeClr>
                </a:solidFill>
                <a:latin typeface="+mn-ea"/>
                <a:ea typeface="+mn-ea"/>
              </a:rPr>
              <a:t>3</a:t>
            </a:r>
            <a:r>
              <a:rPr lang="ja-JP" altLang="en-US" dirty="0">
                <a:solidFill>
                  <a:schemeClr val="bg2">
                    <a:lumMod val="10000"/>
                  </a:schemeClr>
                </a:solidFill>
                <a:latin typeface="+mn-ea"/>
                <a:ea typeface="+mn-ea"/>
              </a:rPr>
              <a:t>型があり、</a:t>
            </a:r>
            <a:r>
              <a:rPr lang="en-US" altLang="ja-JP" dirty="0">
                <a:solidFill>
                  <a:schemeClr val="bg2">
                    <a:lumMod val="10000"/>
                  </a:schemeClr>
                </a:solidFill>
                <a:latin typeface="+mn-ea"/>
                <a:ea typeface="+mn-ea"/>
              </a:rPr>
              <a:t>2</a:t>
            </a:r>
            <a:r>
              <a:rPr lang="ja-JP" altLang="en-US" dirty="0">
                <a:solidFill>
                  <a:schemeClr val="bg2">
                    <a:lumMod val="10000"/>
                  </a:schemeClr>
                </a:solidFill>
                <a:latin typeface="+mn-ea"/>
                <a:ea typeface="+mn-ea"/>
              </a:rPr>
              <a:t>型は</a:t>
            </a:r>
            <a:r>
              <a:rPr lang="en-US" altLang="ja-JP" dirty="0">
                <a:solidFill>
                  <a:schemeClr val="bg2">
                    <a:lumMod val="10000"/>
                  </a:schemeClr>
                </a:solidFill>
                <a:latin typeface="+mn-ea"/>
                <a:ea typeface="+mn-ea"/>
              </a:rPr>
              <a:t>2015</a:t>
            </a:r>
            <a:r>
              <a:rPr lang="ja-JP" altLang="en-US" dirty="0">
                <a:solidFill>
                  <a:schemeClr val="bg2">
                    <a:lumMod val="10000"/>
                  </a:schemeClr>
                </a:solidFill>
                <a:latin typeface="+mn-ea"/>
                <a:ea typeface="+mn-ea"/>
              </a:rPr>
              <a:t>年に撲滅、</a:t>
            </a:r>
            <a:r>
              <a:rPr lang="en-US" altLang="ja-JP" dirty="0">
                <a:solidFill>
                  <a:schemeClr val="bg2">
                    <a:lumMod val="10000"/>
                  </a:schemeClr>
                </a:solidFill>
                <a:latin typeface="+mn-ea"/>
                <a:ea typeface="+mn-ea"/>
              </a:rPr>
              <a:t>3</a:t>
            </a:r>
            <a:r>
              <a:rPr lang="ja-JP" altLang="en-US" dirty="0">
                <a:solidFill>
                  <a:schemeClr val="bg2">
                    <a:lumMod val="10000"/>
                  </a:schemeClr>
                </a:solidFill>
                <a:latin typeface="+mn-ea"/>
                <a:ea typeface="+mn-ea"/>
              </a:rPr>
              <a:t>型は</a:t>
            </a:r>
            <a:r>
              <a:rPr lang="en-US" altLang="ja-JP" dirty="0">
                <a:solidFill>
                  <a:schemeClr val="bg2">
                    <a:lumMod val="10000"/>
                  </a:schemeClr>
                </a:solidFill>
                <a:latin typeface="+mn-ea"/>
                <a:ea typeface="+mn-ea"/>
              </a:rPr>
              <a:t>2012</a:t>
            </a:r>
            <a:r>
              <a:rPr lang="ja-JP" altLang="en-US" dirty="0">
                <a:solidFill>
                  <a:schemeClr val="bg2">
                    <a:lumMod val="10000"/>
                  </a:schemeClr>
                </a:solidFill>
                <a:latin typeface="+mn-ea"/>
                <a:ea typeface="+mn-ea"/>
              </a:rPr>
              <a:t>年以降発症がありません。残るは</a:t>
            </a:r>
            <a:r>
              <a:rPr lang="en-US" altLang="ja-JP" dirty="0">
                <a:solidFill>
                  <a:schemeClr val="bg2">
                    <a:lumMod val="10000"/>
                  </a:schemeClr>
                </a:solidFill>
                <a:latin typeface="+mn-ea"/>
                <a:ea typeface="+mn-ea"/>
              </a:rPr>
              <a:t>1</a:t>
            </a:r>
            <a:r>
              <a:rPr lang="ja-JP" altLang="en-US" dirty="0">
                <a:solidFill>
                  <a:schemeClr val="bg2">
                    <a:lumMod val="10000"/>
                  </a:schemeClr>
                </a:solidFill>
                <a:latin typeface="+mn-ea"/>
                <a:ea typeface="+mn-ea"/>
              </a:rPr>
              <a:t>型のみになりました。</a:t>
            </a:r>
          </a:p>
          <a:p>
            <a:pPr>
              <a:defRPr/>
            </a:pPr>
            <a:r>
              <a:rPr lang="ja-JP" altLang="en-US" dirty="0">
                <a:solidFill>
                  <a:schemeClr val="bg2">
                    <a:lumMod val="10000"/>
                  </a:schemeClr>
                </a:solidFill>
                <a:latin typeface="+mn-ea"/>
                <a:ea typeface="+mn-ea"/>
              </a:rPr>
              <a:t>今、あと少しでポリオを撲滅できるところまできています。</a:t>
            </a:r>
          </a:p>
          <a:p>
            <a:pPr>
              <a:defRPr/>
            </a:pPr>
            <a:endParaRPr lang="ja-JP" altLang="en-US" dirty="0">
              <a:solidFill>
                <a:schemeClr val="bg2">
                  <a:lumMod val="10000"/>
                </a:schemeClr>
              </a:solidFill>
              <a:latin typeface="+mn-ea"/>
              <a:ea typeface="+mn-ea"/>
            </a:endParaRPr>
          </a:p>
          <a:p>
            <a:pPr>
              <a:defRPr/>
            </a:pPr>
            <a:endParaRPr lang="en-US" altLang="ja-JP" dirty="0">
              <a:solidFill>
                <a:schemeClr val="bg2">
                  <a:lumMod val="10000"/>
                </a:schemeClr>
              </a:solidFill>
              <a:latin typeface="+mn-ea"/>
              <a:ea typeface="+mn-ea"/>
            </a:endParaRPr>
          </a:p>
        </p:txBody>
      </p:sp>
    </p:spTree>
    <p:extLst>
      <p:ext uri="{BB962C8B-B14F-4D97-AF65-F5344CB8AC3E}">
        <p14:creationId xmlns:p14="http://schemas.microsoft.com/office/powerpoint/2010/main" val="193998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4247" y="1385263"/>
            <a:ext cx="5410020" cy="2862322"/>
          </a:xfrm>
          <a:prstGeom prst="rect">
            <a:avLst/>
          </a:prstGeom>
        </p:spPr>
        <p:txBody>
          <a:bodyPr wrap="square">
            <a:spAutoFit/>
          </a:bodyPr>
          <a:lstStyle/>
          <a:p>
            <a:pPr>
              <a:lnSpc>
                <a:spcPct val="150000"/>
              </a:lnSpc>
              <a:spcAft>
                <a:spcPts val="0"/>
              </a:spcAft>
              <a:defRPr/>
            </a:pPr>
            <a:r>
              <a:rPr lang="ja-JP" altLang="en-US" b="1" dirty="0">
                <a:solidFill>
                  <a:schemeClr val="tx1">
                    <a:lumMod val="95000"/>
                    <a:lumOff val="5000"/>
                  </a:schemeClr>
                </a:solidFill>
                <a:latin typeface="HGｺﾞｼｯｸM" panose="020B0609000000000000" pitchFamily="49" charset="-128"/>
                <a:ea typeface="HGｺﾞｼｯｸM" panose="020B0609000000000000" pitchFamily="49" charset="-128"/>
              </a:rPr>
              <a:t>ポリオプラスは、国際ロータリーの特別プログラムであり、撲滅の認定が達成されるまでは、ほかのすべてのプログラムに対して優先される</a:t>
            </a:r>
          </a:p>
          <a:p>
            <a:pPr>
              <a:lnSpc>
                <a:spcPct val="150000"/>
              </a:lnSpc>
              <a:spcAft>
                <a:spcPts val="0"/>
              </a:spcAft>
              <a:defRPr/>
            </a:pPr>
            <a:r>
              <a:rPr lang="ja-JP" altLang="en-US" b="1" dirty="0">
                <a:solidFill>
                  <a:schemeClr val="tx1">
                    <a:lumMod val="95000"/>
                    <a:lumOff val="5000"/>
                  </a:schemeClr>
                </a:solidFill>
                <a:latin typeface="HGｺﾞｼｯｸM" panose="020B0609000000000000" pitchFamily="49" charset="-128"/>
                <a:ea typeface="HGｺﾞｼｯｸM" panose="020B0609000000000000" pitchFamily="49" charset="-128"/>
              </a:rPr>
              <a:t>（ロータリー章典</a:t>
            </a:r>
            <a:r>
              <a:rPr lang="en-US" altLang="ja-JP" b="1" dirty="0">
                <a:solidFill>
                  <a:schemeClr val="tx1">
                    <a:lumMod val="95000"/>
                    <a:lumOff val="5000"/>
                  </a:schemeClr>
                </a:solidFill>
                <a:latin typeface="HGｺﾞｼｯｸM" panose="020B0609000000000000" pitchFamily="49" charset="-128"/>
                <a:ea typeface="HGｺﾞｼｯｸM" panose="020B0609000000000000" pitchFamily="49" charset="-128"/>
              </a:rPr>
              <a:t>40.010.</a:t>
            </a:r>
            <a:r>
              <a:rPr lang="ja-JP" altLang="en-US" b="1" dirty="0">
                <a:solidFill>
                  <a:schemeClr val="tx1">
                    <a:lumMod val="95000"/>
                    <a:lumOff val="5000"/>
                  </a:schemeClr>
                </a:solidFill>
                <a:latin typeface="HGｺﾞｼｯｸM" panose="020B0609000000000000" pitchFamily="49" charset="-128"/>
                <a:ea typeface="HGｺﾞｼｯｸM" panose="020B0609000000000000" pitchFamily="49" charset="-128"/>
              </a:rPr>
              <a:t>）</a:t>
            </a:r>
          </a:p>
        </p:txBody>
      </p:sp>
      <p:sp>
        <p:nvSpPr>
          <p:cNvPr id="5" name="正方形/長方形 4"/>
          <p:cNvSpPr/>
          <p:nvPr/>
        </p:nvSpPr>
        <p:spPr>
          <a:xfrm>
            <a:off x="0" y="0"/>
            <a:ext cx="9144000" cy="92412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62647" y="218383"/>
            <a:ext cx="7391400" cy="487362"/>
          </a:xfrm>
        </p:spPr>
        <p:txBody>
          <a:bodyPr>
            <a:noAutofit/>
          </a:bodyPr>
          <a:lstStyle/>
          <a:p>
            <a:r>
              <a:rPr kumimoji="1" lang="en-US" altLang="ja-JP" sz="3600"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END</a:t>
            </a:r>
            <a:r>
              <a:rPr kumimoji="1" lang="ja-JP" altLang="en-US" sz="3600" dirty="0">
                <a:latin typeface="Segoe UI Black" panose="020B0A02040204020203" pitchFamily="34" charset="0"/>
                <a:cs typeface="Segoe UI Black" panose="020B0A02040204020203" pitchFamily="34" charset="0"/>
              </a:rPr>
              <a:t> </a:t>
            </a:r>
            <a:r>
              <a:rPr kumimoji="1" lang="en-US" altLang="ja-JP" sz="3600" dirty="0">
                <a:latin typeface="Segoe UI Black" panose="020B0A02040204020203" pitchFamily="34" charset="0"/>
                <a:ea typeface="Segoe UI Black" panose="020B0A02040204020203" pitchFamily="34" charset="0"/>
                <a:cs typeface="Segoe UI Black" panose="020B0A02040204020203" pitchFamily="34" charset="0"/>
              </a:rPr>
              <a:t>POLIO </a:t>
            </a:r>
            <a:r>
              <a:rPr kumimoji="1" lang="en-US" altLang="ja-JP" sz="3600"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NOW</a:t>
            </a:r>
            <a:endParaRPr kumimoji="1" lang="ja-JP" altLang="en-US" sz="3600" dirty="0">
              <a:solidFill>
                <a:srgbClr val="FFFF00"/>
              </a:solidFill>
              <a:latin typeface="Segoe UI Black" panose="020B0A02040204020203" pitchFamily="34" charset="0"/>
              <a:cs typeface="Segoe UI Black" panose="020B0A02040204020203" pitchFamily="34"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625" y="1429872"/>
            <a:ext cx="2322771" cy="3003629"/>
          </a:xfrm>
          <a:prstGeom prst="rect">
            <a:avLst/>
          </a:prstGeom>
        </p:spPr>
      </p:pic>
      <p:sp>
        <p:nvSpPr>
          <p:cNvPr id="3" name="正方形/長方形 2"/>
          <p:cNvSpPr/>
          <p:nvPr/>
        </p:nvSpPr>
        <p:spPr>
          <a:xfrm>
            <a:off x="199057" y="4973148"/>
            <a:ext cx="8745886" cy="461665"/>
          </a:xfrm>
          <a:prstGeom prst="rect">
            <a:avLst/>
          </a:prstGeom>
        </p:spPr>
        <p:txBody>
          <a:bodyPr wrap="square">
            <a:spAutoFit/>
          </a:bodyPr>
          <a:lstStyle/>
          <a:p>
            <a:r>
              <a:rPr lang="ja-JP" altLang="en-US" b="1" dirty="0"/>
              <a:t>ポリオプラスへは毎年</a:t>
            </a:r>
            <a:r>
              <a:rPr lang="en-US" altLang="ja-JP" b="1" dirty="0"/>
              <a:t>1</a:t>
            </a:r>
            <a:r>
              <a:rPr lang="ja-JP" altLang="en-US" b="1" dirty="0"/>
              <a:t>人当たり</a:t>
            </a:r>
            <a:r>
              <a:rPr lang="en-US" altLang="ja-JP" b="1" dirty="0">
                <a:solidFill>
                  <a:srgbClr val="FF0000"/>
                </a:solidFill>
              </a:rPr>
              <a:t>30</a:t>
            </a:r>
            <a:r>
              <a:rPr lang="ja-JP" altLang="en-US" b="1" dirty="0"/>
              <a:t>ドルの寄付をお願いします</a:t>
            </a:r>
            <a:r>
              <a:rPr lang="ja-JP" altLang="en-US" dirty="0"/>
              <a:t>。</a:t>
            </a:r>
          </a:p>
        </p:txBody>
      </p:sp>
    </p:spTree>
    <p:extLst>
      <p:ext uri="{BB962C8B-B14F-4D97-AF65-F5344CB8AC3E}">
        <p14:creationId xmlns:p14="http://schemas.microsoft.com/office/powerpoint/2010/main" val="364402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t="1805"/>
          <a:stretch/>
        </p:blipFill>
        <p:spPr>
          <a:xfrm>
            <a:off x="4712757" y="0"/>
            <a:ext cx="4431243" cy="2900854"/>
          </a:xfrm>
          <a:prstGeom prst="rect">
            <a:avLst/>
          </a:prstGeom>
        </p:spPr>
      </p:pic>
      <p:pic>
        <p:nvPicPr>
          <p:cNvPr id="4" name="Content Placeholder 6"/>
          <p:cNvPicPr>
            <a:picLocks noChangeAspect="1"/>
          </p:cNvPicPr>
          <p:nvPr/>
        </p:nvPicPr>
        <p:blipFill rotWithShape="1">
          <a:blip r:embed="rId4">
            <a:extLst>
              <a:ext uri="{28A0092B-C50C-407E-A947-70E740481C1C}">
                <a14:useLocalDpi xmlns:a14="http://schemas.microsoft.com/office/drawing/2010/main" val="0"/>
              </a:ext>
            </a:extLst>
          </a:blip>
          <a:srcRect l="-1943" t="20895" r="22838"/>
          <a:stretch/>
        </p:blipFill>
        <p:spPr>
          <a:xfrm>
            <a:off x="785636" y="-1"/>
            <a:ext cx="4309621" cy="323426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44" b="11404"/>
          <a:stretch/>
        </p:blipFill>
        <p:spPr>
          <a:xfrm>
            <a:off x="1" y="-5820"/>
            <a:ext cx="2355658" cy="3135020"/>
          </a:xfrm>
          <a:prstGeom prst="rect">
            <a:avLst/>
          </a:prstGeom>
        </p:spPr>
      </p:pic>
      <p:pic>
        <p:nvPicPr>
          <p:cNvPr id="5" name="Content Placeholder 8"/>
          <p:cNvPicPr>
            <a:picLocks noChangeAspect="1"/>
          </p:cNvPicPr>
          <p:nvPr/>
        </p:nvPicPr>
        <p:blipFill rotWithShape="1">
          <a:blip r:embed="rId6">
            <a:extLst>
              <a:ext uri="{28A0092B-C50C-407E-A947-70E740481C1C}">
                <a14:useLocalDpi xmlns:a14="http://schemas.microsoft.com/office/drawing/2010/main" val="0"/>
              </a:ext>
            </a:extLst>
          </a:blip>
          <a:srcRect b="1544"/>
          <a:stretch/>
        </p:blipFill>
        <p:spPr>
          <a:xfrm>
            <a:off x="4392246" y="2857215"/>
            <a:ext cx="4750531" cy="3118135"/>
          </a:xfrm>
          <a:prstGeom prst="rect">
            <a:avLst/>
          </a:prstGeom>
        </p:spPr>
      </p:pic>
      <p:pic>
        <p:nvPicPr>
          <p:cNvPr id="7" name="Content Placeholder 10"/>
          <p:cNvPicPr>
            <a:picLocks noChangeAspect="1"/>
          </p:cNvPicPr>
          <p:nvPr/>
        </p:nvPicPr>
        <p:blipFill rotWithShape="1">
          <a:blip r:embed="rId7" cstate="print">
            <a:extLst>
              <a:ext uri="{28A0092B-C50C-407E-A947-70E740481C1C}">
                <a14:useLocalDpi xmlns:a14="http://schemas.microsoft.com/office/drawing/2010/main" val="0"/>
              </a:ext>
            </a:extLst>
          </a:blip>
          <a:srcRect t="-1" b="1777"/>
          <a:stretch/>
        </p:blipFill>
        <p:spPr>
          <a:xfrm>
            <a:off x="1" y="3063995"/>
            <a:ext cx="4403497" cy="2911356"/>
          </a:xfrm>
          <a:prstGeom prst="rect">
            <a:avLst/>
          </a:prstGeom>
        </p:spPr>
      </p:pic>
      <p:sp>
        <p:nvSpPr>
          <p:cNvPr id="9" name="Rectangle 8"/>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8" name="Title 7"/>
          <p:cNvSpPr>
            <a:spLocks noGrp="1"/>
          </p:cNvSpPr>
          <p:nvPr>
            <p:ph type="ctrTitle"/>
          </p:nvPr>
        </p:nvSpPr>
        <p:spPr>
          <a:xfrm>
            <a:off x="237066" y="2693989"/>
            <a:ext cx="8686800" cy="1828800"/>
          </a:xfrm>
        </p:spPr>
        <p:txBody>
          <a:bodyPr/>
          <a:lstStyle/>
          <a:p>
            <a:pPr algn="ctr"/>
            <a:r>
              <a:rPr lang="ja-JP" altLang="en-US" sz="3200" dirty="0"/>
              <a:t>人びとの心にふれた</a:t>
            </a:r>
            <a:r>
              <a:rPr lang="en-US" altLang="ja-JP" sz="3200" dirty="0">
                <a:latin typeface="Arial" panose="020B0604020202020204" pitchFamily="34" charset="0"/>
                <a:cs typeface="Arial" panose="020B0604020202020204" pitchFamily="34" charset="0"/>
              </a:rPr>
              <a:t>100</a:t>
            </a:r>
            <a:r>
              <a:rPr lang="ja-JP" altLang="en-US" sz="3200" dirty="0"/>
              <a:t>年</a:t>
            </a:r>
            <a:endParaRPr lang="en-US" sz="3200" dirty="0">
              <a:solidFill>
                <a:schemeClr val="bg1"/>
              </a:solidFill>
            </a:endParaRPr>
          </a:p>
        </p:txBody>
      </p:sp>
      <p:sp>
        <p:nvSpPr>
          <p:cNvPr id="11" name="Content Placeholder 10"/>
          <p:cNvSpPr txBox="1">
            <a:spLocks/>
          </p:cNvSpPr>
          <p:nvPr/>
        </p:nvSpPr>
        <p:spPr>
          <a:xfrm>
            <a:off x="7706423" y="5778529"/>
            <a:ext cx="1434214" cy="429477"/>
          </a:xfrm>
          <a:prstGeom prst="rect">
            <a:avLst/>
          </a:prstGeom>
        </p:spPr>
        <p:txBody>
          <a:bodyPr>
            <a:normAutofit/>
          </a:bodyPr>
          <a:lst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900" dirty="0">
                <a:solidFill>
                  <a:srgbClr val="9EA6B4"/>
                </a:solidFill>
              </a:rPr>
              <a:t>Jean-Mark </a:t>
            </a:r>
            <a:r>
              <a:rPr lang="en-US" sz="900" dirty="0" err="1">
                <a:solidFill>
                  <a:srgbClr val="9EA6B4"/>
                </a:solidFill>
              </a:rPr>
              <a:t>Giboux</a:t>
            </a:r>
            <a:endParaRPr lang="en-US" sz="900" dirty="0">
              <a:solidFill>
                <a:srgbClr val="9EA6B4"/>
              </a:solidFill>
            </a:endParaRPr>
          </a:p>
        </p:txBody>
      </p:sp>
    </p:spTree>
    <p:extLst>
      <p:ext uri="{BB962C8B-B14F-4D97-AF65-F5344CB8AC3E}">
        <p14:creationId xmlns:p14="http://schemas.microsoft.com/office/powerpoint/2010/main" val="126005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5210"/>
            <a:ext cx="8686800" cy="487362"/>
          </a:xfrm>
        </p:spPr>
        <p:txBody>
          <a:bodyPr>
            <a:noAutofit/>
          </a:bodyPr>
          <a:lstStyle/>
          <a:p>
            <a:r>
              <a:rPr kumimoji="1" lang="ja-JP" altLang="en-US" sz="3200" dirty="0"/>
              <a:t>地区財団活動資金までの流れ（シェアシステム）</a:t>
            </a:r>
          </a:p>
        </p:txBody>
      </p:sp>
      <p:cxnSp>
        <p:nvCxnSpPr>
          <p:cNvPr id="32" name="直線コネクタ 31"/>
          <p:cNvCxnSpPr/>
          <p:nvPr/>
        </p:nvCxnSpPr>
        <p:spPr>
          <a:xfrm flipV="1">
            <a:off x="2483438" y="2022163"/>
            <a:ext cx="17332" cy="4169798"/>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761999" y="2328451"/>
            <a:ext cx="3460173" cy="32845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テキスト ボックス 33"/>
          <p:cNvSpPr txBox="1"/>
          <p:nvPr/>
        </p:nvSpPr>
        <p:spPr>
          <a:xfrm>
            <a:off x="914399" y="5174316"/>
            <a:ext cx="3226510" cy="369332"/>
          </a:xfrm>
          <a:prstGeom prst="rect">
            <a:avLst/>
          </a:prstGeom>
          <a:noFill/>
        </p:spPr>
        <p:txBody>
          <a:bodyPr wrap="square" rtlCol="0">
            <a:spAutoFit/>
          </a:bodyPr>
          <a:lstStyle/>
          <a:p>
            <a:r>
              <a:rPr kumimoji="1" lang="ja-JP" altLang="en-US" sz="1800" dirty="0">
                <a:solidFill>
                  <a:schemeClr val="bg2">
                    <a:lumMod val="10000"/>
                  </a:schemeClr>
                </a:solidFill>
              </a:rPr>
              <a:t>㋐～㋒の総合計</a:t>
            </a:r>
            <a:r>
              <a:rPr kumimoji="1" lang="en-US" altLang="ja-JP" sz="1800" kern="100" dirty="0">
                <a:solidFill>
                  <a:schemeClr val="bg2">
                    <a:lumMod val="10000"/>
                  </a:schemeClr>
                </a:solidFill>
                <a:latin typeface="Century" panose="02040604050505020304" pitchFamily="18" charset="0"/>
                <a:cs typeface="Times New Roman" panose="02020603050405020304" pitchFamily="18" charset="0"/>
              </a:rPr>
              <a:t>292</a:t>
            </a:r>
            <a:r>
              <a:rPr lang="en-US" altLang="ja-JP" sz="1800" kern="100" dirty="0">
                <a:solidFill>
                  <a:schemeClr val="bg2">
                    <a:lumMod val="10000"/>
                  </a:schemeClr>
                </a:solidFill>
                <a:latin typeface="Century" panose="02040604050505020304" pitchFamily="18" charset="0"/>
                <a:cs typeface="Times New Roman" panose="02020603050405020304" pitchFamily="18" charset="0"/>
              </a:rPr>
              <a:t>, 426</a:t>
            </a:r>
            <a:r>
              <a:rPr lang="ja-JP" altLang="ja-JP" sz="1800" kern="100" dirty="0">
                <a:solidFill>
                  <a:schemeClr val="bg2">
                    <a:lumMod val="10000"/>
                  </a:schemeClr>
                </a:solidFill>
                <a:latin typeface="Century" panose="02040604050505020304" pitchFamily="18" charset="0"/>
                <a:ea typeface="ＭＳ Ｐゴシック" panose="020B0600070205080204" pitchFamily="50" charset="-128"/>
                <a:cs typeface="Times New Roman" panose="02020603050405020304" pitchFamily="18" charset="0"/>
              </a:rPr>
              <a:t>ドル</a:t>
            </a:r>
            <a:endParaRPr lang="en-US" altLang="ja-JP" sz="1800" kern="100" dirty="0">
              <a:solidFill>
                <a:schemeClr val="bg2">
                  <a:lumMod val="10000"/>
                </a:schemeClr>
              </a:solidFill>
              <a:latin typeface="Century" panose="02040604050505020304" pitchFamily="18" charset="0"/>
              <a:ea typeface="ＭＳ Ｐゴシック" panose="020B0600070205080204" pitchFamily="50" charset="-128"/>
              <a:cs typeface="Times New Roman" panose="02020603050405020304" pitchFamily="18" charset="0"/>
            </a:endParaRPr>
          </a:p>
        </p:txBody>
      </p:sp>
      <p:sp>
        <p:nvSpPr>
          <p:cNvPr id="35" name="正方形/長方形 34"/>
          <p:cNvSpPr/>
          <p:nvPr/>
        </p:nvSpPr>
        <p:spPr>
          <a:xfrm>
            <a:off x="914400" y="2166828"/>
            <a:ext cx="3135332" cy="588523"/>
          </a:xfrm>
          <a:prstGeom prst="rect">
            <a:avLst/>
          </a:prstGeom>
          <a:solidFill>
            <a:srgbClr val="FF99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dirty="0">
                <a:solidFill>
                  <a:sysClr val="windowText" lastClr="000000"/>
                </a:solidFill>
              </a:rPr>
              <a:t>地区財団活動資金　</a:t>
            </a:r>
            <a:r>
              <a:rPr kumimoji="1" lang="en-US" altLang="ja-JP" sz="1800" dirty="0">
                <a:solidFill>
                  <a:sysClr val="windowText" lastClr="000000"/>
                </a:solidFill>
              </a:rPr>
              <a:t>DDF</a:t>
            </a:r>
            <a:endParaRPr kumimoji="1" lang="ja-JP" altLang="en-US" sz="1800" dirty="0">
              <a:solidFill>
                <a:sysClr val="windowText" lastClr="000000"/>
              </a:solidFill>
            </a:endParaRPr>
          </a:p>
        </p:txBody>
      </p:sp>
      <p:sp>
        <p:nvSpPr>
          <p:cNvPr id="36" name="下矢印 5"/>
          <p:cNvSpPr/>
          <p:nvPr/>
        </p:nvSpPr>
        <p:spPr>
          <a:xfrm>
            <a:off x="2485065" y="2794280"/>
            <a:ext cx="109183" cy="271501"/>
          </a:xfrm>
          <a:prstGeom prst="downArrow">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914399" y="3116916"/>
            <a:ext cx="3104990"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solidFill>
                  <a:sysClr val="windowText" lastClr="000000"/>
                </a:solidFill>
              </a:rPr>
              <a:t>㋐</a:t>
            </a:r>
            <a:r>
              <a:rPr kumimoji="1" lang="en-US" altLang="ja-JP" sz="1600" dirty="0">
                <a:solidFill>
                  <a:sysClr val="windowText" lastClr="000000"/>
                </a:solidFill>
              </a:rPr>
              <a:t>3</a:t>
            </a:r>
            <a:r>
              <a:rPr kumimoji="1" lang="ja-JP" altLang="en-US" sz="1600" dirty="0">
                <a:solidFill>
                  <a:sysClr val="windowText" lastClr="000000"/>
                </a:solidFill>
              </a:rPr>
              <a:t>年前の年次寄付総額</a:t>
            </a:r>
            <a:r>
              <a:rPr kumimoji="1" lang="en-US" altLang="ja-JP" sz="1600" dirty="0">
                <a:solidFill>
                  <a:sysClr val="windowText" lastClr="000000"/>
                </a:solidFill>
              </a:rPr>
              <a:t>×50</a:t>
            </a:r>
            <a:r>
              <a:rPr kumimoji="1" lang="ja-JP" altLang="en-US" sz="1600" dirty="0">
                <a:solidFill>
                  <a:sysClr val="windowText" lastClr="000000"/>
                </a:solidFill>
              </a:rPr>
              <a:t>％</a:t>
            </a:r>
            <a:endParaRPr kumimoji="1" lang="en-US" altLang="ja-JP" sz="1600" dirty="0">
              <a:solidFill>
                <a:sysClr val="windowText" lastClr="000000"/>
              </a:solidFill>
            </a:endParaRPr>
          </a:p>
          <a:p>
            <a:pPr algn="ctr"/>
            <a:r>
              <a:rPr kumimoji="1" lang="en-US" altLang="ja-JP" sz="1600" dirty="0">
                <a:solidFill>
                  <a:sysClr val="windowText" lastClr="000000"/>
                </a:solidFill>
              </a:rPr>
              <a:t>171,676</a:t>
            </a:r>
            <a:r>
              <a:rPr kumimoji="1" lang="ja-JP" altLang="en-US" sz="1600" dirty="0">
                <a:solidFill>
                  <a:sysClr val="windowText" lastClr="000000"/>
                </a:solidFill>
              </a:rPr>
              <a:t>ドル</a:t>
            </a:r>
          </a:p>
        </p:txBody>
      </p:sp>
      <p:sp>
        <p:nvSpPr>
          <p:cNvPr id="38" name="正方形/長方形 37"/>
          <p:cNvSpPr/>
          <p:nvPr/>
        </p:nvSpPr>
        <p:spPr>
          <a:xfrm>
            <a:off x="914400" y="3802716"/>
            <a:ext cx="3104990"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solidFill>
                  <a:schemeClr val="bg2">
                    <a:lumMod val="10000"/>
                  </a:schemeClr>
                </a:solidFill>
              </a:rPr>
              <a:t>㋑</a:t>
            </a:r>
            <a:r>
              <a:rPr kumimoji="1" lang="ja-JP" altLang="en-US" sz="1600" dirty="0">
                <a:solidFill>
                  <a:schemeClr val="bg2">
                    <a:lumMod val="10000"/>
                  </a:schemeClr>
                </a:solidFill>
              </a:rPr>
              <a:t>前年度恒久基金の収益の</a:t>
            </a:r>
            <a:r>
              <a:rPr kumimoji="1" lang="en-US" altLang="ja-JP" sz="1600" dirty="0">
                <a:solidFill>
                  <a:schemeClr val="bg2">
                    <a:lumMod val="10000"/>
                  </a:schemeClr>
                </a:solidFill>
              </a:rPr>
              <a:t>50</a:t>
            </a:r>
            <a:r>
              <a:rPr kumimoji="1" lang="ja-JP" altLang="en-US" sz="1600" dirty="0">
                <a:solidFill>
                  <a:schemeClr val="bg2">
                    <a:lumMod val="10000"/>
                  </a:schemeClr>
                </a:solidFill>
              </a:rPr>
              <a:t>％</a:t>
            </a:r>
            <a:endParaRPr kumimoji="1" lang="en-US" altLang="ja-JP" sz="1600" dirty="0">
              <a:solidFill>
                <a:schemeClr val="bg2">
                  <a:lumMod val="10000"/>
                </a:schemeClr>
              </a:solidFill>
            </a:endParaRPr>
          </a:p>
          <a:p>
            <a:pPr algn="ctr">
              <a:lnSpc>
                <a:spcPts val="1500"/>
              </a:lnSpc>
              <a:spcAft>
                <a:spcPts val="0"/>
              </a:spcAft>
            </a:pPr>
            <a:r>
              <a:rPr lang="en-US" altLang="ja-JP" sz="1600" kern="100" dirty="0">
                <a:solidFill>
                  <a:schemeClr val="bg2">
                    <a:lumMod val="10000"/>
                  </a:schemeClr>
                </a:solidFill>
                <a:latin typeface="Century" panose="02040604050505020304" pitchFamily="18" charset="0"/>
                <a:cs typeface="Times New Roman" panose="02020603050405020304" pitchFamily="18" charset="0"/>
              </a:rPr>
              <a:t>  30,698</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ja-JP" sz="1600" kern="100" dirty="0">
              <a:solidFill>
                <a:schemeClr val="bg2">
                  <a:lumMod val="10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39" name="正方形/長方形 38"/>
          <p:cNvSpPr/>
          <p:nvPr/>
        </p:nvSpPr>
        <p:spPr>
          <a:xfrm>
            <a:off x="914399" y="4488516"/>
            <a:ext cx="3104990"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solidFill>
                  <a:schemeClr val="bg2">
                    <a:lumMod val="10000"/>
                  </a:schemeClr>
                </a:solidFill>
              </a:rPr>
              <a:t>㋒</a:t>
            </a:r>
            <a:r>
              <a:rPr kumimoji="1" lang="ja-JP" altLang="en-US" sz="1600" dirty="0">
                <a:solidFill>
                  <a:schemeClr val="bg2">
                    <a:lumMod val="10000"/>
                  </a:schemeClr>
                </a:solidFill>
              </a:rPr>
              <a:t>前年度の繰越金</a:t>
            </a:r>
            <a:endParaRPr kumimoji="1" lang="en-US" altLang="ja-JP" sz="1600" dirty="0">
              <a:solidFill>
                <a:schemeClr val="bg2">
                  <a:lumMod val="10000"/>
                </a:schemeClr>
              </a:solidFill>
            </a:endParaRPr>
          </a:p>
          <a:p>
            <a:pPr algn="ctr"/>
            <a:r>
              <a:rPr lang="en-US" altLang="ja-JP" sz="1600" kern="100" dirty="0">
                <a:solidFill>
                  <a:schemeClr val="bg2">
                    <a:lumMod val="10000"/>
                  </a:schemeClr>
                </a:solidFill>
                <a:latin typeface="Century" panose="02040604050505020304" pitchFamily="18" charset="0"/>
                <a:cs typeface="Times New Roman" panose="02020603050405020304" pitchFamily="18" charset="0"/>
              </a:rPr>
              <a:t>90,552</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ja-JP" sz="1600" kern="100" dirty="0">
              <a:solidFill>
                <a:schemeClr val="bg2">
                  <a:lumMod val="10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正方形/長方形 39"/>
          <p:cNvSpPr/>
          <p:nvPr/>
        </p:nvSpPr>
        <p:spPr>
          <a:xfrm>
            <a:off x="457200" y="6060638"/>
            <a:ext cx="4048799"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chemeClr val="bg2">
                    <a:lumMod val="10000"/>
                  </a:schemeClr>
                </a:solidFill>
              </a:rPr>
              <a:t>地区補助金</a:t>
            </a:r>
            <a:r>
              <a:rPr lang="ja-JP" altLang="en-US" sz="1600" dirty="0">
                <a:solidFill>
                  <a:schemeClr val="bg2">
                    <a:lumMod val="10000"/>
                  </a:schemeClr>
                </a:solidFill>
              </a:rPr>
              <a:t>　　　　　</a:t>
            </a:r>
            <a:r>
              <a:rPr lang="en-US" altLang="ja-JP" sz="1600" kern="100" dirty="0">
                <a:solidFill>
                  <a:schemeClr val="bg2">
                    <a:lumMod val="10000"/>
                  </a:schemeClr>
                </a:solidFill>
                <a:latin typeface="Century" panose="02040604050505020304" pitchFamily="18" charset="0"/>
                <a:cs typeface="Times New Roman" panose="02020603050405020304" pitchFamily="18" charset="0"/>
              </a:rPr>
              <a:t>99,334</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ja-JP" sz="1600" kern="100" dirty="0">
              <a:solidFill>
                <a:schemeClr val="bg2">
                  <a:lumMod val="10000"/>
                </a:schemeClr>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41" name="直線コネクタ 40"/>
          <p:cNvCxnSpPr/>
          <p:nvPr/>
        </p:nvCxnSpPr>
        <p:spPr>
          <a:xfrm>
            <a:off x="2500770" y="1999682"/>
            <a:ext cx="4458837"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cxnSpLocks/>
          </p:cNvCxnSpPr>
          <p:nvPr/>
        </p:nvCxnSpPr>
        <p:spPr>
          <a:xfrm flipH="1" flipV="1">
            <a:off x="4720991" y="1662407"/>
            <a:ext cx="1" cy="35128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43" name="正方形/長方形 42"/>
          <p:cNvSpPr/>
          <p:nvPr/>
        </p:nvSpPr>
        <p:spPr>
          <a:xfrm>
            <a:off x="3344291" y="1204076"/>
            <a:ext cx="2753399" cy="677108"/>
          </a:xfrm>
          <a:prstGeom prst="rect">
            <a:avLst/>
          </a:prstGeom>
          <a:solidFill>
            <a:srgbClr val="FF5050"/>
          </a:solidFill>
          <a:ln>
            <a:solidFill>
              <a:schemeClr val="tx1">
                <a:lumMod val="75000"/>
              </a:schemeClr>
            </a:solidFill>
          </a:ln>
          <a:effectLst>
            <a:outerShdw blurRad="50800" dist="38100" dir="2700000" algn="tl" rotWithShape="0">
              <a:prstClr val="black">
                <a:alpha val="40000"/>
              </a:prstClr>
            </a:outerShdw>
          </a:effectLst>
        </p:spPr>
        <p:txBody>
          <a:bodyPr wrap="square">
            <a:spAutoFit/>
          </a:bodyPr>
          <a:lstStyle/>
          <a:p>
            <a:r>
              <a:rPr kumimoji="1" lang="en-US" altLang="ja-JP" sz="1800" dirty="0">
                <a:solidFill>
                  <a:schemeClr val="bg1"/>
                </a:solidFill>
              </a:rPr>
              <a:t>3</a:t>
            </a:r>
            <a:r>
              <a:rPr kumimoji="1" lang="ja-JP" altLang="en-US" sz="1800" dirty="0">
                <a:solidFill>
                  <a:schemeClr val="bg1"/>
                </a:solidFill>
              </a:rPr>
              <a:t>年前の年次寄付の総額</a:t>
            </a:r>
            <a:endParaRPr kumimoji="1" lang="en-US" altLang="ja-JP" sz="1800" dirty="0">
              <a:solidFill>
                <a:schemeClr val="bg1"/>
              </a:solidFill>
            </a:endParaRPr>
          </a:p>
          <a:p>
            <a:pPr algn="ctr"/>
            <a:r>
              <a:rPr lang="en-US" altLang="ja-JP" sz="2000" kern="100" dirty="0">
                <a:solidFill>
                  <a:schemeClr val="bg1"/>
                </a:solidFill>
                <a:latin typeface="Century" panose="02040604050505020304" pitchFamily="18" charset="0"/>
                <a:cs typeface="Times New Roman" panose="02020603050405020304" pitchFamily="18" charset="0"/>
              </a:rPr>
              <a:t>  342,352</a:t>
            </a:r>
            <a:r>
              <a:rPr lang="ja-JP" altLang="ja-JP" sz="2000" kern="100" dirty="0">
                <a:solidFill>
                  <a:schemeClr val="bg1"/>
                </a:solidFill>
                <a:latin typeface="Century" panose="02040604050505020304" pitchFamily="18" charset="0"/>
                <a:cs typeface="Times New Roman" panose="02020603050405020304" pitchFamily="18" charset="0"/>
              </a:rPr>
              <a:t>ドル</a:t>
            </a:r>
            <a:endParaRPr kumimoji="1" lang="ja-JP" altLang="en-US" sz="2000" dirty="0">
              <a:solidFill>
                <a:schemeClr val="bg1"/>
              </a:solidFill>
            </a:endParaRPr>
          </a:p>
        </p:txBody>
      </p:sp>
      <p:cxnSp>
        <p:nvCxnSpPr>
          <p:cNvPr id="44" name="直線コネクタ 43"/>
          <p:cNvCxnSpPr/>
          <p:nvPr/>
        </p:nvCxnSpPr>
        <p:spPr>
          <a:xfrm flipV="1">
            <a:off x="6944398" y="1999682"/>
            <a:ext cx="0" cy="534679"/>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45" name="正方形/長方形 44"/>
          <p:cNvSpPr/>
          <p:nvPr/>
        </p:nvSpPr>
        <p:spPr>
          <a:xfrm>
            <a:off x="5541919" y="2162512"/>
            <a:ext cx="2850279" cy="588523"/>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dirty="0">
                <a:solidFill>
                  <a:sysClr val="windowText" lastClr="000000"/>
                </a:solidFill>
              </a:rPr>
              <a:t>国際財団活動資金　</a:t>
            </a:r>
            <a:r>
              <a:rPr kumimoji="1" lang="en-US" altLang="ja-JP" sz="1800" dirty="0">
                <a:solidFill>
                  <a:sysClr val="windowText" lastClr="000000"/>
                </a:solidFill>
              </a:rPr>
              <a:t>WF</a:t>
            </a:r>
            <a:endParaRPr kumimoji="1" lang="ja-JP" altLang="en-US" sz="1800" dirty="0">
              <a:solidFill>
                <a:sysClr val="windowText" lastClr="000000"/>
              </a:solidFill>
            </a:endParaRPr>
          </a:p>
        </p:txBody>
      </p:sp>
      <p:sp>
        <p:nvSpPr>
          <p:cNvPr id="46" name="正方形/長方形 45"/>
          <p:cNvSpPr/>
          <p:nvPr/>
        </p:nvSpPr>
        <p:spPr>
          <a:xfrm>
            <a:off x="2669321" y="1662407"/>
            <a:ext cx="671979" cy="369332"/>
          </a:xfrm>
          <a:prstGeom prst="rect">
            <a:avLst/>
          </a:prstGeom>
        </p:spPr>
        <p:txBody>
          <a:bodyPr wrap="none">
            <a:spAutoFit/>
          </a:bodyPr>
          <a:lstStyle/>
          <a:p>
            <a:r>
              <a:rPr kumimoji="1" lang="en-US" altLang="ja-JP" sz="1800" dirty="0">
                <a:solidFill>
                  <a:sysClr val="windowText" lastClr="000000"/>
                </a:solidFill>
              </a:rPr>
              <a:t>50</a:t>
            </a:r>
            <a:r>
              <a:rPr kumimoji="1" lang="ja-JP" altLang="en-US" sz="1800" dirty="0">
                <a:solidFill>
                  <a:sysClr val="windowText" lastClr="000000"/>
                </a:solidFill>
              </a:rPr>
              <a:t>％</a:t>
            </a:r>
            <a:endParaRPr lang="ja-JP" altLang="en-US" sz="1800" dirty="0"/>
          </a:p>
        </p:txBody>
      </p:sp>
      <p:sp>
        <p:nvSpPr>
          <p:cNvPr id="47" name="正方形/長方形 46"/>
          <p:cNvSpPr/>
          <p:nvPr/>
        </p:nvSpPr>
        <p:spPr>
          <a:xfrm>
            <a:off x="6250721" y="1662407"/>
            <a:ext cx="671979" cy="369332"/>
          </a:xfrm>
          <a:prstGeom prst="rect">
            <a:avLst/>
          </a:prstGeom>
        </p:spPr>
        <p:txBody>
          <a:bodyPr wrap="none">
            <a:spAutoFit/>
          </a:bodyPr>
          <a:lstStyle/>
          <a:p>
            <a:r>
              <a:rPr kumimoji="1" lang="en-US" altLang="ja-JP" sz="1800" dirty="0">
                <a:solidFill>
                  <a:sysClr val="windowText" lastClr="000000"/>
                </a:solidFill>
              </a:rPr>
              <a:t>50</a:t>
            </a:r>
            <a:r>
              <a:rPr kumimoji="1" lang="ja-JP" altLang="en-US" sz="1800" dirty="0">
                <a:solidFill>
                  <a:sysClr val="windowText" lastClr="000000"/>
                </a:solidFill>
              </a:rPr>
              <a:t>％</a:t>
            </a:r>
            <a:endParaRPr lang="ja-JP" altLang="en-US" sz="1800" dirty="0"/>
          </a:p>
        </p:txBody>
      </p:sp>
      <p:cxnSp>
        <p:nvCxnSpPr>
          <p:cNvPr id="48" name="直線コネクタ 47"/>
          <p:cNvCxnSpPr/>
          <p:nvPr/>
        </p:nvCxnSpPr>
        <p:spPr>
          <a:xfrm>
            <a:off x="2492917" y="5810961"/>
            <a:ext cx="201308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flipH="1" flipV="1">
            <a:off x="4505998" y="3489321"/>
            <a:ext cx="1" cy="2289994"/>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4505998" y="3489321"/>
            <a:ext cx="685800"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51" name="正方形/長方形 50"/>
          <p:cNvSpPr/>
          <p:nvPr/>
        </p:nvSpPr>
        <p:spPr>
          <a:xfrm>
            <a:off x="4916512" y="3218070"/>
            <a:ext cx="2850279"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ja-JP" sz="1600" kern="100" dirty="0">
                <a:solidFill>
                  <a:schemeClr val="bg2">
                    <a:lumMod val="10000"/>
                  </a:schemeClr>
                </a:solidFill>
                <a:latin typeface="Century" panose="02040604050505020304" pitchFamily="18" charset="0"/>
                <a:cs typeface="Times New Roman" panose="02020603050405020304" pitchFamily="18" charset="0"/>
              </a:rPr>
              <a:t>グローバル補助金</a:t>
            </a:r>
            <a:endParaRPr lang="en-US" altLang="ja-JP" sz="1600" kern="100" dirty="0">
              <a:solidFill>
                <a:schemeClr val="bg2">
                  <a:lumMod val="10000"/>
                </a:schemeClr>
              </a:solidFill>
              <a:latin typeface="Century" panose="02040604050505020304" pitchFamily="18" charset="0"/>
              <a:cs typeface="Times New Roman" panose="02020603050405020304" pitchFamily="18" charset="0"/>
            </a:endParaRPr>
          </a:p>
          <a:p>
            <a:pPr algn="ctr"/>
            <a:r>
              <a:rPr lang="en-US" altLang="ja-JP" sz="1600" kern="100" dirty="0">
                <a:solidFill>
                  <a:schemeClr val="bg2">
                    <a:lumMod val="10000"/>
                  </a:schemeClr>
                </a:solidFill>
                <a:latin typeface="Century" panose="02040604050505020304" pitchFamily="18" charset="0"/>
                <a:cs typeface="Times New Roman" panose="02020603050405020304" pitchFamily="18" charset="0"/>
              </a:rPr>
              <a:t>85,000</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en-US" sz="1600" dirty="0"/>
          </a:p>
        </p:txBody>
      </p:sp>
      <p:cxnSp>
        <p:nvCxnSpPr>
          <p:cNvPr id="52" name="直線コネクタ 51"/>
          <p:cNvCxnSpPr/>
          <p:nvPr/>
        </p:nvCxnSpPr>
        <p:spPr>
          <a:xfrm flipV="1">
            <a:off x="4915390" y="4782777"/>
            <a:ext cx="1" cy="1332984"/>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4915390" y="4782777"/>
            <a:ext cx="685800"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4505998" y="5429961"/>
            <a:ext cx="1095192"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4905093" y="6115761"/>
            <a:ext cx="685800"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56" name="正方形/長方形 55"/>
          <p:cNvSpPr/>
          <p:nvPr/>
        </p:nvSpPr>
        <p:spPr>
          <a:xfrm>
            <a:off x="5414110" y="4418764"/>
            <a:ext cx="2359187"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ポリオプラス寄付</a:t>
            </a:r>
            <a:endParaRPr lang="en-US" altLang="ja-JP" sz="1600" kern="100" dirty="0">
              <a:solidFill>
                <a:schemeClr val="bg2">
                  <a:lumMod val="10000"/>
                </a:schemeClr>
              </a:solidFill>
              <a:latin typeface="Century" panose="02040604050505020304" pitchFamily="18" charset="0"/>
              <a:cs typeface="Times New Roman" panose="02020603050405020304" pitchFamily="18" charset="0"/>
            </a:endParaRPr>
          </a:p>
          <a:p>
            <a:pPr algn="ctr"/>
            <a:r>
              <a:rPr lang="en-US" altLang="ja-JP" sz="1600" kern="100" dirty="0">
                <a:solidFill>
                  <a:schemeClr val="bg2">
                    <a:lumMod val="10000"/>
                  </a:schemeClr>
                </a:solidFill>
                <a:latin typeface="Century" panose="02040604050505020304" pitchFamily="18" charset="0"/>
                <a:cs typeface="Times New Roman" panose="02020603050405020304" pitchFamily="18" charset="0"/>
              </a:rPr>
              <a:t>50,000</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en-US" sz="1600" dirty="0"/>
          </a:p>
        </p:txBody>
      </p:sp>
      <p:sp>
        <p:nvSpPr>
          <p:cNvPr id="57" name="正方形/長方形 56"/>
          <p:cNvSpPr/>
          <p:nvPr/>
        </p:nvSpPr>
        <p:spPr>
          <a:xfrm>
            <a:off x="5407605" y="5146238"/>
            <a:ext cx="2359187"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ja-JP" sz="1600" kern="100" dirty="0">
                <a:solidFill>
                  <a:schemeClr val="bg2">
                    <a:lumMod val="10000"/>
                  </a:schemeClr>
                </a:solidFill>
                <a:latin typeface="Century" panose="02040604050505020304" pitchFamily="18" charset="0"/>
                <a:cs typeface="Times New Roman" panose="02020603050405020304" pitchFamily="18" charset="0"/>
              </a:rPr>
              <a:t>平和センター</a:t>
            </a:r>
            <a:r>
              <a:rPr lang="ja-JP" altLang="en-US" sz="1600" kern="100" dirty="0">
                <a:solidFill>
                  <a:schemeClr val="bg2">
                    <a:lumMod val="10000"/>
                  </a:schemeClr>
                </a:solidFill>
                <a:latin typeface="Century" panose="02040604050505020304" pitchFamily="18" charset="0"/>
                <a:cs typeface="Times New Roman" panose="02020603050405020304" pitchFamily="18" charset="0"/>
              </a:rPr>
              <a:t>への寄付</a:t>
            </a:r>
            <a:endParaRPr lang="en-US" altLang="ja-JP" sz="1600" kern="100" dirty="0">
              <a:solidFill>
                <a:schemeClr val="bg2">
                  <a:lumMod val="10000"/>
                </a:schemeClr>
              </a:solidFill>
              <a:latin typeface="Century" panose="02040604050505020304" pitchFamily="18" charset="0"/>
              <a:cs typeface="Times New Roman" panose="02020603050405020304" pitchFamily="18" charset="0"/>
            </a:endParaRPr>
          </a:p>
          <a:p>
            <a:pPr algn="ctr"/>
            <a:r>
              <a:rPr lang="en-US" altLang="ja-JP" sz="1600" kern="100" dirty="0">
                <a:solidFill>
                  <a:schemeClr val="bg2">
                    <a:lumMod val="10000"/>
                  </a:schemeClr>
                </a:solidFill>
                <a:latin typeface="Century" panose="02040604050505020304" pitchFamily="18" charset="0"/>
                <a:cs typeface="Times New Roman" panose="02020603050405020304" pitchFamily="18" charset="0"/>
              </a:rPr>
              <a:t>25,000</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en-US" sz="1600" dirty="0"/>
          </a:p>
        </p:txBody>
      </p:sp>
      <p:sp>
        <p:nvSpPr>
          <p:cNvPr id="58" name="正方形/長方形 57"/>
          <p:cNvSpPr/>
          <p:nvPr/>
        </p:nvSpPr>
        <p:spPr>
          <a:xfrm>
            <a:off x="5423411" y="5832038"/>
            <a:ext cx="2359187" cy="588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ja-JP" sz="1600" kern="100" dirty="0">
                <a:solidFill>
                  <a:schemeClr val="bg2">
                    <a:lumMod val="10000"/>
                  </a:schemeClr>
                </a:solidFill>
                <a:latin typeface="Century" panose="02040604050505020304" pitchFamily="18" charset="0"/>
                <a:cs typeface="Times New Roman" panose="02020603050405020304" pitchFamily="18" charset="0"/>
              </a:rPr>
              <a:t>予備費</a:t>
            </a:r>
            <a:endParaRPr lang="en-US" altLang="ja-JP" sz="1600" kern="100" dirty="0">
              <a:solidFill>
                <a:schemeClr val="bg2">
                  <a:lumMod val="10000"/>
                </a:schemeClr>
              </a:solidFill>
              <a:latin typeface="Century" panose="02040604050505020304" pitchFamily="18" charset="0"/>
              <a:cs typeface="Times New Roman" panose="02020603050405020304" pitchFamily="18" charset="0"/>
            </a:endParaRPr>
          </a:p>
          <a:p>
            <a:pPr algn="ctr"/>
            <a:r>
              <a:rPr lang="en-US" altLang="ja-JP" sz="1600" kern="100" dirty="0">
                <a:solidFill>
                  <a:schemeClr val="bg2">
                    <a:lumMod val="10000"/>
                  </a:schemeClr>
                </a:solidFill>
                <a:latin typeface="Century" panose="02040604050505020304" pitchFamily="18" charset="0"/>
                <a:cs typeface="Times New Roman" panose="02020603050405020304" pitchFamily="18" charset="0"/>
              </a:rPr>
              <a:t>33,092</a:t>
            </a:r>
            <a:r>
              <a:rPr lang="ja-JP" altLang="ja-JP" sz="1600" kern="100" dirty="0">
                <a:solidFill>
                  <a:schemeClr val="bg2">
                    <a:lumMod val="10000"/>
                  </a:schemeClr>
                </a:solidFill>
                <a:latin typeface="Century" panose="02040604050505020304" pitchFamily="18" charset="0"/>
                <a:cs typeface="Times New Roman" panose="02020603050405020304" pitchFamily="18" charset="0"/>
              </a:rPr>
              <a:t>ドル</a:t>
            </a:r>
            <a:endParaRPr lang="ja-JP" altLang="en-US" sz="1600" dirty="0"/>
          </a:p>
        </p:txBody>
      </p:sp>
      <p:sp>
        <p:nvSpPr>
          <p:cNvPr id="59" name="正方形/長方形 58"/>
          <p:cNvSpPr/>
          <p:nvPr/>
        </p:nvSpPr>
        <p:spPr>
          <a:xfrm>
            <a:off x="7090881" y="2751035"/>
            <a:ext cx="1301317" cy="3147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bg2">
                    <a:lumMod val="10000"/>
                  </a:schemeClr>
                </a:solidFill>
              </a:rPr>
              <a:t>運営費</a:t>
            </a:r>
            <a:r>
              <a:rPr kumimoji="1" lang="en-US" altLang="ja-JP" sz="1400" dirty="0">
                <a:solidFill>
                  <a:schemeClr val="bg2">
                    <a:lumMod val="10000"/>
                  </a:schemeClr>
                </a:solidFill>
              </a:rPr>
              <a:t>5%</a:t>
            </a:r>
            <a:endParaRPr kumimoji="1" lang="ja-JP" altLang="en-US" sz="1400" dirty="0">
              <a:solidFill>
                <a:schemeClr val="bg2">
                  <a:lumMod val="10000"/>
                </a:schemeClr>
              </a:solidFill>
            </a:endParaRPr>
          </a:p>
        </p:txBody>
      </p:sp>
    </p:spTree>
    <p:extLst>
      <p:ext uri="{BB962C8B-B14F-4D97-AF65-F5344CB8AC3E}">
        <p14:creationId xmlns:p14="http://schemas.microsoft.com/office/powerpoint/2010/main" val="2276030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543368231"/>
              </p:ext>
            </p:extLst>
          </p:nvPr>
        </p:nvGraphicFramePr>
        <p:xfrm>
          <a:off x="457201" y="1167512"/>
          <a:ext cx="8270110" cy="4781875"/>
        </p:xfrm>
        <a:graphic>
          <a:graphicData uri="http://schemas.openxmlformats.org/drawingml/2006/table">
            <a:tbl>
              <a:tblPr>
                <a:effectLst>
                  <a:outerShdw blurRad="88900" dist="101600" dir="2700000" sx="102000" sy="102000" algn="tl" rotWithShape="0">
                    <a:prstClr val="black">
                      <a:alpha val="40000"/>
                    </a:prstClr>
                  </a:outerShdw>
                </a:effectLst>
              </a:tblPr>
              <a:tblGrid>
                <a:gridCol w="8270110">
                  <a:extLst>
                    <a:ext uri="{9D8B030D-6E8A-4147-A177-3AD203B41FA5}">
                      <a16:colId xmlns:a16="http://schemas.microsoft.com/office/drawing/2014/main" xmlns="" val="4239497919"/>
                    </a:ext>
                  </a:extLst>
                </a:gridCol>
              </a:tblGrid>
              <a:tr h="4781875">
                <a:tc>
                  <a:txBody>
                    <a:bodyPr/>
                    <a:lstStyle/>
                    <a:p>
                      <a:pPr>
                        <a:lnSpc>
                          <a:spcPct val="150000"/>
                        </a:lnSpc>
                      </a:pPr>
                      <a:r>
                        <a:rPr lang="ja-JP" altLang="en-US" sz="2400" b="1" dirty="0">
                          <a:solidFill>
                            <a:schemeClr val="tx1">
                              <a:lumMod val="95000"/>
                              <a:lumOff val="5000"/>
                            </a:schemeClr>
                          </a:solidFill>
                          <a:effectLst/>
                        </a:rPr>
                        <a:t>皆様からの寄付はいったんロータリー財団に預けられた後シェアシステムにより皆様の活動資金として地区に配分されます。</a:t>
                      </a:r>
                    </a:p>
                    <a:p>
                      <a:pPr>
                        <a:lnSpc>
                          <a:spcPct val="150000"/>
                        </a:lnSpc>
                      </a:pPr>
                      <a:r>
                        <a:rPr lang="ja-JP" altLang="en-US" sz="2400" b="1" dirty="0">
                          <a:solidFill>
                            <a:schemeClr val="tx1">
                              <a:lumMod val="95000"/>
                              <a:lumOff val="5000"/>
                            </a:schemeClr>
                          </a:solidFill>
                          <a:effectLst/>
                        </a:rPr>
                        <a:t>地区財団委員会はその資金を</a:t>
                      </a:r>
                    </a:p>
                    <a:p>
                      <a:pPr>
                        <a:lnSpc>
                          <a:spcPct val="150000"/>
                        </a:lnSpc>
                      </a:pPr>
                      <a:r>
                        <a:rPr lang="ja-JP" altLang="en-US" sz="2800" b="1" dirty="0">
                          <a:solidFill>
                            <a:schemeClr val="tx1">
                              <a:lumMod val="95000"/>
                              <a:lumOff val="5000"/>
                            </a:schemeClr>
                          </a:solidFill>
                          <a:effectLst/>
                        </a:rPr>
                        <a:t>①地区補助金・②グローバル補助金・</a:t>
                      </a:r>
                    </a:p>
                    <a:p>
                      <a:pPr>
                        <a:lnSpc>
                          <a:spcPct val="150000"/>
                        </a:lnSpc>
                      </a:pPr>
                      <a:r>
                        <a:rPr lang="ja-JP" altLang="en-US" sz="2800" b="1" dirty="0">
                          <a:solidFill>
                            <a:schemeClr val="tx1">
                              <a:lumMod val="95000"/>
                              <a:lumOff val="5000"/>
                            </a:schemeClr>
                          </a:solidFill>
                          <a:effectLst/>
                        </a:rPr>
                        <a:t>③ポリオ撲滅のためのポリオプラス・</a:t>
                      </a:r>
                    </a:p>
                    <a:p>
                      <a:pPr>
                        <a:lnSpc>
                          <a:spcPct val="150000"/>
                        </a:lnSpc>
                      </a:pPr>
                      <a:r>
                        <a:rPr lang="ja-JP" altLang="en-US" sz="2800" b="1" dirty="0">
                          <a:solidFill>
                            <a:schemeClr val="tx1">
                              <a:lumMod val="95000"/>
                              <a:lumOff val="5000"/>
                            </a:schemeClr>
                          </a:solidFill>
                          <a:effectLst/>
                        </a:rPr>
                        <a:t>④平和フェローの育成の</a:t>
                      </a:r>
                      <a:r>
                        <a:rPr lang="en-US" altLang="ja-JP" sz="2800" b="1" dirty="0">
                          <a:solidFill>
                            <a:schemeClr val="tx1">
                              <a:lumMod val="95000"/>
                              <a:lumOff val="5000"/>
                            </a:schemeClr>
                          </a:solidFill>
                          <a:effectLst/>
                        </a:rPr>
                        <a:t>4</a:t>
                      </a:r>
                      <a:r>
                        <a:rPr lang="ja-JP" altLang="en-US" sz="2800" b="1" dirty="0" err="1">
                          <a:solidFill>
                            <a:schemeClr val="tx1">
                              <a:lumMod val="95000"/>
                              <a:lumOff val="5000"/>
                            </a:schemeClr>
                          </a:solidFill>
                          <a:effectLst/>
                        </a:rPr>
                        <a:t>つの</a:t>
                      </a:r>
                      <a:r>
                        <a:rPr lang="ja-JP" altLang="en-US" sz="2800" b="1" dirty="0">
                          <a:solidFill>
                            <a:schemeClr val="tx1">
                              <a:lumMod val="95000"/>
                              <a:lumOff val="5000"/>
                            </a:schemeClr>
                          </a:solidFill>
                          <a:effectLst/>
                        </a:rPr>
                        <a:t>プログラムに</a:t>
                      </a:r>
                    </a:p>
                    <a:p>
                      <a:pPr>
                        <a:lnSpc>
                          <a:spcPct val="150000"/>
                        </a:lnSpc>
                      </a:pPr>
                      <a:r>
                        <a:rPr lang="ja-JP" altLang="en-US" sz="2400" b="1" dirty="0">
                          <a:solidFill>
                            <a:schemeClr val="tx1">
                              <a:lumMod val="95000"/>
                              <a:lumOff val="5000"/>
                            </a:schemeClr>
                          </a:solidFill>
                          <a:effectLst/>
                        </a:rPr>
                        <a:t>配分し皆さんの活動を支援しています。</a:t>
                      </a:r>
                    </a:p>
                  </a:txBody>
                  <a:tcPr marL="115503" marR="115503" marT="57752" marB="57752" anchor="ctr">
                    <a:lnL>
                      <a:noFill/>
                    </a:lnL>
                    <a:lnR>
                      <a:noFill/>
                    </a:lnR>
                    <a:lnT>
                      <a:noFill/>
                    </a:lnT>
                    <a:lnB>
                      <a:noFill/>
                    </a:lnB>
                    <a:solidFill>
                      <a:schemeClr val="tx1">
                        <a:lumMod val="20000"/>
                        <a:lumOff val="80000"/>
                      </a:schemeClr>
                    </a:solidFill>
                  </a:tcPr>
                </a:tc>
                <a:extLst>
                  <a:ext uri="{0D108BD9-81ED-4DB2-BD59-A6C34878D82A}">
                    <a16:rowId xmlns:a16="http://schemas.microsoft.com/office/drawing/2014/main" xmlns="" val="2379899578"/>
                  </a:ext>
                </a:extLst>
              </a:tr>
            </a:tbl>
          </a:graphicData>
        </a:graphic>
      </p:graphicFrame>
      <p:sp>
        <p:nvSpPr>
          <p:cNvPr id="5" name="タイトル 1"/>
          <p:cNvSpPr>
            <a:spLocks noGrp="1"/>
          </p:cNvSpPr>
          <p:nvPr>
            <p:ph type="title"/>
          </p:nvPr>
        </p:nvSpPr>
        <p:spPr>
          <a:xfrm>
            <a:off x="457200" y="225210"/>
            <a:ext cx="8686800" cy="487362"/>
          </a:xfrm>
        </p:spPr>
        <p:txBody>
          <a:bodyPr>
            <a:noAutofit/>
          </a:bodyPr>
          <a:lstStyle/>
          <a:p>
            <a:r>
              <a:rPr kumimoji="1" lang="ja-JP" altLang="en-US" sz="3200" dirty="0"/>
              <a:t>寄付はどのように使用されるのか</a:t>
            </a:r>
            <a:r>
              <a:rPr kumimoji="1" lang="en-US" altLang="ja-JP" sz="3200" dirty="0"/>
              <a:t>?</a:t>
            </a:r>
            <a:endParaRPr kumimoji="1" lang="ja-JP" altLang="en-US" sz="3200" dirty="0"/>
          </a:p>
        </p:txBody>
      </p:sp>
    </p:spTree>
    <p:extLst>
      <p:ext uri="{BB962C8B-B14F-4D97-AF65-F5344CB8AC3E}">
        <p14:creationId xmlns:p14="http://schemas.microsoft.com/office/powerpoint/2010/main" val="3732555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951367"/>
            <a:ext cx="6870335" cy="5616624"/>
          </a:xfrm>
          <a:prstGeom prst="rect">
            <a:avLst/>
          </a:prstGeom>
        </p:spPr>
      </p:pic>
      <p:sp>
        <p:nvSpPr>
          <p:cNvPr id="6" name="テキスト ボックス 5"/>
          <p:cNvSpPr txBox="1"/>
          <p:nvPr/>
        </p:nvSpPr>
        <p:spPr>
          <a:xfrm>
            <a:off x="467544" y="226442"/>
            <a:ext cx="3416320" cy="646331"/>
          </a:xfrm>
          <a:prstGeom prst="rect">
            <a:avLst/>
          </a:prstGeom>
          <a:noFill/>
        </p:spPr>
        <p:txBody>
          <a:bodyPr wrap="none" rtlCol="0">
            <a:spAutoFit/>
          </a:bodyPr>
          <a:lstStyle/>
          <a:p>
            <a:r>
              <a:rPr kumimoji="1" lang="ja-JP" altLang="en-US" sz="3600" dirty="0">
                <a:solidFill>
                  <a:schemeClr val="bg1"/>
                </a:solidFill>
              </a:rPr>
              <a:t>日本の寄付状況</a:t>
            </a:r>
          </a:p>
        </p:txBody>
      </p:sp>
    </p:spTree>
    <p:extLst>
      <p:ext uri="{BB962C8B-B14F-4D97-AF65-F5344CB8AC3E}">
        <p14:creationId xmlns:p14="http://schemas.microsoft.com/office/powerpoint/2010/main" val="110307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7" name="テキスト ボックス 6"/>
          <p:cNvSpPr txBox="1"/>
          <p:nvPr/>
        </p:nvSpPr>
        <p:spPr>
          <a:xfrm>
            <a:off x="467544" y="226442"/>
            <a:ext cx="5724644" cy="646331"/>
          </a:xfrm>
          <a:prstGeom prst="rect">
            <a:avLst/>
          </a:prstGeom>
          <a:noFill/>
        </p:spPr>
        <p:txBody>
          <a:bodyPr wrap="none" rtlCol="0">
            <a:spAutoFit/>
          </a:bodyPr>
          <a:lstStyle/>
          <a:p>
            <a:r>
              <a:rPr kumimoji="1" lang="ja-JP" altLang="en-US" sz="3600" dirty="0">
                <a:solidFill>
                  <a:schemeClr val="bg1"/>
                </a:solidFill>
              </a:rPr>
              <a:t>日本国内の地区別寄付一覧</a:t>
            </a:r>
          </a:p>
        </p:txBody>
      </p:sp>
      <p:graphicFrame>
        <p:nvGraphicFramePr>
          <p:cNvPr id="4" name="オブジェクト 3">
            <a:extLst>
              <a:ext uri="{FF2B5EF4-FFF2-40B4-BE49-F238E27FC236}">
                <a16:creationId xmlns:a16="http://schemas.microsoft.com/office/drawing/2014/main" xmlns="" id="{F0C4439C-F7FB-407B-A692-F9A68B18FDF1}"/>
              </a:ext>
            </a:extLst>
          </p:cNvPr>
          <p:cNvGraphicFramePr>
            <a:graphicFrameLocks noChangeAspect="1"/>
          </p:cNvGraphicFramePr>
          <p:nvPr>
            <p:extLst>
              <p:ext uri="{D42A27DB-BD31-4B8C-83A1-F6EECF244321}">
                <p14:modId xmlns:p14="http://schemas.microsoft.com/office/powerpoint/2010/main" val="3321785448"/>
              </p:ext>
            </p:extLst>
          </p:nvPr>
        </p:nvGraphicFramePr>
        <p:xfrm>
          <a:off x="467544" y="1155313"/>
          <a:ext cx="8315541" cy="5478729"/>
        </p:xfrm>
        <a:graphic>
          <a:graphicData uri="http://schemas.openxmlformats.org/presentationml/2006/ole">
            <mc:AlternateContent xmlns:mc="http://schemas.openxmlformats.org/markup-compatibility/2006">
              <mc:Choice xmlns:v="urn:schemas-microsoft-com:vml" Requires="v">
                <p:oleObj spid="_x0000_s7186" name="Worksheet" r:id="rId5" imgW="11247120" imgH="7406640" progId="Excel.Sheet.12">
                  <p:embed/>
                </p:oleObj>
              </mc:Choice>
              <mc:Fallback>
                <p:oleObj name="Worksheet" r:id="rId5" imgW="11247120" imgH="7406640" progId="Excel.Sheet.12">
                  <p:embed/>
                  <p:pic>
                    <p:nvPicPr>
                      <p:cNvPr id="0" name=""/>
                      <p:cNvPicPr/>
                      <p:nvPr/>
                    </p:nvPicPr>
                    <p:blipFill>
                      <a:blip r:embed="rId6"/>
                      <a:stretch>
                        <a:fillRect/>
                      </a:stretch>
                    </p:blipFill>
                    <p:spPr>
                      <a:xfrm>
                        <a:off x="467544" y="1155313"/>
                        <a:ext cx="8315541" cy="5478729"/>
                      </a:xfrm>
                      <a:prstGeom prst="rect">
                        <a:avLst/>
                      </a:prstGeom>
                    </p:spPr>
                  </p:pic>
                </p:oleObj>
              </mc:Fallback>
            </mc:AlternateContent>
          </a:graphicData>
        </a:graphic>
      </p:graphicFrame>
      <p:sp>
        <p:nvSpPr>
          <p:cNvPr id="23" name="正方形/長方形 22"/>
          <p:cNvSpPr/>
          <p:nvPr/>
        </p:nvSpPr>
        <p:spPr>
          <a:xfrm>
            <a:off x="467544" y="3125166"/>
            <a:ext cx="8315541" cy="14005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5701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xmlns="" id="{C054EB55-DD63-4A94-A8C8-F76870C11081}"/>
              </a:ext>
            </a:extLst>
          </p:cNvPr>
          <p:cNvGraphicFramePr>
            <a:graphicFrameLocks noChangeAspect="1"/>
          </p:cNvGraphicFramePr>
          <p:nvPr>
            <p:extLst>
              <p:ext uri="{D42A27DB-BD31-4B8C-83A1-F6EECF244321}">
                <p14:modId xmlns:p14="http://schemas.microsoft.com/office/powerpoint/2010/main" val="1774382685"/>
              </p:ext>
            </p:extLst>
          </p:nvPr>
        </p:nvGraphicFramePr>
        <p:xfrm>
          <a:off x="320868" y="1303243"/>
          <a:ext cx="8502264" cy="4901394"/>
        </p:xfrm>
        <a:graphic>
          <a:graphicData uri="http://schemas.openxmlformats.org/presentationml/2006/ole">
            <mc:AlternateContent xmlns:mc="http://schemas.openxmlformats.org/markup-compatibility/2006">
              <mc:Choice xmlns:v="urn:schemas-microsoft-com:vml" Requires="v">
                <p:oleObj spid="_x0000_s9233" name="Worksheet" r:id="rId4" imgW="6568369" imgH="3185364" progId="Excel.Sheet.12">
                  <p:embed/>
                </p:oleObj>
              </mc:Choice>
              <mc:Fallback>
                <p:oleObj name="Worksheet" r:id="rId4" imgW="6568369" imgH="3185364" progId="Excel.Sheet.12">
                  <p:embed/>
                  <p:pic>
                    <p:nvPicPr>
                      <p:cNvPr id="0" name=""/>
                      <p:cNvPicPr/>
                      <p:nvPr/>
                    </p:nvPicPr>
                    <p:blipFill>
                      <a:blip r:embed="rId5"/>
                      <a:stretch>
                        <a:fillRect/>
                      </a:stretch>
                    </p:blipFill>
                    <p:spPr>
                      <a:xfrm>
                        <a:off x="320868" y="1303243"/>
                        <a:ext cx="8502264" cy="4901394"/>
                      </a:xfrm>
                      <a:prstGeom prst="rect">
                        <a:avLst/>
                      </a:prstGeom>
                    </p:spPr>
                  </p:pic>
                </p:oleObj>
              </mc:Fallback>
            </mc:AlternateContent>
          </a:graphicData>
        </a:graphic>
      </p:graphicFrame>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6" name="円/楕円 2"/>
          <p:cNvSpPr/>
          <p:nvPr/>
        </p:nvSpPr>
        <p:spPr>
          <a:xfrm>
            <a:off x="3347863" y="3305797"/>
            <a:ext cx="761989" cy="504056"/>
          </a:xfrm>
          <a:prstGeom prst="ellipse">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object 2">
            <a:extLst>
              <a:ext uri="{FF2B5EF4-FFF2-40B4-BE49-F238E27FC236}">
                <a16:creationId xmlns:a16="http://schemas.microsoft.com/office/drawing/2014/main" xmlns="" id="{83F7331E-FAEA-4E25-B983-116BA61C1856}"/>
              </a:ext>
            </a:extLst>
          </p:cNvPr>
          <p:cNvSpPr txBox="1"/>
          <p:nvPr/>
        </p:nvSpPr>
        <p:spPr>
          <a:xfrm>
            <a:off x="107401" y="453888"/>
            <a:ext cx="8004902" cy="381515"/>
          </a:xfrm>
          <a:prstGeom prst="rect">
            <a:avLst/>
          </a:prstGeom>
        </p:spPr>
        <p:txBody>
          <a:bodyPr vert="horz" wrap="square" lIns="0" tIns="12065" rIns="0" bIns="0" rtlCol="0">
            <a:spAutoFit/>
          </a:bodyPr>
          <a:lstStyle/>
          <a:p>
            <a:pPr marL="12700" algn="ctr">
              <a:lnSpc>
                <a:spcPct val="100000"/>
              </a:lnSpc>
              <a:spcBef>
                <a:spcPts val="95"/>
              </a:spcBef>
            </a:pPr>
            <a:r>
              <a:rPr lang="en-US" altLang="ja-JP" spc="10" dirty="0">
                <a:solidFill>
                  <a:schemeClr val="bg1"/>
                </a:solidFill>
                <a:latin typeface="MS UI Gothic"/>
                <a:cs typeface="MS UI Gothic"/>
              </a:rPr>
              <a:t>2017‐18</a:t>
            </a:r>
            <a:r>
              <a:rPr lang="ja-JP" altLang="en-US" spc="10" dirty="0">
                <a:solidFill>
                  <a:schemeClr val="bg1"/>
                </a:solidFill>
                <a:latin typeface="MS UI Gothic"/>
                <a:cs typeface="MS UI Gothic"/>
              </a:rPr>
              <a:t>年度寄付実績の抜粋</a:t>
            </a:r>
            <a:endParaRPr dirty="0">
              <a:solidFill>
                <a:schemeClr val="bg1"/>
              </a:solidFill>
              <a:latin typeface="MS UI Gothic"/>
              <a:cs typeface="MS UI Gothic"/>
            </a:endParaRPr>
          </a:p>
        </p:txBody>
      </p:sp>
    </p:spTree>
    <p:extLst>
      <p:ext uri="{BB962C8B-B14F-4D97-AF65-F5344CB8AC3E}">
        <p14:creationId xmlns:p14="http://schemas.microsoft.com/office/powerpoint/2010/main" val="705749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6" name="右矢印 2"/>
          <p:cNvSpPr/>
          <p:nvPr/>
        </p:nvSpPr>
        <p:spPr>
          <a:xfrm>
            <a:off x="1464723" y="3678717"/>
            <a:ext cx="722892" cy="5334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67544" y="1668534"/>
            <a:ext cx="844911" cy="4088508"/>
          </a:xfrm>
          <a:prstGeom prst="rect">
            <a:avLst/>
          </a:prstGeom>
          <a:solidFill>
            <a:srgbClr val="FF0000"/>
          </a:solidFill>
        </p:spPr>
        <p:txBody>
          <a:bodyPr vert="eaVert" wrap="square" rtlCol="0">
            <a:spAutoFit/>
          </a:bodyPr>
          <a:lstStyle/>
          <a:p>
            <a:r>
              <a:rPr kumimoji="1" lang="en-US" altLang="ja-JP" sz="4000" dirty="0">
                <a:solidFill>
                  <a:schemeClr val="bg1"/>
                </a:solidFill>
                <a:latin typeface="Adobe Gothic Std B" panose="020B0800000000000000" pitchFamily="34" charset="-128"/>
                <a:ea typeface="Adobe Gothic Std B" panose="020B0800000000000000" pitchFamily="34" charset="-128"/>
              </a:rPr>
              <a:t>34</a:t>
            </a:r>
            <a:r>
              <a:rPr kumimoji="1" lang="ja-JP" altLang="en-US" sz="4000" dirty="0">
                <a:solidFill>
                  <a:schemeClr val="bg1"/>
                </a:solidFill>
              </a:rPr>
              <a:t>地区中</a:t>
            </a:r>
            <a:r>
              <a:rPr lang="en-US" altLang="ja-JP" sz="4000" dirty="0">
                <a:solidFill>
                  <a:schemeClr val="bg1"/>
                </a:solidFill>
                <a:ea typeface="Adobe Gothic Std B" panose="020B0800000000000000" pitchFamily="34" charset="-128"/>
              </a:rPr>
              <a:t>17</a:t>
            </a:r>
            <a:r>
              <a:rPr kumimoji="1" lang="ja-JP" altLang="en-US" sz="4000" dirty="0">
                <a:solidFill>
                  <a:schemeClr val="bg1"/>
                </a:solidFill>
                <a:latin typeface="Adobe Gothic Std B" panose="020B0800000000000000" pitchFamily="34" charset="-128"/>
                <a:ea typeface="Adobe Gothic Std B" panose="020B0800000000000000" pitchFamily="34" charset="-128"/>
              </a:rPr>
              <a:t>番目</a:t>
            </a:r>
            <a:endParaRPr kumimoji="1" lang="ja-JP" altLang="en-US" sz="4000" dirty="0">
              <a:solidFill>
                <a:schemeClr val="bg1"/>
              </a:solidFill>
            </a:endParaRPr>
          </a:p>
        </p:txBody>
      </p:sp>
      <p:sp>
        <p:nvSpPr>
          <p:cNvPr id="9" name="テキスト ボックス 8"/>
          <p:cNvSpPr txBox="1"/>
          <p:nvPr/>
        </p:nvSpPr>
        <p:spPr>
          <a:xfrm>
            <a:off x="467544" y="226442"/>
            <a:ext cx="7416824" cy="646331"/>
          </a:xfrm>
          <a:prstGeom prst="rect">
            <a:avLst/>
          </a:prstGeom>
          <a:noFill/>
        </p:spPr>
        <p:txBody>
          <a:bodyPr wrap="square" rtlCol="0">
            <a:spAutoFit/>
          </a:bodyPr>
          <a:lstStyle/>
          <a:p>
            <a:pPr algn="ctr"/>
            <a:r>
              <a:rPr kumimoji="1" lang="ja-JP" altLang="en-US" sz="3600" dirty="0">
                <a:solidFill>
                  <a:schemeClr val="bg1"/>
                </a:solidFill>
              </a:rPr>
              <a:t>日本国内の地区別寄付状況</a:t>
            </a:r>
          </a:p>
        </p:txBody>
      </p:sp>
      <p:graphicFrame>
        <p:nvGraphicFramePr>
          <p:cNvPr id="4" name="オブジェクト 3">
            <a:extLst>
              <a:ext uri="{FF2B5EF4-FFF2-40B4-BE49-F238E27FC236}">
                <a16:creationId xmlns:a16="http://schemas.microsoft.com/office/drawing/2014/main" xmlns="" id="{FAE06708-8790-4B1C-8622-0DEFEF30442B}"/>
              </a:ext>
            </a:extLst>
          </p:cNvPr>
          <p:cNvGraphicFramePr>
            <a:graphicFrameLocks noChangeAspect="1"/>
          </p:cNvGraphicFramePr>
          <p:nvPr>
            <p:extLst>
              <p:ext uri="{D42A27DB-BD31-4B8C-83A1-F6EECF244321}">
                <p14:modId xmlns:p14="http://schemas.microsoft.com/office/powerpoint/2010/main" val="1189846542"/>
              </p:ext>
            </p:extLst>
          </p:nvPr>
        </p:nvGraphicFramePr>
        <p:xfrm>
          <a:off x="2671298" y="872773"/>
          <a:ext cx="4262933" cy="6763376"/>
        </p:xfrm>
        <a:graphic>
          <a:graphicData uri="http://schemas.openxmlformats.org/presentationml/2006/ole">
            <mc:AlternateContent xmlns:mc="http://schemas.openxmlformats.org/markup-compatibility/2006">
              <mc:Choice xmlns:v="urn:schemas-microsoft-com:vml" Requires="v">
                <p:oleObj spid="_x0000_s8210" name="Worksheet" r:id="rId5" imgW="4526493" imgH="7185629" progId="Excel.Sheet.12">
                  <p:embed/>
                </p:oleObj>
              </mc:Choice>
              <mc:Fallback>
                <p:oleObj name="Worksheet" r:id="rId5" imgW="4526493" imgH="7185629" progId="Excel.Sheet.12">
                  <p:embed/>
                  <p:pic>
                    <p:nvPicPr>
                      <p:cNvPr id="0" name=""/>
                      <p:cNvPicPr/>
                      <p:nvPr/>
                    </p:nvPicPr>
                    <p:blipFill>
                      <a:blip r:embed="rId6"/>
                      <a:stretch>
                        <a:fillRect/>
                      </a:stretch>
                    </p:blipFill>
                    <p:spPr>
                      <a:xfrm>
                        <a:off x="2671298" y="872773"/>
                        <a:ext cx="4262933" cy="6763376"/>
                      </a:xfrm>
                      <a:prstGeom prst="rect">
                        <a:avLst/>
                      </a:prstGeom>
                    </p:spPr>
                  </p:pic>
                </p:oleObj>
              </mc:Fallback>
            </mc:AlternateContent>
          </a:graphicData>
        </a:graphic>
      </p:graphicFrame>
      <p:sp>
        <p:nvSpPr>
          <p:cNvPr id="7" name="正方形/長方形 6"/>
          <p:cNvSpPr/>
          <p:nvPr/>
        </p:nvSpPr>
        <p:spPr>
          <a:xfrm>
            <a:off x="2649145" y="3804495"/>
            <a:ext cx="4263661" cy="281843"/>
          </a:xfrm>
          <a:prstGeom prst="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0344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5096" y="968378"/>
            <a:ext cx="8057720" cy="541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1367862" y="1880916"/>
            <a:ext cx="5291564" cy="4045865"/>
          </a:xfrm>
          <a:prstGeom prst="rect">
            <a:avLst/>
          </a:prstGeom>
        </p:spPr>
      </p:pic>
      <p:sp>
        <p:nvSpPr>
          <p:cNvPr id="35" name="正方形/長方形 34">
            <a:extLst>
              <a:ext uri="{FF2B5EF4-FFF2-40B4-BE49-F238E27FC236}">
                <a16:creationId xmlns:a16="http://schemas.microsoft.com/office/drawing/2014/main" xmlns="" id="{6EF9172F-D54F-46C4-9D09-515BFB7D50F2}"/>
              </a:ext>
            </a:extLst>
          </p:cNvPr>
          <p:cNvSpPr/>
          <p:nvPr/>
        </p:nvSpPr>
        <p:spPr>
          <a:xfrm>
            <a:off x="1124412" y="1550420"/>
            <a:ext cx="483479" cy="207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cxnSp>
        <p:nvCxnSpPr>
          <p:cNvPr id="8" name="直線コネクタ 7"/>
          <p:cNvCxnSpPr>
            <a:cxnSpLocks/>
          </p:cNvCxnSpPr>
          <p:nvPr/>
        </p:nvCxnSpPr>
        <p:spPr>
          <a:xfrm flipV="1">
            <a:off x="5474099" y="1897318"/>
            <a:ext cx="865534" cy="896540"/>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9" name="直線コネクタ 8"/>
          <p:cNvCxnSpPr>
            <a:cxnSpLocks/>
          </p:cNvCxnSpPr>
          <p:nvPr/>
        </p:nvCxnSpPr>
        <p:spPr>
          <a:xfrm flipV="1">
            <a:off x="5032579" y="3623011"/>
            <a:ext cx="1915661" cy="361775"/>
          </a:xfrm>
          <a:prstGeom prst="line">
            <a:avLst/>
          </a:prstGeom>
          <a:ln w="7620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0" name="直線コネクタ 9"/>
          <p:cNvCxnSpPr>
            <a:cxnSpLocks/>
          </p:cNvCxnSpPr>
          <p:nvPr/>
        </p:nvCxnSpPr>
        <p:spPr>
          <a:xfrm flipV="1">
            <a:off x="6345553" y="2766705"/>
            <a:ext cx="371364" cy="353875"/>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1" name="直線コネクタ 10"/>
          <p:cNvCxnSpPr>
            <a:cxnSpLocks/>
          </p:cNvCxnSpPr>
          <p:nvPr/>
        </p:nvCxnSpPr>
        <p:spPr>
          <a:xfrm>
            <a:off x="6317541" y="4131221"/>
            <a:ext cx="467168" cy="89867"/>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2" name="直線コネクタ 11"/>
          <p:cNvCxnSpPr>
            <a:cxnSpLocks/>
          </p:cNvCxnSpPr>
          <p:nvPr/>
        </p:nvCxnSpPr>
        <p:spPr>
          <a:xfrm>
            <a:off x="4855278" y="5673143"/>
            <a:ext cx="1318675" cy="261610"/>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3" name="直線コネクタ 12"/>
          <p:cNvCxnSpPr>
            <a:cxnSpLocks/>
          </p:cNvCxnSpPr>
          <p:nvPr/>
        </p:nvCxnSpPr>
        <p:spPr>
          <a:xfrm>
            <a:off x="5196058" y="4898656"/>
            <a:ext cx="1410703" cy="188655"/>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4" name="直線コネクタ 13"/>
          <p:cNvCxnSpPr>
            <a:cxnSpLocks/>
          </p:cNvCxnSpPr>
          <p:nvPr/>
        </p:nvCxnSpPr>
        <p:spPr>
          <a:xfrm flipV="1">
            <a:off x="1940258" y="5646035"/>
            <a:ext cx="715846" cy="186432"/>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5" name="直線コネクタ 14"/>
          <p:cNvCxnSpPr>
            <a:cxnSpLocks/>
          </p:cNvCxnSpPr>
          <p:nvPr/>
        </p:nvCxnSpPr>
        <p:spPr>
          <a:xfrm flipV="1">
            <a:off x="3291413" y="1761236"/>
            <a:ext cx="261930" cy="35436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6" name="直線コネクタ 15"/>
          <p:cNvCxnSpPr>
            <a:cxnSpLocks/>
          </p:cNvCxnSpPr>
          <p:nvPr/>
        </p:nvCxnSpPr>
        <p:spPr>
          <a:xfrm flipV="1">
            <a:off x="4379350" y="1556801"/>
            <a:ext cx="518015" cy="729553"/>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sp>
        <p:nvSpPr>
          <p:cNvPr id="17" name="正方形/長方形 16"/>
          <p:cNvSpPr/>
          <p:nvPr/>
        </p:nvSpPr>
        <p:spPr>
          <a:xfrm>
            <a:off x="4441929" y="1118029"/>
            <a:ext cx="1400499" cy="523220"/>
          </a:xfrm>
          <a:prstGeom prst="rect">
            <a:avLst/>
          </a:prstGeom>
        </p:spPr>
        <p:txBody>
          <a:bodyPr wrap="square">
            <a:spAutoFit/>
          </a:bodyPr>
          <a:lstStyle/>
          <a:p>
            <a:pPr algn="ctr" fontAlgn="ctr"/>
            <a:r>
              <a:rPr lang="en-US" altLang="ja-JP" sz="2800" dirty="0">
                <a:solidFill>
                  <a:schemeClr val="bg2">
                    <a:lumMod val="25000"/>
                  </a:schemeClr>
                </a:solidFill>
              </a:rPr>
              <a:t>152.52</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18" name="正方形/長方形 17"/>
          <p:cNvSpPr/>
          <p:nvPr/>
        </p:nvSpPr>
        <p:spPr>
          <a:xfrm>
            <a:off x="6700506" y="4004027"/>
            <a:ext cx="1372548" cy="523220"/>
          </a:xfrm>
          <a:prstGeom prst="rect">
            <a:avLst/>
          </a:prstGeom>
        </p:spPr>
        <p:txBody>
          <a:bodyPr wrap="square">
            <a:spAutoFit/>
          </a:bodyPr>
          <a:lstStyle/>
          <a:p>
            <a:pPr algn="ctr" fontAlgn="ctr"/>
            <a:r>
              <a:rPr lang="en-US" altLang="ja-JP" sz="2800" dirty="0">
                <a:solidFill>
                  <a:schemeClr val="bg2">
                    <a:lumMod val="25000"/>
                  </a:schemeClr>
                </a:solidFill>
              </a:rPr>
              <a:t>126.72</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19" name="正方形/長方形 18"/>
          <p:cNvSpPr/>
          <p:nvPr/>
        </p:nvSpPr>
        <p:spPr>
          <a:xfrm>
            <a:off x="6513713" y="4890064"/>
            <a:ext cx="1473320" cy="523220"/>
          </a:xfrm>
          <a:prstGeom prst="rect">
            <a:avLst/>
          </a:prstGeom>
        </p:spPr>
        <p:txBody>
          <a:bodyPr wrap="square">
            <a:spAutoFit/>
          </a:bodyPr>
          <a:lstStyle/>
          <a:p>
            <a:pPr algn="ctr" fontAlgn="ctr"/>
            <a:r>
              <a:rPr lang="en-US" altLang="ja-JP" sz="2800" dirty="0">
                <a:solidFill>
                  <a:schemeClr val="bg2">
                    <a:lumMod val="25000"/>
                  </a:schemeClr>
                </a:solidFill>
              </a:rPr>
              <a:t>151.50</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764777" y="5584447"/>
            <a:ext cx="1288242" cy="523220"/>
          </a:xfrm>
          <a:prstGeom prst="rect">
            <a:avLst/>
          </a:prstGeom>
        </p:spPr>
        <p:txBody>
          <a:bodyPr wrap="square">
            <a:spAutoFit/>
          </a:bodyPr>
          <a:lstStyle/>
          <a:p>
            <a:pPr algn="ctr" fontAlgn="ctr"/>
            <a:r>
              <a:rPr lang="en-US" altLang="ja-JP" sz="2800" dirty="0">
                <a:solidFill>
                  <a:schemeClr val="bg2">
                    <a:lumMod val="25000"/>
                  </a:schemeClr>
                </a:solidFill>
              </a:rPr>
              <a:t>169.62</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1" name="正方形/長方形 20"/>
          <p:cNvSpPr/>
          <p:nvPr/>
        </p:nvSpPr>
        <p:spPr>
          <a:xfrm>
            <a:off x="6076472" y="5756259"/>
            <a:ext cx="1438552" cy="523220"/>
          </a:xfrm>
          <a:prstGeom prst="rect">
            <a:avLst/>
          </a:prstGeom>
        </p:spPr>
        <p:txBody>
          <a:bodyPr wrap="square">
            <a:spAutoFit/>
          </a:bodyPr>
          <a:lstStyle/>
          <a:p>
            <a:pPr algn="ctr" fontAlgn="ctr"/>
            <a:r>
              <a:rPr lang="en-US" altLang="ja-JP" sz="2800" dirty="0">
                <a:solidFill>
                  <a:schemeClr val="bg2">
                    <a:lumMod val="25000"/>
                  </a:schemeClr>
                </a:solidFill>
              </a:rPr>
              <a:t>169.69</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2" name="正方形/長方形 21"/>
          <p:cNvSpPr/>
          <p:nvPr/>
        </p:nvSpPr>
        <p:spPr>
          <a:xfrm>
            <a:off x="6456959" y="2250399"/>
            <a:ext cx="1463724" cy="523220"/>
          </a:xfrm>
          <a:prstGeom prst="rect">
            <a:avLst/>
          </a:prstGeom>
        </p:spPr>
        <p:txBody>
          <a:bodyPr wrap="square">
            <a:spAutoFit/>
          </a:bodyPr>
          <a:lstStyle/>
          <a:p>
            <a:pPr algn="ctr" fontAlgn="ctr"/>
            <a:r>
              <a:rPr lang="en-US" altLang="ja-JP" sz="2800" dirty="0">
                <a:solidFill>
                  <a:schemeClr val="bg2">
                    <a:lumMod val="25000"/>
                  </a:schemeClr>
                </a:solidFill>
              </a:rPr>
              <a:t>207.65</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4" name="正方形/長方形 23"/>
          <p:cNvSpPr/>
          <p:nvPr/>
        </p:nvSpPr>
        <p:spPr>
          <a:xfrm>
            <a:off x="6833219" y="3212976"/>
            <a:ext cx="1268986" cy="523220"/>
          </a:xfrm>
          <a:prstGeom prst="rect">
            <a:avLst/>
          </a:prstGeom>
        </p:spPr>
        <p:txBody>
          <a:bodyPr wrap="square">
            <a:spAutoFit/>
          </a:bodyPr>
          <a:lstStyle/>
          <a:p>
            <a:pPr algn="ctr" fontAlgn="ctr"/>
            <a:r>
              <a:rPr lang="en-US" altLang="ja-JP" sz="2800" dirty="0">
                <a:solidFill>
                  <a:schemeClr val="bg2">
                    <a:lumMod val="25000"/>
                  </a:schemeClr>
                </a:solidFill>
              </a:rPr>
              <a:t>137.09</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6289104" y="1566111"/>
            <a:ext cx="1318273" cy="523220"/>
          </a:xfrm>
          <a:prstGeom prst="rect">
            <a:avLst/>
          </a:prstGeom>
        </p:spPr>
        <p:txBody>
          <a:bodyPr wrap="square">
            <a:spAutoFit/>
          </a:bodyPr>
          <a:lstStyle/>
          <a:p>
            <a:pPr algn="ctr" fontAlgn="ctr"/>
            <a:r>
              <a:rPr lang="en-US" altLang="ja-JP" sz="2800" dirty="0">
                <a:solidFill>
                  <a:schemeClr val="bg2">
                    <a:lumMod val="25000"/>
                  </a:schemeClr>
                </a:solidFill>
              </a:rPr>
              <a:t>157.56</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2895311" y="1205131"/>
            <a:ext cx="1553648" cy="954107"/>
          </a:xfrm>
          <a:prstGeom prst="rect">
            <a:avLst/>
          </a:prstGeom>
        </p:spPr>
        <p:txBody>
          <a:bodyPr wrap="square">
            <a:spAutoFit/>
          </a:bodyPr>
          <a:lstStyle/>
          <a:p>
            <a:pPr algn="ctr" fontAlgn="ctr"/>
            <a:r>
              <a:rPr lang="en-US" altLang="ja-JP" sz="2800" dirty="0">
                <a:solidFill>
                  <a:schemeClr val="bg2">
                    <a:lumMod val="25000"/>
                  </a:schemeClr>
                </a:solidFill>
              </a:rPr>
              <a:t>172.33</a:t>
            </a:r>
            <a:endParaRPr lang="ja-JP" altLang="en-US" sz="2800" dirty="0">
              <a:solidFill>
                <a:schemeClr val="bg2">
                  <a:lumMod val="25000"/>
                </a:schemeClr>
              </a:solidFill>
            </a:endParaRPr>
          </a:p>
          <a:p>
            <a:pPr algn="ctr" fontAlgn="ct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
        <p:nvSpPr>
          <p:cNvPr id="27" name="正方形/長方形 26"/>
          <p:cNvSpPr/>
          <p:nvPr/>
        </p:nvSpPr>
        <p:spPr>
          <a:xfrm>
            <a:off x="43157" y="3022544"/>
            <a:ext cx="1283625" cy="523220"/>
          </a:xfrm>
          <a:prstGeom prst="rect">
            <a:avLst/>
          </a:prstGeom>
        </p:spPr>
        <p:txBody>
          <a:bodyPr wrap="square">
            <a:spAutoFit/>
          </a:bodyPr>
          <a:lstStyle/>
          <a:p>
            <a:r>
              <a:rPr lang="en-US" altLang="ja-JP" sz="2800" dirty="0">
                <a:solidFill>
                  <a:schemeClr val="bg2">
                    <a:lumMod val="25000"/>
                  </a:schemeClr>
                </a:solidFill>
              </a:rPr>
              <a:t>141.25</a:t>
            </a:r>
            <a:endParaRPr lang="ja-JP" altLang="en-US" sz="2800" dirty="0">
              <a:solidFill>
                <a:schemeClr val="bg2">
                  <a:lumMod val="25000"/>
                </a:schemeClr>
              </a:solidFill>
            </a:endParaRPr>
          </a:p>
        </p:txBody>
      </p:sp>
      <p:cxnSp>
        <p:nvCxnSpPr>
          <p:cNvPr id="28" name="直線コネクタ 27"/>
          <p:cNvCxnSpPr>
            <a:cxnSpLocks/>
          </p:cNvCxnSpPr>
          <p:nvPr/>
        </p:nvCxnSpPr>
        <p:spPr>
          <a:xfrm>
            <a:off x="1192352" y="3458802"/>
            <a:ext cx="674768" cy="197237"/>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sp>
        <p:nvSpPr>
          <p:cNvPr id="29" name="正方形/長方形 28"/>
          <p:cNvSpPr/>
          <p:nvPr/>
        </p:nvSpPr>
        <p:spPr>
          <a:xfrm>
            <a:off x="53207" y="1814391"/>
            <a:ext cx="1276970" cy="523220"/>
          </a:xfrm>
          <a:prstGeom prst="rect">
            <a:avLst/>
          </a:prstGeom>
        </p:spPr>
        <p:txBody>
          <a:bodyPr wrap="square">
            <a:spAutoFit/>
          </a:bodyPr>
          <a:lstStyle/>
          <a:p>
            <a:r>
              <a:rPr lang="en-US" altLang="ja-JP" sz="2800" dirty="0">
                <a:solidFill>
                  <a:schemeClr val="bg2">
                    <a:lumMod val="25000"/>
                  </a:schemeClr>
                </a:solidFill>
              </a:rPr>
              <a:t>139.55</a:t>
            </a:r>
            <a:endParaRPr lang="ja-JP" altLang="en-US" sz="2800" dirty="0">
              <a:solidFill>
                <a:schemeClr val="bg2">
                  <a:lumMod val="25000"/>
                </a:schemeClr>
              </a:solidFill>
            </a:endParaRPr>
          </a:p>
        </p:txBody>
      </p:sp>
      <p:cxnSp>
        <p:nvCxnSpPr>
          <p:cNvPr id="30" name="直線コネクタ 29"/>
          <p:cNvCxnSpPr>
            <a:cxnSpLocks/>
          </p:cNvCxnSpPr>
          <p:nvPr/>
        </p:nvCxnSpPr>
        <p:spPr>
          <a:xfrm>
            <a:off x="1184953" y="2271085"/>
            <a:ext cx="478252" cy="115888"/>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sp>
        <p:nvSpPr>
          <p:cNvPr id="31" name="円/楕円 45"/>
          <p:cNvSpPr/>
          <p:nvPr/>
        </p:nvSpPr>
        <p:spPr>
          <a:xfrm>
            <a:off x="6863620" y="3157288"/>
            <a:ext cx="1164764" cy="613496"/>
          </a:xfrm>
          <a:prstGeom prst="ellipse">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a:p>
        </p:txBody>
      </p:sp>
      <p:sp>
        <p:nvSpPr>
          <p:cNvPr id="34" name="テキスト ボックス 33"/>
          <p:cNvSpPr txBox="1"/>
          <p:nvPr/>
        </p:nvSpPr>
        <p:spPr>
          <a:xfrm>
            <a:off x="467544" y="226442"/>
            <a:ext cx="5997155" cy="646331"/>
          </a:xfrm>
          <a:prstGeom prst="rect">
            <a:avLst/>
          </a:prstGeom>
          <a:noFill/>
        </p:spPr>
        <p:txBody>
          <a:bodyPr wrap="none" rtlCol="0">
            <a:spAutoFit/>
          </a:bodyPr>
          <a:lstStyle/>
          <a:p>
            <a:r>
              <a:rPr kumimoji="1" lang="ja-JP" altLang="en-US" sz="3600" dirty="0">
                <a:solidFill>
                  <a:schemeClr val="bg1"/>
                </a:solidFill>
              </a:rPr>
              <a:t>関東エリアの地区の寄付実績</a:t>
            </a:r>
          </a:p>
        </p:txBody>
      </p:sp>
      <p:sp>
        <p:nvSpPr>
          <p:cNvPr id="2" name="正方形/長方形 1">
            <a:extLst>
              <a:ext uri="{FF2B5EF4-FFF2-40B4-BE49-F238E27FC236}">
                <a16:creationId xmlns:a16="http://schemas.microsoft.com/office/drawing/2014/main" xmlns="" id="{7A4CD96A-A17D-45B3-9B41-0A5C2A88F799}"/>
              </a:ext>
            </a:extLst>
          </p:cNvPr>
          <p:cNvSpPr/>
          <p:nvPr/>
        </p:nvSpPr>
        <p:spPr>
          <a:xfrm>
            <a:off x="973398" y="4510143"/>
            <a:ext cx="1128241" cy="646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a:cxnSpLocks/>
          </p:cNvCxnSpPr>
          <p:nvPr/>
        </p:nvCxnSpPr>
        <p:spPr>
          <a:xfrm flipV="1">
            <a:off x="1366151" y="4884748"/>
            <a:ext cx="733777" cy="75891"/>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sp>
        <p:nvSpPr>
          <p:cNvPr id="23" name="正方形/長方形 22"/>
          <p:cNvSpPr/>
          <p:nvPr/>
        </p:nvSpPr>
        <p:spPr>
          <a:xfrm>
            <a:off x="159654" y="4786279"/>
            <a:ext cx="1257583" cy="523220"/>
          </a:xfrm>
          <a:prstGeom prst="rect">
            <a:avLst/>
          </a:prstGeom>
        </p:spPr>
        <p:txBody>
          <a:bodyPr wrap="square">
            <a:spAutoFit/>
          </a:bodyPr>
          <a:lstStyle/>
          <a:p>
            <a:pPr algn="ctr" fontAlgn="ctr"/>
            <a:r>
              <a:rPr lang="en-US" altLang="ja-JP" sz="2800" dirty="0">
                <a:solidFill>
                  <a:schemeClr val="bg2">
                    <a:lumMod val="25000"/>
                  </a:schemeClr>
                </a:solidFill>
              </a:rPr>
              <a:t>191.61</a:t>
            </a:r>
            <a:endParaRPr lang="en-US" altLang="ja-JP" sz="2800" dirty="0">
              <a:solidFill>
                <a:schemeClr val="bg2">
                  <a:lumMod val="2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7304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par>
                                <p:cTn id="85" presetID="10"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4" grpId="0"/>
      <p:bldP spid="25" grpId="0"/>
      <p:bldP spid="26" grpId="0"/>
      <p:bldP spid="27" grpId="0"/>
      <p:bldP spid="29" grpId="0"/>
      <p:bldP spid="31"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xmlns="" id="{E50BCCFF-DABB-4AE7-9E0D-E0C6B299157D}"/>
              </a:ext>
            </a:extLst>
          </p:cNvPr>
          <p:cNvGraphicFramePr>
            <a:graphicFrameLocks noGrp="1"/>
          </p:cNvGraphicFramePr>
          <p:nvPr>
            <p:extLst>
              <p:ext uri="{D42A27DB-BD31-4B8C-83A1-F6EECF244321}">
                <p14:modId xmlns:p14="http://schemas.microsoft.com/office/powerpoint/2010/main" val="2819465900"/>
              </p:ext>
            </p:extLst>
          </p:nvPr>
        </p:nvGraphicFramePr>
        <p:xfrm>
          <a:off x="408023" y="1321373"/>
          <a:ext cx="7728911" cy="4693492"/>
        </p:xfrm>
        <a:graphic>
          <a:graphicData uri="http://schemas.openxmlformats.org/drawingml/2006/table">
            <a:tbl>
              <a:tblPr>
                <a:tableStyleId>{D7AC3CCA-C797-4891-BE02-D94E43425B78}</a:tableStyleId>
              </a:tblPr>
              <a:tblGrid>
                <a:gridCol w="48280">
                  <a:extLst>
                    <a:ext uri="{9D8B030D-6E8A-4147-A177-3AD203B41FA5}">
                      <a16:colId xmlns:a16="http://schemas.microsoft.com/office/drawing/2014/main" xmlns="" val="506765666"/>
                    </a:ext>
                  </a:extLst>
                </a:gridCol>
                <a:gridCol w="711158">
                  <a:extLst>
                    <a:ext uri="{9D8B030D-6E8A-4147-A177-3AD203B41FA5}">
                      <a16:colId xmlns:a16="http://schemas.microsoft.com/office/drawing/2014/main" xmlns="" val="1835114687"/>
                    </a:ext>
                  </a:extLst>
                </a:gridCol>
                <a:gridCol w="1476188">
                  <a:extLst>
                    <a:ext uri="{9D8B030D-6E8A-4147-A177-3AD203B41FA5}">
                      <a16:colId xmlns:a16="http://schemas.microsoft.com/office/drawing/2014/main" xmlns="" val="3934314640"/>
                    </a:ext>
                  </a:extLst>
                </a:gridCol>
                <a:gridCol w="796674">
                  <a:extLst>
                    <a:ext uri="{9D8B030D-6E8A-4147-A177-3AD203B41FA5}">
                      <a16:colId xmlns:a16="http://schemas.microsoft.com/office/drawing/2014/main" xmlns="" val="119517944"/>
                    </a:ext>
                  </a:extLst>
                </a:gridCol>
                <a:gridCol w="820104">
                  <a:extLst>
                    <a:ext uri="{9D8B030D-6E8A-4147-A177-3AD203B41FA5}">
                      <a16:colId xmlns:a16="http://schemas.microsoft.com/office/drawing/2014/main" xmlns="" val="1368894416"/>
                    </a:ext>
                  </a:extLst>
                </a:gridCol>
                <a:gridCol w="749810">
                  <a:extLst>
                    <a:ext uri="{9D8B030D-6E8A-4147-A177-3AD203B41FA5}">
                      <a16:colId xmlns:a16="http://schemas.microsoft.com/office/drawing/2014/main" xmlns="" val="1112912349"/>
                    </a:ext>
                  </a:extLst>
                </a:gridCol>
                <a:gridCol w="831821">
                  <a:extLst>
                    <a:ext uri="{9D8B030D-6E8A-4147-A177-3AD203B41FA5}">
                      <a16:colId xmlns:a16="http://schemas.microsoft.com/office/drawing/2014/main" xmlns="" val="2267765074"/>
                    </a:ext>
                  </a:extLst>
                </a:gridCol>
                <a:gridCol w="796672">
                  <a:extLst>
                    <a:ext uri="{9D8B030D-6E8A-4147-A177-3AD203B41FA5}">
                      <a16:colId xmlns:a16="http://schemas.microsoft.com/office/drawing/2014/main" xmlns="" val="2956516924"/>
                    </a:ext>
                  </a:extLst>
                </a:gridCol>
                <a:gridCol w="832749">
                  <a:extLst>
                    <a:ext uri="{9D8B030D-6E8A-4147-A177-3AD203B41FA5}">
                      <a16:colId xmlns:a16="http://schemas.microsoft.com/office/drawing/2014/main" xmlns="" val="277667630"/>
                    </a:ext>
                  </a:extLst>
                </a:gridCol>
                <a:gridCol w="665455">
                  <a:extLst>
                    <a:ext uri="{9D8B030D-6E8A-4147-A177-3AD203B41FA5}">
                      <a16:colId xmlns:a16="http://schemas.microsoft.com/office/drawing/2014/main" xmlns="" val="3092014630"/>
                    </a:ext>
                  </a:extLst>
                </a:gridCol>
              </a:tblGrid>
              <a:tr h="344371">
                <a:tc>
                  <a:txBody>
                    <a:bodyPr/>
                    <a:lstStyle/>
                    <a:p>
                      <a:pPr algn="l" fontAlgn="ctr"/>
                      <a:r>
                        <a:rPr lang="ja-JP" altLang="en-US" sz="1200" u="none" strike="noStrike" dirty="0">
                          <a:effectLst/>
                        </a:rPr>
                        <a:t>順位</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ja-JP" altLang="en-US" sz="1100" u="none" strike="noStrike" dirty="0">
                          <a:effectLst/>
                        </a:rPr>
                        <a:t>地区番号</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ja-JP" altLang="en-US" sz="1200" u="none" strike="noStrike" dirty="0">
                          <a:effectLst/>
                        </a:rPr>
                        <a:t>都道府県名</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12-13</a:t>
                      </a:r>
                      <a:r>
                        <a:rPr lang="ja-JP" altLang="en-US" sz="1300" u="none" strike="noStrike" dirty="0">
                          <a:effectLst/>
                          <a:latin typeface="+mj-lt"/>
                        </a:rPr>
                        <a:t>年度</a:t>
                      </a:r>
                      <a:endParaRPr lang="ja-JP" altLang="en-US"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13-14</a:t>
                      </a:r>
                      <a:r>
                        <a:rPr lang="ja-JP" altLang="en-US" sz="1300" u="none" strike="noStrike" dirty="0">
                          <a:effectLst/>
                          <a:latin typeface="+mj-lt"/>
                        </a:rPr>
                        <a:t>年度</a:t>
                      </a:r>
                      <a:endParaRPr lang="ja-JP" altLang="en-US"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14-15</a:t>
                      </a:r>
                      <a:r>
                        <a:rPr lang="ja-JP" altLang="en-US" sz="1300" u="none" strike="noStrike">
                          <a:effectLst/>
                          <a:latin typeface="+mj-lt"/>
                        </a:rPr>
                        <a:t>年度</a:t>
                      </a:r>
                      <a:endParaRPr lang="ja-JP" altLang="en-US"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15-16</a:t>
                      </a:r>
                      <a:r>
                        <a:rPr lang="ja-JP" altLang="en-US" sz="1300" u="none" strike="noStrike">
                          <a:effectLst/>
                          <a:latin typeface="+mj-lt"/>
                        </a:rPr>
                        <a:t>年度</a:t>
                      </a:r>
                      <a:endParaRPr lang="ja-JP" altLang="en-US"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16-17</a:t>
                      </a:r>
                      <a:r>
                        <a:rPr lang="ja-JP" altLang="en-US" sz="1300" u="none" strike="noStrike" dirty="0">
                          <a:effectLst/>
                          <a:latin typeface="+mj-lt"/>
                        </a:rPr>
                        <a:t>年度</a:t>
                      </a:r>
                      <a:endParaRPr lang="ja-JP" altLang="en-US"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17-18</a:t>
                      </a:r>
                      <a:r>
                        <a:rPr lang="ja-JP" altLang="en-US" sz="1300" b="0" i="0" u="none" strike="noStrike" dirty="0">
                          <a:solidFill>
                            <a:srgbClr val="000000"/>
                          </a:solidFill>
                          <a:effectLst/>
                          <a:latin typeface="+mj-lt"/>
                          <a:ea typeface="ＭＳ Ｐゴシック" panose="020B0600070205080204" pitchFamily="50" charset="-128"/>
                        </a:rPr>
                        <a:t>年度</a:t>
                      </a:r>
                    </a:p>
                  </a:txBody>
                  <a:tcPr marL="9054" marR="9054" marT="9054" marB="0" anchor="ctr">
                    <a:solidFill>
                      <a:schemeClr val="bg1"/>
                    </a:solidFill>
                  </a:tcPr>
                </a:tc>
                <a:tc>
                  <a:txBody>
                    <a:bodyPr/>
                    <a:lstStyle/>
                    <a:p>
                      <a:pPr algn="ctr" fontAlgn="ctr"/>
                      <a:r>
                        <a:rPr lang="ja-JP" altLang="en-US" sz="1200" u="none" strike="noStrike" dirty="0">
                          <a:effectLst/>
                          <a:latin typeface="+mj-lt"/>
                        </a:rPr>
                        <a:t>平均</a:t>
                      </a:r>
                      <a:endParaRPr lang="ja-JP" altLang="en-US" sz="12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3138175743"/>
                  </a:ext>
                </a:extLst>
              </a:tr>
              <a:tr h="344371">
                <a:tc>
                  <a:txBody>
                    <a:bodyPr/>
                    <a:lstStyle/>
                    <a:p>
                      <a:pPr algn="ctr" fontAlgn="ctr"/>
                      <a:r>
                        <a:rPr lang="en-US" altLang="ja-JP" sz="1200" u="none" strike="noStrike" dirty="0">
                          <a:effectLst/>
                        </a:rPr>
                        <a:t>1</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dirty="0">
                          <a:effectLst/>
                        </a:rPr>
                        <a:t>2770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埼玉南東</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219.7</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203.9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202.2</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205.8</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207.6</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207.7</a:t>
                      </a:r>
                      <a:endParaRPr lang="ja-JP" altLang="en-US"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207.8</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1226403802"/>
                  </a:ext>
                </a:extLst>
              </a:tr>
              <a:tr h="344371">
                <a:tc>
                  <a:txBody>
                    <a:bodyPr/>
                    <a:lstStyle/>
                    <a:p>
                      <a:pPr algn="ctr" fontAlgn="ctr"/>
                      <a:r>
                        <a:rPr lang="en-US" altLang="ja-JP" sz="1200" u="none" strike="noStrike" dirty="0">
                          <a:effectLst/>
                        </a:rPr>
                        <a:t>2</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2780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神奈川</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195.1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167.0</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158.0</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161.3</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177.7</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191.6</a:t>
                      </a:r>
                      <a:endParaRPr lang="ja-JP" altLang="en-US"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175.1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2999225275"/>
                  </a:ext>
                </a:extLst>
              </a:tr>
              <a:tr h="401376">
                <a:tc>
                  <a:txBody>
                    <a:bodyPr/>
                    <a:lstStyle/>
                    <a:p>
                      <a:pPr algn="ctr" fontAlgn="ctr"/>
                      <a:r>
                        <a:rPr lang="en-US" altLang="ja-JP" sz="1200" u="none" strike="noStrike" dirty="0">
                          <a:effectLst/>
                        </a:rPr>
                        <a:t>3</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2750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東京・</a:t>
                      </a:r>
                      <a:r>
                        <a:rPr lang="ja-JP" altLang="en-US" sz="1000" u="none" strike="noStrike" dirty="0">
                          <a:effectLst/>
                        </a:rPr>
                        <a:t>北マリアナ諸島グアム・ミクロネシア・パラオ</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164.1</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169.9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166.4</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159.4</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171.9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169.7</a:t>
                      </a:r>
                    </a:p>
                  </a:txBody>
                  <a:tcPr marL="9054" marR="9054" marT="9054" marB="0" anchor="ctr">
                    <a:solidFill>
                      <a:schemeClr val="bg1"/>
                    </a:solidFill>
                  </a:tcPr>
                </a:tc>
                <a:tc>
                  <a:txBody>
                    <a:bodyPr/>
                    <a:lstStyle/>
                    <a:p>
                      <a:pPr algn="ctr" fontAlgn="ctr"/>
                      <a:r>
                        <a:rPr lang="en-US" altLang="ja-JP" sz="1300" u="none" strike="noStrike" dirty="0">
                          <a:effectLst/>
                          <a:latin typeface="+mj-lt"/>
                        </a:rPr>
                        <a:t>166.9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3092912968"/>
                  </a:ext>
                </a:extLst>
              </a:tr>
              <a:tr h="344371">
                <a:tc>
                  <a:txBody>
                    <a:bodyPr/>
                    <a:lstStyle/>
                    <a:p>
                      <a:pPr algn="ctr" fontAlgn="ctr"/>
                      <a:r>
                        <a:rPr lang="en-US" altLang="ja-JP" sz="1200" u="none" strike="noStrike">
                          <a:effectLst/>
                        </a:rPr>
                        <a:t>4</a:t>
                      </a:r>
                      <a:endParaRPr lang="en-US" altLang="ja-JP" sz="1200" b="0" i="0" u="none" strike="noStrike">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dirty="0">
                          <a:effectLst/>
                        </a:rPr>
                        <a:t>2590</a:t>
                      </a:r>
                      <a:endParaRPr lang="en-US" altLang="ja-JP"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神奈川</a:t>
                      </a:r>
                    </a:p>
                    <a:p>
                      <a:pPr algn="l" fontAlgn="ctr"/>
                      <a:r>
                        <a:rPr lang="ja-JP" altLang="en-US" sz="1400" u="none" strike="noStrike" dirty="0">
                          <a:effectLst/>
                        </a:rPr>
                        <a:t>（横浜・川崎）</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167.6</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166.4</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158.1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160.9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173.0</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169.6</a:t>
                      </a:r>
                    </a:p>
                  </a:txBody>
                  <a:tcPr marL="9054" marR="9054" marT="9054" marB="0" anchor="ctr">
                    <a:solidFill>
                      <a:schemeClr val="bg1"/>
                    </a:solidFill>
                  </a:tcPr>
                </a:tc>
                <a:tc>
                  <a:txBody>
                    <a:bodyPr/>
                    <a:lstStyle/>
                    <a:p>
                      <a:pPr algn="ctr" fontAlgn="ctr"/>
                      <a:r>
                        <a:rPr lang="en-US" altLang="ja-JP" sz="1300" u="none" strike="noStrike" dirty="0">
                          <a:effectLst/>
                          <a:latin typeface="+mj-lt"/>
                        </a:rPr>
                        <a:t>165.9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586473394"/>
                  </a:ext>
                </a:extLst>
              </a:tr>
              <a:tr h="344371">
                <a:tc>
                  <a:txBody>
                    <a:bodyPr/>
                    <a:lstStyle/>
                    <a:p>
                      <a:pPr algn="ctr" fontAlgn="ctr"/>
                      <a:r>
                        <a:rPr lang="en-US" altLang="ja-JP" sz="1200" u="none" strike="noStrike" dirty="0">
                          <a:effectLst/>
                        </a:rPr>
                        <a:t>5</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2840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群馬</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139.9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165.5</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171.6</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179.2</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169.5</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172.3</a:t>
                      </a:r>
                    </a:p>
                  </a:txBody>
                  <a:tcPr marL="9054" marR="9054" marT="9054" marB="0" anchor="ctr">
                    <a:solidFill>
                      <a:schemeClr val="bg1"/>
                    </a:solidFill>
                  </a:tcPr>
                </a:tc>
                <a:tc>
                  <a:txBody>
                    <a:bodyPr/>
                    <a:lstStyle/>
                    <a:p>
                      <a:pPr algn="ctr" fontAlgn="ctr"/>
                      <a:r>
                        <a:rPr lang="en-US" altLang="ja-JP" sz="1300" u="none" strike="noStrike" dirty="0">
                          <a:effectLst/>
                          <a:latin typeface="+mj-lt"/>
                        </a:rPr>
                        <a:t>166.3</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1741170557"/>
                  </a:ext>
                </a:extLst>
              </a:tr>
              <a:tr h="344371">
                <a:tc>
                  <a:txBody>
                    <a:bodyPr/>
                    <a:lstStyle/>
                    <a:p>
                      <a:pPr algn="ctr" fontAlgn="ctr"/>
                      <a:r>
                        <a:rPr lang="en-US" altLang="ja-JP" sz="1200" u="none" strike="noStrike" dirty="0">
                          <a:effectLst/>
                        </a:rPr>
                        <a:t>6</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2820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茨城</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144.7</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148.2</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152.6</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146.8</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156.9</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157.6</a:t>
                      </a:r>
                    </a:p>
                  </a:txBody>
                  <a:tcPr marL="9054" marR="9054" marT="9054" marB="0" anchor="ctr">
                    <a:solidFill>
                      <a:schemeClr val="bg1"/>
                    </a:solidFill>
                  </a:tcPr>
                </a:tc>
                <a:tc>
                  <a:txBody>
                    <a:bodyPr/>
                    <a:lstStyle/>
                    <a:p>
                      <a:pPr algn="ctr" fontAlgn="ctr"/>
                      <a:r>
                        <a:rPr lang="en-US" altLang="ja-JP" sz="1300" u="none" strike="noStrike" dirty="0">
                          <a:effectLst/>
                          <a:latin typeface="+mj-lt"/>
                        </a:rPr>
                        <a:t>151.1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3550266026"/>
                  </a:ext>
                </a:extLst>
              </a:tr>
              <a:tr h="344371">
                <a:tc>
                  <a:txBody>
                    <a:bodyPr/>
                    <a:lstStyle/>
                    <a:p>
                      <a:pPr algn="ctr" fontAlgn="ctr"/>
                      <a:r>
                        <a:rPr lang="en-US" altLang="ja-JP" sz="1200" u="none" strike="noStrike" dirty="0">
                          <a:effectLst/>
                        </a:rPr>
                        <a:t>7</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2550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栃木</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134.2</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134.5</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147.5</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141.6</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149.1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152.5</a:t>
                      </a:r>
                    </a:p>
                  </a:txBody>
                  <a:tcPr marL="9054" marR="9054" marT="9054" marB="0" anchor="ctr">
                    <a:solidFill>
                      <a:schemeClr val="bg1"/>
                    </a:solidFill>
                  </a:tcPr>
                </a:tc>
                <a:tc>
                  <a:txBody>
                    <a:bodyPr/>
                    <a:lstStyle/>
                    <a:p>
                      <a:pPr algn="ctr" fontAlgn="ctr"/>
                      <a:r>
                        <a:rPr lang="en-US" altLang="ja-JP" sz="1300" u="none" strike="noStrike" dirty="0">
                          <a:effectLst/>
                          <a:latin typeface="+mj-lt"/>
                        </a:rPr>
                        <a:t>143.3</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1133687010"/>
                  </a:ext>
                </a:extLst>
              </a:tr>
              <a:tr h="344371">
                <a:tc>
                  <a:txBody>
                    <a:bodyPr/>
                    <a:lstStyle/>
                    <a:p>
                      <a:pPr algn="ctr" fontAlgn="ctr"/>
                      <a:r>
                        <a:rPr lang="en-US" altLang="ja-JP" sz="1200" u="none" strike="noStrike" dirty="0">
                          <a:effectLst/>
                        </a:rPr>
                        <a:t>8</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2570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埼玉西北</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134.2</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152.9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128.5</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138.9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149.1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126.7</a:t>
                      </a:r>
                    </a:p>
                  </a:txBody>
                  <a:tcPr marL="9054" marR="9054" marT="9054" marB="0" anchor="ctr">
                    <a:solidFill>
                      <a:schemeClr val="bg1"/>
                    </a:solidFill>
                  </a:tcPr>
                </a:tc>
                <a:tc>
                  <a:txBody>
                    <a:bodyPr/>
                    <a:lstStyle/>
                    <a:p>
                      <a:pPr algn="ctr" fontAlgn="ctr"/>
                      <a:r>
                        <a:rPr lang="en-US" altLang="ja-JP" sz="1300" u="none" strike="noStrike" dirty="0">
                          <a:effectLst/>
                          <a:latin typeface="+mj-lt"/>
                        </a:rPr>
                        <a:t>138.3</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2756681673"/>
                  </a:ext>
                </a:extLst>
              </a:tr>
              <a:tr h="344371">
                <a:tc>
                  <a:txBody>
                    <a:bodyPr/>
                    <a:lstStyle/>
                    <a:p>
                      <a:pPr algn="ctr" fontAlgn="ctr"/>
                      <a:r>
                        <a:rPr lang="en-US" altLang="ja-JP" sz="1200" u="none" strike="noStrike" dirty="0">
                          <a:effectLst/>
                        </a:rPr>
                        <a:t>9</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2580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東京・沖縄</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115.4</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135.9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138.1</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143.1</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170.4</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151.5</a:t>
                      </a:r>
                    </a:p>
                  </a:txBody>
                  <a:tcPr marL="9054" marR="9054" marT="9054" marB="0" anchor="ctr">
                    <a:solidFill>
                      <a:schemeClr val="bg1"/>
                    </a:solidFill>
                  </a:tcPr>
                </a:tc>
                <a:tc>
                  <a:txBody>
                    <a:bodyPr/>
                    <a:lstStyle/>
                    <a:p>
                      <a:pPr algn="ctr" fontAlgn="ctr"/>
                      <a:r>
                        <a:rPr lang="en-US" altLang="ja-JP" sz="1300" u="none" strike="noStrike" dirty="0">
                          <a:effectLst/>
                          <a:latin typeface="+mj-lt"/>
                        </a:rPr>
                        <a:t>142.3</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3687586494"/>
                  </a:ext>
                </a:extLst>
              </a:tr>
              <a:tr h="563634">
                <a:tc>
                  <a:txBody>
                    <a:bodyPr/>
                    <a:lstStyle/>
                    <a:p>
                      <a:pPr algn="ctr" fontAlgn="ctr"/>
                      <a:r>
                        <a:rPr lang="en-US" altLang="ja-JP" sz="1200" u="none" strike="noStrike" dirty="0">
                          <a:effectLst/>
                        </a:rPr>
                        <a:t>10</a:t>
                      </a:r>
                      <a:endParaRPr lang="en-US" altLang="ja-JP"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a:txBody>
                    <a:bodyPr/>
                    <a:lstStyle/>
                    <a:p>
                      <a:pPr algn="ctr" fontAlgn="ctr"/>
                      <a:r>
                        <a:rPr lang="en-US" altLang="ja-JP" sz="1300" u="none" strike="noStrike">
                          <a:effectLst/>
                        </a:rPr>
                        <a:t>2790</a:t>
                      </a:r>
                      <a:endParaRPr lang="en-US" altLang="ja-JP"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l" fontAlgn="ctr"/>
                      <a:r>
                        <a:rPr lang="ja-JP" altLang="en-US" sz="1400" u="none" strike="noStrike" dirty="0">
                          <a:effectLst/>
                        </a:rPr>
                        <a:t>千葉</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118.0</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98.9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117.9</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126.3</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125.2</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137.1</a:t>
                      </a:r>
                    </a:p>
                  </a:txBody>
                  <a:tcPr marL="9054" marR="9054" marT="9054" marB="0" anchor="ctr">
                    <a:solidFill>
                      <a:schemeClr val="bg1"/>
                    </a:solidFill>
                  </a:tcPr>
                </a:tc>
                <a:tc>
                  <a:txBody>
                    <a:bodyPr/>
                    <a:lstStyle/>
                    <a:p>
                      <a:pPr algn="ctr" fontAlgn="ctr"/>
                      <a:r>
                        <a:rPr lang="en-US" altLang="ja-JP" sz="1300" u="none" strike="noStrike" dirty="0">
                          <a:effectLst/>
                          <a:latin typeface="+mj-lt"/>
                        </a:rPr>
                        <a:t>120.6</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4050253638"/>
                  </a:ext>
                </a:extLst>
              </a:tr>
              <a:tr h="507297">
                <a:tc>
                  <a:txBody>
                    <a:bodyPr/>
                    <a:lstStyle/>
                    <a:p>
                      <a:pPr algn="ctr" fontAlgn="ctr"/>
                      <a:r>
                        <a:rPr lang="ja-JP" altLang="en-US" sz="1200" u="none" strike="noStrike" dirty="0">
                          <a:effectLst/>
                        </a:rPr>
                        <a:t>　</a:t>
                      </a:r>
                      <a:endParaRPr lang="ja-JP" altLang="en-US" sz="1200" b="0" i="0" u="none" strike="noStrike" dirty="0">
                        <a:solidFill>
                          <a:srgbClr val="000000"/>
                        </a:solidFill>
                        <a:effectLst/>
                        <a:latin typeface="Times New Roman" panose="02020603050405020304" pitchFamily="18" charset="0"/>
                      </a:endParaRPr>
                    </a:p>
                  </a:txBody>
                  <a:tcPr marL="9054" marR="9054" marT="9054" marB="0" anchor="ctr">
                    <a:solidFill>
                      <a:schemeClr val="bg1"/>
                    </a:solidFill>
                  </a:tcPr>
                </a:tc>
                <a:tc gridSpan="2">
                  <a:txBody>
                    <a:bodyPr/>
                    <a:lstStyle/>
                    <a:p>
                      <a:pPr algn="ctr" fontAlgn="ctr"/>
                      <a:r>
                        <a:rPr lang="ja-JP" altLang="en-US" sz="1300" u="none" strike="noStrike">
                          <a:effectLst/>
                        </a:rPr>
                        <a:t>日本全体</a:t>
                      </a: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650" marR="108650" marT="54325" marB="54325" anchor="ctr">
                    <a:solidFill>
                      <a:schemeClr val="bg1"/>
                    </a:solidFill>
                  </a:tcPr>
                </a:tc>
                <a:tc hMerge="1">
                  <a:txBody>
                    <a:bodyPr/>
                    <a:lstStyle/>
                    <a:p>
                      <a:endParaRPr kumimoji="1" lang="ja-JP" altLang="en-US"/>
                    </a:p>
                  </a:txBody>
                  <a:tcPr/>
                </a:tc>
                <a:tc>
                  <a:txBody>
                    <a:bodyPr/>
                    <a:lstStyle/>
                    <a:p>
                      <a:pPr algn="ctr" fontAlgn="ctr"/>
                      <a:r>
                        <a:rPr lang="en-US" altLang="ja-JP" sz="1300" u="none" strike="noStrike">
                          <a:effectLst/>
                          <a:latin typeface="+mj-lt"/>
                        </a:rPr>
                        <a:t>137.4</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133.6</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134.7</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a:effectLst/>
                          <a:latin typeface="+mj-lt"/>
                        </a:rPr>
                        <a:t>136.1</a:t>
                      </a:r>
                      <a:endParaRPr lang="en-US" altLang="ja-JP" sz="1300" b="0" i="0" u="none" strike="noStrike">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u="none" strike="noStrike" dirty="0">
                          <a:effectLst/>
                          <a:latin typeface="+mj-lt"/>
                        </a:rPr>
                        <a:t>151.1</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tc>
                  <a:txBody>
                    <a:bodyPr/>
                    <a:lstStyle/>
                    <a:p>
                      <a:pPr algn="ctr" fontAlgn="ctr"/>
                      <a:r>
                        <a:rPr lang="en-US" altLang="ja-JP" sz="1300" b="0" i="0" u="none" strike="noStrike" dirty="0">
                          <a:solidFill>
                            <a:srgbClr val="000000"/>
                          </a:solidFill>
                          <a:effectLst/>
                          <a:latin typeface="+mj-lt"/>
                          <a:ea typeface="ＭＳ Ｐゴシック" panose="020B0600070205080204" pitchFamily="50" charset="-128"/>
                        </a:rPr>
                        <a:t>144.19</a:t>
                      </a:r>
                    </a:p>
                  </a:txBody>
                  <a:tcPr marL="9054" marR="9054" marT="9054" marB="0" anchor="ctr">
                    <a:solidFill>
                      <a:schemeClr val="bg1"/>
                    </a:solidFill>
                  </a:tcPr>
                </a:tc>
                <a:tc>
                  <a:txBody>
                    <a:bodyPr/>
                    <a:lstStyle/>
                    <a:p>
                      <a:pPr algn="ctr" fontAlgn="ctr"/>
                      <a:r>
                        <a:rPr lang="en-US" altLang="ja-JP" sz="1300" u="none" strike="noStrike" dirty="0">
                          <a:effectLst/>
                          <a:latin typeface="+mj-lt"/>
                        </a:rPr>
                        <a:t>139.5</a:t>
                      </a:r>
                      <a:endParaRPr lang="en-US" altLang="ja-JP" sz="1300" b="0" i="0" u="none" strike="noStrike" dirty="0">
                        <a:solidFill>
                          <a:srgbClr val="000000"/>
                        </a:solidFill>
                        <a:effectLst/>
                        <a:latin typeface="+mj-lt"/>
                        <a:ea typeface="ＭＳ Ｐゴシック" panose="020B0600070205080204" pitchFamily="50" charset="-128"/>
                      </a:endParaRPr>
                    </a:p>
                  </a:txBody>
                  <a:tcPr marL="9054" marR="9054" marT="9054" marB="0" anchor="ctr">
                    <a:solidFill>
                      <a:schemeClr val="bg1"/>
                    </a:solidFill>
                  </a:tcPr>
                </a:tc>
                <a:extLst>
                  <a:ext uri="{0D108BD9-81ED-4DB2-BD59-A6C34878D82A}">
                    <a16:rowId xmlns:a16="http://schemas.microsoft.com/office/drawing/2014/main" xmlns="" val="1789025383"/>
                  </a:ext>
                </a:extLst>
              </a:tr>
            </a:tbl>
          </a:graphicData>
        </a:graphic>
      </p:graphicFrame>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8" name="テキスト ボックス 7"/>
          <p:cNvSpPr txBox="1"/>
          <p:nvPr/>
        </p:nvSpPr>
        <p:spPr>
          <a:xfrm>
            <a:off x="219534" y="72091"/>
            <a:ext cx="7917400" cy="892552"/>
          </a:xfrm>
          <a:prstGeom prst="rect">
            <a:avLst/>
          </a:prstGeom>
          <a:noFill/>
        </p:spPr>
        <p:txBody>
          <a:bodyPr wrap="square" rtlCol="0">
            <a:spAutoFit/>
          </a:bodyPr>
          <a:lstStyle/>
          <a:p>
            <a:r>
              <a:rPr lang="ja-JP" altLang="en-US" sz="2800" dirty="0">
                <a:solidFill>
                  <a:schemeClr val="bg1"/>
                </a:solidFill>
              </a:rPr>
              <a:t>関東近隣の地区の過去</a:t>
            </a:r>
            <a:r>
              <a:rPr lang="en-US" altLang="ja-JP" sz="2800" dirty="0">
                <a:solidFill>
                  <a:schemeClr val="bg1"/>
                </a:solidFill>
              </a:rPr>
              <a:t>6</a:t>
            </a:r>
            <a:r>
              <a:rPr kumimoji="1" lang="ja-JP" altLang="en-US" sz="2800" dirty="0">
                <a:solidFill>
                  <a:schemeClr val="bg1"/>
                </a:solidFill>
              </a:rPr>
              <a:t>年間の平均</a:t>
            </a:r>
          </a:p>
          <a:p>
            <a:r>
              <a:rPr kumimoji="1" lang="ja-JP" altLang="en-US" sz="2400" dirty="0">
                <a:solidFill>
                  <a:schemeClr val="bg1"/>
                </a:solidFill>
              </a:rPr>
              <a:t>（１人当たりの寄付額順）</a:t>
            </a:r>
          </a:p>
        </p:txBody>
      </p:sp>
      <p:sp>
        <p:nvSpPr>
          <p:cNvPr id="6" name="正方形/長方形 5"/>
          <p:cNvSpPr/>
          <p:nvPr/>
        </p:nvSpPr>
        <p:spPr>
          <a:xfrm>
            <a:off x="203359" y="4901061"/>
            <a:ext cx="7910961" cy="576063"/>
          </a:xfrm>
          <a:prstGeom prst="rect">
            <a:avLst/>
          </a:prstGeom>
          <a:noFill/>
          <a:ln w="5715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479450" y="1321373"/>
            <a:ext cx="657484" cy="4663049"/>
          </a:xfrm>
          <a:prstGeom prst="rect">
            <a:avLst/>
          </a:prstGeom>
          <a:noFill/>
          <a:ln w="5715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136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6" name="テキスト ボックス 5"/>
          <p:cNvSpPr txBox="1"/>
          <p:nvPr/>
        </p:nvSpPr>
        <p:spPr>
          <a:xfrm>
            <a:off x="827584" y="1561912"/>
            <a:ext cx="7200800" cy="4408899"/>
          </a:xfrm>
          <a:prstGeom prst="rect">
            <a:avLst/>
          </a:prstGeom>
          <a:noFill/>
          <a:ln>
            <a:noFill/>
          </a:ln>
        </p:spPr>
        <p:txBody>
          <a:bodyPr wrap="square" rtlCol="0">
            <a:spAutoFit/>
          </a:bodyPr>
          <a:lstStyle/>
          <a:p>
            <a:pPr algn="ctr">
              <a:lnSpc>
                <a:spcPct val="150000"/>
              </a:lnSpc>
            </a:pPr>
            <a:r>
              <a:rPr kumimoji="1" lang="ja-JP" altLang="en-US" sz="3200" dirty="0">
                <a:latin typeface="+mn-ea"/>
                <a:ea typeface="+mn-ea"/>
              </a:rPr>
              <a:t>年次基金寄付総額      </a:t>
            </a:r>
            <a:r>
              <a:rPr kumimoji="1" lang="en-US" altLang="ja-JP" sz="3200" dirty="0">
                <a:latin typeface="+mn-ea"/>
              </a:rPr>
              <a:t>378,875.37</a:t>
            </a:r>
            <a:r>
              <a:rPr kumimoji="1" lang="ja-JP" altLang="en-US" sz="3200" dirty="0">
                <a:latin typeface="+mn-ea"/>
              </a:rPr>
              <a:t>ドル</a:t>
            </a:r>
            <a:endParaRPr kumimoji="1" lang="en-US" altLang="ja-JP" sz="3200" dirty="0">
              <a:latin typeface="+mn-ea"/>
            </a:endParaRPr>
          </a:p>
          <a:p>
            <a:pPr algn="ctr">
              <a:lnSpc>
                <a:spcPct val="150000"/>
              </a:lnSpc>
            </a:pPr>
            <a:r>
              <a:rPr kumimoji="1" lang="ja-JP" altLang="en-US" sz="3200" dirty="0">
                <a:latin typeface="+mn-ea"/>
                <a:ea typeface="+mn-ea"/>
              </a:rPr>
              <a:t>１人当たりの寄付   　　      </a:t>
            </a:r>
            <a:r>
              <a:rPr kumimoji="1" lang="en-US" altLang="ja-JP" sz="3200" dirty="0">
                <a:latin typeface="+mn-ea"/>
              </a:rPr>
              <a:t>137.12</a:t>
            </a:r>
            <a:r>
              <a:rPr kumimoji="1" lang="ja-JP" altLang="en-US" sz="3200" dirty="0">
                <a:latin typeface="+mn-ea"/>
                <a:ea typeface="+mn-ea"/>
              </a:rPr>
              <a:t>ドル</a:t>
            </a:r>
            <a:endParaRPr kumimoji="1" lang="en-US" altLang="ja-JP" sz="3200" dirty="0">
              <a:latin typeface="+mn-ea"/>
              <a:ea typeface="+mn-ea"/>
            </a:endParaRPr>
          </a:p>
          <a:p>
            <a:pPr algn="ctr">
              <a:lnSpc>
                <a:spcPct val="150000"/>
              </a:lnSpc>
            </a:pPr>
            <a:r>
              <a:rPr lang="en-US" altLang="ja-JP" sz="3200" dirty="0">
                <a:latin typeface="+mn-ea"/>
                <a:ea typeface="+mn-ea"/>
              </a:rPr>
              <a:t>150</a:t>
            </a:r>
            <a:r>
              <a:rPr lang="ja-JP" altLang="en-US" sz="3200" dirty="0">
                <a:latin typeface="+mn-ea"/>
                <a:ea typeface="+mn-ea"/>
              </a:rPr>
              <a:t>ドル以上    </a:t>
            </a:r>
            <a:r>
              <a:rPr lang="en-US" altLang="ja-JP" sz="3200" dirty="0">
                <a:latin typeface="+mn-ea"/>
                <a:ea typeface="+mn-ea"/>
              </a:rPr>
              <a:t>26</a:t>
            </a:r>
            <a:r>
              <a:rPr lang="ja-JP" altLang="en-US" sz="3200" dirty="0">
                <a:latin typeface="+mn-ea"/>
                <a:ea typeface="+mn-ea"/>
              </a:rPr>
              <a:t>クラブ</a:t>
            </a:r>
            <a:r>
              <a:rPr lang="ja-JP" altLang="en-US" sz="2800" dirty="0">
                <a:latin typeface="+mn-ea"/>
                <a:ea typeface="+mn-ea"/>
              </a:rPr>
              <a:t>（</a:t>
            </a:r>
            <a:r>
              <a:rPr lang="en-US" altLang="ja-JP" sz="2800" dirty="0">
                <a:latin typeface="+mn-ea"/>
                <a:ea typeface="+mn-ea"/>
              </a:rPr>
              <a:t>57</a:t>
            </a:r>
            <a:r>
              <a:rPr lang="ja-JP" altLang="en-US" sz="2800" dirty="0">
                <a:latin typeface="+mn-ea"/>
                <a:ea typeface="+mn-ea"/>
              </a:rPr>
              <a:t>クラブ未達成）</a:t>
            </a:r>
          </a:p>
          <a:p>
            <a:pPr algn="ctr">
              <a:lnSpc>
                <a:spcPct val="150000"/>
              </a:lnSpc>
            </a:pPr>
            <a:r>
              <a:rPr kumimoji="1" lang="ja-JP" altLang="en-US" sz="3200" dirty="0">
                <a:latin typeface="+mn-ea"/>
                <a:ea typeface="+mn-ea"/>
              </a:rPr>
              <a:t>最も多いクラブ</a:t>
            </a:r>
            <a:r>
              <a:rPr kumimoji="1" lang="en-US" altLang="ja-JP" sz="3200" dirty="0">
                <a:latin typeface="+mn-ea"/>
                <a:ea typeface="+mn-ea"/>
              </a:rPr>
              <a:t>1</a:t>
            </a:r>
            <a:r>
              <a:rPr kumimoji="1" lang="ja-JP" altLang="en-US" sz="3200" dirty="0">
                <a:latin typeface="+mn-ea"/>
                <a:ea typeface="+mn-ea"/>
              </a:rPr>
              <a:t>人当たり    　</a:t>
            </a:r>
            <a:r>
              <a:rPr kumimoji="1" lang="en-US" altLang="ja-JP" sz="3200" dirty="0">
                <a:latin typeface="+mn-ea"/>
              </a:rPr>
              <a:t>542.03</a:t>
            </a:r>
            <a:r>
              <a:rPr kumimoji="1" lang="ja-JP" altLang="en-US" sz="3200" dirty="0">
                <a:latin typeface="+mn-ea"/>
                <a:ea typeface="+mn-ea"/>
              </a:rPr>
              <a:t>ドル</a:t>
            </a:r>
          </a:p>
          <a:p>
            <a:pPr algn="ctr">
              <a:lnSpc>
                <a:spcPct val="150000"/>
              </a:lnSpc>
            </a:pPr>
            <a:r>
              <a:rPr kumimoji="1" lang="ja-JP" altLang="en-US" sz="3200" dirty="0">
                <a:latin typeface="+mn-ea"/>
                <a:ea typeface="+mn-ea"/>
              </a:rPr>
              <a:t>最も少ないクラブ</a:t>
            </a:r>
            <a:r>
              <a:rPr kumimoji="1" lang="en-US" altLang="ja-JP" sz="3200" dirty="0">
                <a:latin typeface="+mn-ea"/>
                <a:ea typeface="+mn-ea"/>
              </a:rPr>
              <a:t>1</a:t>
            </a:r>
            <a:r>
              <a:rPr kumimoji="1" lang="ja-JP" altLang="en-US" sz="3200" dirty="0">
                <a:latin typeface="+mn-ea"/>
                <a:ea typeface="+mn-ea"/>
              </a:rPr>
              <a:t>人当たり  　 </a:t>
            </a:r>
            <a:r>
              <a:rPr lang="en-US" altLang="ja-JP" sz="3200" dirty="0">
                <a:latin typeface="+mn-ea"/>
              </a:rPr>
              <a:t>14</a:t>
            </a:r>
            <a:r>
              <a:rPr kumimoji="1" lang="en-US" altLang="ja-JP" sz="3200" dirty="0">
                <a:latin typeface="+mn-ea"/>
                <a:ea typeface="+mn-ea"/>
              </a:rPr>
              <a:t>.32</a:t>
            </a:r>
            <a:r>
              <a:rPr kumimoji="1" lang="ja-JP" altLang="en-US" sz="3200" dirty="0">
                <a:latin typeface="+mn-ea"/>
                <a:ea typeface="+mn-ea"/>
              </a:rPr>
              <a:t>ドル</a:t>
            </a:r>
          </a:p>
          <a:p>
            <a:pPr algn="ctr">
              <a:lnSpc>
                <a:spcPct val="150000"/>
              </a:lnSpc>
            </a:pPr>
            <a:r>
              <a:rPr lang="ja-JP" altLang="en-US" sz="3200" dirty="0">
                <a:latin typeface="+mn-ea"/>
              </a:rPr>
              <a:t>日本全国の</a:t>
            </a:r>
            <a:r>
              <a:rPr lang="en-US" altLang="ja-JP" sz="3200" dirty="0">
                <a:latin typeface="+mn-ea"/>
              </a:rPr>
              <a:t>1</a:t>
            </a:r>
            <a:r>
              <a:rPr lang="ja-JP" altLang="en-US" sz="3200" dirty="0">
                <a:latin typeface="+mn-ea"/>
              </a:rPr>
              <a:t>人当たり平均　　</a:t>
            </a:r>
            <a:r>
              <a:rPr lang="en-US" altLang="ja-JP" sz="3200" dirty="0">
                <a:latin typeface="+mn-ea"/>
              </a:rPr>
              <a:t>144.19</a:t>
            </a:r>
            <a:r>
              <a:rPr lang="ja-JP" altLang="en-US" sz="3200" dirty="0">
                <a:latin typeface="+mn-ea"/>
              </a:rPr>
              <a:t>ドル</a:t>
            </a:r>
            <a:endParaRPr kumimoji="1" lang="ja-JP" altLang="en-US" sz="3200" dirty="0">
              <a:latin typeface="+mn-ea"/>
              <a:ea typeface="+mn-ea"/>
            </a:endParaRPr>
          </a:p>
        </p:txBody>
      </p:sp>
      <p:sp>
        <p:nvSpPr>
          <p:cNvPr id="2" name="正方形/長方形 1"/>
          <p:cNvSpPr/>
          <p:nvPr/>
        </p:nvSpPr>
        <p:spPr>
          <a:xfrm>
            <a:off x="416689" y="620688"/>
            <a:ext cx="8275898" cy="707886"/>
          </a:xfrm>
          <a:prstGeom prst="rect">
            <a:avLst/>
          </a:prstGeom>
          <a:solidFill>
            <a:schemeClr val="tx1"/>
          </a:solidFill>
          <a:ln>
            <a:no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kumimoji="1" lang="ja-JP" altLang="en-US" sz="4000" dirty="0">
                <a:solidFill>
                  <a:schemeClr val="bg1"/>
                </a:solidFill>
                <a:latin typeface="+mn-ea"/>
              </a:rPr>
              <a:t>地区の寄付実績</a:t>
            </a:r>
            <a:r>
              <a:rPr kumimoji="1" lang="en-US" altLang="ja-JP" sz="4000" dirty="0">
                <a:solidFill>
                  <a:schemeClr val="bg1"/>
                </a:solidFill>
                <a:latin typeface="+mn-ea"/>
              </a:rPr>
              <a:t>2017-18</a:t>
            </a:r>
            <a:r>
              <a:rPr kumimoji="1" lang="ja-JP" altLang="en-US" sz="4000" dirty="0">
                <a:solidFill>
                  <a:schemeClr val="bg1"/>
                </a:solidFill>
                <a:latin typeface="+mn-ea"/>
              </a:rPr>
              <a:t>年度　</a:t>
            </a:r>
            <a:r>
              <a:rPr lang="ja-JP" altLang="en-US" sz="3600" dirty="0">
                <a:solidFill>
                  <a:schemeClr val="bg1"/>
                </a:solidFill>
                <a:latin typeface="+mn-ea"/>
              </a:rPr>
              <a:t>速報値</a:t>
            </a:r>
            <a:endParaRPr kumimoji="1" lang="en-US" altLang="ja-JP" sz="3600" dirty="0">
              <a:solidFill>
                <a:schemeClr val="bg1"/>
              </a:solidFill>
              <a:latin typeface="+mn-ea"/>
            </a:endParaRPr>
          </a:p>
        </p:txBody>
      </p:sp>
    </p:spTree>
    <p:extLst>
      <p:ext uri="{BB962C8B-B14F-4D97-AF65-F5344CB8AC3E}">
        <p14:creationId xmlns:p14="http://schemas.microsoft.com/office/powerpoint/2010/main" val="48412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8" name="タイトル 1"/>
          <p:cNvSpPr txBox="1">
            <a:spLocks/>
          </p:cNvSpPr>
          <p:nvPr/>
        </p:nvSpPr>
        <p:spPr>
          <a:xfrm>
            <a:off x="335257" y="476672"/>
            <a:ext cx="868680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schemeClr val="bg1"/>
                </a:solidFill>
              </a:rPr>
              <a:t>地区の寄付状況　 </a:t>
            </a:r>
            <a:r>
              <a:rPr lang="ja-JP" altLang="en-US" sz="2800" dirty="0">
                <a:solidFill>
                  <a:schemeClr val="bg1"/>
                </a:solidFill>
              </a:rPr>
              <a:t>直近</a:t>
            </a:r>
            <a:r>
              <a:rPr lang="en-US" altLang="ja-JP" sz="2800" dirty="0">
                <a:solidFill>
                  <a:schemeClr val="bg1"/>
                </a:solidFill>
              </a:rPr>
              <a:t>6</a:t>
            </a:r>
            <a:r>
              <a:rPr lang="ja-JP" altLang="en-US" sz="2800" dirty="0">
                <a:solidFill>
                  <a:schemeClr val="bg1"/>
                </a:solidFill>
              </a:rPr>
              <a:t>年間</a:t>
            </a:r>
            <a:endParaRPr lang="ja-JP" altLang="en-US" sz="3200" dirty="0">
              <a:solidFill>
                <a:schemeClr val="bg1"/>
              </a:solidFill>
            </a:endParaRPr>
          </a:p>
        </p:txBody>
      </p:sp>
      <p:sp>
        <p:nvSpPr>
          <p:cNvPr id="2" name="テキスト ボックス 1">
            <a:extLst>
              <a:ext uri="{FF2B5EF4-FFF2-40B4-BE49-F238E27FC236}">
                <a16:creationId xmlns:a16="http://schemas.microsoft.com/office/drawing/2014/main" xmlns="" id="{B90FA889-C217-49DA-813A-60BCE2510767}"/>
              </a:ext>
            </a:extLst>
          </p:cNvPr>
          <p:cNvSpPr txBox="1"/>
          <p:nvPr/>
        </p:nvSpPr>
        <p:spPr>
          <a:xfrm>
            <a:off x="251520" y="5101880"/>
            <a:ext cx="7748033" cy="1015663"/>
          </a:xfrm>
          <a:prstGeom prst="rect">
            <a:avLst/>
          </a:prstGeom>
          <a:noFill/>
        </p:spPr>
        <p:txBody>
          <a:bodyPr wrap="square" rtlCol="0">
            <a:spAutoFit/>
          </a:bodyPr>
          <a:lstStyle/>
          <a:p>
            <a:r>
              <a:rPr lang="ja-JP" altLang="en-US" sz="1800" dirty="0"/>
              <a:t>一昨年度日本国内から寄付ゼロクラブをなくす事ができました。昨年度も同様です。日本国内クラブ数約</a:t>
            </a:r>
            <a:r>
              <a:rPr lang="en-US" altLang="ja-JP" sz="1800" dirty="0"/>
              <a:t>2,260</a:t>
            </a:r>
            <a:r>
              <a:rPr lang="ja-JP" altLang="en-US" sz="1800" dirty="0"/>
              <a:t>クラブ。</a:t>
            </a:r>
            <a:r>
              <a:rPr lang="en-US" altLang="ja-JP" sz="1800" dirty="0"/>
              <a:t>1/2,260</a:t>
            </a:r>
            <a:r>
              <a:rPr lang="ja-JP" altLang="en-US" sz="1800" dirty="0"/>
              <a:t>にならないようお願い致します。</a:t>
            </a:r>
          </a:p>
          <a:p>
            <a:endParaRPr kumimoji="1" lang="ja-JP" altLang="en-US" sz="2400" dirty="0">
              <a:solidFill>
                <a:schemeClr val="bg1"/>
              </a:solidFill>
            </a:endParaRPr>
          </a:p>
        </p:txBody>
      </p:sp>
      <p:graphicFrame>
        <p:nvGraphicFramePr>
          <p:cNvPr id="5" name="表 4">
            <a:extLst>
              <a:ext uri="{FF2B5EF4-FFF2-40B4-BE49-F238E27FC236}">
                <a16:creationId xmlns:a16="http://schemas.microsoft.com/office/drawing/2014/main" xmlns="" id="{51992C14-DF25-4C53-8432-585058B5886A}"/>
              </a:ext>
            </a:extLst>
          </p:cNvPr>
          <p:cNvGraphicFramePr>
            <a:graphicFrameLocks noGrp="1"/>
          </p:cNvGraphicFramePr>
          <p:nvPr>
            <p:extLst>
              <p:ext uri="{D42A27DB-BD31-4B8C-83A1-F6EECF244321}">
                <p14:modId xmlns:p14="http://schemas.microsoft.com/office/powerpoint/2010/main" val="3380597671"/>
              </p:ext>
            </p:extLst>
          </p:nvPr>
        </p:nvGraphicFramePr>
        <p:xfrm>
          <a:off x="590308" y="1351785"/>
          <a:ext cx="7748033" cy="3404852"/>
        </p:xfrm>
        <a:graphic>
          <a:graphicData uri="http://schemas.openxmlformats.org/drawingml/2006/table">
            <a:tbl>
              <a:tblPr>
                <a:tableStyleId>{616DA210-FB5B-4158-B5E0-FEB733F419BA}</a:tableStyleId>
              </a:tblPr>
              <a:tblGrid>
                <a:gridCol w="1026775">
                  <a:extLst>
                    <a:ext uri="{9D8B030D-6E8A-4147-A177-3AD203B41FA5}">
                      <a16:colId xmlns:a16="http://schemas.microsoft.com/office/drawing/2014/main" xmlns="" val="2635641565"/>
                    </a:ext>
                  </a:extLst>
                </a:gridCol>
                <a:gridCol w="581218">
                  <a:extLst>
                    <a:ext uri="{9D8B030D-6E8A-4147-A177-3AD203B41FA5}">
                      <a16:colId xmlns:a16="http://schemas.microsoft.com/office/drawing/2014/main" xmlns="" val="2422144657"/>
                    </a:ext>
                  </a:extLst>
                </a:gridCol>
                <a:gridCol w="1074810">
                  <a:extLst>
                    <a:ext uri="{9D8B030D-6E8A-4147-A177-3AD203B41FA5}">
                      <a16:colId xmlns:a16="http://schemas.microsoft.com/office/drawing/2014/main" xmlns="" val="2905892659"/>
                    </a:ext>
                  </a:extLst>
                </a:gridCol>
                <a:gridCol w="998778">
                  <a:extLst>
                    <a:ext uri="{9D8B030D-6E8A-4147-A177-3AD203B41FA5}">
                      <a16:colId xmlns:a16="http://schemas.microsoft.com/office/drawing/2014/main" xmlns="" val="1194044831"/>
                    </a:ext>
                  </a:extLst>
                </a:gridCol>
                <a:gridCol w="1141461">
                  <a:extLst>
                    <a:ext uri="{9D8B030D-6E8A-4147-A177-3AD203B41FA5}">
                      <a16:colId xmlns:a16="http://schemas.microsoft.com/office/drawing/2014/main" xmlns="" val="3088403179"/>
                    </a:ext>
                  </a:extLst>
                </a:gridCol>
                <a:gridCol w="1212801">
                  <a:extLst>
                    <a:ext uri="{9D8B030D-6E8A-4147-A177-3AD203B41FA5}">
                      <a16:colId xmlns:a16="http://schemas.microsoft.com/office/drawing/2014/main" xmlns="" val="1268381849"/>
                    </a:ext>
                  </a:extLst>
                </a:gridCol>
                <a:gridCol w="922330">
                  <a:extLst>
                    <a:ext uri="{9D8B030D-6E8A-4147-A177-3AD203B41FA5}">
                      <a16:colId xmlns:a16="http://schemas.microsoft.com/office/drawing/2014/main" xmlns="" val="3559728423"/>
                    </a:ext>
                  </a:extLst>
                </a:gridCol>
                <a:gridCol w="789860">
                  <a:extLst>
                    <a:ext uri="{9D8B030D-6E8A-4147-A177-3AD203B41FA5}">
                      <a16:colId xmlns:a16="http://schemas.microsoft.com/office/drawing/2014/main" xmlns="" val="460681553"/>
                    </a:ext>
                  </a:extLst>
                </a:gridCol>
              </a:tblGrid>
              <a:tr h="615342">
                <a:tc>
                  <a:txBody>
                    <a:bodyPr/>
                    <a:lstStyle/>
                    <a:p>
                      <a:pPr algn="ctr" fontAlgn="ctr"/>
                      <a:r>
                        <a:rPr lang="ja-JP" altLang="en-US" sz="1200" u="none" strike="noStrike" dirty="0">
                          <a:solidFill>
                            <a:schemeClr val="bg1"/>
                          </a:solidFill>
                          <a:effectLst/>
                        </a:rPr>
                        <a:t>クラブ名</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会員数</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年次基金 </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その他の基金</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恒久基金 </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 合計</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寄付クラブ</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tc>
                  <a:txBody>
                    <a:bodyPr/>
                    <a:lstStyle/>
                    <a:p>
                      <a:pPr algn="ctr" fontAlgn="ctr"/>
                      <a:r>
                        <a:rPr lang="ja-JP" altLang="en-US" sz="1200" u="none" strike="noStrike" dirty="0">
                          <a:solidFill>
                            <a:schemeClr val="bg1"/>
                          </a:solidFill>
                          <a:effectLst/>
                        </a:rPr>
                        <a:t>寄付ゼロ</a:t>
                      </a:r>
                      <a:endParaRPr lang="ja-JP" altLang="en-US" sz="1200" b="0" i="0" u="none" strike="noStrike" dirty="0">
                        <a:solidFill>
                          <a:schemeClr val="bg1"/>
                        </a:solidFill>
                        <a:effectLst/>
                        <a:latin typeface="Yu Gothic" panose="020B0400000000000000" pitchFamily="50" charset="-128"/>
                        <a:ea typeface="Yu Gothic" panose="020B0400000000000000" pitchFamily="50" charset="-128"/>
                      </a:endParaRPr>
                    </a:p>
                  </a:txBody>
                  <a:tcPr marL="7620" marR="7620" marT="7620" marB="0" anchor="ctr">
                    <a:solidFill>
                      <a:schemeClr val="tx2"/>
                    </a:solidFill>
                  </a:tcPr>
                </a:tc>
                <a:extLst>
                  <a:ext uri="{0D108BD9-81ED-4DB2-BD59-A6C34878D82A}">
                    <a16:rowId xmlns:a16="http://schemas.microsoft.com/office/drawing/2014/main" xmlns="" val="1517964714"/>
                  </a:ext>
                </a:extLst>
              </a:tr>
              <a:tr h="461506">
                <a:tc>
                  <a:txBody>
                    <a:bodyPr/>
                    <a:lstStyle/>
                    <a:p>
                      <a:pPr algn="ctr" fontAlgn="ctr"/>
                      <a:r>
                        <a:rPr lang="en-US" altLang="ja-JP" sz="1200" u="none" strike="noStrike" dirty="0">
                          <a:effectLst/>
                        </a:rPr>
                        <a:t>2012-13</a:t>
                      </a:r>
                      <a:r>
                        <a:rPr lang="ja-JP" altLang="en-US" sz="1200" u="none" strike="noStrike" dirty="0">
                          <a:effectLst/>
                        </a:rPr>
                        <a:t>年度</a:t>
                      </a:r>
                      <a:endParaRPr lang="ja-JP" altLang="en-US"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2,678</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$316,058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$37,608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$57,250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$410,916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77/84</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800" u="none" strike="noStrike">
                          <a:effectLst/>
                        </a:rPr>
                        <a:t>7</a:t>
                      </a:r>
                      <a:endParaRPr lang="en-US" altLang="ja-JP" sz="18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1192323020"/>
                  </a:ext>
                </a:extLst>
              </a:tr>
              <a:tr h="461506">
                <a:tc>
                  <a:txBody>
                    <a:bodyPr/>
                    <a:lstStyle/>
                    <a:p>
                      <a:pPr algn="ctr" fontAlgn="ctr"/>
                      <a:r>
                        <a:rPr lang="en-US" altLang="ja-JP" sz="1200" u="none" strike="noStrike">
                          <a:effectLst/>
                        </a:rPr>
                        <a:t>2013-14</a:t>
                      </a:r>
                      <a:r>
                        <a:rPr lang="ja-JP" altLang="en-US" sz="1200" u="none" strike="noStrike">
                          <a:effectLst/>
                        </a:rPr>
                        <a:t>年度</a:t>
                      </a:r>
                      <a:endParaRPr lang="ja-JP" altLang="en-US"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2,697</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$266,682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$41,428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$37,600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$345,709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70/84</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800" u="none" strike="noStrike" dirty="0">
                          <a:effectLst/>
                        </a:rPr>
                        <a:t>14</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2858287939"/>
                  </a:ext>
                </a:extLst>
              </a:tr>
              <a:tr h="461506">
                <a:tc>
                  <a:txBody>
                    <a:bodyPr/>
                    <a:lstStyle/>
                    <a:p>
                      <a:pPr algn="ctr" fontAlgn="ctr"/>
                      <a:r>
                        <a:rPr lang="en-US" altLang="ja-JP" sz="1200" u="none" strike="noStrike" dirty="0">
                          <a:effectLst/>
                        </a:rPr>
                        <a:t>2014-15</a:t>
                      </a:r>
                      <a:r>
                        <a:rPr lang="ja-JP" altLang="en-US" sz="1200" u="none" strike="noStrike" dirty="0">
                          <a:effectLst/>
                        </a:rPr>
                        <a:t>年度</a:t>
                      </a:r>
                      <a:endParaRPr lang="ja-JP" altLang="en-US"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2,709</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$319,455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$55,609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$54,976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$430,040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83/84</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800" u="none" strike="noStrike" dirty="0">
                          <a:effectLst/>
                        </a:rPr>
                        <a:t>1</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2478283287"/>
                  </a:ext>
                </a:extLst>
              </a:tr>
              <a:tr h="461506">
                <a:tc>
                  <a:txBody>
                    <a:bodyPr/>
                    <a:lstStyle/>
                    <a:p>
                      <a:pPr algn="ctr" fontAlgn="ctr"/>
                      <a:r>
                        <a:rPr lang="en-US" altLang="ja-JP" sz="1200" u="none" strike="noStrike" dirty="0">
                          <a:effectLst/>
                        </a:rPr>
                        <a:t>2015-16</a:t>
                      </a:r>
                      <a:r>
                        <a:rPr lang="ja-JP" altLang="en-US" sz="1200" u="none" strike="noStrike" dirty="0">
                          <a:effectLst/>
                        </a:rPr>
                        <a:t>年度</a:t>
                      </a:r>
                      <a:endParaRPr lang="ja-JP" altLang="en-US"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2,719</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$343,352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$29,214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a:effectLst/>
                        </a:rPr>
                        <a:t>$55,603 </a:t>
                      </a:r>
                      <a:endParaRPr lang="en-US" altLang="ja-JP" sz="1200" b="0" i="0" u="none" strike="noStrike">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$428,171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84/84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800" u="none" strike="noStrike" dirty="0">
                          <a:effectLst/>
                        </a:rPr>
                        <a:t>0</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2362183864"/>
                  </a:ext>
                </a:extLst>
              </a:tr>
              <a:tr h="471743">
                <a:tc>
                  <a:txBody>
                    <a:bodyPr/>
                    <a:lstStyle/>
                    <a:p>
                      <a:pPr algn="ctr" fontAlgn="ctr"/>
                      <a:r>
                        <a:rPr lang="en-US" altLang="ja-JP" sz="1200" u="none" strike="noStrike" dirty="0">
                          <a:effectLst/>
                        </a:rPr>
                        <a:t>2016-17</a:t>
                      </a:r>
                      <a:r>
                        <a:rPr lang="ja-JP" altLang="en-US" sz="1200" u="none" strike="noStrike" dirty="0">
                          <a:effectLst/>
                        </a:rPr>
                        <a:t>年度</a:t>
                      </a:r>
                      <a:endParaRPr lang="ja-JP" altLang="en-US"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2,732</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$341,934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$45,881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$54,118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$441,934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83/83</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800" u="none" strike="noStrike" dirty="0">
                          <a:effectLst/>
                        </a:rPr>
                        <a:t>0</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3780182538"/>
                  </a:ext>
                </a:extLst>
              </a:tr>
              <a:tr h="471743">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2017-18</a:t>
                      </a:r>
                      <a:r>
                        <a:rPr lang="ja-JP" altLang="en-US" sz="1200" u="none" strike="noStrike" dirty="0">
                          <a:effectLst/>
                        </a:rPr>
                        <a:t>年度</a:t>
                      </a:r>
                      <a:endParaRPr lang="ja-JP" altLang="en-US"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algn="ctr" fontAlgn="ctr"/>
                      <a:r>
                        <a:rPr lang="en-US" altLang="ja-JP" sz="1200" u="none" strike="noStrike" dirty="0">
                          <a:effectLst/>
                        </a:rPr>
                        <a:t>2,763</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$378,783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$66,712 </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$49,438</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$494,934</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200" u="none" strike="noStrike" dirty="0">
                          <a:effectLst/>
                        </a:rPr>
                        <a:t>83/83</a:t>
                      </a:r>
                      <a:endParaRPr lang="en-US" altLang="ja-JP" sz="12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altLang="ja-JP" sz="1800" u="none" strike="noStrike" dirty="0">
                          <a:effectLst/>
                        </a:rPr>
                        <a:t>0</a:t>
                      </a:r>
                      <a:endParaRPr lang="en-US" altLang="ja-JP" sz="1800" b="0" i="0" u="none" strike="noStrike" dirty="0">
                        <a:solidFill>
                          <a:srgbClr val="000000"/>
                        </a:solidFill>
                        <a:effectLst/>
                        <a:latin typeface="Yu Gothic" panose="020B0400000000000000" pitchFamily="50" charset="-128"/>
                        <a:ea typeface="Yu Gothic" panose="020B0400000000000000" pitchFamily="50" charset="-128"/>
                      </a:endParaRPr>
                    </a:p>
                  </a:txBody>
                  <a:tcPr marL="7620" marR="7620" marT="7620" marB="0" anchor="ctr">
                    <a:solidFill>
                      <a:schemeClr val="bg1"/>
                    </a:solidFill>
                  </a:tcPr>
                </a:tc>
                <a:extLst>
                  <a:ext uri="{0D108BD9-81ED-4DB2-BD59-A6C34878D82A}">
                    <a16:rowId xmlns:a16="http://schemas.microsoft.com/office/drawing/2014/main" xmlns="" val="496410367"/>
                  </a:ext>
                </a:extLst>
              </a:tr>
            </a:tbl>
          </a:graphicData>
        </a:graphic>
      </p:graphicFrame>
      <p:sp>
        <p:nvSpPr>
          <p:cNvPr id="6" name="正方形/長方形 5">
            <a:extLst>
              <a:ext uri="{FF2B5EF4-FFF2-40B4-BE49-F238E27FC236}">
                <a16:creationId xmlns:a16="http://schemas.microsoft.com/office/drawing/2014/main" xmlns="" id="{852AC13F-5CF0-4730-A874-F05DDCB2700B}"/>
              </a:ext>
            </a:extLst>
          </p:cNvPr>
          <p:cNvSpPr/>
          <p:nvPr/>
        </p:nvSpPr>
        <p:spPr>
          <a:xfrm>
            <a:off x="7546252" y="1340768"/>
            <a:ext cx="792089" cy="33843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7737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xmlns="" id="{A6C960F9-BFB1-40FD-8728-9215F6FE7D0C}"/>
              </a:ext>
            </a:extLst>
          </p:cNvPr>
          <p:cNvSpPr>
            <a:spLocks noGrp="1"/>
          </p:cNvSpPr>
          <p:nvPr>
            <p:ph sz="half" idx="12"/>
          </p:nvPr>
        </p:nvSpPr>
        <p:spPr>
          <a:xfrm>
            <a:off x="300942" y="1140328"/>
            <a:ext cx="8542116" cy="1948249"/>
          </a:xfrm>
        </p:spPr>
        <p:txBody>
          <a:bodyPr>
            <a:normAutofit/>
          </a:bodyPr>
          <a:lstStyle/>
          <a:p>
            <a:r>
              <a:rPr kumimoji="1" lang="ja-JP" altLang="en-US" dirty="0"/>
              <a:t>国際ロータリー　</a:t>
            </a:r>
            <a:r>
              <a:rPr kumimoji="1" lang="en-US" altLang="ja-JP" dirty="0"/>
              <a:t>Rotary International </a:t>
            </a:r>
            <a:r>
              <a:rPr kumimoji="1" lang="ja-JP" altLang="en-US" dirty="0"/>
              <a:t>略して</a:t>
            </a:r>
            <a:r>
              <a:rPr kumimoji="1" lang="en-US" altLang="ja-JP" dirty="0"/>
              <a:t>RI</a:t>
            </a:r>
            <a:endParaRPr kumimoji="1" lang="ja-JP" altLang="en-US" dirty="0"/>
          </a:p>
          <a:p>
            <a:pPr marL="0" indent="0">
              <a:buNone/>
            </a:pPr>
            <a:r>
              <a:rPr kumimoji="1" lang="ja-JP" altLang="en-US" dirty="0"/>
              <a:t>　　　　　　＝　ロータリーという組織の運営</a:t>
            </a:r>
          </a:p>
          <a:p>
            <a:pPr marL="0" indent="0">
              <a:buNone/>
            </a:pPr>
            <a:r>
              <a:rPr kumimoji="1" lang="ja-JP" altLang="en-US" dirty="0"/>
              <a:t>　　　　　　　　　　会員皆さんの会費</a:t>
            </a:r>
            <a:r>
              <a:rPr kumimoji="1" lang="en-US" altLang="ja-JP" dirty="0"/>
              <a:t>(</a:t>
            </a:r>
            <a:r>
              <a:rPr kumimoji="1" lang="ja-JP" altLang="en-US" dirty="0"/>
              <a:t>人頭分担金</a:t>
            </a:r>
            <a:r>
              <a:rPr kumimoji="1" lang="en-US" altLang="ja-JP" dirty="0"/>
              <a:t>)</a:t>
            </a:r>
            <a:r>
              <a:rPr kumimoji="1" lang="ja-JP" altLang="en-US" dirty="0"/>
              <a:t>で運営</a:t>
            </a:r>
          </a:p>
          <a:p>
            <a:pPr marL="0" indent="0">
              <a:buNone/>
            </a:pPr>
            <a:endParaRPr kumimoji="1" lang="ja-JP" altLang="en-US" dirty="0"/>
          </a:p>
        </p:txBody>
      </p:sp>
      <p:sp>
        <p:nvSpPr>
          <p:cNvPr id="3" name="タイトル 2">
            <a:extLst>
              <a:ext uri="{FF2B5EF4-FFF2-40B4-BE49-F238E27FC236}">
                <a16:creationId xmlns:a16="http://schemas.microsoft.com/office/drawing/2014/main" xmlns="" id="{006C857B-130C-4E53-A3F0-2903AFBC20F3}"/>
              </a:ext>
            </a:extLst>
          </p:cNvPr>
          <p:cNvSpPr>
            <a:spLocks noGrp="1"/>
          </p:cNvSpPr>
          <p:nvPr>
            <p:ph type="title"/>
          </p:nvPr>
        </p:nvSpPr>
        <p:spPr>
          <a:xfrm>
            <a:off x="457200" y="150471"/>
            <a:ext cx="7391400" cy="706056"/>
          </a:xfrm>
        </p:spPr>
        <p:txBody>
          <a:bodyPr>
            <a:normAutofit/>
          </a:bodyPr>
          <a:lstStyle/>
          <a:p>
            <a:pPr algn="ctr"/>
            <a:r>
              <a:rPr kumimoji="1" lang="ja-JP" altLang="en-US" sz="3200" dirty="0"/>
              <a:t>ロータリー財団とは</a:t>
            </a:r>
          </a:p>
        </p:txBody>
      </p:sp>
      <p:sp>
        <p:nvSpPr>
          <p:cNvPr id="5" name="コンテンツ プレースホルダー 4">
            <a:extLst>
              <a:ext uri="{FF2B5EF4-FFF2-40B4-BE49-F238E27FC236}">
                <a16:creationId xmlns:a16="http://schemas.microsoft.com/office/drawing/2014/main" xmlns="" id="{545D86DB-07B2-47B2-9EB4-EDC1AE2686A8}"/>
              </a:ext>
            </a:extLst>
          </p:cNvPr>
          <p:cNvSpPr>
            <a:spLocks noGrp="1"/>
          </p:cNvSpPr>
          <p:nvPr>
            <p:ph sz="half" idx="13"/>
          </p:nvPr>
        </p:nvSpPr>
        <p:spPr>
          <a:xfrm>
            <a:off x="300942" y="2806210"/>
            <a:ext cx="8785185" cy="3015856"/>
          </a:xfrm>
        </p:spPr>
        <p:txBody>
          <a:bodyPr>
            <a:normAutofit/>
          </a:bodyPr>
          <a:lstStyle/>
          <a:p>
            <a:r>
              <a:rPr kumimoji="1" lang="ja-JP" altLang="en-US" dirty="0"/>
              <a:t>ロータリー財団　</a:t>
            </a:r>
            <a:r>
              <a:rPr kumimoji="1" lang="en-US" altLang="ja-JP" dirty="0"/>
              <a:t>The Rotary Foundation </a:t>
            </a:r>
            <a:r>
              <a:rPr kumimoji="1" lang="ja-JP" altLang="en-US" dirty="0"/>
              <a:t>略して</a:t>
            </a:r>
            <a:r>
              <a:rPr kumimoji="1" lang="en-US" altLang="ja-JP" dirty="0"/>
              <a:t>TRF</a:t>
            </a:r>
          </a:p>
          <a:p>
            <a:pPr marL="0" indent="0">
              <a:buNone/>
            </a:pPr>
            <a:r>
              <a:rPr kumimoji="1" lang="en-US" altLang="ja-JP" dirty="0"/>
              <a:t>      </a:t>
            </a:r>
            <a:r>
              <a:rPr kumimoji="1" lang="ja-JP" altLang="en-US" dirty="0"/>
              <a:t>　　　＝　実践的奉仕活動の為の資金を管理</a:t>
            </a:r>
          </a:p>
          <a:p>
            <a:pPr marL="0" indent="0">
              <a:buNone/>
            </a:pPr>
            <a:r>
              <a:rPr kumimoji="1" lang="ja-JP" altLang="en-US" dirty="0"/>
              <a:t>　　　　　　　　　会員皆さんの寄付で運営</a:t>
            </a:r>
          </a:p>
          <a:p>
            <a:pPr marL="0" indent="0">
              <a:buNone/>
            </a:pPr>
            <a:endParaRPr kumimoji="1" lang="ja-JP" altLang="en-US" sz="2000" dirty="0"/>
          </a:p>
          <a:p>
            <a:pPr marL="0" indent="0">
              <a:buNone/>
            </a:pPr>
            <a:r>
              <a:rPr kumimoji="1" lang="ja-JP" altLang="en-US" dirty="0"/>
              <a:t>　世界中のクラブや会員が実際の奉仕活動をするための</a:t>
            </a:r>
          </a:p>
          <a:p>
            <a:pPr marL="0" indent="0">
              <a:buNone/>
            </a:pPr>
            <a:r>
              <a:rPr kumimoji="1" lang="ja-JP" altLang="en-US" dirty="0"/>
              <a:t>　資金を集め配分する組織</a:t>
            </a:r>
          </a:p>
          <a:p>
            <a:pPr marL="0" indent="0">
              <a:buNone/>
            </a:pPr>
            <a:endParaRPr kumimoji="1" lang="ja-JP" altLang="en-US" dirty="0"/>
          </a:p>
        </p:txBody>
      </p:sp>
    </p:spTree>
    <p:extLst>
      <p:ext uri="{BB962C8B-B14F-4D97-AF65-F5344CB8AC3E}">
        <p14:creationId xmlns:p14="http://schemas.microsoft.com/office/powerpoint/2010/main" val="1323280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32578" y="0"/>
            <a:ext cx="904528" cy="6858000"/>
          </a:xfrm>
          <a:prstGeom prst="rect">
            <a:avLst/>
          </a:prstGeom>
          <a:gradFill flip="none" rotWithShape="1">
            <a:gsLst>
              <a:gs pos="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MS Gothic" pitchFamily="49"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2385450672"/>
              </p:ext>
            </p:extLst>
          </p:nvPr>
        </p:nvGraphicFramePr>
        <p:xfrm>
          <a:off x="755576" y="1077261"/>
          <a:ext cx="2478685" cy="5315398"/>
        </p:xfrm>
        <a:graphic>
          <a:graphicData uri="http://schemas.openxmlformats.org/drawingml/2006/table">
            <a:tbl>
              <a:tblPr>
                <a:tableStyleId>{5940675A-B579-460E-94D1-54222C63F5DA}</a:tableStyleId>
              </a:tblPr>
              <a:tblGrid>
                <a:gridCol w="204987">
                  <a:extLst>
                    <a:ext uri="{9D8B030D-6E8A-4147-A177-3AD203B41FA5}">
                      <a16:colId xmlns:a16="http://schemas.microsoft.com/office/drawing/2014/main" xmlns="" val="20000"/>
                    </a:ext>
                  </a:extLst>
                </a:gridCol>
                <a:gridCol w="260380">
                  <a:extLst>
                    <a:ext uri="{9D8B030D-6E8A-4147-A177-3AD203B41FA5}">
                      <a16:colId xmlns:a16="http://schemas.microsoft.com/office/drawing/2014/main" xmlns="" val="20001"/>
                    </a:ext>
                  </a:extLst>
                </a:gridCol>
                <a:gridCol w="204987">
                  <a:extLst>
                    <a:ext uri="{9D8B030D-6E8A-4147-A177-3AD203B41FA5}">
                      <a16:colId xmlns:a16="http://schemas.microsoft.com/office/drawing/2014/main" xmlns="" val="20002"/>
                    </a:ext>
                  </a:extLst>
                </a:gridCol>
                <a:gridCol w="204987">
                  <a:extLst>
                    <a:ext uri="{9D8B030D-6E8A-4147-A177-3AD203B41FA5}">
                      <a16:colId xmlns:a16="http://schemas.microsoft.com/office/drawing/2014/main" xmlns="" val="20003"/>
                    </a:ext>
                  </a:extLst>
                </a:gridCol>
                <a:gridCol w="204987">
                  <a:extLst>
                    <a:ext uri="{9D8B030D-6E8A-4147-A177-3AD203B41FA5}">
                      <a16:colId xmlns:a16="http://schemas.microsoft.com/office/drawing/2014/main" xmlns="" val="20004"/>
                    </a:ext>
                  </a:extLst>
                </a:gridCol>
                <a:gridCol w="204987">
                  <a:extLst>
                    <a:ext uri="{9D8B030D-6E8A-4147-A177-3AD203B41FA5}">
                      <a16:colId xmlns:a16="http://schemas.microsoft.com/office/drawing/2014/main" xmlns="" val="20005"/>
                    </a:ext>
                  </a:extLst>
                </a:gridCol>
                <a:gridCol w="166891">
                  <a:extLst>
                    <a:ext uri="{9D8B030D-6E8A-4147-A177-3AD203B41FA5}">
                      <a16:colId xmlns:a16="http://schemas.microsoft.com/office/drawing/2014/main" xmlns="" val="20006"/>
                    </a:ext>
                  </a:extLst>
                </a:gridCol>
                <a:gridCol w="159481">
                  <a:extLst>
                    <a:ext uri="{9D8B030D-6E8A-4147-A177-3AD203B41FA5}">
                      <a16:colId xmlns:a16="http://schemas.microsoft.com/office/drawing/2014/main" xmlns="" val="20007"/>
                    </a:ext>
                  </a:extLst>
                </a:gridCol>
                <a:gridCol w="179011">
                  <a:extLst>
                    <a:ext uri="{9D8B030D-6E8A-4147-A177-3AD203B41FA5}">
                      <a16:colId xmlns:a16="http://schemas.microsoft.com/office/drawing/2014/main" xmlns="" val="20008"/>
                    </a:ext>
                  </a:extLst>
                </a:gridCol>
                <a:gridCol w="159481">
                  <a:extLst>
                    <a:ext uri="{9D8B030D-6E8A-4147-A177-3AD203B41FA5}">
                      <a16:colId xmlns:a16="http://schemas.microsoft.com/office/drawing/2014/main" xmlns="" val="20009"/>
                    </a:ext>
                  </a:extLst>
                </a:gridCol>
                <a:gridCol w="179011">
                  <a:extLst>
                    <a:ext uri="{9D8B030D-6E8A-4147-A177-3AD203B41FA5}">
                      <a16:colId xmlns:a16="http://schemas.microsoft.com/office/drawing/2014/main" xmlns="" val="20010"/>
                    </a:ext>
                  </a:extLst>
                </a:gridCol>
                <a:gridCol w="144508">
                  <a:extLst>
                    <a:ext uri="{9D8B030D-6E8A-4147-A177-3AD203B41FA5}">
                      <a16:colId xmlns:a16="http://schemas.microsoft.com/office/drawing/2014/main" xmlns="" val="20011"/>
                    </a:ext>
                  </a:extLst>
                </a:gridCol>
                <a:gridCol w="204987">
                  <a:extLst>
                    <a:ext uri="{9D8B030D-6E8A-4147-A177-3AD203B41FA5}">
                      <a16:colId xmlns:a16="http://schemas.microsoft.com/office/drawing/2014/main" xmlns="" val="20012"/>
                    </a:ext>
                  </a:extLst>
                </a:gridCol>
              </a:tblGrid>
              <a:tr h="147871">
                <a:tc rowSpan="2">
                  <a:txBody>
                    <a:bodyPr/>
                    <a:lstStyle/>
                    <a:p>
                      <a:pPr algn="ctr" fontAlgn="ctr"/>
                      <a:r>
                        <a:rPr lang="en-US" sz="200" u="none" strike="noStrike">
                          <a:effectLst/>
                        </a:rPr>
                        <a:t>No</a:t>
                      </a:r>
                      <a:endParaRPr 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rowSpan="2">
                  <a:txBody>
                    <a:bodyPr/>
                    <a:lstStyle/>
                    <a:p>
                      <a:pPr algn="ctr" fontAlgn="ctr"/>
                      <a:r>
                        <a:rPr lang="ja-JP" altLang="en-US" sz="200" u="none" strike="noStrike">
                          <a:effectLst/>
                        </a:rPr>
                        <a:t>クラブ名</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rowSpan="2">
                  <a:txBody>
                    <a:bodyPr/>
                    <a:lstStyle/>
                    <a:p>
                      <a:pPr algn="ctr" fontAlgn="ctr"/>
                      <a:r>
                        <a:rPr lang="ja-JP" altLang="en-US" sz="200" u="none" strike="noStrike">
                          <a:effectLst/>
                        </a:rPr>
                        <a:t>会員数</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rowSpan="2">
                  <a:txBody>
                    <a:bodyPr/>
                    <a:lstStyle/>
                    <a:p>
                      <a:pPr algn="ctr" fontAlgn="ctr"/>
                      <a:r>
                        <a:rPr lang="zh-TW" altLang="en-US" sz="200" u="none" strike="noStrike">
                          <a:effectLst/>
                        </a:rPr>
                        <a:t>年次基金</a:t>
                      </a:r>
                      <a:br>
                        <a:rPr lang="zh-TW" altLang="en-US" sz="200" u="none" strike="noStrike">
                          <a:effectLst/>
                        </a:rPr>
                      </a:br>
                      <a:r>
                        <a:rPr lang="zh-TW" altLang="en-US" sz="200" u="none" strike="noStrike">
                          <a:effectLst/>
                        </a:rPr>
                        <a:t>目標額</a:t>
                      </a:r>
                      <a:endParaRPr lang="zh-TW"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rowSpan="2">
                  <a:txBody>
                    <a:bodyPr/>
                    <a:lstStyle/>
                    <a:p>
                      <a:pPr algn="ctr" fontAlgn="ctr"/>
                      <a:r>
                        <a:rPr lang="zh-TW" altLang="en-US" sz="200" u="none" strike="noStrike">
                          <a:effectLst/>
                        </a:rPr>
                        <a:t>目標達成度（</a:t>
                      </a:r>
                      <a:r>
                        <a:rPr lang="en-US" altLang="zh-TW" sz="200" u="none" strike="noStrike">
                          <a:effectLst/>
                        </a:rPr>
                        <a:t>%</a:t>
                      </a:r>
                      <a:r>
                        <a:rPr lang="zh-TW" altLang="en-US" sz="200" u="none" strike="noStrike">
                          <a:effectLst/>
                        </a:rPr>
                        <a:t>）</a:t>
                      </a:r>
                      <a:endParaRPr lang="zh-TW"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rowSpan="2">
                  <a:txBody>
                    <a:bodyPr/>
                    <a:lstStyle/>
                    <a:p>
                      <a:pPr algn="ctr" fontAlgn="ctr"/>
                      <a:r>
                        <a:rPr lang="ja-JP" altLang="en-US" sz="200" u="none" strike="noStrike">
                          <a:effectLst/>
                        </a:rPr>
                        <a:t>年次基金</a:t>
                      </a:r>
                      <a:br>
                        <a:rPr lang="ja-JP" altLang="en-US" sz="200" u="none" strike="noStrike">
                          <a:effectLst/>
                        </a:rPr>
                      </a:br>
                      <a:r>
                        <a:rPr lang="ja-JP" altLang="en-US" sz="200" u="none" strike="noStrike">
                          <a:effectLst/>
                        </a:rPr>
                        <a:t>（一人当たり）</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tc gridSpan="2">
                  <a:txBody>
                    <a:bodyPr/>
                    <a:lstStyle/>
                    <a:p>
                      <a:pPr algn="ctr" fontAlgn="t"/>
                      <a:r>
                        <a:rPr lang="en-US" altLang="ja-JP" sz="200" u="none" strike="noStrike">
                          <a:effectLst/>
                        </a:rPr>
                        <a:t>-- </a:t>
                      </a:r>
                      <a:r>
                        <a:rPr lang="ja-JP" altLang="en-US" sz="200" u="none" strike="noStrike">
                          <a:effectLst/>
                        </a:rPr>
                        <a:t>年次基金 </a:t>
                      </a:r>
                      <a:r>
                        <a:rPr lang="en-US" altLang="ja-JP" sz="200" u="none" strike="noStrike">
                          <a:effectLst/>
                        </a:rPr>
                        <a:t>--</a:t>
                      </a:r>
                      <a:endParaRPr lang="en-US" altLang="ja-JP"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solidFill>
                      <a:schemeClr val="bg1"/>
                    </a:solidFill>
                  </a:tcPr>
                </a:tc>
                <a:tc hMerge="1">
                  <a:txBody>
                    <a:bodyPr/>
                    <a:lstStyle/>
                    <a:p>
                      <a:endParaRPr kumimoji="1" lang="ja-JP" altLang="en-US"/>
                    </a:p>
                  </a:txBody>
                  <a:tcPr/>
                </a:tc>
                <a:tc gridSpan="2">
                  <a:txBody>
                    <a:bodyPr/>
                    <a:lstStyle/>
                    <a:p>
                      <a:pPr algn="ctr" fontAlgn="t"/>
                      <a:r>
                        <a:rPr lang="en-US" altLang="ja-JP" sz="200" u="none" strike="noStrike">
                          <a:effectLst/>
                        </a:rPr>
                        <a:t>-- </a:t>
                      </a:r>
                      <a:r>
                        <a:rPr lang="ja-JP" altLang="en-US" sz="200" u="none" strike="noStrike">
                          <a:effectLst/>
                        </a:rPr>
                        <a:t>その他の基金 </a:t>
                      </a:r>
                      <a:r>
                        <a:rPr lang="en-US" altLang="ja-JP" sz="200" u="none" strike="noStrike">
                          <a:effectLst/>
                        </a:rPr>
                        <a:t>--</a:t>
                      </a:r>
                      <a:endParaRPr lang="en-US" altLang="ja-JP"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solidFill>
                      <a:schemeClr val="bg1"/>
                    </a:solidFill>
                  </a:tcPr>
                </a:tc>
                <a:tc hMerge="1">
                  <a:txBody>
                    <a:bodyPr/>
                    <a:lstStyle/>
                    <a:p>
                      <a:endParaRPr kumimoji="1" lang="ja-JP" altLang="en-US"/>
                    </a:p>
                  </a:txBody>
                  <a:tcPr/>
                </a:tc>
                <a:tc gridSpan="2">
                  <a:txBody>
                    <a:bodyPr/>
                    <a:lstStyle/>
                    <a:p>
                      <a:pPr algn="ctr" fontAlgn="t"/>
                      <a:r>
                        <a:rPr lang="en-US" altLang="ja-JP" sz="200" u="none" strike="noStrike">
                          <a:effectLst/>
                        </a:rPr>
                        <a:t>-- </a:t>
                      </a:r>
                      <a:r>
                        <a:rPr lang="ja-JP" altLang="en-US" sz="200" u="none" strike="noStrike">
                          <a:effectLst/>
                        </a:rPr>
                        <a:t>恒久基金 </a:t>
                      </a:r>
                      <a:r>
                        <a:rPr lang="en-US" altLang="ja-JP" sz="200" u="none" strike="noStrike">
                          <a:effectLst/>
                        </a:rPr>
                        <a:t>--</a:t>
                      </a:r>
                      <a:endParaRPr lang="en-US" altLang="ja-JP"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solidFill>
                      <a:schemeClr val="bg1"/>
                    </a:solidFill>
                  </a:tcPr>
                </a:tc>
                <a:tc hMerge="1">
                  <a:txBody>
                    <a:bodyPr/>
                    <a:lstStyle/>
                    <a:p>
                      <a:endParaRPr kumimoji="1" lang="ja-JP" altLang="en-US"/>
                    </a:p>
                  </a:txBody>
                  <a:tcPr/>
                </a:tc>
                <a:tc rowSpan="2">
                  <a:txBody>
                    <a:bodyPr/>
                    <a:lstStyle/>
                    <a:p>
                      <a:pPr algn="ctr" fontAlgn="ctr"/>
                      <a:r>
                        <a:rPr lang="en-US" altLang="ja-JP" sz="200" u="none" strike="noStrike">
                          <a:effectLst/>
                        </a:rPr>
                        <a:t>-- </a:t>
                      </a:r>
                      <a:r>
                        <a:rPr lang="ja-JP" altLang="en-US" sz="200" u="none" strike="noStrike">
                          <a:effectLst/>
                        </a:rPr>
                        <a:t>合計 </a:t>
                      </a:r>
                      <a:r>
                        <a:rPr lang="en-US" altLang="ja-JP" sz="200" u="none" strike="noStrike">
                          <a:effectLst/>
                        </a:rPr>
                        <a:t>--</a:t>
                      </a:r>
                      <a:br>
                        <a:rPr lang="en-US" altLang="ja-JP" sz="200" u="none" strike="noStrike">
                          <a:effectLst/>
                        </a:rPr>
                      </a:br>
                      <a:r>
                        <a:rPr lang="en-US" altLang="ja-JP" sz="200" u="none" strike="noStrike">
                          <a:effectLst/>
                        </a:rPr>
                        <a:t> </a:t>
                      </a:r>
                      <a:endParaRPr lang="en-US" altLang="ja-JP"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80707" marR="80707" marT="40354" marB="40354" anchor="ctr">
                    <a:solidFill>
                      <a:schemeClr val="bg1"/>
                    </a:solidFill>
                  </a:tcPr>
                </a:tc>
                <a:extLst>
                  <a:ext uri="{0D108BD9-81ED-4DB2-BD59-A6C34878D82A}">
                    <a16:rowId xmlns:a16="http://schemas.microsoft.com/office/drawing/2014/main" xmlns="" val="10000"/>
                  </a:ext>
                </a:extLst>
              </a:tr>
              <a:tr h="27165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 u="none" strike="noStrike">
                          <a:effectLst/>
                        </a:rPr>
                        <a:t>選択月</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ctr"/>
                      <a:r>
                        <a:rPr lang="ja-JP" altLang="en-US" sz="200" u="none" strike="noStrike">
                          <a:effectLst/>
                        </a:rPr>
                        <a:t>累計額</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ctr"/>
                      <a:r>
                        <a:rPr lang="ja-JP" altLang="en-US" sz="200" u="none" strike="noStrike">
                          <a:effectLst/>
                        </a:rPr>
                        <a:t>選択月</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ctr"/>
                      <a:r>
                        <a:rPr lang="ja-JP" altLang="en-US" sz="200" u="none" strike="noStrike">
                          <a:effectLst/>
                        </a:rPr>
                        <a:t>累計額</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ctr"/>
                      <a:r>
                        <a:rPr lang="ja-JP" altLang="en-US" sz="200" u="none" strike="noStrike">
                          <a:effectLst/>
                        </a:rPr>
                        <a:t>選択月</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ctr"/>
                      <a:r>
                        <a:rPr lang="ja-JP" altLang="en-US" sz="200" u="none" strike="noStrike">
                          <a:effectLst/>
                        </a:rPr>
                        <a:t>累計額</a:t>
                      </a:r>
                      <a:endParaRPr lang="ja-JP" altLang="en-US" sz="200" b="1" i="0" u="none" strike="noStrike">
                        <a:solidFill>
                          <a:srgbClr val="FFFFFF"/>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vMerge="1">
                  <a:txBody>
                    <a:bodyPr/>
                    <a:lstStyle/>
                    <a:p>
                      <a:endParaRPr kumimoji="1" lang="ja-JP" altLang="en-US"/>
                    </a:p>
                  </a:txBody>
                  <a:tcPr/>
                </a:tc>
                <a:extLst>
                  <a:ext uri="{0D108BD9-81ED-4DB2-BD59-A6C34878D82A}">
                    <a16:rowId xmlns:a16="http://schemas.microsoft.com/office/drawing/2014/main" xmlns="" val="10001"/>
                  </a:ext>
                </a:extLst>
              </a:tr>
              <a:tr h="45874">
                <a:tc>
                  <a:txBody>
                    <a:bodyPr/>
                    <a:lstStyle/>
                    <a:p>
                      <a:pPr algn="ctr" fontAlgn="t"/>
                      <a:r>
                        <a:rPr lang="ja-JP" altLang="en-US" sz="200" u="none" strike="noStrike">
                          <a:effectLst/>
                        </a:rPr>
                        <a:t>　</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en-US" sz="200" u="none" strike="noStrike">
                          <a:effectLst/>
                        </a:rPr>
                        <a:t>District 2790 　 </a:t>
                      </a:r>
                      <a:endParaRPr 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2"/>
                  </a:ext>
                </a:extLst>
              </a:tr>
              <a:tr h="89724">
                <a:tc>
                  <a:txBody>
                    <a:bodyPr/>
                    <a:lstStyle/>
                    <a:p>
                      <a:pPr algn="ctr" fontAlgn="t"/>
                      <a:r>
                        <a:rPr lang="en-US" altLang="ja-JP" sz="200" u="none" strike="noStrike">
                          <a:effectLst/>
                        </a:rPr>
                        <a:t>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習志野中央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$642.62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$30,203.33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$890.82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$31,094.15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3"/>
                  </a:ext>
                </a:extLst>
              </a:tr>
              <a:tr h="89724">
                <a:tc>
                  <a:txBody>
                    <a:bodyPr/>
                    <a:lstStyle/>
                    <a:p>
                      <a:pPr algn="ctr" fontAlgn="t"/>
                      <a:r>
                        <a:rPr lang="en-US" altLang="ja-JP" sz="200" u="none" strike="noStrike">
                          <a:effectLst/>
                        </a:rPr>
                        <a:t>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成田コスモポリタン</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$201.45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$13,900.00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$15,900.00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4"/>
                  </a:ext>
                </a:extLst>
              </a:tr>
              <a:tr h="89724">
                <a:tc>
                  <a:txBody>
                    <a:bodyPr/>
                    <a:lstStyle/>
                    <a:p>
                      <a:pPr algn="ctr" fontAlgn="t"/>
                      <a:r>
                        <a:rPr lang="en-US" altLang="ja-JP" sz="200" u="none" strike="noStrike">
                          <a:effectLst/>
                        </a:rPr>
                        <a:t>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八千代</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$295.89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$871.82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$13,610.82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$14,010.82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5"/>
                  </a:ext>
                </a:extLst>
              </a:tr>
              <a:tr h="89724">
                <a:tc>
                  <a:txBody>
                    <a:bodyPr/>
                    <a:lstStyle/>
                    <a:p>
                      <a:pPr algn="ctr" fontAlgn="t"/>
                      <a:r>
                        <a:rPr lang="en-US" altLang="ja-JP" sz="200" u="none" strike="noStrike">
                          <a:effectLst/>
                        </a:rPr>
                        <a:t>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$154.39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$2,894.53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$10,189.50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$1,293.01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$12,482.51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6"/>
                  </a:ext>
                </a:extLst>
              </a:tr>
              <a:tr h="89724">
                <a:tc>
                  <a:txBody>
                    <a:bodyPr/>
                    <a:lstStyle/>
                    <a:p>
                      <a:pPr algn="ctr" fontAlgn="t"/>
                      <a:r>
                        <a:rPr lang="en-US" altLang="ja-JP" sz="200" u="none" strike="noStrike">
                          <a:effectLst/>
                        </a:rPr>
                        <a:t>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松戸</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$176.50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$10,060.35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$11,060.35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7"/>
                  </a:ext>
                </a:extLst>
              </a:tr>
              <a:tr h="45874">
                <a:tc>
                  <a:txBody>
                    <a:bodyPr/>
                    <a:lstStyle/>
                    <a:p>
                      <a:pPr algn="ctr" fontAlgn="t"/>
                      <a:r>
                        <a:rPr lang="en-US" altLang="ja-JP" sz="200" u="none" strike="noStrike">
                          <a:effectLst/>
                        </a:rPr>
                        <a:t>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柏西</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$2,062.58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$11,362.58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8"/>
                  </a:ext>
                </a:extLst>
              </a:tr>
              <a:tr h="45874">
                <a:tc>
                  <a:txBody>
                    <a:bodyPr/>
                    <a:lstStyle/>
                    <a:p>
                      <a:pPr algn="ctr" fontAlgn="t"/>
                      <a:r>
                        <a:rPr lang="en-US" altLang="ja-JP" sz="200" u="none" strike="noStrike">
                          <a:effectLst/>
                        </a:rPr>
                        <a:t>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千葉西</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$152.54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09"/>
                  </a:ext>
                </a:extLst>
              </a:tr>
              <a:tr h="89724">
                <a:tc>
                  <a:txBody>
                    <a:bodyPr/>
                    <a:lstStyle/>
                    <a:p>
                      <a:pPr algn="ctr" fontAlgn="t"/>
                      <a:r>
                        <a:rPr lang="en-US" altLang="ja-JP" sz="200" u="none" strike="noStrike">
                          <a:effectLst/>
                        </a:rPr>
                        <a:t>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成田</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$139.34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0"/>
                  </a:ext>
                </a:extLst>
              </a:tr>
              <a:tr h="45874">
                <a:tc>
                  <a:txBody>
                    <a:bodyPr/>
                    <a:lstStyle/>
                    <a:p>
                      <a:pPr algn="ctr" fontAlgn="t"/>
                      <a:r>
                        <a:rPr lang="en-US" altLang="ja-JP" sz="200" u="none" strike="noStrike">
                          <a:effectLst/>
                        </a:rPr>
                        <a:t>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市原</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$206.34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$8,460.00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$10,460.00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1"/>
                  </a:ext>
                </a:extLst>
              </a:tr>
              <a:tr h="45874">
                <a:tc>
                  <a:txBody>
                    <a:bodyPr/>
                    <a:lstStyle/>
                    <a:p>
                      <a:pPr algn="ctr" fontAlgn="t"/>
                      <a:r>
                        <a:rPr lang="en-US" altLang="ja-JP" sz="200" u="none" strike="noStrike">
                          <a:effectLst/>
                        </a:rPr>
                        <a:t>10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君津</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$5,720.00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$181.51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$7,804.82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$7,804.82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2"/>
                  </a:ext>
                </a:extLst>
              </a:tr>
              <a:tr h="45874">
                <a:tc>
                  <a:txBody>
                    <a:bodyPr/>
                    <a:lstStyle/>
                    <a:p>
                      <a:pPr algn="ctr" fontAlgn="t"/>
                      <a:r>
                        <a:rPr lang="en-US" altLang="ja-JP" sz="200" u="none" strike="noStrike">
                          <a:effectLst/>
                        </a:rPr>
                        <a:t>11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勝浦</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$218.10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$7,197.45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$7,197.45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3"/>
                  </a:ext>
                </a:extLst>
              </a:tr>
              <a:tr h="45874">
                <a:tc>
                  <a:txBody>
                    <a:bodyPr/>
                    <a:lstStyle/>
                    <a:p>
                      <a:pPr algn="ctr" fontAlgn="t"/>
                      <a:r>
                        <a:rPr lang="en-US" altLang="ja-JP" sz="200" u="none" strike="noStrike">
                          <a:effectLst/>
                        </a:rPr>
                        <a:t>12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浦安</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$184.09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$6,443.18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$6,443.18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4"/>
                  </a:ext>
                </a:extLst>
              </a:tr>
              <a:tr h="89724">
                <a:tc>
                  <a:txBody>
                    <a:bodyPr/>
                    <a:lstStyle/>
                    <a:p>
                      <a:pPr algn="ctr" fontAlgn="t"/>
                      <a:r>
                        <a:rPr lang="en-US" altLang="ja-JP" sz="200" u="none" strike="noStrike">
                          <a:effectLst/>
                        </a:rPr>
                        <a:t>13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船橋東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$224.29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$6,280.00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$7,280.00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5"/>
                  </a:ext>
                </a:extLst>
              </a:tr>
              <a:tr h="89724">
                <a:tc>
                  <a:txBody>
                    <a:bodyPr/>
                    <a:lstStyle/>
                    <a:p>
                      <a:pPr algn="ctr" fontAlgn="t"/>
                      <a:r>
                        <a:rPr lang="en-US" altLang="ja-JP" sz="200" u="none" strike="noStrike">
                          <a:effectLst/>
                        </a:rPr>
                        <a:t>14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鎌ヶ谷</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$210.34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$872.64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$872.64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$7,972.64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6"/>
                  </a:ext>
                </a:extLst>
              </a:tr>
              <a:tr h="89724">
                <a:tc>
                  <a:txBody>
                    <a:bodyPr/>
                    <a:lstStyle/>
                    <a:p>
                      <a:pPr algn="ctr" fontAlgn="t"/>
                      <a:r>
                        <a:rPr lang="en-US" altLang="ja-JP" sz="200" u="none" strike="noStrike">
                          <a:effectLst/>
                        </a:rPr>
                        <a:t>15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柏</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$113.73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7"/>
                  </a:ext>
                </a:extLst>
              </a:tr>
              <a:tr h="8972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野田</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8"/>
                  </a:ext>
                </a:extLst>
              </a:tr>
              <a:tr h="45874">
                <a:tc>
                  <a:txBody>
                    <a:bodyPr/>
                    <a:lstStyle/>
                    <a:p>
                      <a:pPr algn="ctr" fontAlgn="t"/>
                      <a:r>
                        <a:rPr lang="en-US" altLang="ja-JP" sz="200" u="none" strike="noStrike">
                          <a:effectLst/>
                        </a:rPr>
                        <a:t>17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市原中央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$7,470.00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$116.38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$5,470.00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$5,470.00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19"/>
                  </a:ext>
                </a:extLst>
              </a:tr>
              <a:tr h="45874">
                <a:tc>
                  <a:txBody>
                    <a:bodyPr/>
                    <a:lstStyle/>
                    <a:p>
                      <a:pPr algn="ctr" fontAlgn="t"/>
                      <a:r>
                        <a:rPr lang="en-US" altLang="ja-JP" sz="200" u="none" strike="noStrike">
                          <a:effectLst/>
                        </a:rPr>
                        <a:t>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木更津</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$3,900.00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$193.67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$2,545.44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$5,229.08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$5,529.08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0"/>
                  </a:ext>
                </a:extLst>
              </a:tr>
              <a:tr h="45874">
                <a:tc>
                  <a:txBody>
                    <a:bodyPr/>
                    <a:lstStyle/>
                    <a:p>
                      <a:pPr algn="ctr" fontAlgn="t"/>
                      <a:r>
                        <a:rPr lang="en-US" altLang="ja-JP" sz="200" u="none" strike="noStrike">
                          <a:effectLst/>
                        </a:rPr>
                        <a:t>19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千葉幕張</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$4,940.00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$145.61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$5,096.26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$5,096.26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1"/>
                  </a:ext>
                </a:extLst>
              </a:tr>
              <a:tr h="37143">
                <a:tc>
                  <a:txBody>
                    <a:bodyPr/>
                    <a:lstStyle/>
                    <a:p>
                      <a:pPr algn="ctr" fontAlgn="t"/>
                      <a:r>
                        <a:rPr lang="en-US" altLang="ja-JP" sz="200" u="none" strike="noStrike">
                          <a:effectLst/>
                        </a:rPr>
                        <a:t>20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八街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$2,700.00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$162.74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$5,045.00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$69.17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$5,114.17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2"/>
                  </a:ext>
                </a:extLst>
              </a:tr>
              <a:tr h="89724">
                <a:tc>
                  <a:txBody>
                    <a:bodyPr/>
                    <a:lstStyle/>
                    <a:p>
                      <a:pPr algn="ctr" fontAlgn="t"/>
                      <a:r>
                        <a:rPr lang="en-US" altLang="ja-JP" sz="200" u="none" strike="noStrike">
                          <a:effectLst/>
                        </a:rPr>
                        <a:t>21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八日市場</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$131.58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3"/>
                  </a:ext>
                </a:extLst>
              </a:tr>
              <a:tr h="45874">
                <a:tc>
                  <a:txBody>
                    <a:bodyPr/>
                    <a:lstStyle/>
                    <a:p>
                      <a:pPr algn="ctr" fontAlgn="t"/>
                      <a:r>
                        <a:rPr lang="en-US" altLang="ja-JP" sz="200" u="none" strike="noStrike">
                          <a:effectLst/>
                        </a:rPr>
                        <a:t>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館山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$3,626.00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$83.56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$4,679.09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$4,679.09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4"/>
                  </a:ext>
                </a:extLst>
              </a:tr>
              <a:tr h="42637">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八千代中央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$161.07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$4,509.91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$5,509.91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5"/>
                  </a:ext>
                </a:extLst>
              </a:tr>
              <a:tr h="45874">
                <a:tc>
                  <a:txBody>
                    <a:bodyPr/>
                    <a:lstStyle/>
                    <a:p>
                      <a:pPr algn="ctr" fontAlgn="t"/>
                      <a:r>
                        <a:rPr lang="en-US" altLang="ja-JP" sz="200" u="none" strike="noStrike">
                          <a:effectLst/>
                        </a:rPr>
                        <a:t>24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鴨川</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$136.31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$4,498.21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$172.41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$4,670.62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6"/>
                  </a:ext>
                </a:extLst>
              </a:tr>
              <a:tr h="45874">
                <a:tc>
                  <a:txBody>
                    <a:bodyPr/>
                    <a:lstStyle/>
                    <a:p>
                      <a:pPr algn="ctr" fontAlgn="t"/>
                      <a:r>
                        <a:rPr lang="en-US" altLang="ja-JP" sz="200" u="none" strike="noStrike">
                          <a:effectLst/>
                        </a:rPr>
                        <a:t>25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市川シビック</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$122.78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$4,420.00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$4,420.00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7"/>
                  </a:ext>
                </a:extLst>
              </a:tr>
              <a:tr h="89724">
                <a:tc>
                  <a:txBody>
                    <a:bodyPr/>
                    <a:lstStyle/>
                    <a:p>
                      <a:pPr algn="ctr" fontAlgn="t"/>
                      <a:r>
                        <a:rPr lang="en-US" altLang="ja-JP" sz="200" u="none" strike="noStrike">
                          <a:effectLst/>
                        </a:rPr>
                        <a:t>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茂原</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$65.78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$4,209.78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$6,209.78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8"/>
                  </a:ext>
                </a:extLst>
              </a:tr>
              <a:tr h="89724">
                <a:tc>
                  <a:txBody>
                    <a:bodyPr/>
                    <a:lstStyle/>
                    <a:p>
                      <a:pPr algn="ctr" fontAlgn="t"/>
                      <a:r>
                        <a:rPr lang="en-US" altLang="ja-JP" sz="200" u="none" strike="noStrike">
                          <a:effectLst/>
                        </a:rPr>
                        <a:t>27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船橋</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$165.22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29"/>
                  </a:ext>
                </a:extLst>
              </a:tr>
              <a:tr h="45874">
                <a:tc>
                  <a:txBody>
                    <a:bodyPr/>
                    <a:lstStyle/>
                    <a:p>
                      <a:pPr algn="ctr" fontAlgn="t"/>
                      <a:r>
                        <a:rPr lang="en-US" altLang="ja-JP" sz="200" u="none" strike="noStrike">
                          <a:effectLst/>
                        </a:rPr>
                        <a:t>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$175.76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$1,690.90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$3,690.90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$182.91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$3,873.81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0"/>
                  </a:ext>
                </a:extLst>
              </a:tr>
              <a:tr h="45874">
                <a:tc>
                  <a:txBody>
                    <a:bodyPr/>
                    <a:lstStyle/>
                    <a:p>
                      <a:pPr algn="ctr" fontAlgn="t"/>
                      <a:r>
                        <a:rPr lang="en-US" altLang="ja-JP" sz="200" u="none" strike="noStrike">
                          <a:effectLst/>
                        </a:rPr>
                        <a:t>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松戸中央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$92.31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1"/>
                  </a:ext>
                </a:extLst>
              </a:tr>
              <a:tr h="89724">
                <a:tc>
                  <a:txBody>
                    <a:bodyPr/>
                    <a:lstStyle/>
                    <a:p>
                      <a:pPr algn="ctr" fontAlgn="t"/>
                      <a:r>
                        <a:rPr lang="en-US" altLang="ja-JP" sz="200" u="none" strike="noStrike">
                          <a:effectLst/>
                        </a:rPr>
                        <a:t>30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新千葉</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50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$4,900.00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$71.66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$3,583.20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$2,310.34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$7,893.54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2"/>
                  </a:ext>
                </a:extLst>
              </a:tr>
              <a:tr h="89724">
                <a:tc>
                  <a:txBody>
                    <a:bodyPr/>
                    <a:lstStyle/>
                    <a:p>
                      <a:pPr algn="ctr" fontAlgn="t"/>
                      <a:r>
                        <a:rPr lang="en-US" altLang="ja-JP" sz="200" u="none" strike="noStrike">
                          <a:effectLst/>
                        </a:rPr>
                        <a:t>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松戸東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$6,110.00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$75.72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$3,483.33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$4,483.33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3"/>
                  </a:ext>
                </a:extLst>
              </a:tr>
              <a:tr h="45874">
                <a:tc>
                  <a:txBody>
                    <a:bodyPr/>
                    <a:lstStyle/>
                    <a:p>
                      <a:pPr algn="ctr" fontAlgn="t"/>
                      <a:r>
                        <a:rPr lang="en-US" altLang="ja-JP" sz="200" u="none" strike="noStrike">
                          <a:effectLst/>
                        </a:rPr>
                        <a:t>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習志野</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$8,510.00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$128.30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$3,464.00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$3,464.00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4"/>
                  </a:ext>
                </a:extLst>
              </a:tr>
              <a:tr h="89724">
                <a:tc>
                  <a:txBody>
                    <a:bodyPr/>
                    <a:lstStyle/>
                    <a:p>
                      <a:pPr algn="ctr" fontAlgn="t"/>
                      <a:r>
                        <a:rPr lang="en-US" altLang="ja-JP" sz="200" u="none" strike="noStrike">
                          <a:effectLst/>
                        </a:rPr>
                        <a:t>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木更津東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$81.80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$3,435.70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$134.15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$4,569.85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5"/>
                  </a:ext>
                </a:extLst>
              </a:tr>
              <a:tr h="89724">
                <a:tc>
                  <a:txBody>
                    <a:bodyPr/>
                    <a:lstStyle/>
                    <a:p>
                      <a:pPr algn="ctr" fontAlgn="t"/>
                      <a:r>
                        <a:rPr lang="en-US" altLang="ja-JP" sz="200" u="none" strike="noStrike">
                          <a:effectLst/>
                        </a:rPr>
                        <a:t>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船橋西</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$82.64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$218.16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$3,388.16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$15,438.16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6"/>
                  </a:ext>
                </a:extLst>
              </a:tr>
              <a:tr h="45874">
                <a:tc>
                  <a:txBody>
                    <a:bodyPr/>
                    <a:lstStyle/>
                    <a:p>
                      <a:pPr algn="ctr" fontAlgn="t"/>
                      <a:r>
                        <a:rPr lang="en-US" altLang="ja-JP" sz="200" u="none" strike="noStrike">
                          <a:effectLst/>
                        </a:rPr>
                        <a:t>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野田セントラル</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7"/>
                  </a:ext>
                </a:extLst>
              </a:tr>
              <a:tr h="45874">
                <a:tc>
                  <a:txBody>
                    <a:bodyPr/>
                    <a:lstStyle/>
                    <a:p>
                      <a:pPr algn="ctr" fontAlgn="t"/>
                      <a:r>
                        <a:rPr lang="en-US" altLang="ja-JP" sz="200" u="none" strike="noStrike">
                          <a:effectLst/>
                        </a:rPr>
                        <a:t>36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千葉若潮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310%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8"/>
                  </a:ext>
                </a:extLst>
              </a:tr>
              <a:tr h="89724">
                <a:tc>
                  <a:txBody>
                    <a:bodyPr/>
                    <a:lstStyle/>
                    <a:p>
                      <a:pPr algn="ctr" fontAlgn="t"/>
                      <a:r>
                        <a:rPr lang="en-US" altLang="ja-JP" sz="200" u="none" strike="noStrike">
                          <a:effectLst/>
                        </a:rPr>
                        <a:t>37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市川東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$3,016.57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$797.41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$5,813.98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39"/>
                  </a:ext>
                </a:extLst>
              </a:tr>
              <a:tr h="45874">
                <a:tc>
                  <a:txBody>
                    <a:bodyPr/>
                    <a:lstStyle/>
                    <a:p>
                      <a:pPr algn="ctr" fontAlgn="t"/>
                      <a:r>
                        <a:rPr lang="en-US" altLang="ja-JP" sz="200" u="none" strike="noStrike">
                          <a:effectLst/>
                        </a:rPr>
                        <a:t>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千葉港</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$142.86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0"/>
                  </a:ext>
                </a:extLst>
              </a:tr>
              <a:tr h="89724">
                <a:tc>
                  <a:txBody>
                    <a:bodyPr/>
                    <a:lstStyle/>
                    <a:p>
                      <a:pPr algn="ctr" fontAlgn="t"/>
                      <a:r>
                        <a:rPr lang="en-US" altLang="ja-JP" sz="200" u="none" strike="noStrike">
                          <a:effectLst/>
                        </a:rPr>
                        <a:t>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市川</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$76.92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1"/>
                  </a:ext>
                </a:extLst>
              </a:tr>
              <a:tr h="45874">
                <a:tc>
                  <a:txBody>
                    <a:bodyPr/>
                    <a:lstStyle/>
                    <a:p>
                      <a:pPr algn="ctr" fontAlgn="t"/>
                      <a:r>
                        <a:rPr lang="en-US" altLang="ja-JP" sz="200" u="none" strike="noStrike">
                          <a:effectLst/>
                        </a:rPr>
                        <a:t>40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成田空港南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$3,700.00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$81.08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2"/>
                  </a:ext>
                </a:extLst>
              </a:tr>
              <a:tr h="89724">
                <a:tc>
                  <a:txBody>
                    <a:bodyPr/>
                    <a:lstStyle/>
                    <a:p>
                      <a:pPr algn="ctr" fontAlgn="t"/>
                      <a:r>
                        <a:rPr lang="en-US" altLang="ja-JP" sz="200" u="none" strike="noStrike">
                          <a:effectLst/>
                        </a:rPr>
                        <a:t>41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袖ヶ浦</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$2,760.00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$126.06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$2,899.38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$3,899.38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3"/>
                  </a:ext>
                </a:extLst>
              </a:tr>
              <a:tr h="45874">
                <a:tc>
                  <a:txBody>
                    <a:bodyPr/>
                    <a:lstStyle/>
                    <a:p>
                      <a:pPr algn="ctr" fontAlgn="t"/>
                      <a:r>
                        <a:rPr lang="en-US" altLang="ja-JP" sz="200" u="none" strike="noStrike">
                          <a:effectLst/>
                        </a:rPr>
                        <a:t>42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松戸北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$3,071.00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$76.57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$2,833.22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$2,833.22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4"/>
                  </a:ext>
                </a:extLst>
              </a:tr>
              <a:tr h="45874">
                <a:tc>
                  <a:txBody>
                    <a:bodyPr/>
                    <a:lstStyle/>
                    <a:p>
                      <a:pPr algn="ctr" fontAlgn="t"/>
                      <a:r>
                        <a:rPr lang="en-US" altLang="ja-JP" sz="200" u="none" strike="noStrike">
                          <a:effectLst/>
                        </a:rPr>
                        <a:t>43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$86.30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$2,675.28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$2,675.28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5"/>
                  </a:ext>
                </a:extLst>
              </a:tr>
              <a:tr h="45874">
                <a:tc>
                  <a:txBody>
                    <a:bodyPr/>
                    <a:lstStyle/>
                    <a:p>
                      <a:pPr algn="ctr" fontAlgn="t"/>
                      <a:r>
                        <a:rPr lang="en-US" altLang="ja-JP" sz="200" u="none" strike="noStrike">
                          <a:effectLst/>
                        </a:rPr>
                        <a:t>44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東金ビュー</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6"/>
                  </a:ext>
                </a:extLst>
              </a:tr>
              <a:tr h="45874">
                <a:tc>
                  <a:txBody>
                    <a:bodyPr/>
                    <a:lstStyle/>
                    <a:p>
                      <a:pPr algn="ctr" fontAlgn="t"/>
                      <a:r>
                        <a:rPr lang="en-US" altLang="ja-JP" sz="200" u="none" strike="noStrike">
                          <a:effectLst/>
                        </a:rPr>
                        <a:t>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船橋みなと</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$147.06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7"/>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多古</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$178.57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8"/>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四街道</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$108.70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49"/>
                  </a:ext>
                </a:extLst>
              </a:tr>
              <a:tr h="45874">
                <a:tc>
                  <a:txBody>
                    <a:bodyPr/>
                    <a:lstStyle/>
                    <a:p>
                      <a:pPr algn="ctr" fontAlgn="t"/>
                      <a:r>
                        <a:rPr lang="en-US" altLang="ja-JP" sz="200" u="none" strike="noStrike">
                          <a:effectLst/>
                        </a:rPr>
                        <a:t>48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$63.28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$2,341.46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$2,341.46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0"/>
                  </a:ext>
                </a:extLst>
              </a:tr>
              <a:tr h="45874">
                <a:tc>
                  <a:txBody>
                    <a:bodyPr/>
                    <a:lstStyle/>
                    <a:p>
                      <a:pPr algn="ctr" fontAlgn="t"/>
                      <a:r>
                        <a:rPr lang="en-US" altLang="ja-JP" sz="200" u="none" strike="noStrike">
                          <a:effectLst/>
                        </a:rPr>
                        <a:t>49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小見川</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$2,200.00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$105.80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$2,327.59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$2,327.59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1"/>
                  </a:ext>
                </a:extLst>
              </a:tr>
              <a:tr h="45874">
                <a:tc>
                  <a:txBody>
                    <a:bodyPr/>
                    <a:lstStyle/>
                    <a:p>
                      <a:pPr algn="ctr" fontAlgn="t"/>
                      <a:r>
                        <a:rPr lang="en-US" altLang="ja-JP" sz="200" u="none" strike="noStrike">
                          <a:effectLst/>
                        </a:rPr>
                        <a:t>50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印西</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2"/>
                  </a:ext>
                </a:extLst>
              </a:tr>
              <a:tr h="45874">
                <a:tc>
                  <a:txBody>
                    <a:bodyPr/>
                    <a:lstStyle/>
                    <a:p>
                      <a:pPr algn="ctr" fontAlgn="t"/>
                      <a:r>
                        <a:rPr lang="en-US" altLang="ja-JP" sz="200" u="none" strike="noStrike">
                          <a:effectLst/>
                        </a:rPr>
                        <a:t>51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富津中央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$2,166.58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$2,166.58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3"/>
                  </a:ext>
                </a:extLst>
              </a:tr>
              <a:tr h="45874">
                <a:tc>
                  <a:txBody>
                    <a:bodyPr/>
                    <a:lstStyle/>
                    <a:p>
                      <a:pPr algn="ctr" fontAlgn="t"/>
                      <a:r>
                        <a:rPr lang="en-US" altLang="ja-JP" sz="200" u="none" strike="noStrike">
                          <a:effectLst/>
                        </a:rPr>
                        <a:t>52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千葉緑</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$2,075.00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$2,083.33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4"/>
                  </a:ext>
                </a:extLst>
              </a:tr>
              <a:tr h="45874">
                <a:tc>
                  <a:txBody>
                    <a:bodyPr/>
                    <a:lstStyle/>
                    <a:p>
                      <a:pPr algn="ctr" fontAlgn="t"/>
                      <a:r>
                        <a:rPr lang="en-US" altLang="ja-JP" sz="200" u="none" strike="noStrike">
                          <a:effectLst/>
                        </a:rPr>
                        <a:t>53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館山ベイ</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$104.00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$2,080.00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$2,080.00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$2,080.00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5"/>
                  </a:ext>
                </a:extLst>
              </a:tr>
              <a:tr h="45874">
                <a:tc>
                  <a:txBody>
                    <a:bodyPr/>
                    <a:lstStyle/>
                    <a:p>
                      <a:pPr algn="ctr" fontAlgn="t"/>
                      <a:r>
                        <a:rPr lang="en-US" altLang="ja-JP" sz="200" u="none" strike="noStrike">
                          <a:effectLst/>
                        </a:rPr>
                        <a:t>54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千葉南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6"/>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流山中央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$90.91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7"/>
                  </a:ext>
                </a:extLst>
              </a:tr>
              <a:tr h="45874">
                <a:tc>
                  <a:txBody>
                    <a:bodyPr/>
                    <a:lstStyle/>
                    <a:p>
                      <a:pPr algn="ctr" fontAlgn="t"/>
                      <a:r>
                        <a:rPr lang="en-US" altLang="ja-JP" sz="200" u="none" strike="noStrike">
                          <a:effectLst/>
                        </a:rPr>
                        <a:t>56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柏南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$58.65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$1,994.00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$807.00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$2,801.00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8"/>
                  </a:ext>
                </a:extLst>
              </a:tr>
              <a:tr h="45874">
                <a:tc>
                  <a:txBody>
                    <a:bodyPr/>
                    <a:lstStyle/>
                    <a:p>
                      <a:pPr algn="ctr" fontAlgn="t"/>
                      <a:r>
                        <a:rPr lang="en-US" altLang="ja-JP" sz="200" u="none" strike="noStrike">
                          <a:effectLst/>
                        </a:rPr>
                        <a:t>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我孫子</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$86.60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$1,991.88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$1,818.18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$3,810.06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59"/>
                  </a:ext>
                </a:extLst>
              </a:tr>
              <a:tr h="45874">
                <a:tc>
                  <a:txBody>
                    <a:bodyPr/>
                    <a:lstStyle/>
                    <a:p>
                      <a:pPr algn="ctr" fontAlgn="t"/>
                      <a:r>
                        <a:rPr lang="en-US" altLang="ja-JP" sz="200" u="none" strike="noStrike">
                          <a:effectLst/>
                        </a:rPr>
                        <a:t>58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茂原中央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0"/>
                  </a:ext>
                </a:extLst>
              </a:tr>
              <a:tr h="45874">
                <a:tc>
                  <a:txBody>
                    <a:bodyPr/>
                    <a:lstStyle/>
                    <a:p>
                      <a:pPr algn="ctr" fontAlgn="t"/>
                      <a:r>
                        <a:rPr lang="en-US" altLang="ja-JP" sz="200" u="none" strike="noStrike">
                          <a:effectLst/>
                        </a:rPr>
                        <a:t>59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佐原</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$40.54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$1,905.45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$3,005.45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1"/>
                  </a:ext>
                </a:extLst>
              </a:tr>
              <a:tr h="45874">
                <a:tc>
                  <a:txBody>
                    <a:bodyPr/>
                    <a:lstStyle/>
                    <a:p>
                      <a:pPr algn="ctr" fontAlgn="t"/>
                      <a:r>
                        <a:rPr lang="en-US" altLang="ja-JP" sz="200" u="none" strike="noStrike">
                          <a:effectLst/>
                        </a:rPr>
                        <a:t>60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浦安ベイ</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$113.75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2"/>
                  </a:ext>
                </a:extLst>
              </a:tr>
              <a:tr h="45874">
                <a:tc>
                  <a:txBody>
                    <a:bodyPr/>
                    <a:lstStyle/>
                    <a:p>
                      <a:pPr algn="ctr" fontAlgn="t"/>
                      <a:r>
                        <a:rPr lang="en-US" altLang="ja-JP" sz="200" u="none" strike="noStrike">
                          <a:effectLst/>
                        </a:rPr>
                        <a:t>61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銚子</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$4,400.00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$39.40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$1,733.48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$1,111.98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$2,845.46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3"/>
                  </a:ext>
                </a:extLst>
              </a:tr>
              <a:tr h="45874">
                <a:tc>
                  <a:txBody>
                    <a:bodyPr/>
                    <a:lstStyle/>
                    <a:p>
                      <a:pPr algn="ctr" fontAlgn="t"/>
                      <a:r>
                        <a:rPr lang="en-US" altLang="ja-JP" sz="200" u="none" strike="noStrike">
                          <a:effectLst/>
                        </a:rPr>
                        <a:t>62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佐原香取</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$57.33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$1,433.32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$1,433.32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4"/>
                  </a:ext>
                </a:extLst>
              </a:tr>
              <a:tr h="45874">
                <a:tc>
                  <a:txBody>
                    <a:bodyPr/>
                    <a:lstStyle/>
                    <a:p>
                      <a:pPr algn="ctr" fontAlgn="t"/>
                      <a:r>
                        <a:rPr lang="en-US" altLang="ja-JP" sz="200" u="none" strike="noStrike">
                          <a:effectLst/>
                        </a:rPr>
                        <a:t>63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市川南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$88.90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$890.90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$1,422.42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$1,422.42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5"/>
                  </a:ext>
                </a:extLst>
              </a:tr>
              <a:tr h="45874">
                <a:tc>
                  <a:txBody>
                    <a:bodyPr/>
                    <a:lstStyle/>
                    <a:p>
                      <a:pPr algn="ctr" fontAlgn="t"/>
                      <a:r>
                        <a:rPr lang="en-US" altLang="ja-JP" sz="200" u="none" strike="noStrike">
                          <a:effectLst/>
                        </a:rPr>
                        <a:t>64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富津シティ</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268%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$89.27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$1,339.04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$1,339.04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6"/>
                  </a:ext>
                </a:extLst>
              </a:tr>
              <a:tr h="45874">
                <a:tc>
                  <a:txBody>
                    <a:bodyPr/>
                    <a:lstStyle/>
                    <a:p>
                      <a:pPr algn="ctr" fontAlgn="t"/>
                      <a:r>
                        <a:rPr lang="en-US" altLang="ja-JP" sz="200" u="none" strike="noStrike">
                          <a:effectLst/>
                        </a:rPr>
                        <a:t>65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千倉</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7"/>
                  </a:ext>
                </a:extLst>
              </a:tr>
              <a:tr h="45874">
                <a:tc>
                  <a:txBody>
                    <a:bodyPr/>
                    <a:lstStyle/>
                    <a:p>
                      <a:pPr algn="ctr" fontAlgn="t"/>
                      <a:r>
                        <a:rPr lang="en-US" altLang="ja-JP" sz="200" u="none" strike="noStrike">
                          <a:effectLst/>
                        </a:rPr>
                        <a:t>66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船橋南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$1,166.90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$4,666.90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8"/>
                  </a:ext>
                </a:extLst>
              </a:tr>
              <a:tr h="45874">
                <a:tc>
                  <a:txBody>
                    <a:bodyPr/>
                    <a:lstStyle/>
                    <a:p>
                      <a:pPr algn="ctr" fontAlgn="t"/>
                      <a:r>
                        <a:rPr lang="en-US" altLang="ja-JP" sz="200" u="none" strike="noStrike">
                          <a:effectLst/>
                        </a:rPr>
                        <a:t>67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茂原東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69"/>
                  </a:ext>
                </a:extLst>
              </a:tr>
              <a:tr h="89724">
                <a:tc>
                  <a:txBody>
                    <a:bodyPr/>
                    <a:lstStyle/>
                    <a:p>
                      <a:pPr algn="ctr" fontAlgn="t"/>
                      <a:r>
                        <a:rPr lang="en-US" altLang="ja-JP" sz="200" u="none" strike="noStrike">
                          <a:effectLst/>
                        </a:rPr>
                        <a:t>68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旭</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44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$22.73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0"/>
                  </a:ext>
                </a:extLst>
              </a:tr>
              <a:tr h="45874">
                <a:tc>
                  <a:txBody>
                    <a:bodyPr/>
                    <a:lstStyle/>
                    <a:p>
                      <a:pPr algn="ctr" fontAlgn="t"/>
                      <a:r>
                        <a:rPr lang="en-US" altLang="ja-JP" sz="200" u="none" strike="noStrike">
                          <a:effectLst/>
                        </a:rPr>
                        <a:t>69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富津</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$71.43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1"/>
                  </a:ext>
                </a:extLst>
              </a:tr>
              <a:tr h="8972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松戸西</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2"/>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野田東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3"/>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佐倉中央</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$52.63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4"/>
                  </a:ext>
                </a:extLst>
              </a:tr>
              <a:tr h="45874">
                <a:tc>
                  <a:txBody>
                    <a:bodyPr/>
                    <a:lstStyle/>
                    <a:p>
                      <a:pPr algn="ctr" fontAlgn="t"/>
                      <a:r>
                        <a:rPr lang="en-US" altLang="ja-JP" sz="200" u="none" strike="noStrike">
                          <a:effectLst/>
                        </a:rPr>
                        <a:t>〃</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白井</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$1,760.00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$43.48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5"/>
                  </a:ext>
                </a:extLst>
              </a:tr>
              <a:tr h="45874">
                <a:tc>
                  <a:txBody>
                    <a:bodyPr/>
                    <a:lstStyle/>
                    <a:p>
                      <a:pPr algn="ctr" fontAlgn="t"/>
                      <a:r>
                        <a:rPr lang="en-US" altLang="ja-JP" sz="200" u="none" strike="noStrike">
                          <a:effectLst/>
                        </a:rPr>
                        <a:t>74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鋸南</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$1,400.00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$59.52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6"/>
                  </a:ext>
                </a:extLst>
              </a:tr>
              <a:tr h="45874">
                <a:tc>
                  <a:txBody>
                    <a:bodyPr/>
                    <a:lstStyle/>
                    <a:p>
                      <a:pPr algn="ctr" fontAlgn="t"/>
                      <a:r>
                        <a:rPr lang="en-US" altLang="ja-JP" sz="200" u="none" strike="noStrike">
                          <a:effectLst/>
                        </a:rPr>
                        <a:t>75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上総</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$47.06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$800.00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7"/>
                  </a:ext>
                </a:extLst>
              </a:tr>
              <a:tr h="45874">
                <a:tc>
                  <a:txBody>
                    <a:bodyPr/>
                    <a:lstStyle/>
                    <a:p>
                      <a:pPr algn="ctr" fontAlgn="t"/>
                      <a:r>
                        <a:rPr lang="en-US" altLang="ja-JP" sz="200" u="none" strike="noStrike">
                          <a:effectLst/>
                        </a:rPr>
                        <a:t>76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流山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$46.34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$741.38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$1,241.38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8"/>
                  </a:ext>
                </a:extLst>
              </a:tr>
              <a:tr h="45874">
                <a:tc>
                  <a:txBody>
                    <a:bodyPr/>
                    <a:lstStyle/>
                    <a:p>
                      <a:pPr algn="ctr" fontAlgn="t"/>
                      <a:r>
                        <a:rPr lang="en-US" altLang="ja-JP" sz="200" u="none" strike="noStrike">
                          <a:effectLst/>
                        </a:rPr>
                        <a:t>77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東金</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$33.33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$733.26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$733.26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79"/>
                  </a:ext>
                </a:extLst>
              </a:tr>
              <a:tr h="45874">
                <a:tc>
                  <a:txBody>
                    <a:bodyPr/>
                    <a:lstStyle/>
                    <a:p>
                      <a:pPr algn="ctr" fontAlgn="t"/>
                      <a:r>
                        <a:rPr lang="en-US" altLang="ja-JP" sz="200" u="none" strike="noStrike">
                          <a:effectLst/>
                        </a:rPr>
                        <a:t>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大原</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$61.07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$732.78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$732.78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0"/>
                  </a:ext>
                </a:extLst>
              </a:tr>
              <a:tr h="45874">
                <a:tc>
                  <a:txBody>
                    <a:bodyPr/>
                    <a:lstStyle/>
                    <a:p>
                      <a:pPr algn="ctr" fontAlgn="t"/>
                      <a:r>
                        <a:rPr lang="en-US" altLang="ja-JP" sz="200" u="none" strike="noStrike">
                          <a:effectLst/>
                        </a:rPr>
                        <a:t>79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銚子東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39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$4,000.00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$15.81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$616.67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$616.67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1"/>
                  </a:ext>
                </a:extLst>
              </a:tr>
              <a:tr h="45874">
                <a:tc>
                  <a:txBody>
                    <a:bodyPr/>
                    <a:lstStyle/>
                    <a:p>
                      <a:pPr algn="ctr" fontAlgn="t"/>
                      <a:r>
                        <a:rPr lang="en-US" altLang="ja-JP" sz="200" u="none" strike="noStrike">
                          <a:effectLst/>
                        </a:rPr>
                        <a:t>80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柏東</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35%</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$17.93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$520.00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2"/>
                  </a:ext>
                </a:extLst>
              </a:tr>
              <a:tr h="45874">
                <a:tc>
                  <a:txBody>
                    <a:bodyPr/>
                    <a:lstStyle/>
                    <a:p>
                      <a:pPr algn="ctr" fontAlgn="t"/>
                      <a:r>
                        <a:rPr lang="en-US" altLang="ja-JP" sz="200" u="none" strike="noStrike">
                          <a:effectLst/>
                        </a:rPr>
                        <a:t>81</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大網</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29</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$2,400.00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$10.34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$2,300.00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3"/>
                  </a:ext>
                </a:extLst>
              </a:tr>
              <a:tr h="45874">
                <a:tc>
                  <a:txBody>
                    <a:bodyPr/>
                    <a:lstStyle/>
                    <a:p>
                      <a:pPr algn="ctr" fontAlgn="t"/>
                      <a:r>
                        <a:rPr lang="en-US" altLang="ja-JP" sz="200" u="none" strike="noStrike">
                          <a:effectLst/>
                        </a:rPr>
                        <a:t>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佐倉</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18</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$16.13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$290.32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$290.32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4"/>
                  </a:ext>
                </a:extLst>
              </a:tr>
              <a:tr h="89724">
                <a:tc>
                  <a:txBody>
                    <a:bodyPr/>
                    <a:lstStyle/>
                    <a:p>
                      <a:pPr algn="ctr" fontAlgn="t"/>
                      <a:r>
                        <a:rPr lang="en-US" altLang="ja-JP" sz="200" u="none" strike="noStrike">
                          <a:effectLst/>
                        </a:rPr>
                        <a:t>83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冨里</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27</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$6.73</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$181.82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$181.82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$1,000.00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$1,181.82</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5"/>
                  </a:ext>
                </a:extLst>
              </a:tr>
              <a:tr h="45874">
                <a:tc>
                  <a:txBody>
                    <a:bodyPr/>
                    <a:lstStyle/>
                    <a:p>
                      <a:pPr algn="ctr" fontAlgn="t"/>
                      <a:r>
                        <a:rPr lang="en-US" altLang="ja-JP" sz="200" u="none" strike="noStrike">
                          <a:effectLst/>
                        </a:rPr>
                        <a:t>84</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l" fontAlgn="ctr"/>
                      <a:r>
                        <a:rPr lang="ja-JP" altLang="en-US" sz="200" u="none" strike="noStrike">
                          <a:effectLst/>
                        </a:rPr>
                        <a:t>大多喜</a:t>
                      </a:r>
                      <a:endParaRPr lang="ja-JP" altLang="en-US"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nchor="ctr">
                    <a:solidFill>
                      <a:schemeClr val="bg1"/>
                    </a:solidFill>
                  </a:tcPr>
                </a:tc>
                <a:tc>
                  <a:txBody>
                    <a:bodyPr/>
                    <a:lstStyle/>
                    <a:p>
                      <a:pPr algn="ctr" fontAlgn="t"/>
                      <a:r>
                        <a:rPr lang="en-US" altLang="ja-JP" sz="200" u="none" strike="noStrike">
                          <a:effectLst/>
                        </a:rPr>
                        <a:t>6</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$25.00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$150.00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a:effectLst/>
                        </a:rPr>
                        <a:t>$0.00</a:t>
                      </a:r>
                      <a:endParaRPr lang="en-US" altLang="ja-JP" sz="200" b="0" i="0" u="none" strike="noStrike">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tc>
                  <a:txBody>
                    <a:bodyPr/>
                    <a:lstStyle/>
                    <a:p>
                      <a:pPr algn="r" fontAlgn="t"/>
                      <a:r>
                        <a:rPr lang="en-US" altLang="ja-JP" sz="200" u="none" strike="noStrike" dirty="0">
                          <a:effectLst/>
                        </a:rPr>
                        <a:t>$150.00</a:t>
                      </a:r>
                      <a:endParaRPr lang="en-US" altLang="ja-JP" sz="200" b="0" i="0" u="none" strike="noStrike" dirty="0">
                        <a:solidFill>
                          <a:srgbClr val="000000"/>
                        </a:solidFill>
                        <a:effectLst/>
                        <a:latin typeface="Arial Unicode MS" panose="020B0604020202020204" pitchFamily="50" charset="-128"/>
                        <a:ea typeface="Arial Unicode MS" panose="020B0604020202020204" pitchFamily="50" charset="-128"/>
                      </a:endParaRPr>
                    </a:p>
                  </a:txBody>
                  <a:tcPr marL="2024" marR="2024" marT="2024" marB="0">
                    <a:solidFill>
                      <a:schemeClr val="bg1"/>
                    </a:solidFill>
                  </a:tcPr>
                </a:tc>
                <a:extLst>
                  <a:ext uri="{0D108BD9-81ED-4DB2-BD59-A6C34878D82A}">
                    <a16:rowId xmlns:a16="http://schemas.microsoft.com/office/drawing/2014/main" xmlns="" val="10086"/>
                  </a:ext>
                </a:extLst>
              </a:tr>
            </a:tbl>
          </a:graphicData>
        </a:graphic>
      </p:graphicFrame>
      <p:sp>
        <p:nvSpPr>
          <p:cNvPr id="8" name="テキスト ボックス 7"/>
          <p:cNvSpPr txBox="1"/>
          <p:nvPr/>
        </p:nvSpPr>
        <p:spPr>
          <a:xfrm>
            <a:off x="467544" y="226442"/>
            <a:ext cx="3416320" cy="646331"/>
          </a:xfrm>
          <a:prstGeom prst="rect">
            <a:avLst/>
          </a:prstGeom>
          <a:noFill/>
        </p:spPr>
        <p:txBody>
          <a:bodyPr wrap="none" rtlCol="0">
            <a:spAutoFit/>
          </a:bodyPr>
          <a:lstStyle/>
          <a:p>
            <a:r>
              <a:rPr kumimoji="1" lang="ja-JP" altLang="en-US" sz="3600" dirty="0">
                <a:solidFill>
                  <a:schemeClr val="bg1"/>
                </a:solidFill>
              </a:rPr>
              <a:t>地区の寄付状況</a:t>
            </a:r>
          </a:p>
        </p:txBody>
      </p:sp>
      <p:sp>
        <p:nvSpPr>
          <p:cNvPr id="9" name="テキスト ボックス 8"/>
          <p:cNvSpPr txBox="1"/>
          <p:nvPr/>
        </p:nvSpPr>
        <p:spPr>
          <a:xfrm>
            <a:off x="3563888" y="1268760"/>
            <a:ext cx="4322017" cy="5201424"/>
          </a:xfrm>
          <a:prstGeom prst="rect">
            <a:avLst/>
          </a:prstGeom>
          <a:noFill/>
        </p:spPr>
        <p:txBody>
          <a:bodyPr wrap="none" rtlCol="0">
            <a:spAutoFit/>
          </a:bodyPr>
          <a:lstStyle/>
          <a:p>
            <a:r>
              <a:rPr kumimoji="1" lang="ja-JP" altLang="en-US" sz="2400" b="1" dirty="0"/>
              <a:t>「地区寄付レポート」</a:t>
            </a:r>
            <a:endParaRPr kumimoji="1" lang="en-US" altLang="ja-JP" sz="2400" b="1" dirty="0"/>
          </a:p>
          <a:p>
            <a:r>
              <a:rPr kumimoji="1" lang="ja-JP" altLang="en-US" sz="2400" b="1" dirty="0"/>
              <a:t>各クラブの財団委員長宛に隔月</a:t>
            </a:r>
            <a:endParaRPr kumimoji="1" lang="en-US" altLang="ja-JP" sz="2400" b="1" dirty="0"/>
          </a:p>
          <a:p>
            <a:r>
              <a:rPr kumimoji="1" lang="ja-JP" altLang="en-US" sz="2400" b="1" dirty="0"/>
              <a:t>メール配信します。</a:t>
            </a:r>
            <a:endParaRPr kumimoji="1" lang="en-US" altLang="ja-JP" sz="2400" b="1" dirty="0"/>
          </a:p>
          <a:p>
            <a:r>
              <a:rPr kumimoji="1" lang="ja-JP" altLang="en-US" sz="2400" b="1" dirty="0"/>
              <a:t>地区ホームページからも毎月</a:t>
            </a:r>
            <a:endParaRPr kumimoji="1" lang="en-US" altLang="ja-JP" sz="2400" b="1" dirty="0"/>
          </a:p>
          <a:p>
            <a:r>
              <a:rPr kumimoji="1" lang="ja-JP" altLang="en-US" sz="2400" b="1" dirty="0"/>
              <a:t>ダウンロードできます。</a:t>
            </a:r>
            <a:endParaRPr kumimoji="1" lang="en-US" altLang="ja-JP" sz="2400" b="1" dirty="0"/>
          </a:p>
          <a:p>
            <a:endParaRPr kumimoji="1" lang="en-US" altLang="ja-JP" b="1" dirty="0"/>
          </a:p>
          <a:p>
            <a:pPr algn="ctr"/>
            <a:endParaRPr kumimoji="1" lang="en-US" altLang="ja-JP" b="1" dirty="0"/>
          </a:p>
          <a:p>
            <a:pPr algn="ctr"/>
            <a:r>
              <a:rPr kumimoji="1" lang="ja-JP" altLang="en-US" sz="2000" b="1" dirty="0"/>
              <a:t>２７９０地区ホームページ</a:t>
            </a:r>
            <a:endParaRPr kumimoji="1" lang="en-US" altLang="ja-JP" sz="2000" b="1" dirty="0"/>
          </a:p>
          <a:p>
            <a:pPr algn="ctr"/>
            <a:r>
              <a:rPr kumimoji="1" lang="ja-JP" altLang="en-US" sz="2000" b="1" dirty="0"/>
              <a:t>↓</a:t>
            </a:r>
            <a:endParaRPr kumimoji="1" lang="en-US" altLang="ja-JP" sz="2000" b="1" dirty="0"/>
          </a:p>
          <a:p>
            <a:pPr algn="ctr"/>
            <a:r>
              <a:rPr kumimoji="1" lang="ja-JP" altLang="en-US" sz="2000" b="1" dirty="0"/>
              <a:t>委員会</a:t>
            </a:r>
            <a:endParaRPr kumimoji="1" lang="en-US" altLang="ja-JP" sz="2000" b="1" dirty="0"/>
          </a:p>
          <a:p>
            <a:pPr algn="ctr"/>
            <a:r>
              <a:rPr kumimoji="1" lang="ja-JP" altLang="en-US" sz="2000" b="1" dirty="0"/>
              <a:t>↓</a:t>
            </a:r>
            <a:endParaRPr kumimoji="1" lang="en-US" altLang="ja-JP" sz="2000" b="1" dirty="0"/>
          </a:p>
          <a:p>
            <a:pPr algn="ctr"/>
            <a:r>
              <a:rPr kumimoji="1" lang="ja-JP" altLang="en-US" sz="2000" b="1" dirty="0"/>
              <a:t>ロータリー財団委員会</a:t>
            </a:r>
            <a:endParaRPr kumimoji="1" lang="en-US" altLang="ja-JP" sz="2000" b="1" dirty="0"/>
          </a:p>
          <a:p>
            <a:pPr algn="ctr"/>
            <a:r>
              <a:rPr kumimoji="1" lang="ja-JP" altLang="en-US" sz="2000" b="1" dirty="0"/>
              <a:t>↓</a:t>
            </a:r>
            <a:endParaRPr kumimoji="1" lang="en-US" altLang="ja-JP" sz="2000" b="1" dirty="0"/>
          </a:p>
          <a:p>
            <a:pPr algn="ctr"/>
            <a:r>
              <a:rPr kumimoji="1" lang="ja-JP" altLang="en-US" sz="2000" b="1" dirty="0"/>
              <a:t>財団資金・推進管理委員会</a:t>
            </a:r>
            <a:endParaRPr kumimoji="1" lang="en-US" altLang="ja-JP" sz="2000" b="1" dirty="0"/>
          </a:p>
          <a:p>
            <a:endParaRPr kumimoji="1" lang="ja-JP" altLang="en-US" sz="2400" dirty="0">
              <a:solidFill>
                <a:schemeClr val="bg1"/>
              </a:solidFill>
            </a:endParaRPr>
          </a:p>
        </p:txBody>
      </p:sp>
    </p:spTree>
    <p:extLst>
      <p:ext uri="{BB962C8B-B14F-4D97-AF65-F5344CB8AC3E}">
        <p14:creationId xmlns:p14="http://schemas.microsoft.com/office/powerpoint/2010/main" val="127752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0" nodeType="withEffect">
                                  <p:stCondLst>
                                    <p:cond delay="0"/>
                                  </p:stCondLst>
                                  <p:childTnLst>
                                    <p:animMotion origin="layout" path="M 3.61111E-6 0 L -0.03247 0.06296 " pathEditMode="relative" rAng="0" ptsTypes="AA">
                                      <p:cBhvr>
                                        <p:cTn id="9" dur="2000" spd="-100000" fill="hold"/>
                                        <p:tgtEl>
                                          <p:spTgt spid="4"/>
                                        </p:tgtEl>
                                        <p:attrNameLst>
                                          <p:attrName>ppt_x</p:attrName>
                                          <p:attrName>ppt_y</p:attrName>
                                        </p:attrNameLst>
                                      </p:cBhvr>
                                      <p:rCtr x="-1632"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6381328"/>
            <a:ext cx="993673" cy="373327"/>
          </a:xfrm>
          <a:prstGeom prst="rect">
            <a:avLst/>
          </a:prstGeom>
        </p:spPr>
      </p:pic>
      <p:sp>
        <p:nvSpPr>
          <p:cNvPr id="5" name="テキスト ボックス 4"/>
          <p:cNvSpPr txBox="1"/>
          <p:nvPr/>
        </p:nvSpPr>
        <p:spPr>
          <a:xfrm>
            <a:off x="467544" y="226442"/>
            <a:ext cx="3416320" cy="646331"/>
          </a:xfrm>
          <a:prstGeom prst="rect">
            <a:avLst/>
          </a:prstGeom>
          <a:noFill/>
        </p:spPr>
        <p:txBody>
          <a:bodyPr wrap="none" rtlCol="0">
            <a:spAutoFit/>
          </a:bodyPr>
          <a:lstStyle/>
          <a:p>
            <a:r>
              <a:rPr kumimoji="1" lang="ja-JP" altLang="en-US" sz="3600" dirty="0">
                <a:solidFill>
                  <a:schemeClr val="bg1"/>
                </a:solidFill>
              </a:rPr>
              <a:t>地区の寄付目標</a:t>
            </a:r>
          </a:p>
        </p:txBody>
      </p:sp>
      <p:sp>
        <p:nvSpPr>
          <p:cNvPr id="6" name="四角形: 角を丸くする 5"/>
          <p:cNvSpPr/>
          <p:nvPr/>
        </p:nvSpPr>
        <p:spPr>
          <a:xfrm>
            <a:off x="467544" y="1268760"/>
            <a:ext cx="3528392" cy="1152128"/>
          </a:xfrm>
          <a:prstGeom prst="roundRect">
            <a:avLst/>
          </a:prstGeom>
          <a:solidFill>
            <a:srgbClr val="3399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4800" dirty="0"/>
              <a:t>年次基金</a:t>
            </a:r>
          </a:p>
        </p:txBody>
      </p:sp>
      <p:sp>
        <p:nvSpPr>
          <p:cNvPr id="7" name="四角形: 角を丸くする 6"/>
          <p:cNvSpPr/>
          <p:nvPr/>
        </p:nvSpPr>
        <p:spPr>
          <a:xfrm>
            <a:off x="467544" y="2852936"/>
            <a:ext cx="3528392" cy="1152128"/>
          </a:xfrm>
          <a:prstGeom prst="roundRect">
            <a:avLst/>
          </a:prstGeom>
          <a:solidFill>
            <a:srgbClr val="FF5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4800" dirty="0"/>
              <a:t>ポリオプラス</a:t>
            </a:r>
          </a:p>
        </p:txBody>
      </p:sp>
      <p:sp>
        <p:nvSpPr>
          <p:cNvPr id="8" name="テキスト ボックス 7"/>
          <p:cNvSpPr txBox="1"/>
          <p:nvPr/>
        </p:nvSpPr>
        <p:spPr>
          <a:xfrm>
            <a:off x="4178430" y="1196752"/>
            <a:ext cx="3988592" cy="1631216"/>
          </a:xfrm>
          <a:prstGeom prst="rect">
            <a:avLst/>
          </a:prstGeom>
          <a:noFill/>
        </p:spPr>
        <p:txBody>
          <a:bodyPr wrap="none" rtlCol="0">
            <a:spAutoFit/>
          </a:bodyPr>
          <a:lstStyle/>
          <a:p>
            <a:r>
              <a:rPr kumimoji="1" lang="ja-JP" altLang="en-US" sz="2800" dirty="0"/>
              <a:t>会員一人あたり</a:t>
            </a:r>
            <a:endParaRPr kumimoji="1" lang="en-US" altLang="ja-JP" sz="2800" dirty="0"/>
          </a:p>
          <a:p>
            <a:r>
              <a:rPr kumimoji="1" lang="en-US" altLang="ja-JP" sz="5400" dirty="0">
                <a:latin typeface="Adobe Gothic Std B" panose="020B0800000000000000" pitchFamily="34" charset="-128"/>
                <a:ea typeface="Adobe Gothic Std B" panose="020B0800000000000000" pitchFamily="34" charset="-128"/>
              </a:rPr>
              <a:t>150</a:t>
            </a:r>
            <a:r>
              <a:rPr kumimoji="1" lang="ja-JP" altLang="en-US" sz="3200" dirty="0"/>
              <a:t>ドル（</a:t>
            </a:r>
            <a:r>
              <a:rPr kumimoji="1" lang="en-US" altLang="ja-JP" sz="3200" dirty="0"/>
              <a:t>16,800</a:t>
            </a:r>
            <a:r>
              <a:rPr kumimoji="1" lang="ja-JP" altLang="en-US" sz="3200" dirty="0"/>
              <a:t>円）</a:t>
            </a:r>
          </a:p>
          <a:p>
            <a:r>
              <a:rPr lang="en-US" altLang="ja-JP" sz="1800" dirty="0"/>
              <a:t>8</a:t>
            </a:r>
            <a:r>
              <a:rPr lang="ja-JP" altLang="en-US" sz="1800" dirty="0"/>
              <a:t>月</a:t>
            </a:r>
            <a:r>
              <a:rPr lang="en-US" altLang="ja-JP" sz="1800" dirty="0"/>
              <a:t>RC</a:t>
            </a:r>
            <a:r>
              <a:rPr lang="ja-JP" altLang="en-US" sz="1800" dirty="0"/>
              <a:t>レート</a:t>
            </a:r>
            <a:r>
              <a:rPr lang="en-US" altLang="ja-JP" sz="1800" dirty="0"/>
              <a:t>1</a:t>
            </a:r>
            <a:r>
              <a:rPr lang="ja-JP" altLang="en-US" sz="1800" dirty="0"/>
              <a:t>ドル</a:t>
            </a:r>
            <a:r>
              <a:rPr lang="en-US" altLang="ja-JP" sz="1800" dirty="0"/>
              <a:t>112</a:t>
            </a:r>
            <a:r>
              <a:rPr lang="ja-JP" altLang="en-US" sz="1800" dirty="0"/>
              <a:t>円</a:t>
            </a:r>
            <a:endParaRPr kumimoji="1" lang="ja-JP" altLang="en-US" sz="1800" dirty="0"/>
          </a:p>
        </p:txBody>
      </p:sp>
      <p:sp>
        <p:nvSpPr>
          <p:cNvPr id="10" name="テキスト ボックス 9"/>
          <p:cNvSpPr txBox="1"/>
          <p:nvPr/>
        </p:nvSpPr>
        <p:spPr>
          <a:xfrm>
            <a:off x="2912533" y="4275462"/>
            <a:ext cx="5859582" cy="1938992"/>
          </a:xfrm>
          <a:prstGeom prst="rect">
            <a:avLst/>
          </a:prstGeom>
          <a:noFill/>
        </p:spPr>
        <p:txBody>
          <a:bodyPr wrap="square" rtlCol="0">
            <a:spAutoFit/>
          </a:bodyPr>
          <a:lstStyle/>
          <a:p>
            <a:r>
              <a:rPr kumimoji="1" lang="ja-JP" altLang="en-US" sz="4000" dirty="0"/>
              <a:t>年次基金は一部でも</a:t>
            </a:r>
          </a:p>
          <a:p>
            <a:r>
              <a:rPr kumimoji="1" lang="en-US" altLang="ja-JP" sz="4000" dirty="0"/>
              <a:t>12</a:t>
            </a:r>
            <a:r>
              <a:rPr kumimoji="1" lang="ja-JP" altLang="en-US" sz="4000" dirty="0"/>
              <a:t>月末までの半期での</a:t>
            </a:r>
          </a:p>
          <a:p>
            <a:r>
              <a:rPr kumimoji="1" lang="ja-JP" altLang="en-US" sz="4000" dirty="0"/>
              <a:t>送金をお願いします。</a:t>
            </a:r>
          </a:p>
        </p:txBody>
      </p:sp>
      <p:sp>
        <p:nvSpPr>
          <p:cNvPr id="11" name="テキスト ボックス 10"/>
          <p:cNvSpPr txBox="1"/>
          <p:nvPr/>
        </p:nvSpPr>
        <p:spPr>
          <a:xfrm>
            <a:off x="4178430" y="2766700"/>
            <a:ext cx="3433953" cy="1354217"/>
          </a:xfrm>
          <a:prstGeom prst="rect">
            <a:avLst/>
          </a:prstGeom>
          <a:noFill/>
        </p:spPr>
        <p:txBody>
          <a:bodyPr wrap="none" rtlCol="0">
            <a:spAutoFit/>
          </a:bodyPr>
          <a:lstStyle/>
          <a:p>
            <a:r>
              <a:rPr kumimoji="1" lang="ja-JP" altLang="en-US" sz="2800" dirty="0"/>
              <a:t>会員一人あたり</a:t>
            </a:r>
            <a:endParaRPr kumimoji="1" lang="en-US" altLang="ja-JP" sz="2800" dirty="0"/>
          </a:p>
          <a:p>
            <a:r>
              <a:rPr kumimoji="1" lang="en-US" altLang="ja-JP" sz="5400" dirty="0">
                <a:latin typeface="Adobe Gothic Std B" panose="020B0800000000000000" pitchFamily="34" charset="-128"/>
                <a:ea typeface="Adobe Gothic Std B" panose="020B0800000000000000" pitchFamily="34" charset="-128"/>
              </a:rPr>
              <a:t>30</a:t>
            </a:r>
            <a:r>
              <a:rPr kumimoji="1" lang="ja-JP" altLang="en-US" sz="3200" dirty="0"/>
              <a:t>ドル（</a:t>
            </a:r>
            <a:r>
              <a:rPr kumimoji="1" lang="en-US" altLang="ja-JP" sz="3200" dirty="0"/>
              <a:t>3,360</a:t>
            </a:r>
            <a:r>
              <a:rPr kumimoji="1" lang="ja-JP" altLang="en-US" sz="3200" dirty="0"/>
              <a:t>円）</a:t>
            </a:r>
            <a:endParaRPr kumimoji="1" lang="ja-JP" altLang="en-US" sz="2800" dirty="0"/>
          </a:p>
        </p:txBody>
      </p:sp>
      <p:sp>
        <p:nvSpPr>
          <p:cNvPr id="2" name="テキスト ボックス 1"/>
          <p:cNvSpPr txBox="1"/>
          <p:nvPr/>
        </p:nvSpPr>
        <p:spPr>
          <a:xfrm>
            <a:off x="492197" y="4275462"/>
            <a:ext cx="2191626" cy="584775"/>
          </a:xfrm>
          <a:prstGeom prst="rect">
            <a:avLst/>
          </a:prstGeom>
          <a:solidFill>
            <a:srgbClr val="FF0000"/>
          </a:solidFill>
        </p:spPr>
        <p:txBody>
          <a:bodyPr wrap="none" rtlCol="0">
            <a:spAutoFit/>
          </a:bodyPr>
          <a:lstStyle/>
          <a:p>
            <a:r>
              <a:rPr kumimoji="1" lang="ja-JP" altLang="en-US" sz="3200" dirty="0">
                <a:solidFill>
                  <a:schemeClr val="bg1"/>
                </a:solidFill>
              </a:rPr>
              <a:t>大切お願い</a:t>
            </a:r>
          </a:p>
        </p:txBody>
      </p:sp>
    </p:spTree>
    <p:extLst>
      <p:ext uri="{BB962C8B-B14F-4D97-AF65-F5344CB8AC3E}">
        <p14:creationId xmlns:p14="http://schemas.microsoft.com/office/powerpoint/2010/main" val="284251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851"/>
            <a:ext cx="4549140" cy="487362"/>
          </a:xfrm>
        </p:spPr>
        <p:txBody>
          <a:bodyPr>
            <a:noAutofit/>
          </a:bodyPr>
          <a:lstStyle/>
          <a:p>
            <a:r>
              <a:rPr lang="ja-JP" altLang="en-US" sz="3200" dirty="0"/>
              <a:t>寄付送金の注意点</a:t>
            </a:r>
            <a:endParaRPr kumimoji="1" lang="ja-JP" altLang="en-US" sz="3200"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600639375"/>
              </p:ext>
            </p:extLst>
          </p:nvPr>
        </p:nvGraphicFramePr>
        <p:xfrm>
          <a:off x="2404641" y="1083187"/>
          <a:ext cx="3410375" cy="4795540"/>
        </p:xfrm>
        <a:graphic>
          <a:graphicData uri="http://schemas.openxmlformats.org/presentationml/2006/ole">
            <mc:AlternateContent xmlns:mc="http://schemas.openxmlformats.org/markup-compatibility/2006">
              <mc:Choice xmlns:v="urn:schemas-microsoft-com:vml" Requires="v">
                <p:oleObj spid="_x0000_s6263" name="Acrobat Document" r:id="rId4" imgW="2833560" imgH="3985200" progId="AcroExch.Document.DC">
                  <p:embed/>
                </p:oleObj>
              </mc:Choice>
              <mc:Fallback>
                <p:oleObj name="Acrobat Document" r:id="rId4" imgW="2833560" imgH="3985200" progId="AcroExch.Document.DC">
                  <p:embed/>
                  <p:pic>
                    <p:nvPicPr>
                      <p:cNvPr id="4" name="オブジェクト 3"/>
                      <p:cNvPicPr/>
                      <p:nvPr/>
                    </p:nvPicPr>
                    <p:blipFill>
                      <a:blip r:embed="rId5"/>
                      <a:stretch>
                        <a:fillRect/>
                      </a:stretch>
                    </p:blipFill>
                    <p:spPr>
                      <a:xfrm>
                        <a:off x="2404641" y="1083187"/>
                        <a:ext cx="3410375" cy="4795540"/>
                      </a:xfrm>
                      <a:prstGeom prst="rect">
                        <a:avLst/>
                      </a:prstGeom>
                      <a:solidFill>
                        <a:schemeClr val="bg1"/>
                      </a:solidFill>
                      <a:ln>
                        <a:solidFill>
                          <a:schemeClr val="bg2">
                            <a:lumMod val="10000"/>
                          </a:schemeClr>
                        </a:solidFill>
                      </a:ln>
                    </p:spPr>
                  </p:pic>
                </p:oleObj>
              </mc:Fallback>
            </mc:AlternateContent>
          </a:graphicData>
        </a:graphic>
      </p:graphicFrame>
      <p:sp>
        <p:nvSpPr>
          <p:cNvPr id="4" name="正方形/長方形 3"/>
          <p:cNvSpPr/>
          <p:nvPr/>
        </p:nvSpPr>
        <p:spPr>
          <a:xfrm>
            <a:off x="6529584" y="1883776"/>
            <a:ext cx="2305689" cy="2400657"/>
          </a:xfrm>
          <a:prstGeom prst="rect">
            <a:avLst/>
          </a:prstGeom>
          <a:solidFill>
            <a:schemeClr val="bg1"/>
          </a:solidFill>
          <a:ln>
            <a:solidFill>
              <a:schemeClr val="bg2">
                <a:lumMod val="10000"/>
              </a:schemeClr>
            </a:solidFill>
          </a:ln>
        </p:spPr>
        <p:txBody>
          <a:bodyPr wrap="square">
            <a:spAutoFit/>
          </a:bodyPr>
          <a:lstStyle/>
          <a:p>
            <a:pPr>
              <a:lnSpc>
                <a:spcPct val="150000"/>
              </a:lnSpc>
            </a:pPr>
            <a:r>
              <a:rPr lang="ja-JP" altLang="en-US" sz="2000" dirty="0">
                <a:solidFill>
                  <a:srgbClr val="000000"/>
                </a:solidFill>
                <a:latin typeface="ＭＳ Ｐゴシック" panose="020B0600070205080204" pitchFamily="50" charset="-128"/>
                <a:ea typeface="ＭＳ Ｐゴシック" panose="020B0600070205080204" pitchFamily="50" charset="-128"/>
              </a:rPr>
              <a:t> 寄附分類</a:t>
            </a:r>
          </a:p>
          <a:p>
            <a:pPr>
              <a:lnSpc>
                <a:spcPct val="150000"/>
              </a:lnSpc>
            </a:pPr>
            <a:r>
              <a:rPr lang="ja-JP" altLang="en-US" sz="1600" b="1" dirty="0">
                <a:solidFill>
                  <a:srgbClr val="000000"/>
                </a:solidFill>
                <a:latin typeface="ＭＳ Ｐゴシック" panose="020B0600070205080204" pitchFamily="50" charset="-128"/>
                <a:ea typeface="ＭＳ Ｐゴシック" panose="020B0600070205080204" pitchFamily="50" charset="-128"/>
              </a:rPr>
              <a:t> ・年次基金（シェア</a:t>
            </a:r>
            <a:r>
              <a:rPr lang="en-US" altLang="ja-JP" sz="1600" b="1" dirty="0">
                <a:solidFill>
                  <a:srgbClr val="000000"/>
                </a:solidFill>
                <a:latin typeface="ＭＳ Ｐゴシック" panose="020B0600070205080204" pitchFamily="50" charset="-128"/>
                <a:ea typeface="ＭＳ Ｐゴシック" panose="020B0600070205080204" pitchFamily="50" charset="-128"/>
              </a:rPr>
              <a:t>)</a:t>
            </a:r>
          </a:p>
          <a:p>
            <a:pPr>
              <a:lnSpc>
                <a:spcPct val="150000"/>
              </a:lnSpc>
            </a:pPr>
            <a:r>
              <a:rPr lang="ja-JP" altLang="en-US" sz="1600" b="1" dirty="0">
                <a:solidFill>
                  <a:srgbClr val="000000"/>
                </a:solidFill>
                <a:latin typeface="ＭＳ Ｐゴシック" panose="020B0600070205080204" pitchFamily="50" charset="-128"/>
                <a:ea typeface="ＭＳ Ｐゴシック" panose="020B0600070205080204" pitchFamily="50" charset="-128"/>
              </a:rPr>
              <a:t> ・ポリオプラス</a:t>
            </a:r>
            <a:endParaRPr lang="en-US" altLang="ja-JP" sz="1600" b="1" dirty="0">
              <a:solidFill>
                <a:srgbClr val="000000"/>
              </a:solidFill>
              <a:latin typeface="ＭＳ Ｐゴシック" panose="020B0600070205080204" pitchFamily="50" charset="-128"/>
              <a:ea typeface="ＭＳ Ｐゴシック" panose="020B0600070205080204" pitchFamily="50" charset="-128"/>
            </a:endParaRPr>
          </a:p>
          <a:p>
            <a:pPr>
              <a:lnSpc>
                <a:spcPct val="150000"/>
              </a:lnSpc>
            </a:pPr>
            <a:r>
              <a:rPr lang="ja-JP" altLang="en-US" sz="1600" b="1" dirty="0">
                <a:solidFill>
                  <a:srgbClr val="000000"/>
                </a:solidFill>
                <a:latin typeface="ＭＳ Ｐゴシック" panose="020B0600070205080204" pitchFamily="50" charset="-128"/>
                <a:ea typeface="ＭＳ Ｐゴシック" panose="020B0600070205080204" pitchFamily="50" charset="-128"/>
              </a:rPr>
              <a:t> ・恒久基金（シェア）</a:t>
            </a:r>
            <a:endParaRPr lang="en-US" altLang="ja-JP" sz="1600" b="1" dirty="0">
              <a:solidFill>
                <a:srgbClr val="000000"/>
              </a:solidFill>
              <a:latin typeface="ＭＳ Ｐゴシック" panose="020B0600070205080204" pitchFamily="50" charset="-128"/>
              <a:ea typeface="ＭＳ Ｐゴシック" panose="020B0600070205080204" pitchFamily="50" charset="-128"/>
            </a:endParaRPr>
          </a:p>
          <a:p>
            <a:pPr>
              <a:lnSpc>
                <a:spcPct val="150000"/>
              </a:lnSpc>
            </a:pPr>
            <a:r>
              <a:rPr lang="ja-JP" altLang="en-US" sz="1600" b="1" dirty="0">
                <a:solidFill>
                  <a:srgbClr val="000000"/>
                </a:solidFill>
                <a:latin typeface="ＭＳ Ｐゴシック" panose="020B0600070205080204" pitchFamily="50" charset="-128"/>
                <a:ea typeface="ＭＳ Ｐゴシック" panose="020B0600070205080204" pitchFamily="50" charset="-128"/>
              </a:rPr>
              <a:t> ・補助金 （補助金番号）</a:t>
            </a:r>
            <a:endParaRPr lang="en-US" altLang="ja-JP" sz="1600" b="1" dirty="0">
              <a:solidFill>
                <a:srgbClr val="000000"/>
              </a:solidFill>
              <a:latin typeface="ＭＳ Ｐゴシック" panose="020B0600070205080204" pitchFamily="50" charset="-128"/>
              <a:ea typeface="ＭＳ Ｐゴシック" panose="020B0600070205080204" pitchFamily="50" charset="-128"/>
            </a:endParaRPr>
          </a:p>
          <a:p>
            <a:pPr>
              <a:lnSpc>
                <a:spcPct val="150000"/>
              </a:lnSpc>
            </a:pPr>
            <a:r>
              <a:rPr lang="ja-JP" altLang="en-US" sz="1600" b="1" dirty="0">
                <a:solidFill>
                  <a:srgbClr val="000000"/>
                </a:solidFill>
                <a:latin typeface="ＭＳ Ｐゴシック" panose="020B0600070205080204" pitchFamily="50" charset="-128"/>
                <a:ea typeface="ＭＳ Ｐゴシック" panose="020B0600070205080204" pitchFamily="50" charset="-128"/>
              </a:rPr>
              <a:t> ・その他 （詳細）	</a:t>
            </a:r>
          </a:p>
        </p:txBody>
      </p:sp>
      <p:sp>
        <p:nvSpPr>
          <p:cNvPr id="5" name="右矢印 5"/>
          <p:cNvSpPr/>
          <p:nvPr/>
        </p:nvSpPr>
        <p:spPr>
          <a:xfrm rot="9892345" flipH="1">
            <a:off x="4839593" y="2669845"/>
            <a:ext cx="1560726" cy="196617"/>
          </a:xfrm>
          <a:prstGeom prst="rightArrow">
            <a:avLst/>
          </a:prstGeom>
          <a:solidFill>
            <a:srgbClr val="FF0000"/>
          </a:solidFill>
          <a:ln w="28575">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6" name="角丸四角形 7"/>
          <p:cNvSpPr/>
          <p:nvPr/>
        </p:nvSpPr>
        <p:spPr>
          <a:xfrm>
            <a:off x="6577890" y="2417014"/>
            <a:ext cx="1970770" cy="328462"/>
          </a:xfrm>
          <a:prstGeom prst="roundRect">
            <a:avLst/>
          </a:prstGeom>
          <a:noFill/>
          <a:ln w="38100">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152900" y="2745476"/>
            <a:ext cx="617453" cy="5255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20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419" y="192999"/>
            <a:ext cx="7391400" cy="487362"/>
          </a:xfrm>
        </p:spPr>
        <p:txBody>
          <a:bodyPr>
            <a:noAutofit/>
          </a:bodyPr>
          <a:lstStyle/>
          <a:p>
            <a:r>
              <a:rPr lang="ja-JP" altLang="en-US" sz="3200" b="0" cap="all" dirty="0">
                <a:latin typeface="Arial Narrow" pitchFamily="34" charset="0"/>
                <a:ea typeface="ＭＳ Ｐゴシック" pitchFamily="34" charset="-128"/>
              </a:rPr>
              <a:t>寄付者の認証</a:t>
            </a:r>
            <a:endParaRPr lang="en-US" sz="3200" b="0" cap="all" dirty="0"/>
          </a:p>
        </p:txBody>
      </p:sp>
      <p:sp>
        <p:nvSpPr>
          <p:cNvPr id="11" name="Content Placeholder 10"/>
          <p:cNvSpPr>
            <a:spLocks noGrp="1"/>
          </p:cNvSpPr>
          <p:nvPr>
            <p:ph sz="half" idx="13"/>
          </p:nvPr>
        </p:nvSpPr>
        <p:spPr>
          <a:xfrm>
            <a:off x="357419" y="3025122"/>
            <a:ext cx="2602865" cy="2715278"/>
          </a:xfrm>
        </p:spPr>
        <p:txBody>
          <a:bodyPr>
            <a:noAutofit/>
          </a:bodyPr>
          <a:lstStyle/>
          <a:p>
            <a:pPr marL="0" indent="0">
              <a:buNone/>
            </a:pPr>
            <a:r>
              <a:rPr lang="ja-JP" altLang="en-US" sz="1800" dirty="0">
                <a:solidFill>
                  <a:srgbClr val="005DAA"/>
                </a:solidFill>
              </a:rPr>
              <a:t>ポール・ハリス・フェロー</a:t>
            </a:r>
          </a:p>
          <a:p>
            <a:pPr marL="0" indent="0">
              <a:buNone/>
            </a:pPr>
            <a:r>
              <a:rPr lang="en-US" altLang="ja-JP" sz="1800" dirty="0">
                <a:solidFill>
                  <a:srgbClr val="005DAA"/>
                </a:solidFill>
              </a:rPr>
              <a:t>1,000</a:t>
            </a:r>
            <a:r>
              <a:rPr lang="ja-JP" altLang="en-US" sz="1800" dirty="0">
                <a:solidFill>
                  <a:srgbClr val="005DAA"/>
                </a:solidFill>
              </a:rPr>
              <a:t>ドル以上を寄付された方々を認証</a:t>
            </a:r>
          </a:p>
          <a:p>
            <a:pPr marL="0" indent="0">
              <a:buNone/>
            </a:pPr>
            <a:endParaRPr lang="ja-JP" altLang="en-US" sz="1800" dirty="0">
              <a:solidFill>
                <a:srgbClr val="005DAA"/>
              </a:solidFill>
            </a:endParaRPr>
          </a:p>
          <a:p>
            <a:pPr marL="0" indent="0">
              <a:buNone/>
            </a:pPr>
            <a:r>
              <a:rPr lang="ja-JP" altLang="en-US" sz="1800" dirty="0">
                <a:solidFill>
                  <a:srgbClr val="005DAA"/>
                </a:solidFill>
              </a:rPr>
              <a:t>さらに追加で</a:t>
            </a:r>
            <a:r>
              <a:rPr lang="en-US" altLang="ja-JP" sz="1800" dirty="0">
                <a:solidFill>
                  <a:srgbClr val="005DAA"/>
                </a:solidFill>
              </a:rPr>
              <a:t>1,000</a:t>
            </a:r>
            <a:r>
              <a:rPr lang="ja-JP" altLang="en-US" sz="1800" dirty="0">
                <a:solidFill>
                  <a:srgbClr val="005DAA"/>
                </a:solidFill>
              </a:rPr>
              <a:t>ドルを寄付するごとに、「マルチプル・ポール・ハリス・フェロー」として認証</a:t>
            </a:r>
          </a:p>
        </p:txBody>
      </p:sp>
      <p:pic>
        <p:nvPicPr>
          <p:cNvPr id="18" name="Content Placeholder 17" descr="Slide 39 PHSpins05.png"/>
          <p:cNvPicPr>
            <a:picLocks noGrp="1" noChangeAspect="1"/>
          </p:cNvPicPr>
          <p:nvPr>
            <p:ph sz="half" idx="10"/>
          </p:nvPr>
        </p:nvPicPr>
        <p:blipFill rotWithShape="1">
          <a:blip r:embed="rId3" cstate="print">
            <a:extLst>
              <a:ext uri="{28A0092B-C50C-407E-A947-70E740481C1C}">
                <a14:useLocalDpi xmlns:a14="http://schemas.microsoft.com/office/drawing/2010/main" val="0"/>
              </a:ext>
            </a:extLst>
          </a:blip>
          <a:srcRect l="3777" t="21467" r="5852" b="19396"/>
          <a:stretch/>
        </p:blipFill>
        <p:spPr>
          <a:xfrm>
            <a:off x="3178139" y="2634156"/>
            <a:ext cx="1984375" cy="1947863"/>
          </a:xfrm>
          <a:ln w="19050" cmpd="sng">
            <a:noFill/>
          </a:ln>
        </p:spPr>
      </p:pic>
      <p:sp>
        <p:nvSpPr>
          <p:cNvPr id="15" name="Content Placeholder 5"/>
          <p:cNvSpPr>
            <a:spLocks noGrp="1"/>
          </p:cNvSpPr>
          <p:nvPr>
            <p:ph sz="half" idx="13"/>
          </p:nvPr>
        </p:nvSpPr>
        <p:spPr>
          <a:xfrm>
            <a:off x="3295775" y="4676174"/>
            <a:ext cx="2472267" cy="1722848"/>
          </a:xfrm>
        </p:spPr>
        <p:txBody>
          <a:bodyPr>
            <a:normAutofit lnSpcReduction="10000"/>
          </a:bodyPr>
          <a:lstStyle/>
          <a:p>
            <a:pPr marL="0" indent="0">
              <a:buNone/>
            </a:pPr>
            <a:r>
              <a:rPr lang="ja-JP" altLang="en-US" sz="1600" dirty="0">
                <a:solidFill>
                  <a:srgbClr val="005DAA"/>
                </a:solidFill>
              </a:rPr>
              <a:t>ポール・ハリス・ソサエティ年次基金、ポリオプラス、財団が承認したグローバル補助金に毎年</a:t>
            </a:r>
            <a:r>
              <a:rPr lang="en-US" altLang="ja-JP" sz="1600" dirty="0">
                <a:solidFill>
                  <a:srgbClr val="005DAA"/>
                </a:solidFill>
              </a:rPr>
              <a:t>1,000</a:t>
            </a:r>
            <a:r>
              <a:rPr lang="ja-JP" altLang="en-US" sz="1600" dirty="0">
                <a:solidFill>
                  <a:srgbClr val="005DAA"/>
                </a:solidFill>
              </a:rPr>
              <a:t>ドルを寄付することでポール・ハリス・ソサエティにご入会いただけます</a:t>
            </a:r>
          </a:p>
        </p:txBody>
      </p:sp>
      <p:pic>
        <p:nvPicPr>
          <p:cNvPr id="14" name="Content Placeholder 27" descr="Slide 39 _G8A2307_5 sapphire.jpg"/>
          <p:cNvPicPr>
            <a:picLocks noGrp="1" noChangeAspect="1"/>
          </p:cNvPicPr>
          <p:nvPr>
            <p:ph sz="half" idx="10"/>
          </p:nvPr>
        </p:nvPicPr>
        <p:blipFill rotWithShape="1">
          <a:blip r:embed="rId4" cstate="print">
            <a:extLst>
              <a:ext uri="{28A0092B-C50C-407E-A947-70E740481C1C}">
                <a14:useLocalDpi xmlns:a14="http://schemas.microsoft.com/office/drawing/2010/main" val="0"/>
              </a:ext>
            </a:extLst>
          </a:blip>
          <a:srcRect l="-3403" t="2204" r="-3688" b="-5491"/>
          <a:stretch/>
        </p:blipFill>
        <p:spPr>
          <a:xfrm>
            <a:off x="555918" y="1076873"/>
            <a:ext cx="1983275" cy="1948249"/>
          </a:xfrm>
          <a:prstGeom prst="rect">
            <a:avLst/>
          </a:prstGeom>
          <a:ln w="19050" cmpd="sng">
            <a:noFill/>
          </a:ln>
        </p:spPr>
      </p:pic>
      <p:sp>
        <p:nvSpPr>
          <p:cNvPr id="8" name="Content Placeholder 5"/>
          <p:cNvSpPr txBox="1">
            <a:spLocks/>
          </p:cNvSpPr>
          <p:nvPr/>
        </p:nvSpPr>
        <p:spPr>
          <a:xfrm>
            <a:off x="6103533" y="4956236"/>
            <a:ext cx="2269067" cy="87565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ltLang="ja-JP" sz="1600" dirty="0">
                <a:solidFill>
                  <a:srgbClr val="005DAA"/>
                </a:solidFill>
                <a:latin typeface="Georgia"/>
              </a:rPr>
              <a:t>100</a:t>
            </a:r>
            <a:r>
              <a:rPr lang="ja-JP" altLang="en-US" sz="1600" dirty="0">
                <a:solidFill>
                  <a:srgbClr val="005DAA"/>
                </a:solidFill>
                <a:latin typeface="Georgia"/>
              </a:rPr>
              <a:t>％ポール・ハリス・フェロー・クラブ等の</a:t>
            </a:r>
          </a:p>
          <a:p>
            <a:pPr marL="0" indent="0" algn="ctr">
              <a:buFont typeface="Arial"/>
              <a:buNone/>
            </a:pPr>
            <a:r>
              <a:rPr lang="ja-JP" altLang="en-US" sz="1600" dirty="0">
                <a:solidFill>
                  <a:srgbClr val="005DAA"/>
                </a:solidFill>
                <a:latin typeface="Georgia"/>
              </a:rPr>
              <a:t>クラブに対する認証</a:t>
            </a:r>
            <a:endParaRPr lang="en-US" sz="1600" dirty="0">
              <a:solidFill>
                <a:srgbClr val="005DAA"/>
              </a:solidFill>
              <a:latin typeface="Georgia"/>
            </a:endParaRPr>
          </a:p>
        </p:txBody>
      </p:sp>
      <p:sp>
        <p:nvSpPr>
          <p:cNvPr id="2" name="正方形/長方形 1"/>
          <p:cNvSpPr/>
          <p:nvPr/>
        </p:nvSpPr>
        <p:spPr>
          <a:xfrm>
            <a:off x="5917263" y="1403708"/>
            <a:ext cx="3014133" cy="1200329"/>
          </a:xfrm>
          <a:prstGeom prst="rect">
            <a:avLst/>
          </a:prstGeom>
        </p:spPr>
        <p:txBody>
          <a:bodyPr wrap="square">
            <a:spAutoFit/>
          </a:bodyPr>
          <a:lstStyle/>
          <a:p>
            <a:r>
              <a:rPr lang="ja-JP" altLang="en-US" sz="1800" dirty="0">
                <a:solidFill>
                  <a:schemeClr val="tx2"/>
                </a:solidFill>
              </a:rPr>
              <a:t>ベネファクター</a:t>
            </a:r>
          </a:p>
          <a:p>
            <a:r>
              <a:rPr lang="ja-JP" altLang="en-US" sz="1800" dirty="0">
                <a:solidFill>
                  <a:schemeClr val="tx2"/>
                </a:solidFill>
              </a:rPr>
              <a:t>恒久基金に</a:t>
            </a:r>
            <a:r>
              <a:rPr lang="en-US" altLang="ja-JP" sz="1800" dirty="0">
                <a:solidFill>
                  <a:schemeClr val="tx2"/>
                </a:solidFill>
              </a:rPr>
              <a:t>1,000</a:t>
            </a:r>
            <a:r>
              <a:rPr lang="ja-JP" altLang="en-US" sz="1800" dirty="0">
                <a:solidFill>
                  <a:schemeClr val="tx2"/>
                </a:solidFill>
              </a:rPr>
              <a:t>ドル以上を現金で寄付された方を対象とするベネファクターの認証</a:t>
            </a:r>
          </a:p>
        </p:txBody>
      </p:sp>
      <p:sp>
        <p:nvSpPr>
          <p:cNvPr id="4" name="正方形/長方形 3"/>
          <p:cNvSpPr/>
          <p:nvPr/>
        </p:nvSpPr>
        <p:spPr>
          <a:xfrm>
            <a:off x="2774020" y="1339672"/>
            <a:ext cx="2994022" cy="1200329"/>
          </a:xfrm>
          <a:prstGeom prst="rect">
            <a:avLst/>
          </a:prstGeom>
        </p:spPr>
        <p:txBody>
          <a:bodyPr wrap="square">
            <a:spAutoFit/>
          </a:bodyPr>
          <a:lstStyle/>
          <a:p>
            <a:r>
              <a:rPr lang="ja-JP" altLang="en-US" sz="1800" dirty="0">
                <a:solidFill>
                  <a:schemeClr val="tx2"/>
                </a:solidFill>
              </a:rPr>
              <a:t>メジャードナー</a:t>
            </a:r>
          </a:p>
          <a:p>
            <a:r>
              <a:rPr lang="ja-JP" altLang="en-US" sz="1800" dirty="0">
                <a:solidFill>
                  <a:schemeClr val="tx2"/>
                </a:solidFill>
              </a:rPr>
              <a:t>累積寄付の合計が</a:t>
            </a:r>
            <a:r>
              <a:rPr lang="en-US" altLang="ja-JP" sz="1800" dirty="0">
                <a:solidFill>
                  <a:schemeClr val="tx2"/>
                </a:solidFill>
              </a:rPr>
              <a:t>10,000</a:t>
            </a:r>
            <a:r>
              <a:rPr lang="ja-JP" altLang="en-US" sz="1800" dirty="0">
                <a:solidFill>
                  <a:schemeClr val="tx2"/>
                </a:solidFill>
              </a:rPr>
              <a:t>ドルに達した方を対象に</a:t>
            </a:r>
          </a:p>
          <a:p>
            <a:r>
              <a:rPr lang="ja-JP" altLang="en-US" sz="1800" dirty="0">
                <a:solidFill>
                  <a:schemeClr val="tx2"/>
                </a:solidFill>
              </a:rPr>
              <a:t>メジャードナーの認証</a:t>
            </a:r>
          </a:p>
        </p:txBody>
      </p:sp>
      <p:sp>
        <p:nvSpPr>
          <p:cNvPr id="5" name="テキスト ボックス 4">
            <a:extLst>
              <a:ext uri="{FF2B5EF4-FFF2-40B4-BE49-F238E27FC236}">
                <a16:creationId xmlns:a16="http://schemas.microsoft.com/office/drawing/2014/main" xmlns="" id="{EC59C34F-5CD5-4AD7-9BAB-5F601BE2532D}"/>
              </a:ext>
            </a:extLst>
          </p:cNvPr>
          <p:cNvSpPr txBox="1"/>
          <p:nvPr/>
        </p:nvSpPr>
        <p:spPr>
          <a:xfrm>
            <a:off x="5489000" y="3032560"/>
            <a:ext cx="3000012" cy="1015663"/>
          </a:xfrm>
          <a:prstGeom prst="rect">
            <a:avLst/>
          </a:prstGeom>
          <a:noFill/>
        </p:spPr>
        <p:txBody>
          <a:bodyPr wrap="square" rtlCol="0">
            <a:spAutoFit/>
          </a:bodyPr>
          <a:lstStyle/>
          <a:p>
            <a:r>
              <a:rPr lang="ja-JP" altLang="en-US" sz="2000" dirty="0">
                <a:solidFill>
                  <a:srgbClr val="FF0000"/>
                </a:solidFill>
              </a:rPr>
              <a:t>個人からの日本円での寄付は　寄付金控除、或は税額控除が受けられます。</a:t>
            </a:r>
          </a:p>
        </p:txBody>
      </p:sp>
    </p:spTree>
    <p:extLst>
      <p:ext uri="{BB962C8B-B14F-4D97-AF65-F5344CB8AC3E}">
        <p14:creationId xmlns:p14="http://schemas.microsoft.com/office/powerpoint/2010/main" val="4000685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7121" y="232272"/>
            <a:ext cx="7391400" cy="487362"/>
          </a:xfrm>
        </p:spPr>
        <p:txBody>
          <a:bodyPr>
            <a:noAutofit/>
          </a:bodyPr>
          <a:lstStyle/>
          <a:p>
            <a:r>
              <a:rPr kumimoji="1" lang="ja-JP" altLang="en-US" sz="3200" dirty="0"/>
              <a:t>ポール・ハリス・ソサエティ</a:t>
            </a:r>
          </a:p>
        </p:txBody>
      </p:sp>
      <p:pic>
        <p:nvPicPr>
          <p:cNvPr id="3" name="Picture 3" descr="C:\Users\TarpyR\Desktop\PHSpins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30" y="636653"/>
            <a:ext cx="4317755" cy="584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2124635" y="1286435"/>
            <a:ext cx="6705600" cy="4437753"/>
          </a:xfrm>
          <a:prstGeom prst="rect">
            <a:avLst/>
          </a:prstGeom>
          <a:solidFill>
            <a:schemeClr val="bg1"/>
          </a:solidFill>
        </p:spPr>
        <p:txBody>
          <a:bodyPr wrap="square">
            <a:spAutoFit/>
          </a:bodyPr>
          <a:lstStyle/>
          <a:p>
            <a:pPr>
              <a:lnSpc>
                <a:spcPct val="150000"/>
              </a:lnSpc>
            </a:pPr>
            <a:r>
              <a:rPr lang="ja-JP" altLang="en-US" b="1" dirty="0">
                <a:solidFill>
                  <a:schemeClr val="bg2">
                    <a:lumMod val="10000"/>
                  </a:schemeClr>
                </a:solidFill>
                <a:latin typeface="+mn-ea"/>
                <a:cs typeface="Arial" pitchFamily="34" charset="0"/>
              </a:rPr>
              <a:t>ポールハリスソサエィ、略して</a:t>
            </a:r>
            <a:r>
              <a:rPr lang="en-US" altLang="ja-JP" b="1" dirty="0">
                <a:solidFill>
                  <a:schemeClr val="bg2">
                    <a:lumMod val="10000"/>
                  </a:schemeClr>
                </a:solidFill>
                <a:latin typeface="+mn-ea"/>
                <a:cs typeface="Arial" pitchFamily="34" charset="0"/>
              </a:rPr>
              <a:t>PHS </a:t>
            </a:r>
            <a:r>
              <a:rPr lang="ja-JP" altLang="en-US" b="1" dirty="0">
                <a:solidFill>
                  <a:schemeClr val="bg2">
                    <a:lumMod val="10000"/>
                  </a:schemeClr>
                </a:solidFill>
                <a:latin typeface="+mn-ea"/>
                <a:cs typeface="Arial" pitchFamily="34" charset="0"/>
              </a:rPr>
              <a:t>は、</a:t>
            </a:r>
          </a:p>
          <a:p>
            <a:pPr>
              <a:lnSpc>
                <a:spcPct val="150000"/>
              </a:lnSpc>
            </a:pPr>
            <a:r>
              <a:rPr lang="ja-JP" altLang="en-US" b="1" dirty="0">
                <a:solidFill>
                  <a:schemeClr val="bg2">
                    <a:lumMod val="10000"/>
                  </a:schemeClr>
                </a:solidFill>
                <a:latin typeface="+mn-ea"/>
                <a:cs typeface="Arial" pitchFamily="34" charset="0"/>
              </a:rPr>
              <a:t>年次基金、ポリオプラス、財団が承認した補助金プロジェクトに、一括でも合計でも毎年</a:t>
            </a:r>
            <a:r>
              <a:rPr lang="en-US" altLang="ja-JP" b="1" dirty="0">
                <a:solidFill>
                  <a:schemeClr val="bg2">
                    <a:lumMod val="10000"/>
                  </a:schemeClr>
                </a:solidFill>
                <a:latin typeface="+mn-ea"/>
                <a:cs typeface="Arial" pitchFamily="34" charset="0"/>
              </a:rPr>
              <a:t>1,000 </a:t>
            </a:r>
            <a:r>
              <a:rPr lang="ja-JP" altLang="en-US" b="1" dirty="0">
                <a:solidFill>
                  <a:schemeClr val="bg2">
                    <a:lumMod val="10000"/>
                  </a:schemeClr>
                </a:solidFill>
                <a:latin typeface="+mn-ea"/>
                <a:cs typeface="Arial" pitchFamily="34" charset="0"/>
              </a:rPr>
              <a:t>ドル以上をご支援くださる方の認証です。</a:t>
            </a:r>
          </a:p>
          <a:p>
            <a:pPr>
              <a:lnSpc>
                <a:spcPct val="150000"/>
              </a:lnSpc>
            </a:pPr>
            <a:r>
              <a:rPr lang="ja-JP" altLang="en-US" b="1" dirty="0">
                <a:solidFill>
                  <a:schemeClr val="bg2">
                    <a:lumMod val="10000"/>
                  </a:schemeClr>
                </a:solidFill>
                <a:latin typeface="+mn-ea"/>
                <a:cs typeface="Arial" pitchFamily="34" charset="0"/>
              </a:rPr>
              <a:t>会員には、その貢献を称えるための特別な襟ピンが贈られます。</a:t>
            </a:r>
          </a:p>
          <a:p>
            <a:pPr>
              <a:lnSpc>
                <a:spcPct val="150000"/>
              </a:lnSpc>
            </a:pPr>
            <a:r>
              <a:rPr lang="ja-JP" altLang="en-US" b="1" dirty="0">
                <a:solidFill>
                  <a:schemeClr val="bg2">
                    <a:lumMod val="10000"/>
                  </a:schemeClr>
                </a:solidFill>
                <a:latin typeface="+mn-ea"/>
                <a:cs typeface="Arial" pitchFamily="34" charset="0"/>
              </a:rPr>
              <a:t>当地区では</a:t>
            </a:r>
            <a:r>
              <a:rPr lang="en-US" altLang="ja-JP" b="1" dirty="0">
                <a:solidFill>
                  <a:schemeClr val="bg2">
                    <a:lumMod val="10000"/>
                  </a:schemeClr>
                </a:solidFill>
                <a:latin typeface="+mn-ea"/>
                <a:cs typeface="Arial" pitchFamily="34" charset="0"/>
              </a:rPr>
              <a:t>PHS</a:t>
            </a:r>
            <a:r>
              <a:rPr lang="ja-JP" altLang="en-US" b="1" dirty="0">
                <a:solidFill>
                  <a:schemeClr val="bg2">
                    <a:lumMod val="10000"/>
                  </a:schemeClr>
                </a:solidFill>
                <a:latin typeface="+mn-ea"/>
                <a:cs typeface="Arial" pitchFamily="34" charset="0"/>
              </a:rPr>
              <a:t>会員の拡大に今後力を入れていきます。</a:t>
            </a:r>
          </a:p>
        </p:txBody>
      </p:sp>
    </p:spTree>
    <p:extLst>
      <p:ext uri="{BB962C8B-B14F-4D97-AF65-F5344CB8AC3E}">
        <p14:creationId xmlns:p14="http://schemas.microsoft.com/office/powerpoint/2010/main" val="867131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F4F5013-6EBB-4968-B833-74B57832592C}"/>
              </a:ext>
            </a:extLst>
          </p:cNvPr>
          <p:cNvSpPr>
            <a:spLocks noGrp="1"/>
          </p:cNvSpPr>
          <p:nvPr>
            <p:ph type="title"/>
          </p:nvPr>
        </p:nvSpPr>
        <p:spPr/>
        <p:txBody>
          <a:bodyPr>
            <a:normAutofit fontScale="90000"/>
          </a:bodyPr>
          <a:lstStyle/>
          <a:p>
            <a:pPr algn="ctr"/>
            <a:r>
              <a:rPr kumimoji="1" lang="ja-JP" altLang="en-US" sz="2800" dirty="0"/>
              <a:t>ポール・ハリス・ソサエティーの入会方法</a:t>
            </a:r>
          </a:p>
        </p:txBody>
      </p:sp>
      <p:sp>
        <p:nvSpPr>
          <p:cNvPr id="3" name="正方形/長方形 2">
            <a:extLst>
              <a:ext uri="{FF2B5EF4-FFF2-40B4-BE49-F238E27FC236}">
                <a16:creationId xmlns:a16="http://schemas.microsoft.com/office/drawing/2014/main" xmlns="" id="{92676F67-2D91-4C65-B0CF-EE2130084C61}"/>
              </a:ext>
            </a:extLst>
          </p:cNvPr>
          <p:cNvSpPr/>
          <p:nvPr/>
        </p:nvSpPr>
        <p:spPr>
          <a:xfrm>
            <a:off x="601884" y="1166842"/>
            <a:ext cx="7928658" cy="4893647"/>
          </a:xfrm>
          <a:prstGeom prst="rect">
            <a:avLst/>
          </a:prstGeom>
        </p:spPr>
        <p:txBody>
          <a:bodyPr wrap="square">
            <a:spAutoFit/>
          </a:bodyPr>
          <a:lstStyle/>
          <a:p>
            <a:r>
              <a:rPr lang="ja-JP" altLang="en-US" dirty="0"/>
              <a:t>以下 </a:t>
            </a:r>
            <a:r>
              <a:rPr lang="en-US" altLang="ja-JP" dirty="0"/>
              <a:t>2 </a:t>
            </a:r>
            <a:r>
              <a:rPr lang="ja-JP" altLang="en-US" dirty="0" err="1"/>
              <a:t>つの</a:t>
            </a:r>
            <a:r>
              <a:rPr lang="ja-JP" altLang="en-US" dirty="0"/>
              <a:t>方法があります。</a:t>
            </a:r>
          </a:p>
          <a:p>
            <a:r>
              <a:rPr lang="ja-JP" altLang="en-US" dirty="0"/>
              <a:t>① ポール・ハリス・ソサエティ推進用パンフレット（資料番号</a:t>
            </a:r>
            <a:r>
              <a:rPr lang="en-US" altLang="ja-JP" dirty="0"/>
              <a:t>:099</a:t>
            </a:r>
            <a:r>
              <a:rPr lang="ja-JP" altLang="en-US" dirty="0"/>
              <a:t>）の一部が入会申込書になっていますので、必要事項をご記入し、地区へご提出ください。</a:t>
            </a:r>
          </a:p>
          <a:p>
            <a:r>
              <a:rPr lang="ja-JP" altLang="en-US" dirty="0"/>
              <a:t>（ポール・ハリス・ソサエティ推進用パンフレットはウェブサイトからダウンロードできます。） </a:t>
            </a:r>
          </a:p>
          <a:p>
            <a:r>
              <a:rPr lang="ja-JP" altLang="en-US" dirty="0"/>
              <a:t>② 事前にマイロータリー</a:t>
            </a:r>
            <a:r>
              <a:rPr lang="en-US" altLang="ja-JP" dirty="0"/>
              <a:t>ID</a:t>
            </a:r>
            <a:r>
              <a:rPr lang="ja-JP" altLang="en-US" dirty="0"/>
              <a:t>をご用意ください。</a:t>
            </a:r>
          </a:p>
          <a:p>
            <a:r>
              <a:rPr lang="ja-JP" altLang="en-US" dirty="0"/>
              <a:t>ウェブサイトにアクセスし、</a:t>
            </a:r>
          </a:p>
          <a:p>
            <a:r>
              <a:rPr lang="ja-JP" altLang="en-US" dirty="0"/>
              <a:t>「行動する」→「寄付者の認証」→「ポール・ハリス・ソサエティ・メンバー」の順にクリックします。</a:t>
            </a:r>
          </a:p>
          <a:p>
            <a:r>
              <a:rPr lang="ja-JP" altLang="en-US" dirty="0"/>
              <a:t>「</a:t>
            </a:r>
            <a:r>
              <a:rPr lang="en-US" altLang="ja-JP" dirty="0"/>
              <a:t>PHS </a:t>
            </a:r>
            <a:r>
              <a:rPr lang="ja-JP" altLang="en-US" dirty="0"/>
              <a:t>入会フォーム」をクリックして、ポール・ハリス・ソサエティ入会フォームにご入力・送信（画面右下「</a:t>
            </a:r>
            <a:r>
              <a:rPr lang="en-US" altLang="ja-JP" dirty="0"/>
              <a:t>FINISH</a:t>
            </a:r>
            <a:r>
              <a:rPr lang="ja-JP" altLang="en-US" dirty="0"/>
              <a:t>」）をお願いいたします。 </a:t>
            </a:r>
          </a:p>
        </p:txBody>
      </p:sp>
    </p:spTree>
    <p:extLst>
      <p:ext uri="{BB962C8B-B14F-4D97-AF65-F5344CB8AC3E}">
        <p14:creationId xmlns:p14="http://schemas.microsoft.com/office/powerpoint/2010/main" val="2859437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9343"/>
          <a:stretch/>
        </p:blipFill>
        <p:spPr>
          <a:xfrm>
            <a:off x="-3363" y="-16480"/>
            <a:ext cx="4573776" cy="2764298"/>
          </a:xfrm>
          <a:prstGeom prst="rect">
            <a:avLst/>
          </a:prstGeom>
        </p:spPr>
      </p:pic>
      <p:pic>
        <p:nvPicPr>
          <p:cNvPr id="4" name="Content Placeholder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4267"/>
            <a:ext cx="4026484" cy="2714826"/>
          </a:xfrm>
          <a:prstGeom prst="rect">
            <a:avLst/>
          </a:prstGeom>
        </p:spPr>
      </p:pic>
      <p:pic>
        <p:nvPicPr>
          <p:cNvPr id="5" name="Content Placeholder 9"/>
          <p:cNvPicPr>
            <a:picLocks noChangeAspect="1"/>
          </p:cNvPicPr>
          <p:nvPr/>
        </p:nvPicPr>
        <p:blipFill rotWithShape="1">
          <a:blip r:embed="rId5" cstate="print">
            <a:extLst>
              <a:ext uri="{28A0092B-C50C-407E-A947-70E740481C1C}">
                <a14:useLocalDpi xmlns:a14="http://schemas.microsoft.com/office/drawing/2010/main" val="0"/>
              </a:ext>
            </a:extLst>
          </a:blip>
          <a:srcRect l="381" t="11517" b="-11517"/>
          <a:stretch/>
        </p:blipFill>
        <p:spPr>
          <a:xfrm>
            <a:off x="4570413" y="-16480"/>
            <a:ext cx="4570224" cy="305958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9152" y="3234267"/>
            <a:ext cx="1814001" cy="2721002"/>
          </a:xfrm>
          <a:prstGeom prst="rect">
            <a:avLst/>
          </a:prstGeom>
        </p:spPr>
      </p:pic>
      <p:pic>
        <p:nvPicPr>
          <p:cNvPr id="7" name="Content Placehold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2304" y="3234267"/>
            <a:ext cx="4085814" cy="2714826"/>
          </a:xfrm>
          <a:prstGeom prst="rect">
            <a:avLst/>
          </a:prstGeom>
        </p:spPr>
      </p:pic>
      <p:sp>
        <p:nvSpPr>
          <p:cNvPr id="9" name="Rectangle 8"/>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2"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ja-JP" altLang="en-US" sz="3200" dirty="0">
                <a:latin typeface="Arial Narrow" pitchFamily="34" charset="0"/>
                <a:ea typeface="ＭＳ Ｐゴシック" pitchFamily="34" charset="-128"/>
              </a:rPr>
              <a:t>財団がもたらしたもの</a:t>
            </a:r>
            <a:endParaRPr lang="en-US" sz="3200" dirty="0"/>
          </a:p>
        </p:txBody>
      </p:sp>
      <p:sp>
        <p:nvSpPr>
          <p:cNvPr id="10" name="Subtitle 2"/>
          <p:cNvSpPr txBox="1">
            <a:spLocks/>
          </p:cNvSpPr>
          <p:nvPr/>
        </p:nvSpPr>
        <p:spPr>
          <a:xfrm>
            <a:off x="2517775" y="6113615"/>
            <a:ext cx="6400800" cy="514350"/>
          </a:xfrm>
          <a:prstGeom prst="rect">
            <a:avLst/>
          </a:prstGeom>
        </p:spPr>
        <p:txBody>
          <a:bodyPr>
            <a:no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ja-JP" altLang="en-US" sz="3600" dirty="0"/>
              <a:t>世界でよいことをした</a:t>
            </a:r>
            <a:r>
              <a:rPr lang="en-US" altLang="ja-JP" sz="3600" dirty="0">
                <a:latin typeface="Arial" panose="020B0604020202020204" pitchFamily="34" charset="0"/>
                <a:cs typeface="Arial" panose="020B0604020202020204" pitchFamily="34" charset="0"/>
              </a:rPr>
              <a:t>100</a:t>
            </a:r>
            <a:r>
              <a:rPr lang="ja-JP" altLang="en-US" sz="3600" dirty="0"/>
              <a:t>年</a:t>
            </a:r>
            <a:endParaRPr lang="en-US" sz="3600" dirty="0"/>
          </a:p>
        </p:txBody>
      </p:sp>
      <p:sp>
        <p:nvSpPr>
          <p:cNvPr id="11" name="Content Placeholder 10"/>
          <p:cNvSpPr txBox="1">
            <a:spLocks/>
          </p:cNvSpPr>
          <p:nvPr/>
        </p:nvSpPr>
        <p:spPr>
          <a:xfrm>
            <a:off x="7717515" y="5739707"/>
            <a:ext cx="1434214" cy="429477"/>
          </a:xfrm>
          <a:prstGeom prst="rect">
            <a:avLst/>
          </a:prstGeom>
        </p:spPr>
        <p:txBody>
          <a:bodyPr>
            <a:normAutofit/>
          </a:bodyPr>
          <a:lst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900" dirty="0">
                <a:solidFill>
                  <a:srgbClr val="9EA6B4"/>
                </a:solidFill>
              </a:rPr>
              <a:t>Jean-Mark </a:t>
            </a:r>
            <a:r>
              <a:rPr lang="en-US" sz="900" dirty="0" err="1">
                <a:solidFill>
                  <a:srgbClr val="9EA6B4"/>
                </a:solidFill>
              </a:rPr>
              <a:t>Giboux</a:t>
            </a:r>
            <a:endParaRPr lang="en-US" sz="900" dirty="0">
              <a:solidFill>
                <a:srgbClr val="9EA6B4"/>
              </a:solidFill>
            </a:endParaRPr>
          </a:p>
        </p:txBody>
      </p:sp>
    </p:spTree>
    <p:extLst>
      <p:ext uri="{BB962C8B-B14F-4D97-AF65-F5344CB8AC3E}">
        <p14:creationId xmlns:p14="http://schemas.microsoft.com/office/powerpoint/2010/main" val="1818624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59200" y="910689"/>
            <a:ext cx="419428" cy="5825173"/>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itle 2"/>
          <p:cNvSpPr>
            <a:spLocks noGrp="1"/>
          </p:cNvSpPr>
          <p:nvPr>
            <p:ph type="title"/>
          </p:nvPr>
        </p:nvSpPr>
        <p:spPr>
          <a:xfrm>
            <a:off x="357419" y="192999"/>
            <a:ext cx="7391400" cy="487362"/>
          </a:xfrm>
        </p:spPr>
        <p:txBody>
          <a:bodyPr>
            <a:noAutofit/>
          </a:bodyPr>
          <a:lstStyle/>
          <a:p>
            <a:r>
              <a:rPr lang="ja-JP" altLang="en-US" sz="3200" b="0" cap="all" dirty="0">
                <a:latin typeface="Arial Narrow" pitchFamily="34" charset="0"/>
                <a:ea typeface="ＭＳ Ｐゴシック" pitchFamily="34" charset="-128"/>
              </a:rPr>
              <a:t>財団がもたらした影響</a:t>
            </a:r>
            <a:endParaRPr lang="en-US" sz="3200" b="0" cap="all" dirty="0"/>
          </a:p>
        </p:txBody>
      </p:sp>
      <p:pic>
        <p:nvPicPr>
          <p:cNvPr id="1026" name="Picture 2" descr="R:\COMSHARE\FProd\Foundation\Centennial\TRF Centennial PPT\Slide 40 MU\Slide 42 Foundation Impact J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19" y="980440"/>
            <a:ext cx="3318931" cy="4912018"/>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436533" y="980440"/>
            <a:ext cx="4538134" cy="5755422"/>
          </a:xfrm>
          <a:prstGeom prst="rect">
            <a:avLst/>
          </a:prstGeom>
        </p:spPr>
        <p:txBody>
          <a:bodyPr wrap="square">
            <a:spAutoFit/>
          </a:bodyPr>
          <a:lstStyle/>
          <a:p>
            <a:r>
              <a:rPr lang="en-US" altLang="ja-JP" sz="2300" dirty="0"/>
              <a:t>26</a:t>
            </a:r>
            <a:r>
              <a:rPr lang="ja-JP" altLang="en-US" sz="2300" dirty="0"/>
              <a:t>ドル</a:t>
            </a:r>
            <a:r>
              <a:rPr lang="en-US" altLang="ja-JP" sz="2300" dirty="0"/>
              <a:t>50</a:t>
            </a:r>
            <a:r>
              <a:rPr lang="ja-JP" altLang="en-US" sz="2300" dirty="0"/>
              <a:t>セントの最初の寄付が行われて以来、財団の資産は約</a:t>
            </a:r>
            <a:r>
              <a:rPr lang="en-US" altLang="ja-JP" sz="2300" dirty="0"/>
              <a:t>10</a:t>
            </a:r>
            <a:r>
              <a:rPr lang="ja-JP" altLang="en-US" sz="2300" dirty="0"/>
              <a:t>億ドルにまで成長し、これまでに</a:t>
            </a:r>
            <a:r>
              <a:rPr lang="en-US" altLang="ja-JP" sz="2300" dirty="0"/>
              <a:t>30</a:t>
            </a:r>
            <a:r>
              <a:rPr lang="ja-JP" altLang="en-US" sz="2300" dirty="0"/>
              <a:t>億ドルもの資金が人道支援などに使われてきました。</a:t>
            </a:r>
          </a:p>
          <a:p>
            <a:r>
              <a:rPr lang="ja-JP" altLang="en-US" sz="2300" dirty="0"/>
              <a:t>また、</a:t>
            </a:r>
            <a:r>
              <a:rPr lang="en-US" altLang="ja-JP" sz="2300" dirty="0"/>
              <a:t>25</a:t>
            </a:r>
            <a:r>
              <a:rPr lang="ja-JP" altLang="en-US" sz="2300" dirty="0"/>
              <a:t>億人の子どもにポリオ予防接種を行い、野生ポリオウイルスによる発症数は</a:t>
            </a:r>
            <a:r>
              <a:rPr lang="en-US" altLang="ja-JP" sz="2300" dirty="0"/>
              <a:t>99.9</a:t>
            </a:r>
            <a:r>
              <a:rPr lang="ja-JP" altLang="en-US" sz="2300" dirty="0"/>
              <a:t>％減少というところまできました。</a:t>
            </a:r>
          </a:p>
          <a:p>
            <a:r>
              <a:rPr lang="ja-JP" altLang="en-US" sz="2300" dirty="0"/>
              <a:t>これまでに</a:t>
            </a:r>
            <a:r>
              <a:rPr lang="en-US" altLang="ja-JP" sz="2300" dirty="0"/>
              <a:t>900</a:t>
            </a:r>
            <a:r>
              <a:rPr lang="ja-JP" altLang="en-US" sz="2300" dirty="0"/>
              <a:t>人以上のフェローが平和センターで研究を行い、紛争解決、戦後処理、平和推進のスキルを習得しています。</a:t>
            </a:r>
          </a:p>
          <a:p>
            <a:r>
              <a:rPr lang="ja-JP" altLang="en-US" sz="2300" dirty="0"/>
              <a:t>何十万人もの人びとに、きれいな水へのアクセス、医療と保健、教育の機会を提供してきました。</a:t>
            </a:r>
          </a:p>
        </p:txBody>
      </p:sp>
    </p:spTree>
    <p:extLst>
      <p:ext uri="{BB962C8B-B14F-4D97-AF65-F5344CB8AC3E}">
        <p14:creationId xmlns:p14="http://schemas.microsoft.com/office/powerpoint/2010/main" val="2146300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29771" y="1550318"/>
            <a:ext cx="8146473" cy="3816598"/>
          </a:xfrm>
        </p:spPr>
        <p:txBody>
          <a:bodyPr>
            <a:normAutofit fontScale="92500" lnSpcReduction="20000"/>
          </a:bodyPr>
          <a:lstStyle/>
          <a:p>
            <a:r>
              <a:rPr kumimoji="1" lang="ja-JP" altLang="en-US" dirty="0" smtClean="0"/>
              <a:t>　なぜ寄付をするのか</a:t>
            </a:r>
            <a:r>
              <a:rPr kumimoji="1" lang="en-US" altLang="ja-JP" dirty="0" smtClean="0"/>
              <a:t>?</a:t>
            </a:r>
            <a:endParaRPr kumimoji="1" lang="ja-JP" altLang="en-US" dirty="0" smtClean="0"/>
          </a:p>
          <a:p>
            <a:pPr marL="0" indent="0">
              <a:buNone/>
            </a:pPr>
            <a:endParaRPr kumimoji="1" lang="ja-JP" altLang="en-US" dirty="0" smtClean="0"/>
          </a:p>
          <a:p>
            <a:endParaRPr kumimoji="1" lang="ja-JP" altLang="en-US" dirty="0"/>
          </a:p>
          <a:p>
            <a:endParaRPr kumimoji="1" lang="ja-JP" altLang="en-US" dirty="0" smtClean="0"/>
          </a:p>
          <a:p>
            <a:r>
              <a:rPr kumimoji="1" lang="ja-JP" altLang="en-US" dirty="0" smtClean="0"/>
              <a:t>いくら寄付をするのか</a:t>
            </a:r>
            <a:r>
              <a:rPr kumimoji="1" lang="en-US" altLang="ja-JP" dirty="0" smtClean="0"/>
              <a:t>?</a:t>
            </a:r>
            <a:endParaRPr kumimoji="1" lang="ja-JP" altLang="en-US" dirty="0" smtClean="0"/>
          </a:p>
          <a:p>
            <a:endParaRPr kumimoji="1" lang="ja-JP" altLang="en-US" dirty="0"/>
          </a:p>
          <a:p>
            <a:endParaRPr kumimoji="1" lang="ja-JP" altLang="en-US" dirty="0" smtClean="0"/>
          </a:p>
          <a:p>
            <a:r>
              <a:rPr kumimoji="1" lang="ja-JP" altLang="en-US" dirty="0" smtClean="0"/>
              <a:t>いつまでに寄付をするのか</a:t>
            </a:r>
            <a:r>
              <a:rPr kumimoji="1" lang="en-US" altLang="ja-JP" dirty="0" smtClean="0"/>
              <a:t>?</a:t>
            </a:r>
          </a:p>
        </p:txBody>
      </p:sp>
      <p:sp>
        <p:nvSpPr>
          <p:cNvPr id="3" name="タイトル 2"/>
          <p:cNvSpPr>
            <a:spLocks noGrp="1"/>
          </p:cNvSpPr>
          <p:nvPr>
            <p:ph type="title"/>
          </p:nvPr>
        </p:nvSpPr>
        <p:spPr>
          <a:xfrm>
            <a:off x="783771" y="273505"/>
            <a:ext cx="7391400" cy="487362"/>
          </a:xfrm>
        </p:spPr>
        <p:txBody>
          <a:bodyPr>
            <a:noAutofit/>
          </a:bodyPr>
          <a:lstStyle/>
          <a:p>
            <a:pPr algn="ctr"/>
            <a:r>
              <a:rPr kumimoji="1" lang="ja-JP" altLang="en-US" sz="2800" dirty="0" smtClean="0"/>
              <a:t>今日　これだけは　覚えて帰ってください</a:t>
            </a:r>
            <a:endParaRPr kumimoji="1" lang="ja-JP" altLang="en-US" sz="2800" dirty="0"/>
          </a:p>
        </p:txBody>
      </p:sp>
      <p:sp>
        <p:nvSpPr>
          <p:cNvPr id="4" name="テキスト ボックス 3"/>
          <p:cNvSpPr txBox="1"/>
          <p:nvPr/>
        </p:nvSpPr>
        <p:spPr>
          <a:xfrm>
            <a:off x="1046018" y="1991847"/>
            <a:ext cx="7917872" cy="1200329"/>
          </a:xfrm>
          <a:prstGeom prst="rect">
            <a:avLst/>
          </a:prstGeom>
          <a:noFill/>
        </p:spPr>
        <p:txBody>
          <a:bodyPr wrap="square" rtlCol="0">
            <a:spAutoFit/>
          </a:bodyPr>
          <a:lstStyle/>
          <a:p>
            <a:r>
              <a:rPr lang="ja-JP" altLang="en-US" dirty="0" smtClean="0"/>
              <a:t>寄付はロータリー</a:t>
            </a:r>
            <a:r>
              <a:rPr lang="ja-JP" altLang="en-US" dirty="0"/>
              <a:t>の基本理念の実現</a:t>
            </a:r>
            <a:r>
              <a:rPr lang="ja-JP" altLang="en-US" dirty="0" smtClean="0"/>
              <a:t>のためのひとつの手段</a:t>
            </a:r>
          </a:p>
          <a:p>
            <a:r>
              <a:rPr kumimoji="1" lang="ja-JP" altLang="en-US" dirty="0"/>
              <a:t>真</a:t>
            </a:r>
            <a:r>
              <a:rPr kumimoji="1" lang="ja-JP" altLang="en-US" dirty="0" smtClean="0"/>
              <a:t>のロータリアンであれば奉仕プロジェクトを行うのと同様</a:t>
            </a:r>
          </a:p>
          <a:p>
            <a:r>
              <a:rPr lang="ja-JP" altLang="en-US" dirty="0" smtClean="0"/>
              <a:t>自ら進んで行うもの</a:t>
            </a:r>
            <a:endParaRPr kumimoji="1" lang="ja-JP" altLang="en-US" dirty="0"/>
          </a:p>
        </p:txBody>
      </p:sp>
      <p:sp>
        <p:nvSpPr>
          <p:cNvPr id="5" name="テキスト ボックス 4"/>
          <p:cNvSpPr txBox="1"/>
          <p:nvPr/>
        </p:nvSpPr>
        <p:spPr>
          <a:xfrm>
            <a:off x="1046018" y="3854669"/>
            <a:ext cx="5784272" cy="830997"/>
          </a:xfrm>
          <a:prstGeom prst="rect">
            <a:avLst/>
          </a:prstGeom>
          <a:noFill/>
        </p:spPr>
        <p:txBody>
          <a:bodyPr wrap="square" rtlCol="0">
            <a:spAutoFit/>
          </a:bodyPr>
          <a:lstStyle/>
          <a:p>
            <a:r>
              <a:rPr kumimoji="1" lang="ja-JP" altLang="en-US" dirty="0" smtClean="0"/>
              <a:t>地区目標　　　年次基金寄付　　　</a:t>
            </a:r>
            <a:r>
              <a:rPr kumimoji="1" lang="en-US" altLang="ja-JP" dirty="0" smtClean="0"/>
              <a:t>150</a:t>
            </a:r>
            <a:r>
              <a:rPr kumimoji="1" lang="ja-JP" altLang="en-US" dirty="0" smtClean="0"/>
              <a:t>ドル</a:t>
            </a:r>
          </a:p>
          <a:p>
            <a:r>
              <a:rPr lang="ja-JP" altLang="en-US" dirty="0"/>
              <a:t>　</a:t>
            </a:r>
            <a:r>
              <a:rPr lang="ja-JP" altLang="en-US" dirty="0" smtClean="0"/>
              <a:t>　　　　　</a:t>
            </a:r>
            <a:r>
              <a:rPr kumimoji="1" lang="ja-JP" altLang="en-US" dirty="0" smtClean="0"/>
              <a:t>　　　ポリオプラス　　　　　</a:t>
            </a:r>
            <a:r>
              <a:rPr kumimoji="1" lang="en-US" altLang="ja-JP" dirty="0" smtClean="0"/>
              <a:t>30</a:t>
            </a:r>
            <a:r>
              <a:rPr kumimoji="1" lang="ja-JP" altLang="en-US" dirty="0" smtClean="0"/>
              <a:t>ドル</a:t>
            </a:r>
            <a:endParaRPr kumimoji="1" lang="ja-JP" altLang="en-US" dirty="0"/>
          </a:p>
        </p:txBody>
      </p:sp>
      <p:sp>
        <p:nvSpPr>
          <p:cNvPr id="7" name="テキスト ボックス 6"/>
          <p:cNvSpPr txBox="1"/>
          <p:nvPr/>
        </p:nvSpPr>
        <p:spPr>
          <a:xfrm>
            <a:off x="1046018" y="5348159"/>
            <a:ext cx="7670800" cy="461665"/>
          </a:xfrm>
          <a:prstGeom prst="rect">
            <a:avLst/>
          </a:prstGeom>
          <a:noFill/>
        </p:spPr>
        <p:txBody>
          <a:bodyPr wrap="square" rtlCol="0">
            <a:spAutoFit/>
          </a:bodyPr>
          <a:lstStyle/>
          <a:p>
            <a:r>
              <a:rPr lang="ja-JP" altLang="en-US" dirty="0"/>
              <a:t>年次基金は一部</a:t>
            </a:r>
            <a:r>
              <a:rPr lang="ja-JP" altLang="en-US" dirty="0" smtClean="0"/>
              <a:t>でも</a:t>
            </a:r>
            <a:r>
              <a:rPr lang="en-US" altLang="ja-JP" dirty="0" smtClean="0"/>
              <a:t>12</a:t>
            </a:r>
            <a:r>
              <a:rPr lang="ja-JP" altLang="en-US" dirty="0"/>
              <a:t>月末</a:t>
            </a:r>
            <a:r>
              <a:rPr lang="ja-JP" altLang="en-US" dirty="0" smtClean="0"/>
              <a:t>までに</a:t>
            </a:r>
            <a:endParaRPr lang="en-US" altLang="ja-JP" dirty="0" smtClean="0"/>
          </a:p>
        </p:txBody>
      </p:sp>
    </p:spTree>
    <p:extLst>
      <p:ext uri="{BB962C8B-B14F-4D97-AF65-F5344CB8AC3E}">
        <p14:creationId xmlns:p14="http://schemas.microsoft.com/office/powerpoint/2010/main" val="35867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233464" y="2924291"/>
            <a:ext cx="4545195" cy="17449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ja-JP" altLang="en-US" sz="2600" b="1" dirty="0">
                <a:solidFill>
                  <a:schemeClr val="bg1"/>
                </a:solidFill>
                <a:latin typeface="Arial" panose="020B0604020202020204" pitchFamily="34" charset="0"/>
                <a:cs typeface="Arial" panose="020B0604020202020204" pitchFamily="34" charset="0"/>
              </a:rPr>
              <a:t>自分だけでなく、人のために</a:t>
            </a:r>
            <a:r>
              <a:rPr lang="en-US" altLang="ja-JP" sz="2600" b="1" dirty="0">
                <a:solidFill>
                  <a:schemeClr val="bg1"/>
                </a:solidFill>
                <a:latin typeface="Arial" panose="020B0604020202020204" pitchFamily="34" charset="0"/>
                <a:cs typeface="Arial" panose="020B0604020202020204" pitchFamily="34" charset="0"/>
              </a:rPr>
              <a:t/>
            </a:r>
            <a:br>
              <a:rPr lang="en-US" altLang="ja-JP" sz="2600" b="1" dirty="0">
                <a:solidFill>
                  <a:schemeClr val="bg1"/>
                </a:solidFill>
                <a:latin typeface="Arial" panose="020B0604020202020204" pitchFamily="34" charset="0"/>
                <a:cs typeface="Arial" panose="020B0604020202020204" pitchFamily="34" charset="0"/>
              </a:rPr>
            </a:br>
            <a:r>
              <a:rPr lang="ja-JP" altLang="en-US" sz="2600" b="1" dirty="0">
                <a:solidFill>
                  <a:schemeClr val="bg1"/>
                </a:solidFill>
                <a:latin typeface="Arial" panose="020B0604020202020204" pitchFamily="34" charset="0"/>
                <a:cs typeface="Arial" panose="020B0604020202020204" pitchFamily="34" charset="0"/>
              </a:rPr>
              <a:t>よいことをする喜びのために</a:t>
            </a:r>
            <a:r>
              <a:rPr lang="en-US" altLang="ja-JP" sz="2600" b="1" dirty="0">
                <a:solidFill>
                  <a:schemeClr val="bg1"/>
                </a:solidFill>
                <a:latin typeface="Arial" panose="020B0604020202020204" pitchFamily="34" charset="0"/>
                <a:cs typeface="Arial" panose="020B0604020202020204" pitchFamily="34" charset="0"/>
              </a:rPr>
              <a:t/>
            </a:r>
            <a:br>
              <a:rPr lang="en-US" altLang="ja-JP" sz="2600" b="1" dirty="0">
                <a:solidFill>
                  <a:schemeClr val="bg1"/>
                </a:solidFill>
                <a:latin typeface="Arial" panose="020B0604020202020204" pitchFamily="34" charset="0"/>
                <a:cs typeface="Arial" panose="020B0604020202020204" pitchFamily="34" charset="0"/>
              </a:rPr>
            </a:br>
            <a:r>
              <a:rPr lang="ja-JP" altLang="en-US" sz="2600" b="1" dirty="0">
                <a:solidFill>
                  <a:schemeClr val="bg1"/>
                </a:solidFill>
                <a:latin typeface="Arial" panose="020B0604020202020204" pitchFamily="34" charset="0"/>
                <a:cs typeface="Arial" panose="020B0604020202020204" pitchFamily="34" charset="0"/>
              </a:rPr>
              <a:t>私たちは生きるべきです</a:t>
            </a:r>
            <a:endParaRPr lang="en-US" altLang="ja-JP" sz="2600" b="1" dirty="0">
              <a:solidFill>
                <a:schemeClr val="bg1"/>
              </a:solidFill>
              <a:latin typeface="Arial" panose="020B0604020202020204" pitchFamily="34" charset="0"/>
              <a:cs typeface="Arial" panose="020B0604020202020204" pitchFamily="34" charset="0"/>
            </a:endParaRPr>
          </a:p>
          <a:p>
            <a:pPr marL="0" indent="0">
              <a:spcBef>
                <a:spcPts val="1200"/>
              </a:spcBef>
              <a:buFont typeface="Arial" pitchFamily="34" charset="0"/>
              <a:buNone/>
            </a:pPr>
            <a:r>
              <a:rPr lang="ja-JP" altLang="en-US" sz="2600" b="1" dirty="0">
                <a:solidFill>
                  <a:schemeClr val="bg1"/>
                </a:solidFill>
                <a:latin typeface="Arial" panose="020B0604020202020204" pitchFamily="34" charset="0"/>
                <a:cs typeface="Arial" panose="020B0604020202020204" pitchFamily="34" charset="0"/>
              </a:rPr>
              <a:t>　　</a:t>
            </a:r>
            <a:r>
              <a:rPr lang="en-US" altLang="en-US" sz="2600" b="1" dirty="0">
                <a:solidFill>
                  <a:schemeClr val="bg1"/>
                </a:solidFill>
                <a:latin typeface="Arial" panose="020B0604020202020204" pitchFamily="34" charset="0"/>
                <a:cs typeface="Arial" panose="020B0604020202020204" pitchFamily="34" charset="0"/>
              </a:rPr>
              <a:t>— </a:t>
            </a:r>
            <a:r>
              <a:rPr lang="ja-JP" altLang="en-US" sz="2600" b="1" dirty="0">
                <a:solidFill>
                  <a:schemeClr val="bg1"/>
                </a:solidFill>
                <a:latin typeface="Arial" panose="020B0604020202020204" pitchFamily="34" charset="0"/>
                <a:cs typeface="Arial" panose="020B0604020202020204" pitchFamily="34" charset="0"/>
              </a:rPr>
              <a:t>アーチ・クランフ、</a:t>
            </a:r>
            <a:r>
              <a:rPr lang="en-US" altLang="ja-JP" sz="2600" b="1" dirty="0">
                <a:solidFill>
                  <a:schemeClr val="bg1"/>
                </a:solidFill>
                <a:latin typeface="Arial" panose="020B0604020202020204" pitchFamily="34" charset="0"/>
                <a:cs typeface="Arial" panose="020B0604020202020204" pitchFamily="34" charset="0"/>
              </a:rPr>
              <a:t>1929</a:t>
            </a:r>
            <a:r>
              <a:rPr lang="ja-JP" altLang="en-US" sz="2600" b="1" dirty="0">
                <a:solidFill>
                  <a:schemeClr val="bg1"/>
                </a:solidFill>
                <a:latin typeface="Arial" panose="020B0604020202020204" pitchFamily="34" charset="0"/>
                <a:cs typeface="Arial" panose="020B0604020202020204" pitchFamily="34" charset="0"/>
              </a:rPr>
              <a:t>年</a:t>
            </a:r>
            <a:endParaRPr lang="en-US" altLang="en-US" sz="2600" b="1" dirty="0">
              <a:solidFill>
                <a:schemeClr val="bg1"/>
              </a:solidFill>
              <a:latin typeface="Arial" panose="020B0604020202020204" pitchFamily="34" charset="0"/>
              <a:cs typeface="Arial" panose="020B0604020202020204" pitchFamily="34" charset="0"/>
            </a:endParaRPr>
          </a:p>
          <a:p>
            <a:pPr marL="0" indent="0">
              <a:spcBef>
                <a:spcPts val="0"/>
              </a:spcBef>
              <a:buFont typeface="Arial" pitchFamily="34" charset="0"/>
              <a:buNone/>
            </a:pPr>
            <a:endParaRPr lang="en-US" altLang="en-US" sz="2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2" name="Content Placeholder 3" descr="Slide 43 20110216_HT_042.jpg"/>
          <p:cNvPicPr>
            <a:picLocks noChangeAspect="1"/>
          </p:cNvPicPr>
          <p:nvPr/>
        </p:nvPicPr>
        <p:blipFill rotWithShape="1">
          <a:blip r:embed="rId3" cstate="print">
            <a:extLst>
              <a:ext uri="{28A0092B-C50C-407E-A947-70E740481C1C}">
                <a14:useLocalDpi xmlns:a14="http://schemas.microsoft.com/office/drawing/2010/main" val="0"/>
              </a:ext>
            </a:extLst>
          </a:blip>
          <a:srcRect l="10062" t="5920" r="21578" b="12350"/>
          <a:stretch/>
        </p:blipFill>
        <p:spPr>
          <a:xfrm>
            <a:off x="4788370" y="0"/>
            <a:ext cx="4355630" cy="3472290"/>
          </a:xfrm>
          <a:prstGeom prst="rect">
            <a:avLst/>
          </a:prstGeom>
        </p:spPr>
      </p:pic>
      <p:pic>
        <p:nvPicPr>
          <p:cNvPr id="13" name="Content Placeholder 27"/>
          <p:cNvPicPr>
            <a:picLocks noChangeAspect="1"/>
          </p:cNvPicPr>
          <p:nvPr/>
        </p:nvPicPr>
        <p:blipFill rotWithShape="1">
          <a:blip r:embed="rId4" cstate="print">
            <a:extLst>
              <a:ext uri="{28A0092B-C50C-407E-A947-70E740481C1C}">
                <a14:useLocalDpi xmlns:a14="http://schemas.microsoft.com/office/drawing/2010/main" val="0"/>
              </a:ext>
            </a:extLst>
          </a:blip>
          <a:srcRect t="9589" r="-569" b="1825"/>
          <a:stretch/>
        </p:blipFill>
        <p:spPr>
          <a:xfrm>
            <a:off x="0" y="1"/>
            <a:ext cx="2624667" cy="2682323"/>
          </a:xfrm>
          <a:prstGeom prst="rect">
            <a:avLst/>
          </a:prstGeom>
          <a:ln w="19050" cmpd="sng">
            <a:noFill/>
          </a:ln>
        </p:spPr>
      </p:pic>
      <p:pic>
        <p:nvPicPr>
          <p:cNvPr id="14" name="Content Placeholder 17"/>
          <p:cNvPicPr>
            <a:picLocks noChangeAspect="1"/>
          </p:cNvPicPr>
          <p:nvPr/>
        </p:nvPicPr>
        <p:blipFill rotWithShape="1">
          <a:blip r:embed="rId5" cstate="print">
            <a:extLst>
              <a:ext uri="{28A0092B-C50C-407E-A947-70E740481C1C}">
                <a14:useLocalDpi xmlns:a14="http://schemas.microsoft.com/office/drawing/2010/main" val="0"/>
              </a:ext>
            </a:extLst>
          </a:blip>
          <a:srcRect t="7914" r="7914"/>
          <a:stretch/>
        </p:blipFill>
        <p:spPr>
          <a:xfrm>
            <a:off x="2580498" y="0"/>
            <a:ext cx="2198162" cy="2673856"/>
          </a:xfrm>
          <a:prstGeom prst="rect">
            <a:avLst/>
          </a:prstGeom>
          <a:ln w="19050" cmpd="sng">
            <a:noFill/>
          </a:ln>
        </p:spPr>
      </p:pic>
      <p:pic>
        <p:nvPicPr>
          <p:cNvPr id="16" name="Content Placeholder 17"/>
          <p:cNvPicPr>
            <a:picLocks noChangeAspect="1"/>
          </p:cNvPicPr>
          <p:nvPr/>
        </p:nvPicPr>
        <p:blipFill rotWithShape="1">
          <a:blip r:embed="rId6" cstate="print">
            <a:extLst>
              <a:ext uri="{28A0092B-C50C-407E-A947-70E740481C1C}">
                <a14:useLocalDpi xmlns:a14="http://schemas.microsoft.com/office/drawing/2010/main" val="0"/>
              </a:ext>
            </a:extLst>
          </a:blip>
          <a:srcRect l="10838" t="21656" r="9091" b="22397"/>
          <a:stretch/>
        </p:blipFill>
        <p:spPr>
          <a:xfrm>
            <a:off x="-1" y="4956847"/>
            <a:ext cx="4816884" cy="2243744"/>
          </a:xfrm>
          <a:prstGeom prst="rect">
            <a:avLst/>
          </a:prstGeom>
          <a:ln w="12700" cmpd="sng">
            <a:noFill/>
          </a:ln>
        </p:spPr>
      </p:pic>
      <p:pic>
        <p:nvPicPr>
          <p:cNvPr id="15" name="Content Placeholder 17"/>
          <p:cNvPicPr>
            <a:picLocks noChangeAspect="1"/>
          </p:cNvPicPr>
          <p:nvPr/>
        </p:nvPicPr>
        <p:blipFill rotWithShape="1">
          <a:blip r:embed="rId7" cstate="print">
            <a:extLst>
              <a:ext uri="{28A0092B-C50C-407E-A947-70E740481C1C}">
                <a14:useLocalDpi xmlns:a14="http://schemas.microsoft.com/office/drawing/2010/main" val="0"/>
              </a:ext>
            </a:extLst>
          </a:blip>
          <a:srcRect l="14423" t="6818" r="15384" b="20232"/>
          <a:stretch/>
        </p:blipFill>
        <p:spPr>
          <a:xfrm>
            <a:off x="4788370" y="2673854"/>
            <a:ext cx="4355630" cy="4526737"/>
          </a:xfrm>
          <a:prstGeom prst="rect">
            <a:avLst/>
          </a:prstGeom>
          <a:ln w="19050" cmpd="sng">
            <a:noFill/>
          </a:ln>
        </p:spPr>
      </p:pic>
    </p:spTree>
    <p:extLst>
      <p:ext uri="{BB962C8B-B14F-4D97-AF65-F5344CB8AC3E}">
        <p14:creationId xmlns:p14="http://schemas.microsoft.com/office/powerpoint/2010/main" val="3097174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2"/>
          </p:nvPr>
        </p:nvSpPr>
        <p:spPr>
          <a:xfrm>
            <a:off x="375561" y="1606711"/>
            <a:ext cx="4084061" cy="4180860"/>
          </a:xfrm>
        </p:spPr>
        <p:txBody>
          <a:bodyPr>
            <a:noAutofit/>
          </a:bodyPr>
          <a:lstStyle/>
          <a:p>
            <a:pPr marL="0" indent="0">
              <a:spcBef>
                <a:spcPts val="0"/>
              </a:spcBef>
              <a:spcAft>
                <a:spcPts val="900"/>
              </a:spcAft>
              <a:buNone/>
            </a:pPr>
            <a:r>
              <a:rPr lang="ja-JP" altLang="en-US" sz="2600" dirty="0">
                <a:ea typeface="ＭＳ Ｐゴシック" pitchFamily="34" charset="-128"/>
              </a:rPr>
              <a:t>ロータリアンが</a:t>
            </a:r>
            <a:endParaRPr lang="en-US" altLang="ja-JP" sz="2600" dirty="0">
              <a:ea typeface="ＭＳ Ｐゴシック" pitchFamily="34" charset="-128"/>
            </a:endParaRPr>
          </a:p>
          <a:p>
            <a:pPr marL="0" indent="0">
              <a:spcBef>
                <a:spcPts val="0"/>
              </a:spcBef>
              <a:spcAft>
                <a:spcPts val="900"/>
              </a:spcAft>
              <a:buNone/>
            </a:pPr>
            <a:r>
              <a:rPr lang="ja-JP" altLang="en-US" sz="2600" dirty="0">
                <a:ea typeface="ＭＳ Ｐゴシック" pitchFamily="34" charset="-128"/>
              </a:rPr>
              <a:t>世界中の人々の</a:t>
            </a:r>
          </a:p>
          <a:p>
            <a:pPr marL="0" indent="0">
              <a:spcBef>
                <a:spcPts val="0"/>
              </a:spcBef>
              <a:spcAft>
                <a:spcPts val="900"/>
              </a:spcAft>
              <a:buNone/>
            </a:pPr>
            <a:r>
              <a:rPr lang="ja-JP" altLang="en-US" sz="2600" dirty="0">
                <a:ea typeface="ＭＳ Ｐゴシック" pitchFamily="34" charset="-128"/>
              </a:rPr>
              <a:t>健康状態を改善し</a:t>
            </a:r>
            <a:endParaRPr lang="en-US" altLang="ja-JP" sz="2600" dirty="0">
              <a:ea typeface="ＭＳ Ｐゴシック" pitchFamily="34" charset="-128"/>
            </a:endParaRPr>
          </a:p>
          <a:p>
            <a:pPr marL="0" indent="0">
              <a:spcBef>
                <a:spcPts val="0"/>
              </a:spcBef>
              <a:spcAft>
                <a:spcPts val="900"/>
              </a:spcAft>
              <a:buNone/>
            </a:pPr>
            <a:r>
              <a:rPr lang="ja-JP" altLang="en-US" sz="2600" dirty="0">
                <a:ea typeface="ＭＳ Ｐゴシック" pitchFamily="34" charset="-128"/>
              </a:rPr>
              <a:t>教育への支援を高め</a:t>
            </a:r>
            <a:endParaRPr lang="en-US" altLang="ja-JP" sz="2600" dirty="0">
              <a:ea typeface="ＭＳ Ｐゴシック" pitchFamily="34" charset="-128"/>
            </a:endParaRPr>
          </a:p>
          <a:p>
            <a:pPr marL="0" indent="0">
              <a:spcBef>
                <a:spcPts val="0"/>
              </a:spcBef>
              <a:spcAft>
                <a:spcPts val="900"/>
              </a:spcAft>
              <a:buNone/>
            </a:pPr>
            <a:r>
              <a:rPr lang="ja-JP" altLang="en-US" sz="2600" dirty="0">
                <a:ea typeface="ＭＳ Ｐゴシック" pitchFamily="34" charset="-128"/>
              </a:rPr>
              <a:t>貧困を救済することを通じて</a:t>
            </a:r>
            <a:endParaRPr lang="en-US" altLang="ja-JP" sz="2600" dirty="0">
              <a:ea typeface="ＭＳ Ｐゴシック" pitchFamily="34" charset="-128"/>
            </a:endParaRPr>
          </a:p>
          <a:p>
            <a:pPr marL="0" indent="0">
              <a:spcBef>
                <a:spcPts val="0"/>
              </a:spcBef>
              <a:spcAft>
                <a:spcPts val="900"/>
              </a:spcAft>
              <a:buNone/>
            </a:pPr>
            <a:r>
              <a:rPr lang="ja-JP" altLang="en-US" sz="2600" dirty="0">
                <a:ea typeface="ＭＳ Ｐゴシック" pitchFamily="34" charset="-128"/>
              </a:rPr>
              <a:t>世界理解、親善、平和を</a:t>
            </a:r>
            <a:endParaRPr lang="en-US" altLang="ja-JP" sz="2600" dirty="0">
              <a:ea typeface="ＭＳ Ｐゴシック" pitchFamily="34" charset="-128"/>
            </a:endParaRPr>
          </a:p>
          <a:p>
            <a:pPr marL="0" indent="0">
              <a:spcBef>
                <a:spcPts val="0"/>
              </a:spcBef>
              <a:spcAft>
                <a:spcPts val="900"/>
              </a:spcAft>
              <a:buNone/>
            </a:pPr>
            <a:r>
              <a:rPr lang="ja-JP" altLang="en-US" sz="2600" dirty="0">
                <a:ea typeface="ＭＳ Ｐゴシック" pitchFamily="34" charset="-128"/>
              </a:rPr>
              <a:t>達成できるようにする</a:t>
            </a:r>
            <a:endParaRPr lang="en-US" sz="2600" dirty="0"/>
          </a:p>
        </p:txBody>
      </p:sp>
      <p:sp>
        <p:nvSpPr>
          <p:cNvPr id="8" name="Title 7"/>
          <p:cNvSpPr>
            <a:spLocks noGrp="1"/>
          </p:cNvSpPr>
          <p:nvPr>
            <p:ph type="title"/>
          </p:nvPr>
        </p:nvSpPr>
        <p:spPr>
          <a:xfrm>
            <a:off x="366490" y="183928"/>
            <a:ext cx="7391400" cy="487362"/>
          </a:xfrm>
        </p:spPr>
        <p:txBody>
          <a:bodyPr>
            <a:noAutofit/>
          </a:bodyPr>
          <a:lstStyle/>
          <a:p>
            <a:r>
              <a:rPr lang="ja-JP" altLang="en-US" sz="3200" b="0" dirty="0">
                <a:solidFill>
                  <a:schemeClr val="bg1"/>
                </a:solidFill>
                <a:latin typeface="Arial Narrow" pitchFamily="34" charset="0"/>
                <a:ea typeface="ＭＳ Ｐゴシック" pitchFamily="34" charset="-128"/>
              </a:rPr>
              <a:t>ロータリー財団の使命</a:t>
            </a:r>
            <a:endParaRPr lang="en-US" sz="3200" b="0" dirty="0">
              <a:solidFill>
                <a:schemeClr val="bg1"/>
              </a:solidFill>
            </a:endParaRPr>
          </a:p>
        </p:txBody>
      </p:sp>
      <p:pic>
        <p:nvPicPr>
          <p:cNvPr id="2" name="Content Placeholder 1"/>
          <p:cNvPicPr>
            <a:picLocks noGrp="1" noChangeAspect="1"/>
          </p:cNvPicPr>
          <p:nvPr>
            <p:ph sz="half" idx="11"/>
          </p:nvPr>
        </p:nvPicPr>
        <p:blipFill rotWithShape="1">
          <a:blip r:embed="rId3" cstate="print">
            <a:extLst>
              <a:ext uri="{28A0092B-C50C-407E-A947-70E740481C1C}">
                <a14:useLocalDpi xmlns:a14="http://schemas.microsoft.com/office/drawing/2010/main" val="0"/>
              </a:ext>
            </a:extLst>
          </a:blip>
          <a:srcRect l="18156" r="19161"/>
          <a:stretch/>
        </p:blipFill>
        <p:spPr>
          <a:xfrm>
            <a:off x="4643439" y="1666875"/>
            <a:ext cx="1837409" cy="1954213"/>
          </a:xfrm>
        </p:spPr>
      </p:pic>
      <p:pic>
        <p:nvPicPr>
          <p:cNvPr id="3" name="Content Placeholder 2"/>
          <p:cNvPicPr>
            <a:picLocks noGrp="1" noChangeAspect="1"/>
          </p:cNvPicPr>
          <p:nvPr>
            <p:ph sz="half" idx="13"/>
          </p:nvPr>
        </p:nvPicPr>
        <p:blipFill rotWithShape="1">
          <a:blip r:embed="rId4" cstate="print">
            <a:extLst>
              <a:ext uri="{28A0092B-C50C-407E-A947-70E740481C1C}">
                <a14:useLocalDpi xmlns:a14="http://schemas.microsoft.com/office/drawing/2010/main" val="0"/>
              </a:ext>
            </a:extLst>
          </a:blip>
          <a:srcRect l="13165" t="21306" r="45938" b="9013"/>
          <a:stretch/>
        </p:blipFill>
        <p:spPr>
          <a:xfrm>
            <a:off x="4643438" y="3700463"/>
            <a:ext cx="1837410" cy="2087108"/>
          </a:xfrm>
        </p:spPr>
      </p:pic>
      <p:pic>
        <p:nvPicPr>
          <p:cNvPr id="4" name="Content Placeholder 3"/>
          <p:cNvPicPr>
            <a:picLocks noGrp="1" noChangeAspect="1"/>
          </p:cNvPicPr>
          <p:nvPr>
            <p:ph sz="half" idx="14"/>
          </p:nvPr>
        </p:nvPicPr>
        <p:blipFill rotWithShape="1">
          <a:blip r:embed="rId5" cstate="print">
            <a:extLst>
              <a:ext uri="{28A0092B-C50C-407E-A947-70E740481C1C}">
                <a14:useLocalDpi xmlns:a14="http://schemas.microsoft.com/office/drawing/2010/main" val="0"/>
              </a:ext>
            </a:extLst>
          </a:blip>
          <a:srcRect l="12864" t="7008" r="10983" b="5878"/>
          <a:stretch/>
        </p:blipFill>
        <p:spPr>
          <a:xfrm>
            <a:off x="6573212" y="1666875"/>
            <a:ext cx="2401455" cy="4120696"/>
          </a:xfrm>
        </p:spPr>
      </p:pic>
      <p:sp>
        <p:nvSpPr>
          <p:cNvPr id="13"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ja-JP" altLang="en-US" sz="1400" dirty="0"/>
              <a:t>世界でよいことをした</a:t>
            </a:r>
            <a:r>
              <a:rPr lang="en-US" altLang="ja-JP" sz="1400" dirty="0">
                <a:latin typeface="Arial" panose="020B0604020202020204" pitchFamily="34" charset="0"/>
                <a:cs typeface="Arial" panose="020B0604020202020204" pitchFamily="34" charset="0"/>
              </a:rPr>
              <a:t>100</a:t>
            </a:r>
            <a:r>
              <a:rPr lang="ja-JP" altLang="en-US" sz="1400" dirty="0"/>
              <a:t>年</a:t>
            </a:r>
            <a:endParaRPr lang="en-US" sz="1400" dirty="0"/>
          </a:p>
        </p:txBody>
      </p:sp>
    </p:spTree>
    <p:extLst>
      <p:ext uri="{BB962C8B-B14F-4D97-AF65-F5344CB8AC3E}">
        <p14:creationId xmlns:p14="http://schemas.microsoft.com/office/powerpoint/2010/main" val="1985165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9144000" cy="1152878"/>
          </a:xfrm>
          <a:solidFill>
            <a:schemeClr val="bg1"/>
          </a:solidFill>
        </p:spPr>
        <p:txBody>
          <a:bodyPr/>
          <a:lstStyle/>
          <a:p>
            <a:r>
              <a:rPr lang="ja-JP" altLang="en-US" dirty="0">
                <a:solidFill>
                  <a:schemeClr val="accent1"/>
                </a:solidFill>
              </a:rPr>
              <a:t>　　　　</a:t>
            </a:r>
            <a:endParaRPr lang="en-US" dirty="0">
              <a:solidFill>
                <a:schemeClr val="accent1"/>
              </a:solidFill>
            </a:endParaRPr>
          </a:p>
        </p:txBody>
      </p:sp>
      <p:pic>
        <p:nvPicPr>
          <p:cNvPr id="5" name="Picture 4" descr="TRF100_logo_PMS-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353" y="1059116"/>
            <a:ext cx="3648193" cy="3290006"/>
          </a:xfrm>
          <a:prstGeom prst="rect">
            <a:avLst/>
          </a:prstGeom>
        </p:spPr>
      </p:pic>
      <p:sp>
        <p:nvSpPr>
          <p:cNvPr id="6" name="Rectangle 5"/>
          <p:cNvSpPr/>
          <p:nvPr/>
        </p:nvSpPr>
        <p:spPr>
          <a:xfrm>
            <a:off x="0" y="0"/>
            <a:ext cx="9144000" cy="455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pic>
        <p:nvPicPr>
          <p:cNvPr id="4" name="Content Placeholder 3" descr="RotaryMBS_RGB.png"/>
          <p:cNvPicPr>
            <a:picLocks noChangeAspect="1"/>
          </p:cNvPicPr>
          <p:nvPr/>
        </p:nvPicPr>
        <p:blipFill>
          <a:blip r:embed="rId4" cstate="print">
            <a:extLst>
              <a:ext uri="{28A0092B-C50C-407E-A947-70E740481C1C}">
                <a14:useLocalDpi xmlns:a14="http://schemas.microsoft.com/office/drawing/2010/main" val="0"/>
              </a:ext>
            </a:extLst>
          </a:blip>
          <a:srcRect t="-23191" b="-23191"/>
          <a:stretch>
            <a:fillRect/>
          </a:stretch>
        </p:blipFill>
        <p:spPr>
          <a:xfrm>
            <a:off x="379590" y="171002"/>
            <a:ext cx="1635477" cy="899450"/>
          </a:xfrm>
          <a:prstGeom prst="rect">
            <a:avLst/>
          </a:prstGeom>
        </p:spPr>
      </p:pic>
      <p:sp>
        <p:nvSpPr>
          <p:cNvPr id="7" name="正方形/長方形 6"/>
          <p:cNvSpPr/>
          <p:nvPr/>
        </p:nvSpPr>
        <p:spPr>
          <a:xfrm>
            <a:off x="1491832" y="4896604"/>
            <a:ext cx="5827236" cy="707886"/>
          </a:xfrm>
          <a:prstGeom prst="rect">
            <a:avLst/>
          </a:prstGeom>
        </p:spPr>
        <p:txBody>
          <a:bodyPr wrap="none">
            <a:spAutoFit/>
          </a:bodyPr>
          <a:lstStyle/>
          <a:p>
            <a:r>
              <a:rPr lang="ja-JP" altLang="en-US" sz="4000" dirty="0">
                <a:solidFill>
                  <a:srgbClr val="01B4E7"/>
                </a:solidFill>
                <a:latin typeface="小塚ゴシック Pro H" panose="020B0800000000000000" pitchFamily="34" charset="-128"/>
                <a:ea typeface="小塚ゴシック Pro H" panose="020B0800000000000000" pitchFamily="34" charset="-128"/>
              </a:rPr>
              <a:t>世界で良いことをしよう</a:t>
            </a:r>
          </a:p>
        </p:txBody>
      </p:sp>
      <p:sp>
        <p:nvSpPr>
          <p:cNvPr id="8" name="正方形/長方形 7"/>
          <p:cNvSpPr/>
          <p:nvPr/>
        </p:nvSpPr>
        <p:spPr>
          <a:xfrm>
            <a:off x="375979" y="5859584"/>
            <a:ext cx="8392041" cy="584775"/>
          </a:xfrm>
          <a:prstGeom prst="rect">
            <a:avLst/>
          </a:prstGeom>
        </p:spPr>
        <p:txBody>
          <a:bodyPr wrap="none">
            <a:spAutoFit/>
          </a:bodyPr>
          <a:lstStyle/>
          <a:p>
            <a:r>
              <a:rPr lang="ja-JP" altLang="en-US" sz="3200" dirty="0">
                <a:solidFill>
                  <a:srgbClr val="01B4E7"/>
                </a:solidFill>
                <a:latin typeface="小塚ゴシック Pro H" panose="020B0800000000000000" pitchFamily="34" charset="-128"/>
                <a:ea typeface="小塚ゴシック Pro H" panose="020B0800000000000000" pitchFamily="34" charset="-128"/>
              </a:rPr>
              <a:t>その１歩は年次基金への寄付から始まります</a:t>
            </a:r>
          </a:p>
        </p:txBody>
      </p:sp>
    </p:spTree>
    <p:extLst>
      <p:ext uri="{BB962C8B-B14F-4D97-AF65-F5344CB8AC3E}">
        <p14:creationId xmlns:p14="http://schemas.microsoft.com/office/powerpoint/2010/main" val="3812050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2"/>
          </p:nvPr>
        </p:nvSpPr>
        <p:spPr>
          <a:xfrm>
            <a:off x="375561" y="1157468"/>
            <a:ext cx="8455923" cy="4768770"/>
          </a:xfrm>
        </p:spPr>
        <p:txBody>
          <a:bodyPr>
            <a:noAutofit/>
          </a:bodyPr>
          <a:lstStyle/>
          <a:p>
            <a:pPr marL="0" indent="0">
              <a:spcBef>
                <a:spcPts val="0"/>
              </a:spcBef>
              <a:spcAft>
                <a:spcPts val="900"/>
              </a:spcAft>
              <a:buNone/>
            </a:pPr>
            <a:r>
              <a:rPr lang="ja-JP" altLang="en-US" sz="2600" dirty="0"/>
              <a:t>ロータリー財団は</a:t>
            </a:r>
            <a:r>
              <a:rPr lang="en-US" altLang="ja-JP" sz="2600" dirty="0"/>
              <a:t>RI</a:t>
            </a:r>
            <a:r>
              <a:rPr lang="ja-JP" altLang="en-US" sz="2600" dirty="0"/>
              <a:t>が掲げる目標達成のため</a:t>
            </a:r>
          </a:p>
          <a:p>
            <a:pPr marL="0" indent="0">
              <a:spcBef>
                <a:spcPts val="0"/>
              </a:spcBef>
              <a:spcAft>
                <a:spcPts val="900"/>
              </a:spcAft>
              <a:buNone/>
            </a:pPr>
            <a:r>
              <a:rPr lang="en-US" altLang="ja-JP" sz="2600" dirty="0"/>
              <a:t>RI</a:t>
            </a:r>
            <a:r>
              <a:rPr lang="ja-JP" altLang="en-US" sz="2600" dirty="0"/>
              <a:t>とひとつになって世界のロータリー活動を支援しています。</a:t>
            </a:r>
          </a:p>
          <a:p>
            <a:pPr marL="0" indent="0">
              <a:spcBef>
                <a:spcPts val="0"/>
              </a:spcBef>
              <a:spcAft>
                <a:spcPts val="900"/>
              </a:spcAft>
              <a:buNone/>
            </a:pPr>
            <a:r>
              <a:rPr lang="ja-JP" altLang="en-US" sz="2600" dirty="0"/>
              <a:t>　　　　　　　　　　　　　　　　　　　　　　　　</a:t>
            </a:r>
            <a:r>
              <a:rPr lang="en-US" altLang="ja-JP" sz="2600" dirty="0"/>
              <a:t>(</a:t>
            </a:r>
            <a:r>
              <a:rPr lang="ja-JP" altLang="en-US" sz="2600" dirty="0"/>
              <a:t>ワンロータリー</a:t>
            </a:r>
            <a:r>
              <a:rPr lang="en-US" altLang="ja-JP" sz="2600" dirty="0"/>
              <a:t>)</a:t>
            </a:r>
            <a:r>
              <a:rPr lang="ja-JP" altLang="en-US" sz="2600" dirty="0"/>
              <a:t>　　　　　　　</a:t>
            </a:r>
          </a:p>
          <a:p>
            <a:pPr marL="0" indent="0">
              <a:spcBef>
                <a:spcPts val="0"/>
              </a:spcBef>
              <a:spcAft>
                <a:spcPts val="900"/>
              </a:spcAft>
              <a:buNone/>
            </a:pPr>
            <a:r>
              <a:rPr lang="ja-JP" altLang="en-US" sz="2600" dirty="0"/>
              <a:t>　　</a:t>
            </a:r>
            <a:r>
              <a:rPr lang="en-US" altLang="ja-JP" sz="2600" dirty="0"/>
              <a:t>RI</a:t>
            </a:r>
            <a:r>
              <a:rPr lang="ja-JP" altLang="en-US" sz="2600" dirty="0"/>
              <a:t>の最優先プログラムである「エンド・ポリオ・ナウ」と</a:t>
            </a:r>
          </a:p>
          <a:p>
            <a:pPr marL="0" indent="0">
              <a:spcBef>
                <a:spcPts val="0"/>
              </a:spcBef>
              <a:spcAft>
                <a:spcPts val="900"/>
              </a:spcAft>
              <a:buNone/>
            </a:pPr>
            <a:r>
              <a:rPr lang="ja-JP" altLang="en-US" sz="2600" dirty="0"/>
              <a:t>　　世界平和の</a:t>
            </a:r>
            <a:r>
              <a:rPr lang="ja-JP" altLang="en-US" sz="2600" dirty="0" smtClean="0"/>
              <a:t>構築のために平和フェローの育成</a:t>
            </a:r>
            <a:endParaRPr lang="ja-JP" altLang="en-US" sz="2600" dirty="0"/>
          </a:p>
          <a:p>
            <a:pPr marL="0" indent="0">
              <a:spcBef>
                <a:spcPts val="0"/>
              </a:spcBef>
              <a:spcAft>
                <a:spcPts val="900"/>
              </a:spcAft>
              <a:buNone/>
            </a:pPr>
            <a:r>
              <a:rPr lang="ja-JP" altLang="en-US" sz="2600" dirty="0"/>
              <a:t>　　</a:t>
            </a:r>
            <a:r>
              <a:rPr lang="en-US" altLang="ja-JP" sz="2600" dirty="0"/>
              <a:t>6</a:t>
            </a:r>
            <a:r>
              <a:rPr lang="ja-JP" altLang="en-US" sz="2600" dirty="0" err="1"/>
              <a:t>つの</a:t>
            </a:r>
            <a:r>
              <a:rPr lang="ja-JP" altLang="en-US" sz="2600" dirty="0"/>
              <a:t>重点項目を中心とした　「人道的奉仕」　を支援</a:t>
            </a:r>
          </a:p>
          <a:p>
            <a:pPr marL="0" indent="0">
              <a:spcBef>
                <a:spcPts val="0"/>
              </a:spcBef>
              <a:spcAft>
                <a:spcPts val="900"/>
              </a:spcAft>
              <a:buNone/>
            </a:pPr>
            <a:r>
              <a:rPr lang="ja-JP" altLang="en-US" sz="2600" dirty="0"/>
              <a:t>　　</a:t>
            </a:r>
            <a:r>
              <a:rPr lang="en-US" altLang="ja-JP" sz="2600" dirty="0"/>
              <a:t>6</a:t>
            </a:r>
            <a:r>
              <a:rPr lang="ja-JP" altLang="en-US" sz="2600" dirty="0" err="1"/>
              <a:t>つの</a:t>
            </a:r>
            <a:r>
              <a:rPr lang="ja-JP" altLang="en-US" sz="2600" dirty="0"/>
              <a:t>重点事項とは　①平和と紛争予防</a:t>
            </a:r>
            <a:r>
              <a:rPr lang="en-US" altLang="ja-JP" sz="2600" dirty="0"/>
              <a:t>/</a:t>
            </a:r>
            <a:r>
              <a:rPr lang="ja-JP" altLang="en-US" sz="2600" dirty="0"/>
              <a:t>紛争解決</a:t>
            </a:r>
          </a:p>
          <a:p>
            <a:pPr marL="0" indent="0">
              <a:spcBef>
                <a:spcPts val="0"/>
              </a:spcBef>
              <a:spcAft>
                <a:spcPts val="900"/>
              </a:spcAft>
              <a:buNone/>
            </a:pPr>
            <a:r>
              <a:rPr lang="ja-JP" altLang="en-US" sz="2600" dirty="0"/>
              <a:t>　　②疾病予防と治療③水と衛生④母子と健康</a:t>
            </a:r>
          </a:p>
          <a:p>
            <a:pPr marL="0" indent="0">
              <a:spcBef>
                <a:spcPts val="0"/>
              </a:spcBef>
              <a:spcAft>
                <a:spcPts val="900"/>
              </a:spcAft>
              <a:buNone/>
            </a:pPr>
            <a:r>
              <a:rPr lang="ja-JP" altLang="en-US" sz="2600" dirty="0"/>
              <a:t>　　⑤基本的教育と識字率の向上⑥経済と地域社会の発展　</a:t>
            </a:r>
          </a:p>
        </p:txBody>
      </p:sp>
      <p:sp>
        <p:nvSpPr>
          <p:cNvPr id="8" name="Title 7"/>
          <p:cNvSpPr>
            <a:spLocks noGrp="1"/>
          </p:cNvSpPr>
          <p:nvPr>
            <p:ph type="title"/>
          </p:nvPr>
        </p:nvSpPr>
        <p:spPr>
          <a:xfrm>
            <a:off x="366490" y="183928"/>
            <a:ext cx="7391400" cy="487362"/>
          </a:xfrm>
        </p:spPr>
        <p:txBody>
          <a:bodyPr>
            <a:noAutofit/>
          </a:bodyPr>
          <a:lstStyle/>
          <a:p>
            <a:r>
              <a:rPr lang="ja-JP" altLang="en-US" sz="3200" b="0" dirty="0">
                <a:solidFill>
                  <a:schemeClr val="bg1"/>
                </a:solidFill>
                <a:latin typeface="Arial Narrow" pitchFamily="34" charset="0"/>
                <a:ea typeface="ＭＳ Ｐゴシック" pitchFamily="34" charset="-128"/>
              </a:rPr>
              <a:t>ロータリー財団の使命を実現するために</a:t>
            </a:r>
            <a:endParaRPr lang="en-US" sz="3200" b="0" dirty="0">
              <a:solidFill>
                <a:schemeClr val="bg1"/>
              </a:solidFill>
            </a:endParaRPr>
          </a:p>
        </p:txBody>
      </p:sp>
      <p:sp>
        <p:nvSpPr>
          <p:cNvPr id="13"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Tx/>
              <a:buSzTx/>
              <a:buFontTx/>
              <a:buNone/>
              <a:tabLst/>
              <a:defRPr/>
            </a:pPr>
            <a:r>
              <a:rPr kumimoji="1" lang="ja-JP" altLang="en-US" sz="1400" b="1" i="0" u="none" strike="noStrike" kern="1200" cap="none" spc="0" normalizeH="0" baseline="0" noProof="0" dirty="0">
                <a:ln>
                  <a:noFill/>
                </a:ln>
                <a:solidFill>
                  <a:srgbClr val="01B4E7"/>
                </a:solidFill>
                <a:effectLst/>
                <a:uLnTx/>
                <a:uFillTx/>
                <a:latin typeface="Arial Narrow"/>
                <a:ea typeface="ＭＳ Ｐゴシック" panose="020B0600070205080204" pitchFamily="50" charset="-128"/>
              </a:rPr>
              <a:t>世界でよいことをした</a:t>
            </a:r>
            <a:r>
              <a:rPr kumimoji="1" lang="en-US" altLang="ja-JP" sz="1400" b="1" i="0" u="none" strike="noStrike" kern="1200" cap="none" spc="0" normalizeH="0" baseline="0" noProof="0" dirty="0">
                <a:ln>
                  <a:noFill/>
                </a:ln>
                <a:solidFill>
                  <a:srgbClr val="01B4E7"/>
                </a:solidFill>
                <a:effectLst/>
                <a:uLnTx/>
                <a:uFillTx/>
                <a:latin typeface="Arial" panose="020B0604020202020204" pitchFamily="34" charset="0"/>
                <a:ea typeface="ＭＳ Ｐゴシック" panose="020B0600070205080204" pitchFamily="50" charset="-128"/>
                <a:cs typeface="Arial" panose="020B0604020202020204" pitchFamily="34" charset="0"/>
              </a:rPr>
              <a:t>100</a:t>
            </a:r>
            <a:r>
              <a:rPr kumimoji="1" lang="ja-JP" altLang="en-US" sz="1400" b="1" i="0" u="none" strike="noStrike" kern="1200" cap="none" spc="0" normalizeH="0" baseline="0" noProof="0" dirty="0">
                <a:ln>
                  <a:noFill/>
                </a:ln>
                <a:solidFill>
                  <a:srgbClr val="01B4E7"/>
                </a:solidFill>
                <a:effectLst/>
                <a:uLnTx/>
                <a:uFillTx/>
                <a:latin typeface="Arial Narrow"/>
                <a:ea typeface="ＭＳ Ｐゴシック" panose="020B0600070205080204" pitchFamily="50" charset="-128"/>
              </a:rPr>
              <a:t>年</a:t>
            </a:r>
            <a:endParaRPr kumimoji="1" lang="en-US" sz="1400" b="1" i="0" u="none" strike="noStrike" kern="1200" cap="none" spc="0" normalizeH="0" baseline="0" noProof="0" dirty="0">
              <a:ln>
                <a:noFill/>
              </a:ln>
              <a:solidFill>
                <a:srgbClr val="01B4E7"/>
              </a:solidFill>
              <a:effectLst/>
              <a:uLnTx/>
              <a:uFillTx/>
              <a:latin typeface="Arial Narrow"/>
              <a:ea typeface="+mn-ea"/>
            </a:endParaRPr>
          </a:p>
        </p:txBody>
      </p:sp>
    </p:spTree>
    <p:extLst>
      <p:ext uri="{BB962C8B-B14F-4D97-AF65-F5344CB8AC3E}">
        <p14:creationId xmlns:p14="http://schemas.microsoft.com/office/powerpoint/2010/main" val="2559347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0"/>
          <p:cNvPicPr>
            <a:picLocks noChangeAspect="1"/>
          </p:cNvPicPr>
          <p:nvPr/>
        </p:nvPicPr>
        <p:blipFill rotWithShape="1">
          <a:blip r:embed="rId3" cstate="print">
            <a:extLst>
              <a:ext uri="{28A0092B-C50C-407E-A947-70E740481C1C}">
                <a14:useLocalDpi xmlns:a14="http://schemas.microsoft.com/office/drawing/2010/main" val="0"/>
              </a:ext>
            </a:extLst>
          </a:blip>
          <a:srcRect l="8391" r="-1907" b="12422"/>
          <a:stretch/>
        </p:blipFill>
        <p:spPr>
          <a:xfrm>
            <a:off x="0" y="3234267"/>
            <a:ext cx="3774800" cy="274108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t="24549" r="191" b="24549"/>
          <a:stretch/>
        </p:blipFill>
        <p:spPr>
          <a:xfrm>
            <a:off x="0" y="0"/>
            <a:ext cx="9140637" cy="3098228"/>
          </a:xfrm>
          <a:prstGeom prst="rect">
            <a:avLst/>
          </a:prstGeom>
        </p:spPr>
      </p:pic>
      <p:pic>
        <p:nvPicPr>
          <p:cNvPr id="8" name="Content Placeholder 8"/>
          <p:cNvPicPr>
            <a:picLocks noChangeAspect="1"/>
          </p:cNvPicPr>
          <p:nvPr/>
        </p:nvPicPr>
        <p:blipFill rotWithShape="1">
          <a:blip r:embed="rId5" cstate="print">
            <a:extLst>
              <a:ext uri="{28A0092B-C50C-407E-A947-70E740481C1C}">
                <a14:useLocalDpi xmlns:a14="http://schemas.microsoft.com/office/drawing/2010/main" val="0"/>
              </a:ext>
            </a:extLst>
          </a:blip>
          <a:srcRect l="-7102" t="794" r="7102" b="-794"/>
          <a:stretch/>
        </p:blipFill>
        <p:spPr>
          <a:xfrm>
            <a:off x="5269758" y="2823939"/>
            <a:ext cx="3888359" cy="3167021"/>
          </a:xfrm>
          <a:prstGeom prst="rect">
            <a:avLst/>
          </a:prstGeom>
        </p:spPr>
      </p:pic>
      <p:pic>
        <p:nvPicPr>
          <p:cNvPr id="9" name="Content Placeholder 10"/>
          <p:cNvPicPr>
            <a:picLocks noChangeAspect="1"/>
          </p:cNvPicPr>
          <p:nvPr/>
        </p:nvPicPr>
        <p:blipFill rotWithShape="1">
          <a:blip r:embed="rId6" cstate="print">
            <a:extLst>
              <a:ext uri="{28A0092B-C50C-407E-A947-70E740481C1C}">
                <a14:useLocalDpi xmlns:a14="http://schemas.microsoft.com/office/drawing/2010/main" val="0"/>
              </a:ext>
            </a:extLst>
          </a:blip>
          <a:srcRect l="-1381" b="-1381"/>
          <a:stretch/>
        </p:blipFill>
        <p:spPr>
          <a:xfrm>
            <a:off x="3388208" y="3171753"/>
            <a:ext cx="2374158" cy="2842302"/>
          </a:xfrm>
          <a:prstGeom prst="rect">
            <a:avLst/>
          </a:prstGeom>
        </p:spPr>
      </p:pic>
      <p:sp>
        <p:nvSpPr>
          <p:cNvPr id="10" name="Rectangle 9"/>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1"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ja-JP" altLang="en-US" sz="3200" dirty="0">
                <a:latin typeface="Arial Narrow" pitchFamily="34" charset="0"/>
                <a:ea typeface="ＭＳ Ｐゴシック" pitchFamily="34" charset="-128"/>
              </a:rPr>
              <a:t>初期の財団</a:t>
            </a:r>
            <a:endParaRPr lang="en-US" sz="3200" dirty="0"/>
          </a:p>
        </p:txBody>
      </p:sp>
      <p:sp>
        <p:nvSpPr>
          <p:cNvPr id="13" name="Subtitle 2"/>
          <p:cNvSpPr txBox="1">
            <a:spLocks/>
          </p:cNvSpPr>
          <p:nvPr/>
        </p:nvSpPr>
        <p:spPr>
          <a:xfrm>
            <a:off x="2517775" y="6076825"/>
            <a:ext cx="6400800" cy="514350"/>
          </a:xfrm>
          <a:prstGeom prst="rect">
            <a:avLst/>
          </a:prstGeom>
        </p:spPr>
        <p:txBody>
          <a:bodyPr>
            <a:no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ja-JP" altLang="en-US" sz="3600" dirty="0"/>
              <a:t>世界でよいことをした</a:t>
            </a:r>
            <a:r>
              <a:rPr lang="en-US" altLang="ja-JP" sz="3600" dirty="0">
                <a:latin typeface="Arial" panose="020B0604020202020204" pitchFamily="34" charset="0"/>
                <a:cs typeface="Arial" panose="020B0604020202020204" pitchFamily="34" charset="0"/>
              </a:rPr>
              <a:t>100</a:t>
            </a:r>
            <a:r>
              <a:rPr lang="ja-JP" altLang="en-US" sz="3600" dirty="0"/>
              <a:t>年</a:t>
            </a:r>
            <a:endParaRPr lang="en-US" sz="3600" dirty="0"/>
          </a:p>
        </p:txBody>
      </p:sp>
    </p:spTree>
    <p:extLst>
      <p:ext uri="{BB962C8B-B14F-4D97-AF65-F5344CB8AC3E}">
        <p14:creationId xmlns:p14="http://schemas.microsoft.com/office/powerpoint/2010/main" val="3269532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54324" y="1268278"/>
            <a:ext cx="4485099" cy="5000017"/>
          </a:xfrm>
        </p:spPr>
        <p:txBody>
          <a:bodyPr>
            <a:normAutofit lnSpcReduction="10000"/>
          </a:bodyPr>
          <a:lstStyle/>
          <a:p>
            <a:pPr marL="0" indent="0">
              <a:spcBef>
                <a:spcPts val="600"/>
              </a:spcBef>
              <a:buFont typeface="Arial" pitchFamily="34" charset="0"/>
              <a:buNone/>
            </a:pPr>
            <a:r>
              <a:rPr lang="ja-JP" altLang="en-US" sz="2400" dirty="0">
                <a:latin typeface="Georgia" pitchFamily="18" charset="0"/>
                <a:ea typeface="ＭＳ Ｐゴシック" pitchFamily="34" charset="-128"/>
              </a:rPr>
              <a:t>アーチ・クランフのビジョン</a:t>
            </a:r>
          </a:p>
          <a:p>
            <a:pPr marL="0" indent="0">
              <a:spcBef>
                <a:spcPts val="600"/>
              </a:spcBef>
              <a:buFont typeface="Arial" pitchFamily="34" charset="0"/>
              <a:buNone/>
            </a:pPr>
            <a:r>
              <a:rPr lang="ja-JP" altLang="en-US" sz="2400" dirty="0">
                <a:latin typeface="Georgia" pitchFamily="18" charset="0"/>
                <a:ea typeface="ＭＳ Ｐゴシック" pitchFamily="34" charset="-128"/>
              </a:rPr>
              <a:t>「諸々の社会奉仕を</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dirty="0">
                <a:latin typeface="Georgia" pitchFamily="18" charset="0"/>
                <a:ea typeface="ＭＳ Ｐゴシック" pitchFamily="34" charset="-128"/>
              </a:rPr>
              <a:t>今まで通りに実行していくには、</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dirty="0">
                <a:latin typeface="Georgia" pitchFamily="18" charset="0"/>
                <a:ea typeface="ＭＳ Ｐゴシック" pitchFamily="34" charset="-128"/>
              </a:rPr>
              <a:t>慈善・教育・そのほかの</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dirty="0">
                <a:latin typeface="Georgia" pitchFamily="18" charset="0"/>
                <a:ea typeface="ＭＳ Ｐゴシック" pitchFamily="34" charset="-128"/>
              </a:rPr>
              <a:t>社会奉仕の分野において</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b="1" dirty="0">
                <a:latin typeface="Georgia" pitchFamily="18" charset="0"/>
                <a:ea typeface="ＭＳ Ｐゴシック" pitchFamily="34" charset="-128"/>
              </a:rPr>
              <a:t>世界でよいことをする</a:t>
            </a:r>
            <a:r>
              <a:rPr lang="ja-JP" altLang="en-US" sz="2400" dirty="0">
                <a:latin typeface="Georgia" pitchFamily="18" charset="0"/>
                <a:ea typeface="ＭＳ Ｐゴシック" pitchFamily="34" charset="-128"/>
              </a:rPr>
              <a:t>ための</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dirty="0">
                <a:latin typeface="Georgia" pitchFamily="18" charset="0"/>
                <a:ea typeface="ＭＳ Ｐゴシック" pitchFamily="34" charset="-128"/>
              </a:rPr>
              <a:t>基金を作るのが、</a:t>
            </a:r>
            <a:endParaRPr lang="en-US" altLang="ja-JP" sz="2400" dirty="0">
              <a:latin typeface="Georgia" pitchFamily="18" charset="0"/>
              <a:ea typeface="ＭＳ Ｐゴシック" pitchFamily="34" charset="-128"/>
            </a:endParaRPr>
          </a:p>
          <a:p>
            <a:pPr marL="0" indent="0">
              <a:spcBef>
                <a:spcPts val="600"/>
              </a:spcBef>
              <a:buFont typeface="Arial" pitchFamily="34" charset="0"/>
              <a:buNone/>
            </a:pPr>
            <a:r>
              <a:rPr lang="ja-JP" altLang="en-US" sz="2400" dirty="0">
                <a:latin typeface="Georgia" pitchFamily="18" charset="0"/>
                <a:ea typeface="ＭＳ Ｐゴシック" pitchFamily="34" charset="-128"/>
              </a:rPr>
              <a:t>極めて適切であると思われる」</a:t>
            </a:r>
            <a:endParaRPr lang="en-US" altLang="ja-JP" sz="2400" dirty="0">
              <a:latin typeface="Georgia" pitchFamily="18" charset="0"/>
              <a:ea typeface="ＭＳ Ｐゴシック" pitchFamily="34" charset="-128"/>
            </a:endParaRPr>
          </a:p>
          <a:p>
            <a:pPr marL="0" indent="0">
              <a:spcBef>
                <a:spcPts val="1800"/>
              </a:spcBef>
              <a:buFont typeface="Arial" pitchFamily="34" charset="0"/>
              <a:buNone/>
            </a:pPr>
            <a:r>
              <a:rPr lang="ja-JP" altLang="en-US" sz="2400" dirty="0">
                <a:latin typeface="Georgia" pitchFamily="18" charset="0"/>
                <a:ea typeface="ＭＳ Ｐゴシック" pitchFamily="34" charset="-128"/>
              </a:rPr>
              <a:t> </a:t>
            </a:r>
            <a:r>
              <a:rPr lang="en-US" altLang="en-US" sz="2400" dirty="0">
                <a:latin typeface="Georgia" pitchFamily="18" charset="0"/>
                <a:ea typeface="ＭＳ Ｐゴシック" pitchFamily="34" charset="-128"/>
              </a:rPr>
              <a:t>	— </a:t>
            </a:r>
            <a:r>
              <a:rPr lang="ja-JP" altLang="en-US" sz="2400" dirty="0">
                <a:latin typeface="Georgia" pitchFamily="18" charset="0"/>
                <a:ea typeface="ＭＳ Ｐゴシック" pitchFamily="34" charset="-128"/>
              </a:rPr>
              <a:t>アーチ・クランフ、</a:t>
            </a:r>
            <a:r>
              <a:rPr lang="en-US" altLang="en-US" sz="2400" dirty="0">
                <a:latin typeface="Arial" panose="020B0604020202020204" pitchFamily="34" charset="0"/>
                <a:ea typeface="ＭＳ Ｐゴシック" pitchFamily="34" charset="-128"/>
                <a:cs typeface="Arial" panose="020B0604020202020204" pitchFamily="34" charset="0"/>
              </a:rPr>
              <a:t>1917</a:t>
            </a:r>
            <a:r>
              <a:rPr lang="ja-JP" altLang="en-US" sz="2400" dirty="0">
                <a:latin typeface="Arial" panose="020B0604020202020204" pitchFamily="34" charset="0"/>
                <a:ea typeface="ＭＳ Ｐゴシック" pitchFamily="34" charset="-128"/>
                <a:cs typeface="Arial" panose="020B0604020202020204" pitchFamily="34" charset="0"/>
              </a:rPr>
              <a:t>年</a:t>
            </a:r>
          </a:p>
          <a:p>
            <a:pPr marL="0" indent="0">
              <a:spcBef>
                <a:spcPts val="1800"/>
              </a:spcBef>
              <a:buFont typeface="Arial" pitchFamily="34" charset="0"/>
              <a:buNone/>
            </a:pPr>
            <a:r>
              <a:rPr lang="ja-JP" altLang="en-US" sz="2400" dirty="0">
                <a:latin typeface="Arial" panose="020B0604020202020204" pitchFamily="34" charset="0"/>
                <a:ea typeface="ＭＳ Ｐゴシック" pitchFamily="34" charset="-128"/>
                <a:cs typeface="Arial" panose="020B0604020202020204" pitchFamily="34" charset="0"/>
              </a:rPr>
              <a:t>その後「世界でよいことをする」が、</a:t>
            </a:r>
          </a:p>
          <a:p>
            <a:pPr marL="0" indent="0">
              <a:spcBef>
                <a:spcPts val="1800"/>
              </a:spcBef>
              <a:buFont typeface="Arial" pitchFamily="34" charset="0"/>
              <a:buNone/>
            </a:pPr>
            <a:r>
              <a:rPr lang="ja-JP" altLang="en-US" sz="2400" dirty="0">
                <a:latin typeface="Arial" panose="020B0604020202020204" pitchFamily="34" charset="0"/>
                <a:ea typeface="ＭＳ Ｐゴシック" pitchFamily="34" charset="-128"/>
                <a:cs typeface="Arial" panose="020B0604020202020204" pitchFamily="34" charset="0"/>
              </a:rPr>
              <a:t>財団の標語となる</a:t>
            </a:r>
            <a:endParaRPr lang="en-US" altLang="en-US" sz="2400" dirty="0">
              <a:latin typeface="Arial" panose="020B0604020202020204" pitchFamily="34" charset="0"/>
              <a:ea typeface="ＭＳ Ｐゴシック" pitchFamily="34" charset="-128"/>
              <a:cs typeface="Arial" panose="020B0604020202020204" pitchFamily="34" charset="0"/>
            </a:endParaRP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834" t="6697" r="3836" b="2557"/>
          <a:stretch/>
        </p:blipFill>
        <p:spPr>
          <a:xfrm>
            <a:off x="4839423" y="1548962"/>
            <a:ext cx="3567977" cy="4438651"/>
          </a:xfrm>
        </p:spPr>
      </p:pic>
      <p:sp>
        <p:nvSpPr>
          <p:cNvPr id="3" name="Title 2"/>
          <p:cNvSpPr>
            <a:spLocks noGrp="1"/>
          </p:cNvSpPr>
          <p:nvPr>
            <p:ph type="title"/>
          </p:nvPr>
        </p:nvSpPr>
        <p:spPr>
          <a:xfrm>
            <a:off x="384631" y="192999"/>
            <a:ext cx="8574173" cy="487362"/>
          </a:xfrm>
        </p:spPr>
        <p:txBody>
          <a:bodyPr>
            <a:noAutofit/>
          </a:bodyPr>
          <a:lstStyle/>
          <a:p>
            <a:r>
              <a:rPr lang="ja-JP" altLang="en-US" sz="2400" b="0" cap="all" dirty="0">
                <a:latin typeface="Arial" panose="020B0604020202020204" pitchFamily="34" charset="0"/>
                <a:ea typeface="+mn-ea"/>
                <a:cs typeface="Arial" panose="020B0604020202020204" pitchFamily="34" charset="0"/>
              </a:rPr>
              <a:t>「財団の父」　　　アーチ・クランフ　</a:t>
            </a:r>
            <a:r>
              <a:rPr lang="en-US" altLang="ja-JP" sz="1400" b="0" cap="all" dirty="0">
                <a:latin typeface="Arial" panose="020B0604020202020204" pitchFamily="34" charset="0"/>
                <a:ea typeface="+mn-ea"/>
                <a:cs typeface="Arial" panose="020B0604020202020204" pitchFamily="34" charset="0"/>
              </a:rPr>
              <a:t>1916-17</a:t>
            </a:r>
            <a:r>
              <a:rPr lang="ja-JP" altLang="en-US" sz="1400" b="0" cap="all" dirty="0">
                <a:latin typeface="Arial" panose="020B0604020202020204" pitchFamily="34" charset="0"/>
                <a:ea typeface="+mn-ea"/>
                <a:cs typeface="Arial" panose="020B0604020202020204" pitchFamily="34" charset="0"/>
              </a:rPr>
              <a:t>ロータリークラブ国際連合会会長</a:t>
            </a:r>
            <a:r>
              <a:rPr lang="ja-JP" altLang="en-US" sz="2000" b="0" cap="all" dirty="0">
                <a:latin typeface="Arial" panose="020B0604020202020204" pitchFamily="34" charset="0"/>
                <a:ea typeface="+mn-ea"/>
                <a:cs typeface="Arial" panose="020B0604020202020204" pitchFamily="34" charset="0"/>
              </a:rPr>
              <a:t/>
            </a:r>
            <a:br>
              <a:rPr lang="ja-JP" altLang="en-US" sz="2000" b="0" cap="all" dirty="0">
                <a:latin typeface="Arial" panose="020B0604020202020204" pitchFamily="34" charset="0"/>
                <a:ea typeface="+mn-ea"/>
                <a:cs typeface="Arial" panose="020B0604020202020204" pitchFamily="34" charset="0"/>
              </a:rPr>
            </a:br>
            <a:r>
              <a:rPr lang="ja-JP" altLang="en-US" sz="2000" b="0" cap="all" dirty="0">
                <a:latin typeface="Arial" panose="020B0604020202020204" pitchFamily="34" charset="0"/>
                <a:ea typeface="+mn-ea"/>
                <a:cs typeface="Arial" panose="020B0604020202020204" pitchFamily="34" charset="0"/>
              </a:rPr>
              <a:t>　ロータリーの恒久的な基金というビジョンの実現に尽力</a:t>
            </a:r>
            <a:endParaRPr lang="en-US" sz="2000" b="0" cap="all"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6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09" y="915893"/>
            <a:ext cx="9145309" cy="5049931"/>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5"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5174" t="8273" r="4915" b="22999"/>
          <a:stretch/>
        </p:blipFill>
        <p:spPr>
          <a:xfrm>
            <a:off x="1041401" y="994595"/>
            <a:ext cx="7078406" cy="4971230"/>
          </a:xfrm>
          <a:effectLst/>
        </p:spPr>
      </p:pic>
      <p:sp>
        <p:nvSpPr>
          <p:cNvPr id="2" name="Content Placeholder 1"/>
          <p:cNvSpPr>
            <a:spLocks noGrp="1"/>
          </p:cNvSpPr>
          <p:nvPr>
            <p:ph idx="1"/>
          </p:nvPr>
        </p:nvSpPr>
        <p:spPr>
          <a:xfrm>
            <a:off x="464939" y="4460685"/>
            <a:ext cx="8229600" cy="1211982"/>
          </a:xfrm>
        </p:spPr>
        <p:txBody>
          <a:bodyPr>
            <a:normAutofit/>
          </a:bodyPr>
          <a:lstStyle/>
          <a:p>
            <a:pPr marL="0" indent="0" algn="ctr">
              <a:spcBef>
                <a:spcPts val="600"/>
              </a:spcBef>
              <a:buNone/>
            </a:pPr>
            <a:r>
              <a:rPr lang="en-US" altLang="ja-JP" sz="2400" b="1" dirty="0">
                <a:solidFill>
                  <a:schemeClr val="bg1"/>
                </a:solidFill>
                <a:latin typeface="Arial" panose="020B0604020202020204" pitchFamily="34" charset="0"/>
                <a:cs typeface="Arial" panose="020B0604020202020204" pitchFamily="34" charset="0"/>
              </a:rPr>
              <a:t>1917-18</a:t>
            </a:r>
            <a:r>
              <a:rPr lang="ja-JP" altLang="en-US" sz="2400" b="1" dirty="0">
                <a:solidFill>
                  <a:schemeClr val="bg1"/>
                </a:solidFill>
                <a:latin typeface="Arial" panose="020B0604020202020204" pitchFamily="34" charset="0"/>
                <a:cs typeface="Arial" panose="020B0604020202020204" pitchFamily="34" charset="0"/>
              </a:rPr>
              <a:t>年度ロータリー理事会</a:t>
            </a:r>
          </a:p>
          <a:p>
            <a:pPr marL="0" indent="0" algn="ctr">
              <a:spcBef>
                <a:spcPts val="600"/>
              </a:spcBef>
              <a:buNone/>
            </a:pPr>
            <a:r>
              <a:rPr lang="ja-JP" altLang="en-US" sz="2400" b="1" dirty="0">
                <a:solidFill>
                  <a:schemeClr val="bg1"/>
                </a:solidFill>
                <a:latin typeface="Arial" panose="020B0604020202020204" pitchFamily="34" charset="0"/>
                <a:cs typeface="Arial" panose="020B0604020202020204" pitchFamily="34" charset="0"/>
              </a:rPr>
              <a:t>基金を設立すべくロータリー定款を改正</a:t>
            </a:r>
            <a:r>
              <a:rPr lang="en-US" sz="2400" b="1" dirty="0">
                <a:solidFill>
                  <a:schemeClr val="bg1"/>
                </a:solidFill>
                <a:latin typeface="Arial" panose="020B0604020202020204" pitchFamily="34" charset="0"/>
                <a:cs typeface="Arial" panose="020B0604020202020204" pitchFamily="34" charset="0"/>
              </a:rPr>
              <a:t> </a:t>
            </a:r>
          </a:p>
        </p:txBody>
      </p:sp>
      <p:sp>
        <p:nvSpPr>
          <p:cNvPr id="4" name="Title 3"/>
          <p:cNvSpPr>
            <a:spLocks noGrp="1"/>
          </p:cNvSpPr>
          <p:nvPr>
            <p:ph type="title"/>
          </p:nvPr>
        </p:nvSpPr>
        <p:spPr>
          <a:xfrm>
            <a:off x="384632" y="192999"/>
            <a:ext cx="7391400" cy="487362"/>
          </a:xfrm>
        </p:spPr>
        <p:txBody>
          <a:bodyPr>
            <a:noAutofit/>
          </a:bodyPr>
          <a:lstStyle/>
          <a:p>
            <a:r>
              <a:rPr lang="ja-JP" altLang="en-US" sz="3200" b="0" cap="all" dirty="0">
                <a:latin typeface="Arial" panose="020B0604020202020204" pitchFamily="34" charset="0"/>
                <a:ea typeface="+mn-ea"/>
                <a:cs typeface="Arial" panose="020B0604020202020204" pitchFamily="34" charset="0"/>
              </a:rPr>
              <a:t>アーチ・クランフのビジョン（</a:t>
            </a:r>
            <a:r>
              <a:rPr lang="en-US" altLang="ja-JP" sz="3200" b="0" cap="all" dirty="0">
                <a:latin typeface="Arial" panose="020B0604020202020204" pitchFamily="34" charset="0"/>
                <a:ea typeface="+mn-ea"/>
                <a:cs typeface="Arial" panose="020B0604020202020204" pitchFamily="34" charset="0"/>
              </a:rPr>
              <a:t>1917</a:t>
            </a:r>
            <a:r>
              <a:rPr lang="ja-JP" altLang="en-US" sz="3200" b="0" cap="all" dirty="0">
                <a:latin typeface="Arial" panose="020B0604020202020204" pitchFamily="34" charset="0"/>
                <a:ea typeface="+mn-ea"/>
                <a:cs typeface="Arial" panose="020B0604020202020204" pitchFamily="34" charset="0"/>
              </a:rPr>
              <a:t>年）</a:t>
            </a:r>
            <a:endParaRPr lang="en-US" sz="3200" b="0" cap="all"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500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 08 TR1914-04_RCKansasCityEmblem-800dpi.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8348" y="1547269"/>
            <a:ext cx="4204465" cy="4040460"/>
          </a:xfrm>
        </p:spPr>
      </p:pic>
      <p:sp>
        <p:nvSpPr>
          <p:cNvPr id="5" name="Title 4"/>
          <p:cNvSpPr>
            <a:spLocks noGrp="1"/>
          </p:cNvSpPr>
          <p:nvPr>
            <p:ph type="title"/>
          </p:nvPr>
        </p:nvSpPr>
        <p:spPr>
          <a:xfrm>
            <a:off x="348348" y="192999"/>
            <a:ext cx="7391400" cy="487362"/>
          </a:xfrm>
        </p:spPr>
        <p:txBody>
          <a:bodyPr>
            <a:noAutofit/>
          </a:bodyPr>
          <a:lstStyle/>
          <a:p>
            <a:r>
              <a:rPr lang="ja-JP" altLang="en-US" sz="3200" b="0" cap="all" dirty="0">
                <a:latin typeface="Arial" panose="020B0604020202020204" pitchFamily="34" charset="0"/>
                <a:ea typeface="+mn-ea"/>
                <a:cs typeface="Arial" panose="020B0604020202020204" pitchFamily="34" charset="0"/>
              </a:rPr>
              <a:t>最初の寄付（</a:t>
            </a:r>
            <a:r>
              <a:rPr lang="en-US" altLang="ja-JP" sz="3200" b="0" cap="all" dirty="0">
                <a:latin typeface="Arial" panose="020B0604020202020204" pitchFamily="34" charset="0"/>
                <a:ea typeface="+mn-ea"/>
                <a:cs typeface="Arial" panose="020B0604020202020204" pitchFamily="34" charset="0"/>
              </a:rPr>
              <a:t>1917</a:t>
            </a:r>
            <a:r>
              <a:rPr lang="ja-JP" altLang="en-US" sz="3200" b="0" cap="all" dirty="0">
                <a:latin typeface="Arial" panose="020B0604020202020204" pitchFamily="34" charset="0"/>
                <a:ea typeface="+mn-ea"/>
                <a:cs typeface="Arial" panose="020B0604020202020204" pitchFamily="34" charset="0"/>
              </a:rPr>
              <a:t>年）：</a:t>
            </a:r>
            <a:r>
              <a:rPr lang="en-US" altLang="ja-JP" sz="3200" b="0" cap="all" dirty="0">
                <a:latin typeface="Arial" panose="020B0604020202020204" pitchFamily="34" charset="0"/>
                <a:ea typeface="+mn-ea"/>
                <a:cs typeface="Arial" panose="020B0604020202020204" pitchFamily="34" charset="0"/>
              </a:rPr>
              <a:t>26</a:t>
            </a:r>
            <a:r>
              <a:rPr lang="ja-JP" altLang="en-US" sz="3200" b="0" cap="all" dirty="0">
                <a:latin typeface="Arial" panose="020B0604020202020204" pitchFamily="34" charset="0"/>
                <a:ea typeface="+mn-ea"/>
                <a:cs typeface="Arial" panose="020B0604020202020204" pitchFamily="34" charset="0"/>
              </a:rPr>
              <a:t>ドル</a:t>
            </a:r>
            <a:r>
              <a:rPr lang="en-US" altLang="ja-JP" sz="3200" b="0" cap="all" dirty="0">
                <a:latin typeface="Arial" panose="020B0604020202020204" pitchFamily="34" charset="0"/>
                <a:ea typeface="+mn-ea"/>
                <a:cs typeface="Arial" panose="020B0604020202020204" pitchFamily="34" charset="0"/>
              </a:rPr>
              <a:t>50</a:t>
            </a:r>
            <a:r>
              <a:rPr lang="ja-JP" altLang="en-US" sz="3200" b="0" cap="all" dirty="0">
                <a:latin typeface="Arial" panose="020B0604020202020204" pitchFamily="34" charset="0"/>
                <a:ea typeface="+mn-ea"/>
                <a:cs typeface="Arial" panose="020B0604020202020204" pitchFamily="34" charset="0"/>
              </a:rPr>
              <a:t>セント</a:t>
            </a:r>
            <a:endParaRPr lang="en-US" sz="3200" b="0" cap="all" dirty="0">
              <a:latin typeface="Arial" panose="020B0604020202020204" pitchFamily="34" charset="0"/>
              <a:ea typeface="+mn-ea"/>
              <a:cs typeface="Arial" panose="020B0604020202020204" pitchFamily="34" charset="0"/>
            </a:endParaRPr>
          </a:p>
        </p:txBody>
      </p:sp>
      <p:sp>
        <p:nvSpPr>
          <p:cNvPr id="2" name="正方形/長方形 1"/>
          <p:cNvSpPr/>
          <p:nvPr/>
        </p:nvSpPr>
        <p:spPr>
          <a:xfrm>
            <a:off x="4013200" y="3355707"/>
            <a:ext cx="4944533" cy="1200329"/>
          </a:xfrm>
          <a:prstGeom prst="rect">
            <a:avLst/>
          </a:prstGeom>
        </p:spPr>
        <p:txBody>
          <a:bodyPr wrap="square">
            <a:spAutoFit/>
          </a:bodyPr>
          <a:lstStyle/>
          <a:p>
            <a:r>
              <a:rPr lang="ja-JP" altLang="en-US" dirty="0"/>
              <a:t>米国ミズーリ州の</a:t>
            </a:r>
          </a:p>
          <a:p>
            <a:r>
              <a:rPr lang="ja-JP" altLang="en-US" dirty="0"/>
              <a:t>カンザスシティ・ロータリークラブから、</a:t>
            </a:r>
          </a:p>
          <a:p>
            <a:r>
              <a:rPr lang="ja-JP" altLang="en-US" dirty="0"/>
              <a:t>最初の寄付</a:t>
            </a:r>
            <a:r>
              <a:rPr lang="en-US" altLang="ja-JP" dirty="0"/>
              <a:t>26</a:t>
            </a:r>
            <a:r>
              <a:rPr lang="ja-JP" altLang="en-US" dirty="0"/>
              <a:t>ドル</a:t>
            </a:r>
            <a:r>
              <a:rPr lang="en-US" altLang="ja-JP" dirty="0"/>
              <a:t>50</a:t>
            </a:r>
            <a:r>
              <a:rPr lang="ja-JP" altLang="en-US" dirty="0"/>
              <a:t>セントが基金に</a:t>
            </a:r>
          </a:p>
        </p:txBody>
      </p:sp>
    </p:spTree>
    <p:extLst>
      <p:ext uri="{BB962C8B-B14F-4D97-AF65-F5344CB8AC3E}">
        <p14:creationId xmlns:p14="http://schemas.microsoft.com/office/powerpoint/2010/main" val="238022857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28690</TotalTime>
  <Words>6009</Words>
  <Application>Microsoft Office PowerPoint</Application>
  <PresentationFormat>画面に合わせる (4:3)</PresentationFormat>
  <Paragraphs>1919</Paragraphs>
  <Slides>40</Slides>
  <Notes>40</Notes>
  <HiddenSlides>0</HiddenSlides>
  <MMClips>0</MMClips>
  <ScaleCrop>false</ScaleCrop>
  <HeadingPairs>
    <vt:vector size="8" baseType="variant">
      <vt:variant>
        <vt:lpstr>使用されているフォント</vt:lpstr>
      </vt:variant>
      <vt:variant>
        <vt:i4>19</vt:i4>
      </vt:variant>
      <vt:variant>
        <vt:lpstr>テーマ</vt:lpstr>
      </vt:variant>
      <vt:variant>
        <vt:i4>4</vt:i4>
      </vt:variant>
      <vt:variant>
        <vt:lpstr>埋め込まれた OLE サーバー</vt:lpstr>
      </vt:variant>
      <vt:variant>
        <vt:i4>2</vt:i4>
      </vt:variant>
      <vt:variant>
        <vt:lpstr>スライド タイトル</vt:lpstr>
      </vt:variant>
      <vt:variant>
        <vt:i4>40</vt:i4>
      </vt:variant>
    </vt:vector>
  </HeadingPairs>
  <TitlesOfParts>
    <vt:vector size="65" baseType="lpstr">
      <vt:lpstr>Adobe Gothic Std B</vt:lpstr>
      <vt:lpstr>Arial Unicode MS</vt:lpstr>
      <vt:lpstr>HGｺﾞｼｯｸM</vt:lpstr>
      <vt:lpstr>ＭＳ Ｐゴシック</vt:lpstr>
      <vt:lpstr>MS UI Gothic</vt:lpstr>
      <vt:lpstr>MS Gothic</vt:lpstr>
      <vt:lpstr>ＭＳ 明朝</vt:lpstr>
      <vt:lpstr>新細明體</vt:lpstr>
      <vt:lpstr>Yu Gothic</vt:lpstr>
      <vt:lpstr>ヒラギノ角ゴ Pro W3</vt:lpstr>
      <vt:lpstr>小塚ゴシック Pro H</vt:lpstr>
      <vt:lpstr>Arial</vt:lpstr>
      <vt:lpstr>Arial Narrow</vt:lpstr>
      <vt:lpstr>Arial Narrow Bold</vt:lpstr>
      <vt:lpstr>Calibri</vt:lpstr>
      <vt:lpstr>Century</vt:lpstr>
      <vt:lpstr>Georgia</vt:lpstr>
      <vt:lpstr>Segoe UI Black</vt:lpstr>
      <vt:lpstr>Times New Roman</vt:lpstr>
      <vt:lpstr>1_Custom Design</vt:lpstr>
      <vt:lpstr>Custom Design</vt:lpstr>
      <vt:lpstr>2_Custom Design</vt:lpstr>
      <vt:lpstr>3_Custom Design</vt:lpstr>
      <vt:lpstr>Worksheet</vt:lpstr>
      <vt:lpstr>Acrobat Document</vt:lpstr>
      <vt:lpstr>　</vt:lpstr>
      <vt:lpstr>人びとの心にふれた100年</vt:lpstr>
      <vt:lpstr>ロータリー財団とは</vt:lpstr>
      <vt:lpstr>ロータリー財団の使命</vt:lpstr>
      <vt:lpstr>ロータリー財団の使命を実現するために</vt:lpstr>
      <vt:lpstr>PowerPoint プレゼンテーション</vt:lpstr>
      <vt:lpstr>「財団の父」　　　アーチ・クランフ　1916-17ロータリークラブ国際連合会会長 　ロータリーの恒久的な基金というビジョンの実現に尽力</vt:lpstr>
      <vt:lpstr>アーチ・クランフのビジョン（1917年）</vt:lpstr>
      <vt:lpstr>最初の寄付（1917年）：26ドル50セント</vt:lpstr>
      <vt:lpstr>1928年　ロータリー財団へ名称変更</vt:lpstr>
      <vt:lpstr>寄付額の推移</vt:lpstr>
      <vt:lpstr>なぜ寄付をするのでしょうか? その前に ロータリーの基本理念</vt:lpstr>
      <vt:lpstr>ロータリーの目的</vt:lpstr>
      <vt:lpstr>ロータリーの基本理念＝　『奉仕の理念』 他人のことを思いやり、他人の助けになること  ＝ロータリーの4つの目的を通じ奉仕の理念を育むこと 目的実現の手段＝奉仕プロジェクト  奉仕プロジェクトを皆さんの寄付が財団を通じサポート  皆さんの寄付 ↓ ロータリーの基本理念の実現のためのひとつの手段    </vt:lpstr>
      <vt:lpstr>ロータリー財団への寄付の種類 </vt:lpstr>
      <vt:lpstr>年次基金寄付　年次寄付は3年後の地区活動資金</vt:lpstr>
      <vt:lpstr>恒久基金</vt:lpstr>
      <vt:lpstr>ポリオプラス</vt:lpstr>
      <vt:lpstr>END POLIO NOW</vt:lpstr>
      <vt:lpstr>地区財団活動資金までの流れ（シェアシステム）</vt:lpstr>
      <vt:lpstr>寄付はどのように使用されるのか?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寄付送金の注意点</vt:lpstr>
      <vt:lpstr>寄付者の認証</vt:lpstr>
      <vt:lpstr>ポール・ハリス・ソサエティ</vt:lpstr>
      <vt:lpstr>ポール・ハリス・ソサエティーの入会方法</vt:lpstr>
      <vt:lpstr>PowerPoint プレゼンテーション</vt:lpstr>
      <vt:lpstr>財団がもたらした影響</vt:lpstr>
      <vt:lpstr>今日　これだけは　覚えて帰ってください</vt:lpstr>
      <vt:lpstr>PowerPoint プレゼンテーション</vt:lpstr>
      <vt:lpstr>　　　　</vt:lpstr>
    </vt:vector>
  </TitlesOfParts>
  <Company>Rotary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Database Functional Overview</dc:title>
  <dc:creator>Simone Webb</dc:creator>
  <cp:lastModifiedBy>大野麻衣</cp:lastModifiedBy>
  <cp:revision>1570</cp:revision>
  <cp:lastPrinted>2017-11-18T05:14:14Z</cp:lastPrinted>
  <dcterms:created xsi:type="dcterms:W3CDTF">2007-01-17T18:13:17Z</dcterms:created>
  <dcterms:modified xsi:type="dcterms:W3CDTF">2016-06-18T03:21:41Z</dcterms:modified>
</cp:coreProperties>
</file>