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p:scale>
          <a:sx n="125" d="100"/>
          <a:sy n="125" d="100"/>
        </p:scale>
        <p:origin x="504" y="-432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2018/8/9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2018/8/9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2018/8/9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2018/8/9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2018/8/9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2018/8/9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2018/8/9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33400" y="601104"/>
            <a:ext cx="6493933" cy="105828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10669" y="753501"/>
            <a:ext cx="1794932" cy="321712"/>
          </a:xfrm>
        </p:spPr>
        <p:txBody>
          <a:bodyPr/>
          <a:lstStyle/>
          <a:p>
            <a:r>
              <a:rPr kumimoji="1" lang="en-US" altLang="ja-JP" sz="1600" dirty="0">
                <a:solidFill>
                  <a:schemeClr val="accent5">
                    <a:lumMod val="50000"/>
                  </a:schemeClr>
                </a:solidFill>
              </a:rPr>
              <a:t>2018</a:t>
            </a:r>
            <a:r>
              <a:rPr kumimoji="1" lang="ja-JP" altLang="en-US" sz="1600" dirty="0">
                <a:solidFill>
                  <a:schemeClr val="accent5">
                    <a:lumMod val="50000"/>
                  </a:schemeClr>
                </a:solidFill>
              </a:rPr>
              <a:t>年</a:t>
            </a:r>
            <a:r>
              <a:rPr lang="en-US" altLang="ja-JP" sz="1600" dirty="0">
                <a:solidFill>
                  <a:schemeClr val="accent5">
                    <a:lumMod val="50000"/>
                  </a:schemeClr>
                </a:solidFill>
              </a:rPr>
              <a:t>9</a:t>
            </a:r>
            <a:r>
              <a:rPr kumimoji="1" lang="ja-JP" altLang="en-US" sz="1600">
                <a:solidFill>
                  <a:schemeClr val="accent5">
                    <a:lumMod val="50000"/>
                  </a:schemeClr>
                </a:solidFill>
              </a:rPr>
              <a:t>月号</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27598" y="1098499"/>
            <a:ext cx="2125133" cy="560885"/>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Zones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endParaRPr kumimoji="1" lang="en-US" altLang="ja-JP" sz="800" dirty="0">
              <a:solidFill>
                <a:schemeClr val="accent5">
                  <a:lumMod val="50000"/>
                </a:schemeClr>
              </a:solidFill>
            </a:endParaRPr>
          </a:p>
          <a:p>
            <a:pPr>
              <a:spcBef>
                <a:spcPts val="0"/>
              </a:spcBef>
            </a:pPr>
            <a:r>
              <a:rPr lang="ja-JP" altLang="en-US" sz="800" dirty="0">
                <a:solidFill>
                  <a:schemeClr val="accent5">
                    <a:lumMod val="50000"/>
                  </a:schemeClr>
                </a:solidFill>
              </a:rPr>
              <a:t>担当　第</a:t>
            </a:r>
            <a:r>
              <a:rPr lang="en-US" altLang="ja-JP" sz="800" dirty="0">
                <a:solidFill>
                  <a:schemeClr val="accent5">
                    <a:lumMod val="50000"/>
                  </a:schemeClr>
                </a:solidFill>
              </a:rPr>
              <a:t>3</a:t>
            </a:r>
            <a:r>
              <a:rPr lang="ja-JP" altLang="en-US" sz="800" dirty="0">
                <a:solidFill>
                  <a:schemeClr val="accent5">
                    <a:lumMod val="50000"/>
                  </a:schemeClr>
                </a:solidFill>
              </a:rPr>
              <a:t>ゾーン</a:t>
            </a:r>
            <a:endParaRPr kumimoji="1" lang="en-US" altLang="ja-JP" sz="800" dirty="0">
              <a:solidFill>
                <a:schemeClr val="accent5">
                  <a:lumMod val="50000"/>
                </a:schemeClr>
              </a:solidFill>
            </a:endParaRPr>
          </a:p>
          <a:p>
            <a:pPr>
              <a:spcBef>
                <a:spcPts val="0"/>
              </a:spcBef>
            </a:pPr>
            <a:endParaRPr kumimoji="1" lang="ja-JP" altLang="en-US" sz="800" dirty="0">
              <a:solidFill>
                <a:schemeClr val="accent5">
                  <a:lumMod val="50000"/>
                </a:schemeClr>
              </a:solidFill>
            </a:endParaRPr>
          </a:p>
        </p:txBody>
      </p:sp>
      <p:sp>
        <p:nvSpPr>
          <p:cNvPr id="121" name="テキスト プレースホルダー 120"/>
          <p:cNvSpPr>
            <a:spLocks noGrp="1"/>
          </p:cNvSpPr>
          <p:nvPr>
            <p:ph type="body" sz="quarter" idx="14"/>
          </p:nvPr>
        </p:nvSpPr>
        <p:spPr>
          <a:xfrm>
            <a:off x="2607733" y="698490"/>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738698"/>
            <a:ext cx="1956027" cy="730250"/>
          </a:xfrm>
          <a:prstGeom prst="rect">
            <a:avLst/>
          </a:prstGeom>
        </p:spPr>
      </p:pic>
      <p:sp>
        <p:nvSpPr>
          <p:cNvPr id="130" name="テキスト プレースホルダー 128"/>
          <p:cNvSpPr>
            <a:spLocks noGrp="1"/>
          </p:cNvSpPr>
          <p:nvPr>
            <p:ph type="body" sz="quarter" idx="49"/>
          </p:nvPr>
        </p:nvSpPr>
        <p:spPr>
          <a:xfrm>
            <a:off x="533401" y="1701716"/>
            <a:ext cx="6476998" cy="8373119"/>
          </a:xfrm>
        </p:spPr>
        <p:style>
          <a:lnRef idx="2">
            <a:schemeClr val="accent3"/>
          </a:lnRef>
          <a:fillRef idx="1">
            <a:schemeClr val="lt1"/>
          </a:fillRef>
          <a:effectRef idx="0">
            <a:schemeClr val="accent3"/>
          </a:effectRef>
          <a:fontRef idx="minor">
            <a:schemeClr val="dk1"/>
          </a:fontRef>
        </p:style>
        <p:txBody>
          <a:bodyPr/>
          <a:lstStyle/>
          <a:p>
            <a:pPr algn="l">
              <a:spcBef>
                <a:spcPts val="0"/>
              </a:spcBef>
            </a:pPr>
            <a:r>
              <a:rPr lang="en-US" altLang="ja-JP" sz="1200" b="1" dirty="0">
                <a:solidFill>
                  <a:schemeClr val="tx1"/>
                </a:solidFill>
                <a:latin typeface="ＭＳ Ｐ明朝"/>
                <a:ea typeface="ＭＳ Ｐ明朝"/>
              </a:rPr>
              <a:t>■</a:t>
            </a:r>
            <a:r>
              <a:rPr lang="ja-JP" altLang="en-US" sz="1200" b="1" dirty="0">
                <a:solidFill>
                  <a:schemeClr val="tx1"/>
                </a:solidFill>
                <a:latin typeface="ＭＳ Ｐ明朝"/>
                <a:ea typeface="ＭＳ Ｐ明朝"/>
              </a:rPr>
              <a:t>　</a:t>
            </a:r>
            <a:r>
              <a:rPr lang="ja-JP" altLang="en-US" sz="1200" dirty="0">
                <a:solidFill>
                  <a:srgbClr val="000000"/>
                </a:solidFill>
              </a:rPr>
              <a:t>「</a:t>
            </a:r>
            <a:r>
              <a:rPr lang="en-US" altLang="ja-JP" sz="1200" b="1" dirty="0">
                <a:solidFill>
                  <a:srgbClr val="000000"/>
                </a:solidFill>
              </a:rPr>
              <a:t>RI</a:t>
            </a:r>
            <a:r>
              <a:rPr lang="ja-JP" altLang="ja-JP" sz="1200" b="1" dirty="0">
                <a:solidFill>
                  <a:srgbClr val="000000"/>
                </a:solidFill>
              </a:rPr>
              <a:t>第</a:t>
            </a:r>
            <a:r>
              <a:rPr lang="en-US" altLang="ja-JP" sz="1200" b="1" dirty="0">
                <a:solidFill>
                  <a:srgbClr val="000000"/>
                </a:solidFill>
              </a:rPr>
              <a:t>3</a:t>
            </a:r>
            <a:r>
              <a:rPr lang="ja-JP" altLang="ja-JP" sz="1200" b="1" dirty="0">
                <a:solidFill>
                  <a:srgbClr val="000000"/>
                </a:solidFill>
              </a:rPr>
              <a:t>ゾ－ン戦略計画推進セミナ－</a:t>
            </a:r>
            <a:r>
              <a:rPr lang="ja-JP" altLang="ja-JP" sz="1200" dirty="0">
                <a:solidFill>
                  <a:srgbClr val="000000"/>
                </a:solidFill>
              </a:rPr>
              <a:t> </a:t>
            </a:r>
            <a:r>
              <a:rPr lang="ja-JP" altLang="en-US" sz="1200" dirty="0">
                <a:solidFill>
                  <a:srgbClr val="000000"/>
                </a:solidFill>
              </a:rPr>
              <a:t>」</a:t>
            </a:r>
            <a:endParaRPr lang="en-US" altLang="ja-JP" sz="1200" dirty="0">
              <a:solidFill>
                <a:srgbClr val="000000"/>
              </a:solidFill>
            </a:endParaRPr>
          </a:p>
          <a:p>
            <a:pPr algn="l">
              <a:lnSpc>
                <a:spcPct val="100000"/>
              </a:lnSpc>
              <a:spcBef>
                <a:spcPts val="0"/>
              </a:spcBef>
            </a:pPr>
            <a:r>
              <a:rPr lang="ja-JP" altLang="ja-JP" sz="1000" b="1" dirty="0">
                <a:solidFill>
                  <a:schemeClr val="tx1"/>
                </a:solidFill>
                <a:latin typeface="ＭＳ Ｐ明朝"/>
                <a:ea typeface="ＭＳ Ｐ明朝"/>
              </a:rPr>
              <a:t>　</a:t>
            </a:r>
            <a:endParaRPr lang="en-US" altLang="ja-JP" sz="1000" b="1" dirty="0">
              <a:solidFill>
                <a:schemeClr val="tx1"/>
              </a:solidFill>
              <a:latin typeface="ＭＳ Ｐ明朝"/>
              <a:ea typeface="ＭＳ Ｐ明朝"/>
            </a:endParaRPr>
          </a:p>
          <a:p>
            <a:pPr algn="l">
              <a:lnSpc>
                <a:spcPct val="100000"/>
              </a:lnSpc>
              <a:spcBef>
                <a:spcPts val="0"/>
              </a:spcBef>
            </a:pPr>
            <a:r>
              <a:rPr lang="ja-JP" altLang="en-US" sz="950" dirty="0">
                <a:solidFill>
                  <a:schemeClr val="tx1"/>
                </a:solidFill>
              </a:rPr>
              <a:t>　</a:t>
            </a:r>
            <a:r>
              <a:rPr lang="ja-JP" altLang="ja-JP" sz="950" dirty="0">
                <a:solidFill>
                  <a:schemeClr val="tx1"/>
                </a:solidFill>
              </a:rPr>
              <a:t>本セミナ－は</a:t>
            </a:r>
            <a:r>
              <a:rPr lang="en-US" altLang="ja-JP" sz="950" dirty="0">
                <a:solidFill>
                  <a:schemeClr val="tx1"/>
                </a:solidFill>
              </a:rPr>
              <a:t>RC</a:t>
            </a:r>
            <a:r>
              <a:rPr lang="ja-JP" altLang="ja-JP" sz="950" dirty="0">
                <a:solidFill>
                  <a:schemeClr val="tx1"/>
                </a:solidFill>
              </a:rPr>
              <a:t>、</a:t>
            </a:r>
            <a:r>
              <a:rPr lang="en-US" altLang="ja-JP" sz="950" dirty="0">
                <a:solidFill>
                  <a:schemeClr val="tx1"/>
                </a:solidFill>
              </a:rPr>
              <a:t>RRFC</a:t>
            </a:r>
            <a:r>
              <a:rPr lang="ja-JP" altLang="ja-JP" sz="950" dirty="0">
                <a:solidFill>
                  <a:schemeClr val="tx1"/>
                </a:solidFill>
              </a:rPr>
              <a:t>、</a:t>
            </a:r>
            <a:r>
              <a:rPr lang="en-US" altLang="ja-JP" sz="950" dirty="0">
                <a:solidFill>
                  <a:schemeClr val="tx1"/>
                </a:solidFill>
              </a:rPr>
              <a:t>RPIC</a:t>
            </a:r>
            <a:r>
              <a:rPr lang="ja-JP" altLang="ja-JP" sz="950" dirty="0">
                <a:solidFill>
                  <a:schemeClr val="tx1"/>
                </a:solidFill>
              </a:rPr>
              <a:t>、３部門のコ－ディネ－タ－が毎年度交代で幹事役を務め、西日本の主要都市で７月初旬に開催しております。本年度は</a:t>
            </a:r>
            <a:r>
              <a:rPr lang="en-US" altLang="ja-JP" sz="950" dirty="0">
                <a:solidFill>
                  <a:schemeClr val="tx1"/>
                </a:solidFill>
              </a:rPr>
              <a:t>RPIC</a:t>
            </a:r>
            <a:r>
              <a:rPr lang="ja-JP" altLang="ja-JP" sz="950" dirty="0">
                <a:solidFill>
                  <a:schemeClr val="tx1"/>
                </a:solidFill>
              </a:rPr>
              <a:t>部門が主幹事となり第３ゾ－ン１１地区所属の１２５名の地区リ－ダ－・クラブリ－ダ－が参加し、大阪で開かれました。石黒慶一・三木明両</a:t>
            </a:r>
            <a:r>
              <a:rPr lang="en-US" altLang="ja-JP" sz="950" dirty="0">
                <a:solidFill>
                  <a:schemeClr val="tx1"/>
                </a:solidFill>
              </a:rPr>
              <a:t>RI</a:t>
            </a:r>
            <a:r>
              <a:rPr lang="ja-JP" altLang="ja-JP" sz="950" dirty="0">
                <a:solidFill>
                  <a:schemeClr val="tx1"/>
                </a:solidFill>
              </a:rPr>
              <a:t>理事、北清治</a:t>
            </a:r>
            <a:r>
              <a:rPr lang="en-US" altLang="ja-JP" sz="950" dirty="0">
                <a:solidFill>
                  <a:schemeClr val="tx1"/>
                </a:solidFill>
              </a:rPr>
              <a:t>TRF</a:t>
            </a:r>
            <a:r>
              <a:rPr lang="ja-JP" altLang="ja-JP" sz="950" dirty="0">
                <a:solidFill>
                  <a:schemeClr val="tx1"/>
                </a:solidFill>
              </a:rPr>
              <a:t>管理委員、水野功会員増強プロジェクトリーダ－、高島凱夫</a:t>
            </a:r>
            <a:r>
              <a:rPr lang="en-US" altLang="ja-JP" sz="950" dirty="0">
                <a:solidFill>
                  <a:schemeClr val="tx1"/>
                </a:solidFill>
              </a:rPr>
              <a:t>RC</a:t>
            </a:r>
            <a:r>
              <a:rPr lang="ja-JP" altLang="ja-JP" sz="950" dirty="0">
                <a:solidFill>
                  <a:schemeClr val="tx1"/>
                </a:solidFill>
              </a:rPr>
              <a:t>、田村泰三</a:t>
            </a:r>
            <a:r>
              <a:rPr lang="en-US" altLang="ja-JP" sz="950" dirty="0">
                <a:solidFill>
                  <a:schemeClr val="tx1"/>
                </a:solidFill>
              </a:rPr>
              <a:t>RRFC</a:t>
            </a:r>
            <a:r>
              <a:rPr lang="ja-JP" altLang="ja-JP" sz="950" dirty="0">
                <a:solidFill>
                  <a:schemeClr val="tx1"/>
                </a:solidFill>
              </a:rPr>
              <a:t>、松本祐二</a:t>
            </a:r>
            <a:r>
              <a:rPr lang="en-US" altLang="ja-JP" sz="950" dirty="0">
                <a:solidFill>
                  <a:schemeClr val="tx1"/>
                </a:solidFill>
              </a:rPr>
              <a:t>EPNZC</a:t>
            </a:r>
            <a:r>
              <a:rPr lang="ja-JP" altLang="ja-JP" sz="950" dirty="0" err="1">
                <a:solidFill>
                  <a:schemeClr val="tx1"/>
                </a:solidFill>
              </a:rPr>
              <a:t>、</a:t>
            </a:r>
            <a:r>
              <a:rPr lang="ja-JP" altLang="ja-JP" sz="950" dirty="0">
                <a:solidFill>
                  <a:schemeClr val="tx1"/>
                </a:solidFill>
              </a:rPr>
              <a:t>大室</a:t>
            </a:r>
            <a:r>
              <a:rPr lang="ja-JP" altLang="en-US" sz="950" dirty="0">
                <a:solidFill>
                  <a:schemeClr val="tx1"/>
                </a:solidFill>
              </a:rPr>
              <a:t>㒞</a:t>
            </a:r>
            <a:r>
              <a:rPr lang="en-US" altLang="ja-JP" sz="950" dirty="0">
                <a:solidFill>
                  <a:schemeClr val="tx1"/>
                </a:solidFill>
              </a:rPr>
              <a:t>E/MGA</a:t>
            </a:r>
            <a:r>
              <a:rPr lang="ja-JP" altLang="ja-JP" sz="950" dirty="0">
                <a:solidFill>
                  <a:schemeClr val="tx1"/>
                </a:solidFill>
              </a:rPr>
              <a:t>、及び第３ゾ－ン１１地区ガバナ－が、プレゼンタ－となり、各担当分野の「新年度戦略計画推進」についてご講演頂きました。</a:t>
            </a:r>
          </a:p>
          <a:p>
            <a:pPr algn="l">
              <a:lnSpc>
                <a:spcPct val="100000"/>
              </a:lnSpc>
              <a:spcBef>
                <a:spcPts val="0"/>
              </a:spcBef>
            </a:pPr>
            <a:r>
              <a:rPr lang="ja-JP" altLang="en-US" sz="950" dirty="0">
                <a:solidFill>
                  <a:schemeClr val="tx1"/>
                </a:solidFill>
              </a:rPr>
              <a:t>　</a:t>
            </a:r>
            <a:r>
              <a:rPr lang="ja-JP" altLang="ja-JP" sz="950" dirty="0">
                <a:solidFill>
                  <a:schemeClr val="tx1"/>
                </a:solidFill>
              </a:rPr>
              <a:t>今回のセミナ－基調講演者、水野功様には日本の全地区が直面しております会員基盤弱体化の課題と、その対応策、そして「日本ロ－タリ－の３ゾーン復活」に向けた戦略計画についてお話し頂きました。そして締め括りとして、第３ゾ－ン各地区のそれぞれのガバナ－の皆様に、担当地区の「戦略計画」の進め方についてお話し頂きました。各地区がおかれた現況は様々です。その対応策も様々です。各地区ガバナ－の戦略計画推進についてのバラエティに富んだプレゼンテ－ションは、セミナ－参加者のＲＩリ－ダ－、地区リ－ダ－、クラブリ－ダ－にとり、今後の地区運営、クラブ運営に大きな参考になりました。特に既存クラブでの会員純増がなかなか難しい中で、ＲＡＣ卒業生などの若年層や、職務の第一線からリタイヤした年代層の新会員を「衛星クラブ」のメンバ－として迎え、会員基盤拡大に動きだしたＤ２６６０や、Ｄ２６７０の事例発表は、新時代の動きとして注目されました。</a:t>
            </a:r>
          </a:p>
          <a:p>
            <a:pPr algn="l">
              <a:lnSpc>
                <a:spcPct val="100000"/>
              </a:lnSpc>
              <a:spcBef>
                <a:spcPts val="0"/>
              </a:spcBef>
            </a:pPr>
            <a:r>
              <a:rPr lang="ja-JP" altLang="ja-JP" sz="950" dirty="0">
                <a:solidFill>
                  <a:schemeClr val="tx1"/>
                </a:solidFill>
              </a:rPr>
              <a:t>次年度の第３ゾ－ンセミナ－は高島凱夫ＲＣを主幹事として、２０１</a:t>
            </a:r>
            <a:r>
              <a:rPr lang="ja-JP" altLang="en-US" sz="950" dirty="0">
                <a:solidFill>
                  <a:schemeClr val="tx1"/>
                </a:solidFill>
              </a:rPr>
              <a:t>９</a:t>
            </a:r>
            <a:r>
              <a:rPr lang="ja-JP" altLang="ja-JP" sz="950" dirty="0">
                <a:solidFill>
                  <a:schemeClr val="tx1"/>
                </a:solidFill>
              </a:rPr>
              <a:t>年７月１３日に大阪で開催予定です。</a:t>
            </a:r>
          </a:p>
          <a:p>
            <a:pPr algn="l">
              <a:lnSpc>
                <a:spcPct val="100000"/>
              </a:lnSpc>
              <a:spcBef>
                <a:spcPts val="0"/>
              </a:spcBef>
            </a:pPr>
            <a:r>
              <a:rPr lang="ja-JP" altLang="ja-JP" sz="950" dirty="0">
                <a:solidFill>
                  <a:schemeClr val="tx1"/>
                </a:solidFill>
              </a:rPr>
              <a:t>次年度も各地区から多数の皆様にご参加頂きたいと願っております。</a:t>
            </a:r>
            <a:endParaRPr lang="en-US" altLang="ja-JP" sz="950" dirty="0">
              <a:solidFill>
                <a:srgbClr val="000000"/>
              </a:solidFill>
            </a:endParaRPr>
          </a:p>
          <a:p>
            <a:pPr algn="l">
              <a:lnSpc>
                <a:spcPct val="100000"/>
              </a:lnSpc>
              <a:spcBef>
                <a:spcPts val="0"/>
              </a:spcBef>
            </a:pPr>
            <a:r>
              <a:rPr lang="en-US" altLang="ja-JP" sz="900" b="1" dirty="0">
                <a:solidFill>
                  <a:srgbClr val="000000"/>
                </a:solidFill>
              </a:rPr>
              <a:t>                   </a:t>
            </a:r>
          </a:p>
          <a:p>
            <a:pPr algn="l">
              <a:lnSpc>
                <a:spcPct val="100000"/>
              </a:lnSpc>
              <a:spcBef>
                <a:spcPts val="0"/>
              </a:spcBef>
            </a:pPr>
            <a:r>
              <a:rPr lang="ja-JP" altLang="en-US" sz="900" dirty="0">
                <a:solidFill>
                  <a:srgbClr val="000000"/>
                </a:solidFill>
              </a:rPr>
              <a:t>　　　　　　　　　　　　　　　　　　</a:t>
            </a: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endParaRPr lang="en-US" altLang="ja-JP" sz="900" dirty="0">
              <a:solidFill>
                <a:srgbClr val="000000"/>
              </a:solidFill>
            </a:endParaRPr>
          </a:p>
          <a:p>
            <a:pPr algn="l">
              <a:lnSpc>
                <a:spcPct val="100000"/>
              </a:lnSpc>
              <a:spcBef>
                <a:spcPts val="0"/>
              </a:spcBef>
            </a:pPr>
            <a:r>
              <a:rPr lang="ja-JP" altLang="en-US" sz="900" dirty="0">
                <a:solidFill>
                  <a:srgbClr val="000000"/>
                </a:solidFill>
              </a:rPr>
              <a:t>　　　　　　　　　　　　　</a:t>
            </a:r>
            <a:endParaRPr lang="en-US" altLang="ja-JP" sz="900" dirty="0">
              <a:solidFill>
                <a:srgbClr val="000000"/>
              </a:solidFill>
            </a:endParaRPr>
          </a:p>
          <a:p>
            <a:pPr algn="l">
              <a:lnSpc>
                <a:spcPct val="100000"/>
              </a:lnSpc>
              <a:spcBef>
                <a:spcPts val="0"/>
              </a:spcBef>
            </a:pPr>
            <a:r>
              <a:rPr lang="en-US" altLang="ja-JP" sz="900" dirty="0">
                <a:solidFill>
                  <a:srgbClr val="000000"/>
                </a:solidFill>
              </a:rPr>
              <a:t>                          </a:t>
            </a:r>
            <a:r>
              <a:rPr lang="ja-JP" altLang="en-US" sz="900" dirty="0">
                <a:solidFill>
                  <a:srgbClr val="000000"/>
                </a:solidFill>
              </a:rPr>
              <a:t>　　　　</a:t>
            </a:r>
            <a:r>
              <a:rPr lang="ja-JP" altLang="ja-JP" sz="1000" dirty="0">
                <a:solidFill>
                  <a:srgbClr val="000000"/>
                </a:solidFill>
              </a:rPr>
              <a:t>第</a:t>
            </a:r>
            <a:r>
              <a:rPr lang="en-US" altLang="ja-JP" sz="1000" dirty="0">
                <a:solidFill>
                  <a:srgbClr val="000000"/>
                </a:solidFill>
              </a:rPr>
              <a:t>3</a:t>
            </a:r>
            <a:r>
              <a:rPr lang="ja-JP" altLang="ja-JP" sz="1000" dirty="0">
                <a:solidFill>
                  <a:srgbClr val="000000"/>
                </a:solidFill>
              </a:rPr>
              <a:t>ゾ－ン</a:t>
            </a:r>
            <a:r>
              <a:rPr lang="en-US" altLang="ja-JP" sz="1000" dirty="0">
                <a:solidFill>
                  <a:srgbClr val="000000"/>
                </a:solidFill>
              </a:rPr>
              <a:t> </a:t>
            </a:r>
            <a:r>
              <a:rPr lang="ja-JP" altLang="en-US" sz="1000" dirty="0">
                <a:solidFill>
                  <a:srgbClr val="000000"/>
                </a:solidFill>
              </a:rPr>
              <a:t>　ロータリー公共イメージコーディネーター</a:t>
            </a:r>
            <a:r>
              <a:rPr lang="ja-JP" altLang="ja-JP" sz="1000" dirty="0">
                <a:solidFill>
                  <a:srgbClr val="000000"/>
                </a:solidFill>
              </a:rPr>
              <a:t>　横山守雄</a:t>
            </a:r>
            <a:r>
              <a:rPr lang="ja-JP" altLang="en-US" sz="1000" dirty="0">
                <a:solidFill>
                  <a:srgbClr val="000000"/>
                </a:solidFill>
              </a:rPr>
              <a:t>（大阪中央</a:t>
            </a:r>
            <a:r>
              <a:rPr lang="en-US" altLang="ja-JP" sz="1000" dirty="0">
                <a:solidFill>
                  <a:srgbClr val="000000"/>
                </a:solidFill>
              </a:rPr>
              <a:t>RC)</a:t>
            </a:r>
            <a:endParaRPr lang="en-US" altLang="ja-JP" sz="1000" b="1" dirty="0">
              <a:solidFill>
                <a:schemeClr val="tx1"/>
              </a:solidFill>
              <a:latin typeface="ＭＳ Ｐ明朝"/>
              <a:ea typeface="ＭＳ Ｐ明朝"/>
            </a:endParaRPr>
          </a:p>
          <a:p>
            <a:pPr algn="l">
              <a:spcBef>
                <a:spcPts val="0"/>
              </a:spcBef>
            </a:pPr>
            <a:endParaRPr lang="en-US" altLang="ja-JP" sz="1200" b="1" dirty="0">
              <a:solidFill>
                <a:schemeClr val="tx1"/>
              </a:solidFill>
              <a:latin typeface="ＭＳ Ｐ明朝"/>
              <a:ea typeface="ＭＳ Ｐ明朝"/>
            </a:endParaRPr>
          </a:p>
          <a:p>
            <a:pPr algn="l">
              <a:spcBef>
                <a:spcPts val="0"/>
              </a:spcBef>
            </a:pPr>
            <a:r>
              <a:rPr lang="en-US" altLang="ja-JP" sz="1200" b="1" dirty="0">
                <a:solidFill>
                  <a:schemeClr val="tx1"/>
                </a:solidFill>
                <a:latin typeface="ＭＳ Ｐ明朝"/>
                <a:ea typeface="ＭＳ Ｐ明朝"/>
              </a:rPr>
              <a:t>■</a:t>
            </a:r>
            <a:r>
              <a:rPr lang="ja-JP" altLang="en-US" sz="1200" dirty="0">
                <a:solidFill>
                  <a:schemeClr val="tx1"/>
                </a:solidFill>
                <a:latin typeface="ＭＳ Ｐ明朝"/>
                <a:ea typeface="ＭＳ Ｐ明朝"/>
              </a:rPr>
              <a:t>　</a:t>
            </a:r>
            <a:r>
              <a:rPr lang="ja-JP" altLang="en-US" sz="1200" b="1" dirty="0">
                <a:solidFill>
                  <a:schemeClr val="tx1"/>
                </a:solidFill>
                <a:latin typeface="メイリオ"/>
                <a:ea typeface="メイリオ"/>
                <a:cs typeface="メイリオ"/>
              </a:rPr>
              <a:t>「</a:t>
            </a:r>
            <a:r>
              <a:rPr lang="ja-JP" altLang="ja-JP" sz="1200" b="1" dirty="0">
                <a:solidFill>
                  <a:srgbClr val="000000"/>
                </a:solidFill>
              </a:rPr>
              <a:t>会員増強への道のり</a:t>
            </a:r>
            <a:r>
              <a:rPr lang="ja-JP" altLang="en-US" sz="1200" b="1" dirty="0">
                <a:solidFill>
                  <a:srgbClr val="000000"/>
                </a:solidFill>
              </a:rPr>
              <a:t>」</a:t>
            </a:r>
            <a:r>
              <a:rPr lang="ja-JP" altLang="ja-JP" sz="1200" b="1" dirty="0">
                <a:solidFill>
                  <a:srgbClr val="000000"/>
                </a:solidFill>
              </a:rPr>
              <a:t> </a:t>
            </a:r>
            <a:endParaRPr lang="en-US" altLang="ja-JP" sz="1200" b="1" dirty="0">
              <a:solidFill>
                <a:srgbClr val="000000"/>
              </a:solidFill>
            </a:endParaRPr>
          </a:p>
          <a:p>
            <a:pPr algn="l">
              <a:lnSpc>
                <a:spcPct val="100000"/>
              </a:lnSpc>
              <a:spcBef>
                <a:spcPts val="0"/>
              </a:spcBef>
            </a:pPr>
            <a:endParaRPr lang="en-US" altLang="ja-JP" sz="950" dirty="0">
              <a:solidFill>
                <a:srgbClr val="000000"/>
              </a:solidFill>
            </a:endParaRPr>
          </a:p>
          <a:p>
            <a:pPr algn="l">
              <a:lnSpc>
                <a:spcPct val="100000"/>
              </a:lnSpc>
              <a:spcBef>
                <a:spcPts val="0"/>
              </a:spcBef>
            </a:pPr>
            <a:r>
              <a:rPr lang="en-US" altLang="ja-JP" sz="950" dirty="0">
                <a:solidFill>
                  <a:srgbClr val="000000"/>
                </a:solidFill>
              </a:rPr>
              <a:t>1: </a:t>
            </a:r>
            <a:r>
              <a:rPr lang="ja-JP" altLang="ja-JP" sz="950" dirty="0">
                <a:solidFill>
                  <a:srgbClr val="000000"/>
                </a:solidFill>
              </a:rPr>
              <a:t>受け入れクラブ自身の意識改革、環境整備を</a:t>
            </a:r>
          </a:p>
          <a:p>
            <a:pPr algn="l">
              <a:lnSpc>
                <a:spcPct val="100000"/>
              </a:lnSpc>
              <a:spcBef>
                <a:spcPts val="0"/>
              </a:spcBef>
            </a:pPr>
            <a:r>
              <a:rPr lang="ja-JP" altLang="en-US" sz="950" dirty="0">
                <a:solidFill>
                  <a:srgbClr val="000000"/>
                </a:solidFill>
              </a:rPr>
              <a:t>　</a:t>
            </a:r>
            <a:r>
              <a:rPr lang="ja-JP" altLang="ja-JP" sz="950" dirty="0">
                <a:solidFill>
                  <a:srgbClr val="000000"/>
                </a:solidFill>
              </a:rPr>
              <a:t>先ずすべての面で魅力あるクラブであらねばならない。時代にマッチし、戦略計画に則り、活発な奉仕活動が実行され、会員同士の交流や親睦が図られ、地域住民から信頼されることが何よりも大事である。</a:t>
            </a:r>
          </a:p>
          <a:p>
            <a:pPr algn="l">
              <a:lnSpc>
                <a:spcPct val="100000"/>
              </a:lnSpc>
              <a:spcBef>
                <a:spcPts val="0"/>
              </a:spcBef>
            </a:pPr>
            <a:r>
              <a:rPr lang="en-US" altLang="ja-JP" sz="950" dirty="0">
                <a:solidFill>
                  <a:srgbClr val="000000"/>
                </a:solidFill>
              </a:rPr>
              <a:t>2: </a:t>
            </a:r>
            <a:r>
              <a:rPr lang="ja-JP" altLang="ja-JP" sz="950" dirty="0">
                <a:solidFill>
                  <a:srgbClr val="000000"/>
                </a:solidFill>
              </a:rPr>
              <a:t>質より量を</a:t>
            </a:r>
          </a:p>
          <a:p>
            <a:pPr algn="l">
              <a:lnSpc>
                <a:spcPct val="100000"/>
              </a:lnSpc>
              <a:spcBef>
                <a:spcPts val="0"/>
              </a:spcBef>
            </a:pPr>
            <a:r>
              <a:rPr lang="ja-JP" altLang="en-US" sz="950" dirty="0">
                <a:solidFill>
                  <a:srgbClr val="000000"/>
                </a:solidFill>
              </a:rPr>
              <a:t>　</a:t>
            </a:r>
            <a:r>
              <a:rPr lang="ja-JP" altLang="ja-JP" sz="950" dirty="0">
                <a:solidFill>
                  <a:srgbClr val="000000"/>
                </a:solidFill>
              </a:rPr>
              <a:t>会員増強についていつの世でも質だ、量だと言う不毛の論争を聞くが、私は量を重視したい。入会後クラブのアフターケアの有無でどんな新会員でも今後の運命は決まると思う。特に大切なのはロータリーの本質である奉仕の理念を少しでも理解し、古い会員との親睦の中でロータリーに慣れ、楽しんでもらうことが大切だ。</a:t>
            </a:r>
          </a:p>
          <a:p>
            <a:pPr algn="l">
              <a:lnSpc>
                <a:spcPct val="100000"/>
              </a:lnSpc>
              <a:spcBef>
                <a:spcPts val="0"/>
              </a:spcBef>
            </a:pPr>
            <a:r>
              <a:rPr lang="en-US" altLang="ja-JP" sz="950" dirty="0">
                <a:solidFill>
                  <a:srgbClr val="000000"/>
                </a:solidFill>
              </a:rPr>
              <a:t>3: </a:t>
            </a:r>
            <a:r>
              <a:rPr lang="ja-JP" altLang="ja-JP" sz="950" dirty="0">
                <a:solidFill>
                  <a:srgbClr val="000000"/>
                </a:solidFill>
              </a:rPr>
              <a:t>女性会員を増やそう</a:t>
            </a:r>
          </a:p>
          <a:p>
            <a:pPr algn="l">
              <a:lnSpc>
                <a:spcPct val="100000"/>
              </a:lnSpc>
              <a:spcBef>
                <a:spcPts val="0"/>
              </a:spcBef>
            </a:pPr>
            <a:r>
              <a:rPr lang="ja-JP" altLang="en-US" sz="950" dirty="0">
                <a:solidFill>
                  <a:srgbClr val="000000"/>
                </a:solidFill>
              </a:rPr>
              <a:t>　</a:t>
            </a:r>
            <a:r>
              <a:rPr lang="ja-JP" altLang="ja-JP" sz="950" dirty="0">
                <a:solidFill>
                  <a:srgbClr val="000000"/>
                </a:solidFill>
              </a:rPr>
              <a:t>世界の女性会員比率は既に</a:t>
            </a:r>
            <a:r>
              <a:rPr lang="en-US" altLang="ja-JP" sz="950" dirty="0">
                <a:solidFill>
                  <a:srgbClr val="000000"/>
                </a:solidFill>
              </a:rPr>
              <a:t>20%</a:t>
            </a:r>
            <a:r>
              <a:rPr lang="ja-JP" altLang="ja-JP" sz="950" dirty="0">
                <a:solidFill>
                  <a:srgbClr val="000000"/>
                </a:solidFill>
              </a:rPr>
              <a:t>強、日本のそれは</a:t>
            </a:r>
            <a:r>
              <a:rPr lang="en-US" altLang="ja-JP" sz="950" dirty="0">
                <a:solidFill>
                  <a:srgbClr val="000000"/>
                </a:solidFill>
              </a:rPr>
              <a:t>6%</a:t>
            </a:r>
            <a:r>
              <a:rPr lang="ja-JP" altLang="ja-JP" sz="950" dirty="0">
                <a:solidFill>
                  <a:srgbClr val="000000"/>
                </a:solidFill>
              </a:rPr>
              <a:t>強と大きく遅れる。各クラブとももっと女性会員獲得に積極的に動くべきだ、開拓の余地は充分にある。日本で女性会員数がせめて全体の</a:t>
            </a:r>
            <a:r>
              <a:rPr lang="en-US" altLang="ja-JP" sz="950" dirty="0">
                <a:solidFill>
                  <a:srgbClr val="000000"/>
                </a:solidFill>
              </a:rPr>
              <a:t>1</a:t>
            </a:r>
            <a:r>
              <a:rPr lang="ja-JP" altLang="ja-JP" sz="950" dirty="0">
                <a:solidFill>
                  <a:srgbClr val="000000"/>
                </a:solidFill>
              </a:rPr>
              <a:t>割を越えれば念願の</a:t>
            </a:r>
            <a:r>
              <a:rPr lang="en-US" altLang="ja-JP" sz="950" dirty="0">
                <a:solidFill>
                  <a:srgbClr val="000000"/>
                </a:solidFill>
              </a:rPr>
              <a:t>10</a:t>
            </a:r>
            <a:r>
              <a:rPr lang="ja-JP" altLang="ja-JP" sz="950" dirty="0">
                <a:solidFill>
                  <a:srgbClr val="000000"/>
                </a:solidFill>
              </a:rPr>
              <a:t>万</a:t>
            </a:r>
            <a:r>
              <a:rPr lang="en-US" altLang="ja-JP" sz="950" dirty="0">
                <a:solidFill>
                  <a:srgbClr val="000000"/>
                </a:solidFill>
              </a:rPr>
              <a:t>5</a:t>
            </a:r>
            <a:r>
              <a:rPr lang="ja-JP" altLang="ja-JP" sz="950" dirty="0">
                <a:solidFill>
                  <a:srgbClr val="000000"/>
                </a:solidFill>
              </a:rPr>
              <a:t>千人を超す。歴史と伝統のある大クラブほど女性会員加入に消極的であると言われるが、今こそ意識改革を望みたい。</a:t>
            </a:r>
          </a:p>
          <a:p>
            <a:pPr algn="l">
              <a:lnSpc>
                <a:spcPct val="100000"/>
              </a:lnSpc>
              <a:spcBef>
                <a:spcPts val="0"/>
              </a:spcBef>
            </a:pPr>
            <a:r>
              <a:rPr lang="en-US" altLang="ja-JP" sz="950" dirty="0">
                <a:solidFill>
                  <a:srgbClr val="000000"/>
                </a:solidFill>
              </a:rPr>
              <a:t>4: </a:t>
            </a:r>
            <a:r>
              <a:rPr lang="ja-JP" altLang="ja-JP" sz="950" dirty="0">
                <a:solidFill>
                  <a:srgbClr val="000000"/>
                </a:solidFill>
              </a:rPr>
              <a:t>若い会員の入会促進 </a:t>
            </a:r>
          </a:p>
          <a:p>
            <a:pPr algn="l">
              <a:lnSpc>
                <a:spcPct val="100000"/>
              </a:lnSpc>
              <a:spcBef>
                <a:spcPts val="0"/>
              </a:spcBef>
            </a:pPr>
            <a:r>
              <a:rPr lang="ja-JP" altLang="en-US" sz="950" dirty="0">
                <a:solidFill>
                  <a:srgbClr val="000000"/>
                </a:solidFill>
              </a:rPr>
              <a:t>　</a:t>
            </a:r>
            <a:r>
              <a:rPr lang="ja-JP" altLang="ja-JP" sz="950" dirty="0">
                <a:solidFill>
                  <a:srgbClr val="000000"/>
                </a:solidFill>
              </a:rPr>
              <a:t>平均年齢維持と元気なクラブ作りの為には若い会員の加入は当然。大胆な例会運営改革、活動領域</a:t>
            </a:r>
            <a:r>
              <a:rPr lang="en-US" altLang="ja-JP" sz="950" dirty="0">
                <a:solidFill>
                  <a:srgbClr val="000000"/>
                </a:solidFill>
              </a:rPr>
              <a:t> </a:t>
            </a:r>
            <a:r>
              <a:rPr lang="ja-JP" altLang="ja-JP" sz="950" dirty="0">
                <a:solidFill>
                  <a:srgbClr val="000000"/>
                </a:solidFill>
              </a:rPr>
              <a:t>拡大、将来のリーダー育成などを求めて若き経営者に好都合な条件が適応され、勧誘は容易になったように見える。</a:t>
            </a:r>
          </a:p>
          <a:p>
            <a:pPr algn="l">
              <a:lnSpc>
                <a:spcPct val="100000"/>
              </a:lnSpc>
              <a:spcBef>
                <a:spcPts val="0"/>
              </a:spcBef>
            </a:pPr>
            <a:r>
              <a:rPr lang="en-US" altLang="ja-JP" sz="950" dirty="0">
                <a:solidFill>
                  <a:srgbClr val="000000"/>
                </a:solidFill>
              </a:rPr>
              <a:t>5: </a:t>
            </a:r>
            <a:r>
              <a:rPr lang="ja-JP" altLang="ja-JP" sz="950" dirty="0">
                <a:solidFill>
                  <a:srgbClr val="000000"/>
                </a:solidFill>
              </a:rPr>
              <a:t>新クラブ設立</a:t>
            </a:r>
            <a:r>
              <a:rPr lang="en-US" altLang="ja-JP" sz="950" dirty="0">
                <a:solidFill>
                  <a:srgbClr val="000000"/>
                </a:solidFill>
              </a:rPr>
              <a:t>( </a:t>
            </a:r>
            <a:r>
              <a:rPr lang="ja-JP" altLang="ja-JP" sz="950" dirty="0">
                <a:solidFill>
                  <a:srgbClr val="000000"/>
                </a:solidFill>
              </a:rPr>
              <a:t>従来型、衛星クラブ型、</a:t>
            </a:r>
            <a:r>
              <a:rPr lang="en-US" altLang="ja-JP" sz="950" dirty="0">
                <a:solidFill>
                  <a:srgbClr val="000000"/>
                </a:solidFill>
              </a:rPr>
              <a:t>E</a:t>
            </a:r>
            <a:r>
              <a:rPr lang="ja-JP" altLang="ja-JP" sz="950" dirty="0">
                <a:solidFill>
                  <a:srgbClr val="000000"/>
                </a:solidFill>
              </a:rPr>
              <a:t>クラブ型 など</a:t>
            </a:r>
            <a:r>
              <a:rPr lang="en-US" altLang="ja-JP" sz="950" dirty="0">
                <a:solidFill>
                  <a:srgbClr val="000000"/>
                </a:solidFill>
              </a:rPr>
              <a:t>)</a:t>
            </a:r>
            <a:endParaRPr lang="ja-JP" altLang="ja-JP" sz="950" dirty="0">
              <a:solidFill>
                <a:srgbClr val="000000"/>
              </a:solidFill>
            </a:endParaRPr>
          </a:p>
          <a:p>
            <a:pPr algn="l">
              <a:lnSpc>
                <a:spcPct val="100000"/>
              </a:lnSpc>
              <a:spcBef>
                <a:spcPts val="0"/>
              </a:spcBef>
            </a:pPr>
            <a:r>
              <a:rPr lang="ja-JP" altLang="en-US" sz="950" dirty="0">
                <a:solidFill>
                  <a:srgbClr val="000000"/>
                </a:solidFill>
              </a:rPr>
              <a:t>　</a:t>
            </a:r>
            <a:r>
              <a:rPr lang="ja-JP" altLang="ja-JP" sz="950" dirty="0">
                <a:solidFill>
                  <a:srgbClr val="000000"/>
                </a:solidFill>
              </a:rPr>
              <a:t>現在、従来型の新クラブ設立は何処であろうとも不可能に近い。</a:t>
            </a:r>
            <a:r>
              <a:rPr lang="en-US" altLang="ja-JP" sz="950" dirty="0">
                <a:solidFill>
                  <a:srgbClr val="000000"/>
                </a:solidFill>
              </a:rPr>
              <a:t> </a:t>
            </a:r>
            <a:r>
              <a:rPr lang="ja-JP" altLang="ja-JP" sz="950" dirty="0">
                <a:solidFill>
                  <a:srgbClr val="000000"/>
                </a:solidFill>
              </a:rPr>
              <a:t>そこで考案された新型のロータリークラブとして</a:t>
            </a:r>
            <a:r>
              <a:rPr lang="en-US" altLang="ja-JP" sz="950" dirty="0">
                <a:solidFill>
                  <a:srgbClr val="000000"/>
                </a:solidFill>
              </a:rPr>
              <a:t>web</a:t>
            </a:r>
            <a:r>
              <a:rPr lang="ja-JP" altLang="ja-JP" sz="950" dirty="0">
                <a:solidFill>
                  <a:srgbClr val="000000"/>
                </a:solidFill>
              </a:rPr>
              <a:t>活用のオンライン例会、即ち</a:t>
            </a:r>
            <a:r>
              <a:rPr lang="en-US" altLang="ja-JP" sz="950" dirty="0">
                <a:solidFill>
                  <a:srgbClr val="000000"/>
                </a:solidFill>
              </a:rPr>
              <a:t> E</a:t>
            </a:r>
            <a:r>
              <a:rPr lang="ja-JP" altLang="ja-JP" sz="950" dirty="0">
                <a:solidFill>
                  <a:srgbClr val="000000"/>
                </a:solidFill>
              </a:rPr>
              <a:t>クラブが、続いて衛星クラブが新カテゴリーの中で誕生し、忙しく若い方のため柔軟性のある運営を前面に出したクラブが世界各地で誕生した。第</a:t>
            </a:r>
            <a:r>
              <a:rPr lang="en-US" altLang="ja-JP" sz="950" dirty="0">
                <a:solidFill>
                  <a:srgbClr val="000000"/>
                </a:solidFill>
              </a:rPr>
              <a:t>3</a:t>
            </a:r>
            <a:r>
              <a:rPr lang="ja-JP" altLang="ja-JP" sz="950" dirty="0">
                <a:solidFill>
                  <a:srgbClr val="000000"/>
                </a:solidFill>
              </a:rPr>
              <a:t>ゾーンでも最近大阪と香川県にそれぞれ産声を上げた。今後も大いに期待し、会員増強の一助になるよう祈っている。</a:t>
            </a:r>
          </a:p>
          <a:p>
            <a:pPr algn="l">
              <a:lnSpc>
                <a:spcPct val="100000"/>
              </a:lnSpc>
              <a:spcBef>
                <a:spcPts val="0"/>
              </a:spcBef>
            </a:pPr>
            <a:r>
              <a:rPr lang="ja-JP" altLang="ja-JP" sz="950" dirty="0">
                <a:solidFill>
                  <a:srgbClr val="000000"/>
                </a:solidFill>
              </a:rPr>
              <a:t>６</a:t>
            </a:r>
            <a:r>
              <a:rPr lang="en-US" altLang="ja-JP" sz="950" dirty="0">
                <a:solidFill>
                  <a:srgbClr val="000000"/>
                </a:solidFill>
              </a:rPr>
              <a:t>:</a:t>
            </a:r>
            <a:r>
              <a:rPr lang="ja-JP" altLang="en-US" sz="950" dirty="0">
                <a:solidFill>
                  <a:srgbClr val="000000"/>
                </a:solidFill>
              </a:rPr>
              <a:t> </a:t>
            </a:r>
            <a:r>
              <a:rPr lang="ja-JP" altLang="ja-JP" sz="950" dirty="0">
                <a:solidFill>
                  <a:srgbClr val="000000"/>
                </a:solidFill>
              </a:rPr>
              <a:t>隗より始めよ</a:t>
            </a:r>
          </a:p>
          <a:p>
            <a:pPr algn="l">
              <a:lnSpc>
                <a:spcPct val="100000"/>
              </a:lnSpc>
              <a:spcBef>
                <a:spcPts val="0"/>
              </a:spcBef>
            </a:pPr>
            <a:r>
              <a:rPr lang="ja-JP" altLang="en-US" sz="950" dirty="0">
                <a:solidFill>
                  <a:srgbClr val="000000"/>
                </a:solidFill>
              </a:rPr>
              <a:t>　</a:t>
            </a:r>
            <a:r>
              <a:rPr lang="ja-JP" altLang="ja-JP" sz="950" dirty="0">
                <a:solidFill>
                  <a:srgbClr val="000000"/>
                </a:solidFill>
              </a:rPr>
              <a:t>「</a:t>
            </a:r>
            <a:r>
              <a:rPr lang="en-US" altLang="ja-JP" sz="950" dirty="0">
                <a:solidFill>
                  <a:srgbClr val="000000"/>
                </a:solidFill>
              </a:rPr>
              <a:t> </a:t>
            </a:r>
            <a:r>
              <a:rPr lang="en-US" altLang="ja-JP" sz="950">
                <a:solidFill>
                  <a:srgbClr val="000000"/>
                </a:solidFill>
              </a:rPr>
              <a:t>Member </a:t>
            </a:r>
            <a:r>
              <a:rPr lang="en-US" altLang="ja-JP" sz="950" dirty="0">
                <a:solidFill>
                  <a:srgbClr val="000000"/>
                </a:solidFill>
              </a:rPr>
              <a:t>G</a:t>
            </a:r>
            <a:r>
              <a:rPr lang="en-US" altLang="ja-JP" sz="950">
                <a:solidFill>
                  <a:srgbClr val="000000"/>
                </a:solidFill>
              </a:rPr>
              <a:t>et </a:t>
            </a:r>
            <a:r>
              <a:rPr lang="en-US" altLang="ja-JP" sz="950" dirty="0">
                <a:solidFill>
                  <a:srgbClr val="000000"/>
                </a:solidFill>
              </a:rPr>
              <a:t>Member</a:t>
            </a:r>
            <a:r>
              <a:rPr lang="ja-JP" altLang="en-US" sz="950" dirty="0">
                <a:solidFill>
                  <a:srgbClr val="000000"/>
                </a:solidFill>
              </a:rPr>
              <a:t>」</a:t>
            </a:r>
            <a:r>
              <a:rPr lang="en-US" altLang="ja-JP" sz="950" dirty="0">
                <a:solidFill>
                  <a:srgbClr val="000000"/>
                </a:solidFill>
              </a:rPr>
              <a:t>  </a:t>
            </a:r>
            <a:r>
              <a:rPr lang="ja-JP" altLang="ja-JP" sz="950" dirty="0">
                <a:solidFill>
                  <a:srgbClr val="000000"/>
                </a:solidFill>
              </a:rPr>
              <a:t>という言葉がある。すなわち、</a:t>
            </a:r>
            <a:r>
              <a:rPr lang="ja-JP" altLang="en-US" sz="950" dirty="0">
                <a:solidFill>
                  <a:srgbClr val="000000"/>
                </a:solidFill>
              </a:rPr>
              <a:t>「</a:t>
            </a:r>
            <a:r>
              <a:rPr lang="ja-JP" altLang="ja-JP" sz="950" dirty="0">
                <a:solidFill>
                  <a:srgbClr val="000000"/>
                </a:solidFill>
              </a:rPr>
              <a:t>会員一人が新会員一人入会させよ」という意味。私達地域リーダーも含め、各クラブ会長が先頭に立ち増強に努めましょう</a:t>
            </a:r>
            <a:r>
              <a:rPr lang="ja-JP" altLang="ja-JP" sz="950" dirty="0"/>
              <a:t>。 </a:t>
            </a:r>
            <a:endParaRPr lang="en-US" altLang="ja-JP" sz="950" dirty="0"/>
          </a:p>
          <a:p>
            <a:pPr algn="l">
              <a:lnSpc>
                <a:spcPct val="100000"/>
              </a:lnSpc>
              <a:spcBef>
                <a:spcPts val="0"/>
              </a:spcBef>
            </a:pPr>
            <a:r>
              <a:rPr lang="ja-JP" altLang="ja-JP" sz="1000" dirty="0">
                <a:solidFill>
                  <a:srgbClr val="000000"/>
                </a:solidFill>
              </a:rPr>
              <a:t> </a:t>
            </a:r>
            <a:r>
              <a:rPr lang="en-US" altLang="ja-JP" sz="1000" dirty="0">
                <a:solidFill>
                  <a:srgbClr val="000000"/>
                </a:solidFill>
              </a:rPr>
              <a:t>                                                         </a:t>
            </a:r>
          </a:p>
          <a:p>
            <a:pPr algn="l">
              <a:lnSpc>
                <a:spcPct val="100000"/>
              </a:lnSpc>
              <a:spcBef>
                <a:spcPts val="0"/>
              </a:spcBef>
            </a:pPr>
            <a:r>
              <a:rPr lang="ja-JP" altLang="ja-JP" sz="1000" dirty="0">
                <a:solidFill>
                  <a:srgbClr val="000000"/>
                </a:solidFill>
              </a:rPr>
              <a:t>　</a:t>
            </a:r>
            <a:r>
              <a:rPr lang="ja-JP" altLang="en-US" sz="1000" dirty="0">
                <a:solidFill>
                  <a:srgbClr val="000000"/>
                </a:solidFill>
              </a:rPr>
              <a:t>　　　　　　　　　　　　　　　　　　　</a:t>
            </a:r>
            <a:r>
              <a:rPr lang="ja-JP" altLang="ja-JP" sz="1000" dirty="0">
                <a:solidFill>
                  <a:srgbClr val="000000"/>
                </a:solidFill>
              </a:rPr>
              <a:t>第</a:t>
            </a:r>
            <a:r>
              <a:rPr lang="en-US" altLang="ja-JP" sz="1000" dirty="0">
                <a:solidFill>
                  <a:srgbClr val="000000"/>
                </a:solidFill>
              </a:rPr>
              <a:t>3</a:t>
            </a:r>
            <a:r>
              <a:rPr lang="ja-JP" altLang="ja-JP" sz="1000" dirty="0">
                <a:solidFill>
                  <a:srgbClr val="000000"/>
                </a:solidFill>
              </a:rPr>
              <a:t>ゾーン</a:t>
            </a:r>
            <a:r>
              <a:rPr lang="en-US" altLang="ja-JP" sz="1000" dirty="0">
                <a:solidFill>
                  <a:srgbClr val="000000"/>
                </a:solidFill>
              </a:rPr>
              <a:t> </a:t>
            </a:r>
            <a:r>
              <a:rPr lang="ja-JP" altLang="en-US" sz="1000" dirty="0">
                <a:solidFill>
                  <a:srgbClr val="000000"/>
                </a:solidFill>
              </a:rPr>
              <a:t>ロータリーコーディネーター補佐</a:t>
            </a:r>
            <a:r>
              <a:rPr lang="en-US" altLang="ja-JP" sz="1000" dirty="0">
                <a:solidFill>
                  <a:srgbClr val="000000"/>
                </a:solidFill>
              </a:rPr>
              <a:t> </a:t>
            </a:r>
            <a:r>
              <a:rPr lang="ja-JP" altLang="ja-JP" sz="1000" dirty="0">
                <a:solidFill>
                  <a:srgbClr val="000000"/>
                </a:solidFill>
              </a:rPr>
              <a:t>伊藤文利</a:t>
            </a:r>
            <a:r>
              <a:rPr lang="en-US" altLang="ja-JP" sz="1000" dirty="0">
                <a:solidFill>
                  <a:srgbClr val="000000"/>
                </a:solidFill>
              </a:rPr>
              <a:t> ( </a:t>
            </a:r>
            <a:r>
              <a:rPr lang="ja-JP" altLang="ja-JP" sz="1000" dirty="0">
                <a:solidFill>
                  <a:srgbClr val="000000"/>
                </a:solidFill>
              </a:rPr>
              <a:t>倉吉</a:t>
            </a:r>
            <a:r>
              <a:rPr lang="en-US" altLang="ja-JP" sz="1000" dirty="0">
                <a:solidFill>
                  <a:srgbClr val="000000"/>
                </a:solidFill>
              </a:rPr>
              <a:t>RC )</a:t>
            </a:r>
            <a:r>
              <a:rPr lang="ja-JP" altLang="ja-JP" sz="1000" dirty="0">
                <a:solidFill>
                  <a:srgbClr val="000000"/>
                </a:solidFill>
              </a:rPr>
              <a:t> </a:t>
            </a:r>
            <a:endParaRPr kumimoji="1" lang="ja-JP" altLang="en-US" sz="1000" b="1" dirty="0">
              <a:solidFill>
                <a:srgbClr val="000000"/>
              </a:solidFill>
              <a:latin typeface="メイリオ"/>
              <a:ea typeface="メイリオ"/>
              <a:cs typeface="メイリオ"/>
            </a:endParaRPr>
          </a:p>
        </p:txBody>
      </p:sp>
      <p:sp>
        <p:nvSpPr>
          <p:cNvPr id="20" name="テキスト ボックス 19"/>
          <p:cNvSpPr txBox="1"/>
          <p:nvPr/>
        </p:nvSpPr>
        <p:spPr>
          <a:xfrm>
            <a:off x="599015" y="1229772"/>
            <a:ext cx="1517650"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Zones 1 &amp; 2 &amp; 3</a:t>
            </a:r>
            <a:endParaRPr kumimoji="1" lang="ja-JP" altLang="en-US" sz="1600" dirty="0">
              <a:solidFill>
                <a:schemeClr val="accent5">
                  <a:lumMod val="75000"/>
                </a:schemeClr>
              </a:solidFill>
              <a:ea typeface="ＭＳ 明朝"/>
              <a:cs typeface="ＭＳ 明朝"/>
            </a:endParaRPr>
          </a:p>
        </p:txBody>
      </p:sp>
      <p:pic>
        <p:nvPicPr>
          <p:cNvPr id="11" name="図 10"/>
          <p:cNvPicPr/>
          <p:nvPr/>
        </p:nvPicPr>
        <p:blipFill>
          <a:blip r:embed="rId3" cstate="print">
            <a:extLst>
              <a:ext uri="{28A0092B-C50C-407E-A947-70E740481C1C}">
                <a14:useLocalDpi xmlns:a14="http://schemas.microsoft.com/office/drawing/2010/main" val="0"/>
              </a:ext>
            </a:extLst>
          </a:blip>
          <a:stretch>
            <a:fillRect/>
          </a:stretch>
        </p:blipFill>
        <p:spPr>
          <a:xfrm>
            <a:off x="648442" y="4323893"/>
            <a:ext cx="1937385" cy="1291590"/>
          </a:xfrm>
          <a:prstGeom prst="rect">
            <a:avLst/>
          </a:prstGeom>
        </p:spPr>
      </p:pic>
      <p:pic>
        <p:nvPicPr>
          <p:cNvPr id="12" name="図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2946" y="4321672"/>
            <a:ext cx="1960245" cy="1296035"/>
          </a:xfrm>
          <a:prstGeom prst="rect">
            <a:avLst/>
          </a:prstGeom>
          <a:noFill/>
          <a:ln>
            <a:noFill/>
          </a:ln>
        </p:spPr>
      </p:pic>
      <p:pic>
        <p:nvPicPr>
          <p:cNvPr id="13" name="図 12"/>
          <p:cNvPicPr/>
          <p:nvPr/>
        </p:nvPicPr>
        <p:blipFill>
          <a:blip r:embed="rId5" cstate="print">
            <a:extLst>
              <a:ext uri="{28A0092B-C50C-407E-A947-70E740481C1C}">
                <a14:useLocalDpi xmlns:a14="http://schemas.microsoft.com/office/drawing/2010/main" val="0"/>
              </a:ext>
            </a:extLst>
          </a:blip>
          <a:stretch>
            <a:fillRect/>
          </a:stretch>
        </p:blipFill>
        <p:spPr>
          <a:xfrm>
            <a:off x="5005386" y="4326325"/>
            <a:ext cx="1876425" cy="1303655"/>
          </a:xfrm>
          <a:prstGeom prst="rect">
            <a:avLst/>
          </a:prstGeom>
        </p:spPr>
      </p:pic>
    </p:spTree>
    <p:extLst>
      <p:ext uri="{BB962C8B-B14F-4D97-AF65-F5344CB8AC3E}">
        <p14:creationId xmlns:p14="http://schemas.microsoft.com/office/powerpoint/2010/main" val="5583659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2834</TotalTime>
  <Words>30</Words>
  <Application>Microsoft Office PowerPoint</Application>
  <PresentationFormat>ユーザー設定</PresentationFormat>
  <Paragraphs>44</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Kousuke Shimamura</cp:lastModifiedBy>
  <cp:revision>169</cp:revision>
  <cp:lastPrinted>2017-09-08T08:55:10Z</cp:lastPrinted>
  <dcterms:created xsi:type="dcterms:W3CDTF">2016-02-04T06:10:18Z</dcterms:created>
  <dcterms:modified xsi:type="dcterms:W3CDTF">2018-08-09T02:59:22Z</dcterms:modified>
</cp:coreProperties>
</file>