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66" y="-13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146B87B2-0BDC-4D9F-A6AD-C3E923114FAF}" type="datetimeFigureOut">
              <a:rPr kumimoji="1" lang="ja-JP" altLang="en-US" smtClean="0"/>
              <a:t>2018/12/12</a:t>
            </a:fld>
            <a:endParaRPr kumimoji="1" lang="ja-JP" altLang="en-US"/>
          </a:p>
        </p:txBody>
      </p:sp>
      <p:sp>
        <p:nvSpPr>
          <p:cNvPr id="4" name="スライド イメージ プレースホルダー 3"/>
          <p:cNvSpPr>
            <a:spLocks noGrp="1" noRot="1" noChangeAspect="1"/>
          </p:cNvSpPr>
          <p:nvPr>
            <p:ph type="sldImg" idx="2"/>
          </p:nvPr>
        </p:nvSpPr>
        <p:spPr>
          <a:xfrm>
            <a:off x="1979613" y="739775"/>
            <a:ext cx="2776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8007"/>
            <a:ext cx="5388610" cy="444127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5C1F3EFB-FDC0-45EB-8DD5-FDD6B2C7FB69}" type="slidenum">
              <a:rPr kumimoji="1" lang="ja-JP" altLang="en-US" smtClean="0"/>
              <a:t>‹#›</a:t>
            </a:fld>
            <a:endParaRPr kumimoji="1" lang="ja-JP" altLang="en-US"/>
          </a:p>
        </p:txBody>
      </p:sp>
    </p:spTree>
    <p:extLst>
      <p:ext uri="{BB962C8B-B14F-4D97-AF65-F5344CB8AC3E}">
        <p14:creationId xmlns:p14="http://schemas.microsoft.com/office/powerpoint/2010/main" val="39780075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85E6EFC-92A9-455E-BE44-667608D82920}" type="datetimeFigureOut">
              <a:rPr kumimoji="1" lang="ja-JP" altLang="en-US" smtClean="0"/>
              <a:t>2018/12/12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619EF-0F75-450D-A35D-8CB9D896E64C}" type="slidenum">
              <a:rPr kumimoji="1" lang="ja-JP" altLang="en-US" smtClean="0"/>
              <a:t>‹#›</a:t>
            </a:fld>
            <a:endParaRPr kumimoji="1" lang="ja-JP" altLang="en-US"/>
          </a:p>
        </p:txBody>
      </p:sp>
    </p:spTree>
    <p:extLst>
      <p:ext uri="{BB962C8B-B14F-4D97-AF65-F5344CB8AC3E}">
        <p14:creationId xmlns:p14="http://schemas.microsoft.com/office/powerpoint/2010/main" val="3982640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5E6EFC-92A9-455E-BE44-667608D82920}" type="datetimeFigureOut">
              <a:rPr kumimoji="1" lang="ja-JP" altLang="en-US" smtClean="0"/>
              <a:t>2018/12/12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619EF-0F75-450D-A35D-8CB9D896E64C}" type="slidenum">
              <a:rPr kumimoji="1" lang="ja-JP" altLang="en-US" smtClean="0"/>
              <a:t>‹#›</a:t>
            </a:fld>
            <a:endParaRPr kumimoji="1" lang="ja-JP" altLang="en-US"/>
          </a:p>
        </p:txBody>
      </p:sp>
    </p:spTree>
    <p:extLst>
      <p:ext uri="{BB962C8B-B14F-4D97-AF65-F5344CB8AC3E}">
        <p14:creationId xmlns:p14="http://schemas.microsoft.com/office/powerpoint/2010/main" val="4013619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5E6EFC-92A9-455E-BE44-667608D82920}" type="datetimeFigureOut">
              <a:rPr kumimoji="1" lang="ja-JP" altLang="en-US" smtClean="0"/>
              <a:t>2018/12/12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619EF-0F75-450D-A35D-8CB9D896E64C}" type="slidenum">
              <a:rPr kumimoji="1" lang="ja-JP" altLang="en-US" smtClean="0"/>
              <a:t>‹#›</a:t>
            </a:fld>
            <a:endParaRPr kumimoji="1" lang="ja-JP" altLang="en-US"/>
          </a:p>
        </p:txBody>
      </p:sp>
    </p:spTree>
    <p:extLst>
      <p:ext uri="{BB962C8B-B14F-4D97-AF65-F5344CB8AC3E}">
        <p14:creationId xmlns:p14="http://schemas.microsoft.com/office/powerpoint/2010/main" val="1156521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5E6EFC-92A9-455E-BE44-667608D82920}" type="datetimeFigureOut">
              <a:rPr kumimoji="1" lang="ja-JP" altLang="en-US" smtClean="0"/>
              <a:t>2018/12/12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619EF-0F75-450D-A35D-8CB9D896E64C}" type="slidenum">
              <a:rPr kumimoji="1" lang="ja-JP" altLang="en-US" smtClean="0"/>
              <a:t>‹#›</a:t>
            </a:fld>
            <a:endParaRPr kumimoji="1" lang="ja-JP" altLang="en-US"/>
          </a:p>
        </p:txBody>
      </p:sp>
    </p:spTree>
    <p:extLst>
      <p:ext uri="{BB962C8B-B14F-4D97-AF65-F5344CB8AC3E}">
        <p14:creationId xmlns:p14="http://schemas.microsoft.com/office/powerpoint/2010/main" val="2652000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85E6EFC-92A9-455E-BE44-667608D82920}" type="datetimeFigureOut">
              <a:rPr kumimoji="1" lang="ja-JP" altLang="en-US" smtClean="0"/>
              <a:t>2018/12/12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619EF-0F75-450D-A35D-8CB9D896E64C}" type="slidenum">
              <a:rPr kumimoji="1" lang="ja-JP" altLang="en-US" smtClean="0"/>
              <a:t>‹#›</a:t>
            </a:fld>
            <a:endParaRPr kumimoji="1" lang="ja-JP" altLang="en-US"/>
          </a:p>
        </p:txBody>
      </p:sp>
    </p:spTree>
    <p:extLst>
      <p:ext uri="{BB962C8B-B14F-4D97-AF65-F5344CB8AC3E}">
        <p14:creationId xmlns:p14="http://schemas.microsoft.com/office/powerpoint/2010/main" val="3723675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2844802"/>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2844802"/>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85E6EFC-92A9-455E-BE44-667608D82920}" type="datetimeFigureOut">
              <a:rPr kumimoji="1" lang="ja-JP" altLang="en-US" smtClean="0"/>
              <a:t>2018/12/12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619EF-0F75-450D-A35D-8CB9D896E64C}" type="slidenum">
              <a:rPr kumimoji="1" lang="ja-JP" altLang="en-US" smtClean="0"/>
              <a:t>‹#›</a:t>
            </a:fld>
            <a:endParaRPr kumimoji="1" lang="ja-JP" altLang="en-US"/>
          </a:p>
        </p:txBody>
      </p:sp>
    </p:spTree>
    <p:extLst>
      <p:ext uri="{BB962C8B-B14F-4D97-AF65-F5344CB8AC3E}">
        <p14:creationId xmlns:p14="http://schemas.microsoft.com/office/powerpoint/2010/main" val="3309324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85E6EFC-92A9-455E-BE44-667608D82920}" type="datetimeFigureOut">
              <a:rPr kumimoji="1" lang="ja-JP" altLang="en-US" smtClean="0"/>
              <a:t>2018/12/12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0619EF-0F75-450D-A35D-8CB9D896E64C}" type="slidenum">
              <a:rPr kumimoji="1" lang="ja-JP" altLang="en-US" smtClean="0"/>
              <a:t>‹#›</a:t>
            </a:fld>
            <a:endParaRPr kumimoji="1" lang="ja-JP" altLang="en-US"/>
          </a:p>
        </p:txBody>
      </p:sp>
    </p:spTree>
    <p:extLst>
      <p:ext uri="{BB962C8B-B14F-4D97-AF65-F5344CB8AC3E}">
        <p14:creationId xmlns:p14="http://schemas.microsoft.com/office/powerpoint/2010/main" val="4110646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85E6EFC-92A9-455E-BE44-667608D82920}" type="datetimeFigureOut">
              <a:rPr kumimoji="1" lang="ja-JP" altLang="en-US" smtClean="0"/>
              <a:t>2018/12/12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0619EF-0F75-450D-A35D-8CB9D896E64C}" type="slidenum">
              <a:rPr kumimoji="1" lang="ja-JP" altLang="en-US" smtClean="0"/>
              <a:t>‹#›</a:t>
            </a:fld>
            <a:endParaRPr kumimoji="1" lang="ja-JP" altLang="en-US"/>
          </a:p>
        </p:txBody>
      </p:sp>
    </p:spTree>
    <p:extLst>
      <p:ext uri="{BB962C8B-B14F-4D97-AF65-F5344CB8AC3E}">
        <p14:creationId xmlns:p14="http://schemas.microsoft.com/office/powerpoint/2010/main" val="426571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85E6EFC-92A9-455E-BE44-667608D82920}" type="datetimeFigureOut">
              <a:rPr kumimoji="1" lang="ja-JP" altLang="en-US" smtClean="0"/>
              <a:t>2018/12/12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0619EF-0F75-450D-A35D-8CB9D896E64C}" type="slidenum">
              <a:rPr kumimoji="1" lang="ja-JP" altLang="en-US" smtClean="0"/>
              <a:t>‹#›</a:t>
            </a:fld>
            <a:endParaRPr kumimoji="1" lang="ja-JP" altLang="en-US"/>
          </a:p>
        </p:txBody>
      </p:sp>
    </p:spTree>
    <p:extLst>
      <p:ext uri="{BB962C8B-B14F-4D97-AF65-F5344CB8AC3E}">
        <p14:creationId xmlns:p14="http://schemas.microsoft.com/office/powerpoint/2010/main" val="21771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85E6EFC-92A9-455E-BE44-667608D82920}" type="datetimeFigureOut">
              <a:rPr kumimoji="1" lang="ja-JP" altLang="en-US" smtClean="0"/>
              <a:t>2018/12/12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619EF-0F75-450D-A35D-8CB9D896E64C}" type="slidenum">
              <a:rPr kumimoji="1" lang="ja-JP" altLang="en-US" smtClean="0"/>
              <a:t>‹#›</a:t>
            </a:fld>
            <a:endParaRPr kumimoji="1" lang="ja-JP" altLang="en-US"/>
          </a:p>
        </p:txBody>
      </p:sp>
    </p:spTree>
    <p:extLst>
      <p:ext uri="{BB962C8B-B14F-4D97-AF65-F5344CB8AC3E}">
        <p14:creationId xmlns:p14="http://schemas.microsoft.com/office/powerpoint/2010/main" val="142064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2"/>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3"/>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85E6EFC-92A9-455E-BE44-667608D82920}" type="datetimeFigureOut">
              <a:rPr kumimoji="1" lang="ja-JP" altLang="en-US" smtClean="0"/>
              <a:t>2018/12/12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619EF-0F75-450D-A35D-8CB9D896E64C}" type="slidenum">
              <a:rPr kumimoji="1" lang="ja-JP" altLang="en-US" smtClean="0"/>
              <a:t>‹#›</a:t>
            </a:fld>
            <a:endParaRPr kumimoji="1" lang="ja-JP" altLang="en-US"/>
          </a:p>
        </p:txBody>
      </p:sp>
    </p:spTree>
    <p:extLst>
      <p:ext uri="{BB962C8B-B14F-4D97-AF65-F5344CB8AC3E}">
        <p14:creationId xmlns:p14="http://schemas.microsoft.com/office/powerpoint/2010/main" val="2199105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3"/>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85E6EFC-92A9-455E-BE44-667608D82920}" type="datetimeFigureOut">
              <a:rPr kumimoji="1" lang="ja-JP" altLang="en-US" smtClean="0"/>
              <a:t>2018/12/12</a:t>
            </a:fld>
            <a:endParaRPr kumimoji="1" lang="ja-JP" altLang="en-US"/>
          </a:p>
        </p:txBody>
      </p:sp>
      <p:sp>
        <p:nvSpPr>
          <p:cNvPr id="5" name="フッター プレースホルダー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E0619EF-0F75-450D-A35D-8CB9D896E64C}" type="slidenum">
              <a:rPr kumimoji="1" lang="ja-JP" altLang="en-US" smtClean="0"/>
              <a:t>‹#›</a:t>
            </a:fld>
            <a:endParaRPr kumimoji="1" lang="ja-JP" altLang="en-US"/>
          </a:p>
        </p:txBody>
      </p:sp>
    </p:spTree>
    <p:extLst>
      <p:ext uri="{BB962C8B-B14F-4D97-AF65-F5344CB8AC3E}">
        <p14:creationId xmlns:p14="http://schemas.microsoft.com/office/powerpoint/2010/main" val="803887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hyperlink" Target="https://www.the-manhattan.co.jp/banquet/plan/" TargetMode="External"/><Relationship Id="rId7" Type="http://schemas.openxmlformats.org/officeDocument/2006/relationships/hyperlink" Target="https://www.the-manhattan.co.jp/"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hyperlink" Target="mailto:kei@toyo-keifa.co.jp" TargetMode="External"/><Relationship Id="rId5" Type="http://schemas.microsoft.com/office/2007/relationships/hdphoto" Target="../media/hdphoto1.wdp"/><Relationship Id="rId10" Type="http://schemas.openxmlformats.org/officeDocument/2006/relationships/image" Target="../media/image6.jpeg"/><Relationship Id="rId4" Type="http://schemas.openxmlformats.org/officeDocument/2006/relationships/image" Target="../media/image2.jpeg"/><Relationship Id="rId9"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C:\Users\owner\AppData\Local\Microsoft\Windows\INetCache\IE\X1AGXK32\gahag-0017440962[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354" y="2699792"/>
            <a:ext cx="6730996" cy="61926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宴会・会議プラン">
            <a:hlinkClick r:id="rId3"/>
          </p:cNvPr>
          <p:cNvPicPr>
            <a:picLocks noChangeAspect="1" noChangeArrowheads="1"/>
          </p:cNvPicPr>
          <p:nvPr/>
        </p:nvPicPr>
        <p:blipFill rotWithShape="1">
          <a:blip r:embed="rId4">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b="22591"/>
          <a:stretch/>
        </p:blipFill>
        <p:spPr bwMode="auto">
          <a:xfrm>
            <a:off x="243819" y="399912"/>
            <a:ext cx="2465102" cy="156179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26" name="Picture 2" descr="http://www.rid2790.jp/2018/download/ロータリーロゴ（PNG形式）.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32657" y="-13973"/>
            <a:ext cx="2016224" cy="757504"/>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283010" y="1961711"/>
            <a:ext cx="4536503" cy="954107"/>
          </a:xfrm>
          <a:prstGeom prst="rect">
            <a:avLst/>
          </a:prstGeom>
          <a:solidFill>
            <a:schemeClr val="tx2">
              <a:lumMod val="75000"/>
            </a:schemeClr>
          </a:solidFill>
          <a:ln>
            <a:solidFill>
              <a:schemeClr val="tx2"/>
            </a:solidFill>
          </a:ln>
        </p:spPr>
        <p:txBody>
          <a:bodyPr wrap="square" rtlCol="0">
            <a:spAutoFit/>
          </a:bodyPr>
          <a:lstStyle/>
          <a:p>
            <a:r>
              <a:rPr kumimoji="1" lang="ja-JP" altLang="en-US" sz="2800" b="1" dirty="0" smtClean="0">
                <a:ln>
                  <a:solidFill>
                    <a:schemeClr val="bg1"/>
                  </a:solidFill>
                </a:ln>
                <a:solidFill>
                  <a:schemeClr val="bg1"/>
                </a:solidFill>
              </a:rPr>
              <a:t>国際ロータリー第</a:t>
            </a:r>
            <a:r>
              <a:rPr kumimoji="1" lang="en-US" altLang="ja-JP" sz="2800" b="1" dirty="0" smtClean="0">
                <a:ln>
                  <a:solidFill>
                    <a:schemeClr val="bg1"/>
                  </a:solidFill>
                </a:ln>
                <a:solidFill>
                  <a:schemeClr val="bg1"/>
                </a:solidFill>
              </a:rPr>
              <a:t>2790</a:t>
            </a:r>
            <a:r>
              <a:rPr kumimoji="1" lang="ja-JP" altLang="en-US" sz="2800" b="1" dirty="0" smtClean="0">
                <a:ln>
                  <a:solidFill>
                    <a:schemeClr val="bg1"/>
                  </a:solidFill>
                </a:ln>
                <a:solidFill>
                  <a:schemeClr val="bg1"/>
                </a:solidFill>
              </a:rPr>
              <a:t>地区</a:t>
            </a:r>
            <a:endParaRPr kumimoji="1" lang="en-US" altLang="ja-JP" sz="2800" b="1" dirty="0" smtClean="0">
              <a:ln>
                <a:solidFill>
                  <a:schemeClr val="bg1"/>
                </a:solidFill>
              </a:ln>
              <a:solidFill>
                <a:schemeClr val="bg1"/>
              </a:solidFill>
            </a:endParaRPr>
          </a:p>
          <a:p>
            <a:r>
              <a:rPr lang="ja-JP" altLang="en-US" sz="2800" b="1" dirty="0" smtClean="0">
                <a:ln>
                  <a:solidFill>
                    <a:schemeClr val="bg1"/>
                  </a:solidFill>
                </a:ln>
                <a:solidFill>
                  <a:schemeClr val="bg1"/>
                </a:solidFill>
              </a:rPr>
              <a:t>　　女</a:t>
            </a:r>
            <a:r>
              <a:rPr lang="ja-JP" altLang="en-US" sz="2800" b="1" dirty="0">
                <a:ln>
                  <a:solidFill>
                    <a:schemeClr val="bg1"/>
                  </a:solidFill>
                </a:ln>
                <a:solidFill>
                  <a:schemeClr val="bg1"/>
                </a:solidFill>
              </a:rPr>
              <a:t>性交流会</a:t>
            </a:r>
            <a:r>
              <a:rPr lang="ja-JP" altLang="en-US" sz="2800" b="1" dirty="0" smtClean="0">
                <a:ln>
                  <a:solidFill>
                    <a:schemeClr val="bg1"/>
                  </a:solidFill>
                </a:ln>
                <a:solidFill>
                  <a:schemeClr val="bg1"/>
                </a:solidFill>
              </a:rPr>
              <a:t>の</a:t>
            </a:r>
            <a:r>
              <a:rPr lang="ja-JP" altLang="en-US" sz="2800" b="1" dirty="0">
                <a:ln>
                  <a:solidFill>
                    <a:schemeClr val="bg1"/>
                  </a:solidFill>
                </a:ln>
                <a:solidFill>
                  <a:schemeClr val="bg1"/>
                </a:solidFill>
              </a:rPr>
              <a:t>ご案内</a:t>
            </a:r>
            <a:endParaRPr kumimoji="1" lang="ja-JP" altLang="en-US" sz="3200" b="1" dirty="0">
              <a:ln>
                <a:solidFill>
                  <a:schemeClr val="bg1"/>
                </a:solidFill>
              </a:ln>
              <a:solidFill>
                <a:schemeClr val="bg1"/>
              </a:solidFill>
            </a:endParaRPr>
          </a:p>
        </p:txBody>
      </p:sp>
      <p:pic>
        <p:nvPicPr>
          <p:cNvPr id="1030" name="Picture 6" descr="HOTEL THE MANHATTAN">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51262" y="1547666"/>
            <a:ext cx="1971675" cy="3810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優雅に居心地良く、時を愉しむ。のんびりと寛げることはもとより、やすらかな睡眠と爽やかな目覚めを重視して、室内をしつらえています。"/>
          <p:cNvPicPr>
            <a:picLocks noChangeAspect="1" noChangeArrowheads="1"/>
          </p:cNvPicPr>
          <p:nvPr/>
        </p:nvPicPr>
        <p:blipFill rotWithShape="1">
          <a:blip r:embed="rId9">
            <a:extLst>
              <a:ext uri="{28A0092B-C50C-407E-A947-70E740481C1C}">
                <a14:useLocalDpi xmlns:a14="http://schemas.microsoft.com/office/drawing/2010/main" val="0"/>
              </a:ext>
            </a:extLst>
          </a:blip>
          <a:srcRect l="56538"/>
          <a:stretch/>
        </p:blipFill>
        <p:spPr bwMode="auto">
          <a:xfrm>
            <a:off x="4581128" y="1354019"/>
            <a:ext cx="2006344" cy="156179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34" name="Picture 10" descr="ランチブッフェ"/>
          <p:cNvPicPr>
            <a:picLocks noChangeAspect="1" noChangeArrowheads="1"/>
          </p:cNvPicPr>
          <p:nvPr/>
        </p:nvPicPr>
        <p:blipFill rotWithShape="1">
          <a:blip r:embed="rId10">
            <a:extLst>
              <a:ext uri="{28A0092B-C50C-407E-A947-70E740481C1C}">
                <a14:useLocalDpi xmlns:a14="http://schemas.microsoft.com/office/drawing/2010/main" val="0"/>
              </a:ext>
            </a:extLst>
          </a:blip>
          <a:srcRect l="36043"/>
          <a:stretch/>
        </p:blipFill>
        <p:spPr bwMode="auto">
          <a:xfrm>
            <a:off x="2708921" y="-70446"/>
            <a:ext cx="4069430" cy="176212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620688" y="3059834"/>
            <a:ext cx="5760640" cy="2092881"/>
          </a:xfrm>
          <a:prstGeom prst="rect">
            <a:avLst/>
          </a:prstGeom>
          <a:noFill/>
        </p:spPr>
        <p:txBody>
          <a:bodyPr wrap="square" rtlCol="0">
            <a:spAutoFit/>
          </a:bodyPr>
          <a:lstStyle/>
          <a:p>
            <a:r>
              <a:rPr lang="ja-JP" altLang="ja-JP" sz="1300" dirty="0">
                <a:latin typeface="HGP教科書体" panose="02020600000000000000" pitchFamily="18" charset="-128"/>
                <a:ea typeface="HGP教科書体" panose="02020600000000000000" pitchFamily="18" charset="-128"/>
              </a:rPr>
              <a:t>師走の候</a:t>
            </a:r>
            <a:r>
              <a:rPr lang="ja-JP" altLang="ja-JP" sz="1300" dirty="0" smtClean="0">
                <a:latin typeface="HGP教科書体" panose="02020600000000000000" pitchFamily="18" charset="-128"/>
                <a:ea typeface="HGP教科書体" panose="02020600000000000000" pitchFamily="18" charset="-128"/>
              </a:rPr>
              <a:t>、</a:t>
            </a:r>
            <a:r>
              <a:rPr lang="ja-JP" altLang="en-US" sz="1300" dirty="0" smtClean="0">
                <a:latin typeface="HGP教科書体" panose="02020600000000000000" pitchFamily="18" charset="-128"/>
                <a:ea typeface="HGP教科書体" panose="02020600000000000000" pitchFamily="18" charset="-128"/>
              </a:rPr>
              <a:t>会員の皆様におかれましては</a:t>
            </a:r>
            <a:r>
              <a:rPr lang="ja-JP" altLang="ja-JP" sz="1300" dirty="0" smtClean="0">
                <a:latin typeface="HGP教科書体" panose="02020600000000000000" pitchFamily="18" charset="-128"/>
                <a:ea typeface="HGP教科書体" panose="02020600000000000000" pitchFamily="18" charset="-128"/>
              </a:rPr>
              <a:t>ますます御</a:t>
            </a:r>
            <a:r>
              <a:rPr lang="ja-JP" altLang="en-US" sz="1300" dirty="0" smtClean="0">
                <a:latin typeface="HGP教科書体" panose="02020600000000000000" pitchFamily="18" charset="-128"/>
                <a:ea typeface="HGP教科書体" panose="02020600000000000000" pitchFamily="18" charset="-128"/>
              </a:rPr>
              <a:t>清祥</a:t>
            </a:r>
            <a:r>
              <a:rPr lang="ja-JP" altLang="ja-JP" sz="1300" dirty="0" smtClean="0">
                <a:latin typeface="HGP教科書体" panose="02020600000000000000" pitchFamily="18" charset="-128"/>
                <a:ea typeface="HGP教科書体" panose="02020600000000000000" pitchFamily="18" charset="-128"/>
              </a:rPr>
              <a:t>の</a:t>
            </a:r>
            <a:r>
              <a:rPr lang="ja-JP" altLang="ja-JP" sz="1300" dirty="0">
                <a:latin typeface="HGP教科書体" panose="02020600000000000000" pitchFamily="18" charset="-128"/>
                <a:ea typeface="HGP教科書体" panose="02020600000000000000" pitchFamily="18" charset="-128"/>
              </a:rPr>
              <a:t>こと</a:t>
            </a:r>
            <a:r>
              <a:rPr lang="ja-JP" altLang="ja-JP" sz="1300" dirty="0" smtClean="0">
                <a:latin typeface="HGP教科書体" panose="02020600000000000000" pitchFamily="18" charset="-128"/>
                <a:ea typeface="HGP教科書体" panose="02020600000000000000" pitchFamily="18" charset="-128"/>
              </a:rPr>
              <a:t>と</a:t>
            </a:r>
            <a:r>
              <a:rPr lang="ja-JP" altLang="en-US" sz="1300" dirty="0" smtClean="0">
                <a:latin typeface="HGP教科書体" panose="02020600000000000000" pitchFamily="18" charset="-128"/>
                <a:ea typeface="HGP教科書体" panose="02020600000000000000" pitchFamily="18" charset="-128"/>
              </a:rPr>
              <a:t>お喜</a:t>
            </a:r>
            <a:r>
              <a:rPr lang="ja-JP" altLang="ja-JP" sz="1300" dirty="0" smtClean="0">
                <a:latin typeface="HGP教科書体" panose="02020600000000000000" pitchFamily="18" charset="-128"/>
                <a:ea typeface="HGP教科書体" panose="02020600000000000000" pitchFamily="18" charset="-128"/>
              </a:rPr>
              <a:t>び</a:t>
            </a:r>
            <a:r>
              <a:rPr lang="ja-JP" altLang="ja-JP" sz="1300" dirty="0">
                <a:latin typeface="HGP教科書体" panose="02020600000000000000" pitchFamily="18" charset="-128"/>
                <a:ea typeface="HGP教科書体" panose="02020600000000000000" pitchFamily="18" charset="-128"/>
              </a:rPr>
              <a:t>申し上げます</a:t>
            </a:r>
            <a:r>
              <a:rPr lang="ja-JP" altLang="ja-JP" sz="1300" dirty="0" smtClean="0">
                <a:latin typeface="HGP教科書体" panose="02020600000000000000" pitchFamily="18" charset="-128"/>
                <a:ea typeface="HGP教科書体" panose="02020600000000000000" pitchFamily="18" charset="-128"/>
              </a:rPr>
              <a:t>。</a:t>
            </a:r>
            <a:endParaRPr lang="en-US" altLang="ja-JP" sz="1300" dirty="0" smtClean="0">
              <a:latin typeface="HGP教科書体" panose="02020600000000000000" pitchFamily="18" charset="-128"/>
              <a:ea typeface="HGP教科書体" panose="02020600000000000000" pitchFamily="18" charset="-128"/>
            </a:endParaRPr>
          </a:p>
          <a:p>
            <a:r>
              <a:rPr lang="ja-JP" altLang="en-US" sz="1300" dirty="0" smtClean="0">
                <a:latin typeface="HGP教科書体" panose="02020600000000000000" pitchFamily="18" charset="-128"/>
                <a:ea typeface="HGP教科書体" panose="02020600000000000000" pitchFamily="18" charset="-128"/>
              </a:rPr>
              <a:t>早くも２０１８－１９年度も半年が過ぎようとしています。今年度も昨年に引き続き、女性交流会を通して女性会員相互の友好を深めクラブやグループを超えた友情を深め退会防止や女性会員増強に努めたいと思います。</a:t>
            </a:r>
            <a:endParaRPr lang="en-US" altLang="ja-JP" sz="1300" dirty="0" smtClean="0">
              <a:latin typeface="HGP教科書体" panose="02020600000000000000" pitchFamily="18" charset="-128"/>
              <a:ea typeface="HGP教科書体" panose="02020600000000000000" pitchFamily="18" charset="-128"/>
            </a:endParaRPr>
          </a:p>
          <a:p>
            <a:r>
              <a:rPr lang="ja-JP" altLang="en-US" sz="1300" smtClean="0">
                <a:latin typeface="HGP教科書体" panose="02020600000000000000" pitchFamily="18" charset="-128"/>
                <a:ea typeface="HGP教科書体" panose="02020600000000000000" pitchFamily="18" charset="-128"/>
              </a:rPr>
              <a:t>２０２０－２１年度</a:t>
            </a:r>
            <a:r>
              <a:rPr lang="ja-JP" altLang="en-US" sz="1300" dirty="0" smtClean="0">
                <a:latin typeface="HGP教科書体" panose="02020600000000000000" pitchFamily="18" charset="-128"/>
                <a:ea typeface="HGP教科書体" panose="02020600000000000000" pitchFamily="18" charset="-128"/>
              </a:rPr>
              <a:t>には地区初の女性ガバナーも誕生いたします。女性交流会として</a:t>
            </a:r>
            <a:r>
              <a:rPr lang="ja-JP" altLang="en-US" sz="1300" smtClean="0">
                <a:latin typeface="HGP教科書体" panose="02020600000000000000" pitchFamily="18" charset="-128"/>
                <a:ea typeface="HGP教科書体" panose="02020600000000000000" pitchFamily="18" charset="-128"/>
              </a:rPr>
              <a:t>も漆原摂子ガバナーノミニー</a:t>
            </a:r>
            <a:r>
              <a:rPr lang="ja-JP" altLang="en-US" sz="1300" dirty="0" smtClean="0">
                <a:latin typeface="HGP教科書体" panose="02020600000000000000" pitchFamily="18" charset="-128"/>
                <a:ea typeface="HGP教科書体" panose="02020600000000000000" pitchFamily="18" charset="-128"/>
              </a:rPr>
              <a:t>を応援していきたいと思います。</a:t>
            </a:r>
            <a:endParaRPr lang="en-US" altLang="ja-JP" sz="1300" dirty="0" smtClean="0">
              <a:latin typeface="HGP教科書体" panose="02020600000000000000" pitchFamily="18" charset="-128"/>
              <a:ea typeface="HGP教科書体" panose="02020600000000000000" pitchFamily="18" charset="-128"/>
            </a:endParaRPr>
          </a:p>
          <a:p>
            <a:r>
              <a:rPr lang="ja-JP" altLang="en-US" sz="1300" dirty="0" smtClean="0">
                <a:latin typeface="HGP教科書体" panose="02020600000000000000" pitchFamily="18" charset="-128"/>
                <a:ea typeface="HGP教科書体" panose="02020600000000000000" pitchFamily="18" charset="-128"/>
              </a:rPr>
              <a:t>つきましては、遅くなりましたが第一回目の女性交流会を下記の通り開催いたします。楽しい交流の場にしたいと思っておりますので、ロータリーにご興味のある女性の皆様をお誘いして是非ご参加くださいますよう心よりお待ち申し上げます。</a:t>
            </a:r>
            <a:endParaRPr lang="en-US" altLang="ja-JP" sz="1300" dirty="0">
              <a:latin typeface="HGP教科書体" panose="02020600000000000000" pitchFamily="18" charset="-128"/>
              <a:ea typeface="HGP教科書体" panose="02020600000000000000" pitchFamily="18" charset="-128"/>
            </a:endParaRPr>
          </a:p>
          <a:p>
            <a:pPr algn="r"/>
            <a:r>
              <a:rPr lang="ja-JP" altLang="en-US" sz="1300" dirty="0" smtClean="0">
                <a:latin typeface="HGP教科書体" panose="02020600000000000000" pitchFamily="18" charset="-128"/>
                <a:ea typeface="HGP教科書体" panose="02020600000000000000" pitchFamily="18" charset="-128"/>
              </a:rPr>
              <a:t>国際ロータリー</a:t>
            </a:r>
            <a:r>
              <a:rPr lang="ja-JP" altLang="en-US" sz="1300" dirty="0">
                <a:latin typeface="HGP教科書体" panose="02020600000000000000" pitchFamily="18" charset="-128"/>
                <a:ea typeface="HGP教科書体" panose="02020600000000000000" pitchFamily="18" charset="-128"/>
              </a:rPr>
              <a:t>第２７９０</a:t>
            </a:r>
            <a:r>
              <a:rPr lang="ja-JP" altLang="en-US" sz="1300" dirty="0" smtClean="0">
                <a:latin typeface="HGP教科書体" panose="02020600000000000000" pitchFamily="18" charset="-128"/>
                <a:ea typeface="HGP教科書体" panose="02020600000000000000" pitchFamily="18" charset="-128"/>
              </a:rPr>
              <a:t>地区　女</a:t>
            </a:r>
            <a:r>
              <a:rPr lang="ja-JP" altLang="en-US" sz="1300" dirty="0">
                <a:latin typeface="HGP教科書体" panose="02020600000000000000" pitchFamily="18" charset="-128"/>
                <a:ea typeface="HGP教科書体" panose="02020600000000000000" pitchFamily="18" charset="-128"/>
              </a:rPr>
              <a:t>性交流会</a:t>
            </a:r>
            <a:r>
              <a:rPr lang="ja-JP" altLang="en-US" sz="1300" dirty="0" smtClean="0">
                <a:latin typeface="HGP教科書体" panose="02020600000000000000" pitchFamily="18" charset="-128"/>
                <a:ea typeface="HGP教科書体" panose="02020600000000000000" pitchFamily="18" charset="-128"/>
              </a:rPr>
              <a:t>会長　倉島圭子（鴨川ＲＣ）</a:t>
            </a:r>
            <a:endParaRPr lang="en-US" altLang="ja-JP" sz="1300" dirty="0" smtClean="0">
              <a:latin typeface="HGP教科書体" panose="02020600000000000000" pitchFamily="18" charset="-128"/>
              <a:ea typeface="HGP教科書体" panose="02020600000000000000" pitchFamily="18" charset="-128"/>
            </a:endParaRPr>
          </a:p>
        </p:txBody>
      </p:sp>
      <p:sp>
        <p:nvSpPr>
          <p:cNvPr id="7" name="テキスト ボックス 6"/>
          <p:cNvSpPr txBox="1"/>
          <p:nvPr/>
        </p:nvSpPr>
        <p:spPr>
          <a:xfrm>
            <a:off x="476672" y="5180579"/>
            <a:ext cx="6304463" cy="4431983"/>
          </a:xfrm>
          <a:prstGeom prst="rect">
            <a:avLst/>
          </a:prstGeom>
          <a:noFill/>
        </p:spPr>
        <p:txBody>
          <a:bodyPr wrap="square" rtlCol="0">
            <a:spAutoFit/>
          </a:bodyPr>
          <a:lstStyle/>
          <a:p>
            <a:pPr>
              <a:lnSpc>
                <a:spcPct val="150000"/>
              </a:lnSpc>
            </a:pPr>
            <a:r>
              <a:rPr kumimoji="1" lang="ja-JP" altLang="en-US" sz="1400" dirty="0" smtClean="0"/>
              <a:t>開催月日　　２０１９年２月２２日（金）１７：００～１９：００（遅めの新年会です）</a:t>
            </a:r>
            <a:endParaRPr kumimoji="1" lang="en-US" altLang="ja-JP" sz="1400" dirty="0" smtClean="0"/>
          </a:p>
          <a:p>
            <a:pPr>
              <a:lnSpc>
                <a:spcPct val="150000"/>
              </a:lnSpc>
            </a:pPr>
            <a:r>
              <a:rPr lang="ja-JP" altLang="en-US" sz="1400" dirty="0"/>
              <a:t>集合</a:t>
            </a:r>
            <a:r>
              <a:rPr lang="ja-JP" altLang="en-US" sz="1400" dirty="0" smtClean="0"/>
              <a:t>場所　　幕張ホテルザ・マンハッタン</a:t>
            </a:r>
            <a:endParaRPr lang="en-US" altLang="ja-JP" sz="1400" dirty="0"/>
          </a:p>
          <a:p>
            <a:pPr>
              <a:lnSpc>
                <a:spcPct val="150000"/>
              </a:lnSpc>
            </a:pPr>
            <a:r>
              <a:rPr lang="ja-JP" altLang="en-US" sz="1400" dirty="0" smtClean="0"/>
              <a:t>　　　　　　</a:t>
            </a:r>
            <a:r>
              <a:rPr lang="ja-JP" altLang="en-US" sz="1200" dirty="0"/>
              <a:t>　</a:t>
            </a:r>
            <a:r>
              <a:rPr lang="ja-JP" altLang="en-US" sz="1200" dirty="0" smtClean="0"/>
              <a:t>　　　千葉県</a:t>
            </a:r>
            <a:r>
              <a:rPr lang="ja-JP" altLang="en-US" sz="1200" dirty="0"/>
              <a:t>千葉市美浜区</a:t>
            </a:r>
            <a:r>
              <a:rPr lang="ja-JP" altLang="en-US" sz="1200" dirty="0" err="1"/>
              <a:t>ひび</a:t>
            </a:r>
            <a:r>
              <a:rPr lang="ja-JP" altLang="en-US" sz="1200" dirty="0"/>
              <a:t>野</a:t>
            </a:r>
            <a:r>
              <a:rPr lang="en-US" altLang="ja-JP" sz="1200" dirty="0" smtClean="0"/>
              <a:t>2-10-1</a:t>
            </a:r>
            <a:r>
              <a:rPr lang="ja-JP" altLang="en-US" sz="1200" dirty="0" smtClean="0"/>
              <a:t>　ＪＲ京葉線海浜幕張駅南口徒歩</a:t>
            </a:r>
            <a:r>
              <a:rPr lang="en-US" altLang="ja-JP" sz="1200" dirty="0" smtClean="0"/>
              <a:t>4</a:t>
            </a:r>
            <a:r>
              <a:rPr lang="ja-JP" altLang="en-US" sz="1200" dirty="0" smtClean="0"/>
              <a:t>分</a:t>
            </a:r>
            <a:endParaRPr lang="en-US" altLang="ja-JP" sz="1200" dirty="0" smtClean="0"/>
          </a:p>
          <a:p>
            <a:pPr>
              <a:lnSpc>
                <a:spcPct val="150000"/>
              </a:lnSpc>
            </a:pPr>
            <a:r>
              <a:rPr lang="ja-JP" altLang="en-US" sz="1400" dirty="0" smtClean="0"/>
              <a:t>参加対象　　第</a:t>
            </a:r>
            <a:r>
              <a:rPr lang="en-US" altLang="ja-JP" sz="1400" dirty="0" smtClean="0"/>
              <a:t>2790</a:t>
            </a:r>
            <a:r>
              <a:rPr lang="ja-JP" altLang="en-US" sz="1400" dirty="0" smtClean="0"/>
              <a:t>地区女性会員の皆様</a:t>
            </a:r>
            <a:endParaRPr lang="en-US" altLang="ja-JP" sz="1400" dirty="0" smtClean="0"/>
          </a:p>
          <a:p>
            <a:pPr>
              <a:lnSpc>
                <a:spcPct val="150000"/>
              </a:lnSpc>
            </a:pPr>
            <a:r>
              <a:rPr lang="ja-JP" altLang="en-US" sz="1400" dirty="0"/>
              <a:t>　</a:t>
            </a:r>
            <a:r>
              <a:rPr lang="ja-JP" altLang="en-US" sz="1400" dirty="0" smtClean="0"/>
              <a:t>　　　　　　　　　　</a:t>
            </a:r>
            <a:r>
              <a:rPr lang="ja-JP" altLang="en-US" sz="1200" dirty="0" smtClean="0"/>
              <a:t>（ロータリーにご興味のある方なら会員でなくても大歓迎！！）</a:t>
            </a:r>
            <a:endParaRPr lang="en-US" altLang="ja-JP" sz="1200" dirty="0"/>
          </a:p>
          <a:p>
            <a:pPr>
              <a:lnSpc>
                <a:spcPct val="150000"/>
              </a:lnSpc>
            </a:pPr>
            <a:r>
              <a:rPr lang="ja-JP" altLang="en-US" sz="1400" dirty="0" smtClean="0"/>
              <a:t>登録料　　　　１０，０００円　（バイキング　飲み放題付</a:t>
            </a:r>
            <a:r>
              <a:rPr lang="ja-JP" altLang="en-US" sz="1400" dirty="0" smtClean="0"/>
              <a:t>）</a:t>
            </a:r>
            <a:r>
              <a:rPr lang="ja-JP" altLang="en-US" sz="1200" dirty="0" smtClean="0"/>
              <a:t>当日お持ちください</a:t>
            </a:r>
            <a:endParaRPr lang="en-US" altLang="ja-JP" sz="1400" dirty="0" smtClean="0"/>
          </a:p>
          <a:p>
            <a:pPr>
              <a:lnSpc>
                <a:spcPct val="150000"/>
              </a:lnSpc>
            </a:pPr>
            <a:r>
              <a:rPr lang="ja-JP" altLang="en-US" sz="1400" dirty="0" smtClean="0"/>
              <a:t>申込締切　　２０１９年１月２０日　</a:t>
            </a:r>
            <a:r>
              <a:rPr lang="ja-JP" altLang="en-US" sz="1100" dirty="0" smtClean="0"/>
              <a:t>お席に限りがありますのでお早めにご連絡ください</a:t>
            </a:r>
            <a:endParaRPr lang="en-US" altLang="ja-JP" sz="1100" dirty="0" smtClean="0"/>
          </a:p>
          <a:p>
            <a:pPr>
              <a:lnSpc>
                <a:spcPct val="150000"/>
              </a:lnSpc>
            </a:pPr>
            <a:r>
              <a:rPr lang="ja-JP" altLang="en-US" sz="1400" dirty="0"/>
              <a:t>申込</a:t>
            </a:r>
            <a:r>
              <a:rPr lang="ja-JP" altLang="en-US" sz="1400" dirty="0" smtClean="0"/>
              <a:t>方法　　申込用紙にご記入の上、下記へＦＡＸ又はメール</a:t>
            </a:r>
            <a:endParaRPr lang="en-US" altLang="ja-JP" sz="1400" dirty="0" smtClean="0"/>
          </a:p>
          <a:p>
            <a:pPr>
              <a:lnSpc>
                <a:spcPct val="150000"/>
              </a:lnSpc>
            </a:pPr>
            <a:r>
              <a:rPr lang="ja-JP" altLang="en-US" sz="1400" dirty="0"/>
              <a:t>　</a:t>
            </a:r>
            <a:r>
              <a:rPr lang="ja-JP" altLang="en-US" sz="1400" dirty="0" smtClean="0"/>
              <a:t>　　　　　　　又はグループラインにてご連絡ください</a:t>
            </a:r>
            <a:r>
              <a:rPr lang="en-US" altLang="ja-JP" sz="1400" dirty="0" smtClean="0"/>
              <a:t>.</a:t>
            </a:r>
          </a:p>
          <a:p>
            <a:pPr>
              <a:lnSpc>
                <a:spcPct val="150000"/>
              </a:lnSpc>
            </a:pPr>
            <a:r>
              <a:rPr lang="ja-JP" altLang="en-US" sz="1400" dirty="0" smtClean="0"/>
              <a:t>問合せ先　　倉島圭子</a:t>
            </a:r>
            <a:r>
              <a:rPr lang="en-US" altLang="ja-JP" sz="1400" dirty="0" smtClean="0"/>
              <a:t>(</a:t>
            </a:r>
            <a:r>
              <a:rPr lang="ja-JP" altLang="en-US" sz="1400" dirty="0" smtClean="0"/>
              <a:t>鴨川ＲＣ）　　ＦＡＸ　０４－７０９３－２２５２</a:t>
            </a:r>
            <a:endParaRPr lang="en-US" altLang="ja-JP" sz="1400" dirty="0" smtClean="0"/>
          </a:p>
          <a:p>
            <a:pPr>
              <a:lnSpc>
                <a:spcPct val="150000"/>
              </a:lnSpc>
            </a:pPr>
            <a:r>
              <a:rPr lang="ja-JP" altLang="en-US" sz="1400" dirty="0"/>
              <a:t>　</a:t>
            </a:r>
            <a:r>
              <a:rPr lang="ja-JP" altLang="en-US" sz="1400" dirty="0" smtClean="0"/>
              <a:t>　　　　　　　　　　　　　　　　　　　　　メール　</a:t>
            </a:r>
            <a:r>
              <a:rPr lang="en-US" altLang="ja-JP" sz="1400" dirty="0" smtClean="0">
                <a:hlinkClick r:id="rId11"/>
              </a:rPr>
              <a:t>kei@toyo-keifa.co.jp</a:t>
            </a:r>
            <a:endParaRPr lang="en-US" altLang="ja-JP" sz="1400" dirty="0" smtClean="0"/>
          </a:p>
          <a:p>
            <a:pPr>
              <a:lnSpc>
                <a:spcPct val="150000"/>
              </a:lnSpc>
            </a:pPr>
            <a:r>
              <a:rPr lang="en-US" altLang="ja-JP" sz="1600" dirty="0"/>
              <a:t> </a:t>
            </a:r>
            <a:r>
              <a:rPr lang="en-US" altLang="ja-JP" sz="1600" dirty="0" smtClean="0"/>
              <a:t>    </a:t>
            </a:r>
            <a:r>
              <a:rPr lang="ja-JP" altLang="en-US" sz="1600" b="1" dirty="0" smtClean="0">
                <a:solidFill>
                  <a:schemeClr val="tx2">
                    <a:lumMod val="75000"/>
                  </a:schemeClr>
                </a:solidFill>
              </a:rPr>
              <a:t>協賛・後援</a:t>
            </a:r>
            <a:r>
              <a:rPr lang="ja-JP" altLang="en-US" sz="1600" b="1" dirty="0">
                <a:solidFill>
                  <a:schemeClr val="tx2">
                    <a:lumMod val="75000"/>
                  </a:schemeClr>
                </a:solidFill>
              </a:rPr>
              <a:t>　</a:t>
            </a:r>
            <a:r>
              <a:rPr lang="ja-JP" altLang="en-US" sz="1600" b="1" dirty="0" smtClean="0">
                <a:solidFill>
                  <a:schemeClr val="tx2">
                    <a:lumMod val="75000"/>
                  </a:schemeClr>
                </a:solidFill>
              </a:rPr>
              <a:t>国際ロータリー第２７９０地区　フェローシップ委員会</a:t>
            </a:r>
            <a:r>
              <a:rPr lang="en-US" altLang="ja-JP" sz="1400" dirty="0"/>
              <a:t/>
            </a:r>
            <a:br>
              <a:rPr lang="en-US" altLang="ja-JP" sz="1400" dirty="0"/>
            </a:br>
            <a:endParaRPr kumimoji="1" lang="ja-JP" altLang="en-US" dirty="0"/>
          </a:p>
        </p:txBody>
      </p:sp>
    </p:spTree>
    <p:extLst>
      <p:ext uri="{BB962C8B-B14F-4D97-AF65-F5344CB8AC3E}">
        <p14:creationId xmlns:p14="http://schemas.microsoft.com/office/powerpoint/2010/main" val="4058242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152</Words>
  <Application>Microsoft Office PowerPoint</Application>
  <PresentationFormat>画面に合わせる (4:3)</PresentationFormat>
  <Paragraphs>19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owner</cp:lastModifiedBy>
  <cp:revision>20</cp:revision>
  <cp:lastPrinted>2018-12-11T03:07:49Z</cp:lastPrinted>
  <dcterms:created xsi:type="dcterms:W3CDTF">2018-12-07T12:13:58Z</dcterms:created>
  <dcterms:modified xsi:type="dcterms:W3CDTF">2018-12-12T08:35:18Z</dcterms:modified>
</cp:coreProperties>
</file>