
<file path=[Content_Types].xml><?xml version="1.0" encoding="utf-8"?>
<Types xmlns="http://schemas.openxmlformats.org/package/2006/content-types">
  <Default Extension="emf" ContentType="image/x-emf"/>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4" r:id="rId2"/>
    <p:sldId id="327" r:id="rId3"/>
    <p:sldId id="328" r:id="rId4"/>
    <p:sldId id="329" r:id="rId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7EF3D56-EFD6-489E-AD59-09476809FAC9}"/>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B5120E9-9C47-4C8B-A3D5-B07D9D840B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3291AAA-7FF5-4C8D-B555-92AC311FCE57}"/>
              </a:ext>
            </a:extLst>
          </p:cNvPr>
          <p:cNvSpPr>
            <a:spLocks noGrp="1"/>
          </p:cNvSpPr>
          <p:nvPr>
            <p:ph type="dt" sz="half" idx="10"/>
          </p:nvPr>
        </p:nvSpPr>
        <p:spPr/>
        <p:txBody>
          <a:bodyPr/>
          <a:lstStyle/>
          <a:p>
            <a:fld id="{65148B68-27C3-45A9-B338-C9576F25F5F0}" type="datetimeFigureOut">
              <a:rPr kumimoji="1" lang="ja-JP" altLang="en-US" smtClean="0"/>
              <a:t>2019/11/17</a:t>
            </a:fld>
            <a:endParaRPr kumimoji="1" lang="ja-JP" altLang="en-US"/>
          </a:p>
        </p:txBody>
      </p:sp>
      <p:sp>
        <p:nvSpPr>
          <p:cNvPr id="5" name="フッター プレースホルダー 4">
            <a:extLst>
              <a:ext uri="{FF2B5EF4-FFF2-40B4-BE49-F238E27FC236}">
                <a16:creationId xmlns:a16="http://schemas.microsoft.com/office/drawing/2014/main" id="{A03C80C7-57B0-42D0-ACFD-897F429FD31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D64B5CF-3889-4E32-ADF1-B5AC24E7AF2D}"/>
              </a:ext>
            </a:extLst>
          </p:cNvPr>
          <p:cNvSpPr>
            <a:spLocks noGrp="1"/>
          </p:cNvSpPr>
          <p:nvPr>
            <p:ph type="sldNum" sz="quarter" idx="12"/>
          </p:nvPr>
        </p:nvSpPr>
        <p:spPr/>
        <p:txBody>
          <a:bodyPr/>
          <a:lstStyle/>
          <a:p>
            <a:fld id="{3252ED9A-ED08-49BE-B4E3-89FF0AF001EC}" type="slidenum">
              <a:rPr kumimoji="1" lang="ja-JP" altLang="en-US" smtClean="0"/>
              <a:t>‹#›</a:t>
            </a:fld>
            <a:endParaRPr kumimoji="1" lang="ja-JP" altLang="en-US"/>
          </a:p>
        </p:txBody>
      </p:sp>
    </p:spTree>
    <p:extLst>
      <p:ext uri="{BB962C8B-B14F-4D97-AF65-F5344CB8AC3E}">
        <p14:creationId xmlns:p14="http://schemas.microsoft.com/office/powerpoint/2010/main" val="771719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4F0C10-B3AA-41B6-9A0C-D6E71DCFC7BE}"/>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654F6CF-441A-4988-A198-683E3C2208C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3378CBC-2520-4A78-BCBF-1FFB99B779F1}"/>
              </a:ext>
            </a:extLst>
          </p:cNvPr>
          <p:cNvSpPr>
            <a:spLocks noGrp="1"/>
          </p:cNvSpPr>
          <p:nvPr>
            <p:ph type="dt" sz="half" idx="10"/>
          </p:nvPr>
        </p:nvSpPr>
        <p:spPr/>
        <p:txBody>
          <a:bodyPr/>
          <a:lstStyle/>
          <a:p>
            <a:fld id="{65148B68-27C3-45A9-B338-C9576F25F5F0}" type="datetimeFigureOut">
              <a:rPr kumimoji="1" lang="ja-JP" altLang="en-US" smtClean="0"/>
              <a:t>2019/11/17</a:t>
            </a:fld>
            <a:endParaRPr kumimoji="1" lang="ja-JP" altLang="en-US"/>
          </a:p>
        </p:txBody>
      </p:sp>
      <p:sp>
        <p:nvSpPr>
          <p:cNvPr id="5" name="フッター プレースホルダー 4">
            <a:extLst>
              <a:ext uri="{FF2B5EF4-FFF2-40B4-BE49-F238E27FC236}">
                <a16:creationId xmlns:a16="http://schemas.microsoft.com/office/drawing/2014/main" id="{8DDD9EE9-67C0-4EC9-81C1-362676A74E0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A724188-10AF-4992-855E-8954F628F4B9}"/>
              </a:ext>
            </a:extLst>
          </p:cNvPr>
          <p:cNvSpPr>
            <a:spLocks noGrp="1"/>
          </p:cNvSpPr>
          <p:nvPr>
            <p:ph type="sldNum" sz="quarter" idx="12"/>
          </p:nvPr>
        </p:nvSpPr>
        <p:spPr/>
        <p:txBody>
          <a:bodyPr/>
          <a:lstStyle/>
          <a:p>
            <a:fld id="{3252ED9A-ED08-49BE-B4E3-89FF0AF001EC}" type="slidenum">
              <a:rPr kumimoji="1" lang="ja-JP" altLang="en-US" smtClean="0"/>
              <a:t>‹#›</a:t>
            </a:fld>
            <a:endParaRPr kumimoji="1" lang="ja-JP" altLang="en-US"/>
          </a:p>
        </p:txBody>
      </p:sp>
    </p:spTree>
    <p:extLst>
      <p:ext uri="{BB962C8B-B14F-4D97-AF65-F5344CB8AC3E}">
        <p14:creationId xmlns:p14="http://schemas.microsoft.com/office/powerpoint/2010/main" val="2726236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38B99EF0-CDCA-4E95-9CD8-DD752E5D4DCB}"/>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8AFEEA2-5F65-4A2C-AF3E-2112D060A214}"/>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2489505-B92A-42BC-8CDD-EA87E98C1525}"/>
              </a:ext>
            </a:extLst>
          </p:cNvPr>
          <p:cNvSpPr>
            <a:spLocks noGrp="1"/>
          </p:cNvSpPr>
          <p:nvPr>
            <p:ph type="dt" sz="half" idx="10"/>
          </p:nvPr>
        </p:nvSpPr>
        <p:spPr/>
        <p:txBody>
          <a:bodyPr/>
          <a:lstStyle/>
          <a:p>
            <a:fld id="{65148B68-27C3-45A9-B338-C9576F25F5F0}" type="datetimeFigureOut">
              <a:rPr kumimoji="1" lang="ja-JP" altLang="en-US" smtClean="0"/>
              <a:t>2019/11/17</a:t>
            </a:fld>
            <a:endParaRPr kumimoji="1" lang="ja-JP" altLang="en-US"/>
          </a:p>
        </p:txBody>
      </p:sp>
      <p:sp>
        <p:nvSpPr>
          <p:cNvPr id="5" name="フッター プレースホルダー 4">
            <a:extLst>
              <a:ext uri="{FF2B5EF4-FFF2-40B4-BE49-F238E27FC236}">
                <a16:creationId xmlns:a16="http://schemas.microsoft.com/office/drawing/2014/main" id="{AFE3819B-FAD6-4A82-889E-40E71F8A9DC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0D08C54-A835-442B-8761-0B23CBB29B09}"/>
              </a:ext>
            </a:extLst>
          </p:cNvPr>
          <p:cNvSpPr>
            <a:spLocks noGrp="1"/>
          </p:cNvSpPr>
          <p:nvPr>
            <p:ph type="sldNum" sz="quarter" idx="12"/>
          </p:nvPr>
        </p:nvSpPr>
        <p:spPr/>
        <p:txBody>
          <a:bodyPr/>
          <a:lstStyle/>
          <a:p>
            <a:fld id="{3252ED9A-ED08-49BE-B4E3-89FF0AF001EC}" type="slidenum">
              <a:rPr kumimoji="1" lang="ja-JP" altLang="en-US" smtClean="0"/>
              <a:t>‹#›</a:t>
            </a:fld>
            <a:endParaRPr kumimoji="1" lang="ja-JP" altLang="en-US"/>
          </a:p>
        </p:txBody>
      </p:sp>
    </p:spTree>
    <p:extLst>
      <p:ext uri="{BB962C8B-B14F-4D97-AF65-F5344CB8AC3E}">
        <p14:creationId xmlns:p14="http://schemas.microsoft.com/office/powerpoint/2010/main" val="3624966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8036E8-7332-413D-9A4B-070612E0C97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9A1DBA5-65E9-464E-B6DA-C4CA74C0941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2532615-DB4B-437F-8A89-E27E1AE89B6B}"/>
              </a:ext>
            </a:extLst>
          </p:cNvPr>
          <p:cNvSpPr>
            <a:spLocks noGrp="1"/>
          </p:cNvSpPr>
          <p:nvPr>
            <p:ph type="dt" sz="half" idx="10"/>
          </p:nvPr>
        </p:nvSpPr>
        <p:spPr/>
        <p:txBody>
          <a:bodyPr/>
          <a:lstStyle/>
          <a:p>
            <a:fld id="{65148B68-27C3-45A9-B338-C9576F25F5F0}" type="datetimeFigureOut">
              <a:rPr kumimoji="1" lang="ja-JP" altLang="en-US" smtClean="0"/>
              <a:t>2019/11/17</a:t>
            </a:fld>
            <a:endParaRPr kumimoji="1" lang="ja-JP" altLang="en-US"/>
          </a:p>
        </p:txBody>
      </p:sp>
      <p:sp>
        <p:nvSpPr>
          <p:cNvPr id="5" name="フッター プレースホルダー 4">
            <a:extLst>
              <a:ext uri="{FF2B5EF4-FFF2-40B4-BE49-F238E27FC236}">
                <a16:creationId xmlns:a16="http://schemas.microsoft.com/office/drawing/2014/main" id="{934F6D6E-474E-4C99-BBF9-14311CA2D3C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DCAF6D6-FCCE-4B0C-9360-7B85076874F3}"/>
              </a:ext>
            </a:extLst>
          </p:cNvPr>
          <p:cNvSpPr>
            <a:spLocks noGrp="1"/>
          </p:cNvSpPr>
          <p:nvPr>
            <p:ph type="sldNum" sz="quarter" idx="12"/>
          </p:nvPr>
        </p:nvSpPr>
        <p:spPr/>
        <p:txBody>
          <a:bodyPr/>
          <a:lstStyle/>
          <a:p>
            <a:fld id="{3252ED9A-ED08-49BE-B4E3-89FF0AF001EC}" type="slidenum">
              <a:rPr kumimoji="1" lang="ja-JP" altLang="en-US" smtClean="0"/>
              <a:t>‹#›</a:t>
            </a:fld>
            <a:endParaRPr kumimoji="1" lang="ja-JP" altLang="en-US"/>
          </a:p>
        </p:txBody>
      </p:sp>
    </p:spTree>
    <p:extLst>
      <p:ext uri="{BB962C8B-B14F-4D97-AF65-F5344CB8AC3E}">
        <p14:creationId xmlns:p14="http://schemas.microsoft.com/office/powerpoint/2010/main" val="2510582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3CFA073-8F8E-4DBA-BEEE-C49A326EBB44}"/>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C76AB34-7EFE-4FED-BEC0-B7EEF107B0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91C02132-8981-441C-BACA-7C68B5F8A119}"/>
              </a:ext>
            </a:extLst>
          </p:cNvPr>
          <p:cNvSpPr>
            <a:spLocks noGrp="1"/>
          </p:cNvSpPr>
          <p:nvPr>
            <p:ph type="dt" sz="half" idx="10"/>
          </p:nvPr>
        </p:nvSpPr>
        <p:spPr/>
        <p:txBody>
          <a:bodyPr/>
          <a:lstStyle/>
          <a:p>
            <a:fld id="{65148B68-27C3-45A9-B338-C9576F25F5F0}" type="datetimeFigureOut">
              <a:rPr kumimoji="1" lang="ja-JP" altLang="en-US" smtClean="0"/>
              <a:t>2019/11/17</a:t>
            </a:fld>
            <a:endParaRPr kumimoji="1" lang="ja-JP" altLang="en-US"/>
          </a:p>
        </p:txBody>
      </p:sp>
      <p:sp>
        <p:nvSpPr>
          <p:cNvPr id="5" name="フッター プレースホルダー 4">
            <a:extLst>
              <a:ext uri="{FF2B5EF4-FFF2-40B4-BE49-F238E27FC236}">
                <a16:creationId xmlns:a16="http://schemas.microsoft.com/office/drawing/2014/main" id="{63AA3616-6EC6-4D30-A309-41D8E885BFD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272BCAC-76FE-4B09-8E35-098393572608}"/>
              </a:ext>
            </a:extLst>
          </p:cNvPr>
          <p:cNvSpPr>
            <a:spLocks noGrp="1"/>
          </p:cNvSpPr>
          <p:nvPr>
            <p:ph type="sldNum" sz="quarter" idx="12"/>
          </p:nvPr>
        </p:nvSpPr>
        <p:spPr/>
        <p:txBody>
          <a:bodyPr/>
          <a:lstStyle/>
          <a:p>
            <a:fld id="{3252ED9A-ED08-49BE-B4E3-89FF0AF001EC}" type="slidenum">
              <a:rPr kumimoji="1" lang="ja-JP" altLang="en-US" smtClean="0"/>
              <a:t>‹#›</a:t>
            </a:fld>
            <a:endParaRPr kumimoji="1" lang="ja-JP" altLang="en-US"/>
          </a:p>
        </p:txBody>
      </p:sp>
    </p:spTree>
    <p:extLst>
      <p:ext uri="{BB962C8B-B14F-4D97-AF65-F5344CB8AC3E}">
        <p14:creationId xmlns:p14="http://schemas.microsoft.com/office/powerpoint/2010/main" val="11025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46723A-81D2-492C-BD1D-F257FB29581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56706E9-6116-446A-A08B-64AB451BE1DF}"/>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30A1FE4B-81DF-474C-BA9D-A3A44A6A6B4A}"/>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346D3DDF-1730-4956-B4BE-92982E2E62C1}"/>
              </a:ext>
            </a:extLst>
          </p:cNvPr>
          <p:cNvSpPr>
            <a:spLocks noGrp="1"/>
          </p:cNvSpPr>
          <p:nvPr>
            <p:ph type="dt" sz="half" idx="10"/>
          </p:nvPr>
        </p:nvSpPr>
        <p:spPr/>
        <p:txBody>
          <a:bodyPr/>
          <a:lstStyle/>
          <a:p>
            <a:fld id="{65148B68-27C3-45A9-B338-C9576F25F5F0}" type="datetimeFigureOut">
              <a:rPr kumimoji="1" lang="ja-JP" altLang="en-US" smtClean="0"/>
              <a:t>2019/11/17</a:t>
            </a:fld>
            <a:endParaRPr kumimoji="1" lang="ja-JP" altLang="en-US"/>
          </a:p>
        </p:txBody>
      </p:sp>
      <p:sp>
        <p:nvSpPr>
          <p:cNvPr id="6" name="フッター プレースホルダー 5">
            <a:extLst>
              <a:ext uri="{FF2B5EF4-FFF2-40B4-BE49-F238E27FC236}">
                <a16:creationId xmlns:a16="http://schemas.microsoft.com/office/drawing/2014/main" id="{C2D92CDC-A6DC-4E19-B2FE-07FAEC1BE31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399ECED-988A-45CF-BC63-243AAE31B2B6}"/>
              </a:ext>
            </a:extLst>
          </p:cNvPr>
          <p:cNvSpPr>
            <a:spLocks noGrp="1"/>
          </p:cNvSpPr>
          <p:nvPr>
            <p:ph type="sldNum" sz="quarter" idx="12"/>
          </p:nvPr>
        </p:nvSpPr>
        <p:spPr/>
        <p:txBody>
          <a:bodyPr/>
          <a:lstStyle/>
          <a:p>
            <a:fld id="{3252ED9A-ED08-49BE-B4E3-89FF0AF001EC}" type="slidenum">
              <a:rPr kumimoji="1" lang="ja-JP" altLang="en-US" smtClean="0"/>
              <a:t>‹#›</a:t>
            </a:fld>
            <a:endParaRPr kumimoji="1" lang="ja-JP" altLang="en-US"/>
          </a:p>
        </p:txBody>
      </p:sp>
    </p:spTree>
    <p:extLst>
      <p:ext uri="{BB962C8B-B14F-4D97-AF65-F5344CB8AC3E}">
        <p14:creationId xmlns:p14="http://schemas.microsoft.com/office/powerpoint/2010/main" val="768081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3B30B2-1D0D-4556-990B-D46C78E8C2DD}"/>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1A3E4E5-DC6E-4DC4-AEDA-297CE8BD51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FD2EB4B2-65AE-49C8-B186-844B8EB907F1}"/>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D89D01A6-4E8C-4668-99F6-94EE5EDB74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59901BE2-6F45-4781-9683-94EB56DE40E3}"/>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7B64CA3-60E1-48BE-BEF2-058DE208D379}"/>
              </a:ext>
            </a:extLst>
          </p:cNvPr>
          <p:cNvSpPr>
            <a:spLocks noGrp="1"/>
          </p:cNvSpPr>
          <p:nvPr>
            <p:ph type="dt" sz="half" idx="10"/>
          </p:nvPr>
        </p:nvSpPr>
        <p:spPr/>
        <p:txBody>
          <a:bodyPr/>
          <a:lstStyle/>
          <a:p>
            <a:fld id="{65148B68-27C3-45A9-B338-C9576F25F5F0}" type="datetimeFigureOut">
              <a:rPr kumimoji="1" lang="ja-JP" altLang="en-US" smtClean="0"/>
              <a:t>2019/11/17</a:t>
            </a:fld>
            <a:endParaRPr kumimoji="1" lang="ja-JP" altLang="en-US"/>
          </a:p>
        </p:txBody>
      </p:sp>
      <p:sp>
        <p:nvSpPr>
          <p:cNvPr id="8" name="フッター プレースホルダー 7">
            <a:extLst>
              <a:ext uri="{FF2B5EF4-FFF2-40B4-BE49-F238E27FC236}">
                <a16:creationId xmlns:a16="http://schemas.microsoft.com/office/drawing/2014/main" id="{D77E1A10-7EF8-4D03-ACE0-ADEDB2FB30F9}"/>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2779F43E-B0B8-426C-B268-7E4D8DA40F68}"/>
              </a:ext>
            </a:extLst>
          </p:cNvPr>
          <p:cNvSpPr>
            <a:spLocks noGrp="1"/>
          </p:cNvSpPr>
          <p:nvPr>
            <p:ph type="sldNum" sz="quarter" idx="12"/>
          </p:nvPr>
        </p:nvSpPr>
        <p:spPr/>
        <p:txBody>
          <a:bodyPr/>
          <a:lstStyle/>
          <a:p>
            <a:fld id="{3252ED9A-ED08-49BE-B4E3-89FF0AF001EC}" type="slidenum">
              <a:rPr kumimoji="1" lang="ja-JP" altLang="en-US" smtClean="0"/>
              <a:t>‹#›</a:t>
            </a:fld>
            <a:endParaRPr kumimoji="1" lang="ja-JP" altLang="en-US"/>
          </a:p>
        </p:txBody>
      </p:sp>
    </p:spTree>
    <p:extLst>
      <p:ext uri="{BB962C8B-B14F-4D97-AF65-F5344CB8AC3E}">
        <p14:creationId xmlns:p14="http://schemas.microsoft.com/office/powerpoint/2010/main" val="1524077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8BBCB3-C8E3-4250-B90C-E2E77972A946}"/>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4CA68CFA-E648-4609-ACC7-1B77FAF45D0F}"/>
              </a:ext>
            </a:extLst>
          </p:cNvPr>
          <p:cNvSpPr>
            <a:spLocks noGrp="1"/>
          </p:cNvSpPr>
          <p:nvPr>
            <p:ph type="dt" sz="half" idx="10"/>
          </p:nvPr>
        </p:nvSpPr>
        <p:spPr/>
        <p:txBody>
          <a:bodyPr/>
          <a:lstStyle/>
          <a:p>
            <a:fld id="{65148B68-27C3-45A9-B338-C9576F25F5F0}" type="datetimeFigureOut">
              <a:rPr kumimoji="1" lang="ja-JP" altLang="en-US" smtClean="0"/>
              <a:t>2019/11/17</a:t>
            </a:fld>
            <a:endParaRPr kumimoji="1" lang="ja-JP" altLang="en-US"/>
          </a:p>
        </p:txBody>
      </p:sp>
      <p:sp>
        <p:nvSpPr>
          <p:cNvPr id="4" name="フッター プレースホルダー 3">
            <a:extLst>
              <a:ext uri="{FF2B5EF4-FFF2-40B4-BE49-F238E27FC236}">
                <a16:creationId xmlns:a16="http://schemas.microsoft.com/office/drawing/2014/main" id="{C43EEEDB-4794-439D-954A-E2FFEDD1DE0B}"/>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A575BD65-75E9-4B9F-AC93-95B4A46E89EA}"/>
              </a:ext>
            </a:extLst>
          </p:cNvPr>
          <p:cNvSpPr>
            <a:spLocks noGrp="1"/>
          </p:cNvSpPr>
          <p:nvPr>
            <p:ph type="sldNum" sz="quarter" idx="12"/>
          </p:nvPr>
        </p:nvSpPr>
        <p:spPr/>
        <p:txBody>
          <a:bodyPr/>
          <a:lstStyle/>
          <a:p>
            <a:fld id="{3252ED9A-ED08-49BE-B4E3-89FF0AF001EC}" type="slidenum">
              <a:rPr kumimoji="1" lang="ja-JP" altLang="en-US" smtClean="0"/>
              <a:t>‹#›</a:t>
            </a:fld>
            <a:endParaRPr kumimoji="1" lang="ja-JP" altLang="en-US"/>
          </a:p>
        </p:txBody>
      </p:sp>
    </p:spTree>
    <p:extLst>
      <p:ext uri="{BB962C8B-B14F-4D97-AF65-F5344CB8AC3E}">
        <p14:creationId xmlns:p14="http://schemas.microsoft.com/office/powerpoint/2010/main" val="1001121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701B98D0-3FC6-464A-B9C3-943EE0C2DBE2}"/>
              </a:ext>
            </a:extLst>
          </p:cNvPr>
          <p:cNvSpPr>
            <a:spLocks noGrp="1"/>
          </p:cNvSpPr>
          <p:nvPr>
            <p:ph type="dt" sz="half" idx="10"/>
          </p:nvPr>
        </p:nvSpPr>
        <p:spPr/>
        <p:txBody>
          <a:bodyPr/>
          <a:lstStyle/>
          <a:p>
            <a:fld id="{65148B68-27C3-45A9-B338-C9576F25F5F0}" type="datetimeFigureOut">
              <a:rPr kumimoji="1" lang="ja-JP" altLang="en-US" smtClean="0"/>
              <a:t>2019/11/17</a:t>
            </a:fld>
            <a:endParaRPr kumimoji="1" lang="ja-JP" altLang="en-US"/>
          </a:p>
        </p:txBody>
      </p:sp>
      <p:sp>
        <p:nvSpPr>
          <p:cNvPr id="3" name="フッター プレースホルダー 2">
            <a:extLst>
              <a:ext uri="{FF2B5EF4-FFF2-40B4-BE49-F238E27FC236}">
                <a16:creationId xmlns:a16="http://schemas.microsoft.com/office/drawing/2014/main" id="{81A14112-F926-41D8-8DBF-A264FBB3E0D7}"/>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57380280-C747-486A-A3C4-DF02B5B126DE}"/>
              </a:ext>
            </a:extLst>
          </p:cNvPr>
          <p:cNvSpPr>
            <a:spLocks noGrp="1"/>
          </p:cNvSpPr>
          <p:nvPr>
            <p:ph type="sldNum" sz="quarter" idx="12"/>
          </p:nvPr>
        </p:nvSpPr>
        <p:spPr/>
        <p:txBody>
          <a:bodyPr/>
          <a:lstStyle/>
          <a:p>
            <a:fld id="{3252ED9A-ED08-49BE-B4E3-89FF0AF001EC}" type="slidenum">
              <a:rPr kumimoji="1" lang="ja-JP" altLang="en-US" smtClean="0"/>
              <a:t>‹#›</a:t>
            </a:fld>
            <a:endParaRPr kumimoji="1" lang="ja-JP" altLang="en-US"/>
          </a:p>
        </p:txBody>
      </p:sp>
    </p:spTree>
    <p:extLst>
      <p:ext uri="{BB962C8B-B14F-4D97-AF65-F5344CB8AC3E}">
        <p14:creationId xmlns:p14="http://schemas.microsoft.com/office/powerpoint/2010/main" val="1647406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D34B38-B055-4FD2-8052-9123A098320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1C9D057-C21D-432B-9C35-FC389CDCBC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87748D78-F0A4-4FF6-AFA5-AFC9953EE7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BA58C66-C8F9-485B-BE2F-DD65FE20528A}"/>
              </a:ext>
            </a:extLst>
          </p:cNvPr>
          <p:cNvSpPr>
            <a:spLocks noGrp="1"/>
          </p:cNvSpPr>
          <p:nvPr>
            <p:ph type="dt" sz="half" idx="10"/>
          </p:nvPr>
        </p:nvSpPr>
        <p:spPr/>
        <p:txBody>
          <a:bodyPr/>
          <a:lstStyle/>
          <a:p>
            <a:fld id="{65148B68-27C3-45A9-B338-C9576F25F5F0}" type="datetimeFigureOut">
              <a:rPr kumimoji="1" lang="ja-JP" altLang="en-US" smtClean="0"/>
              <a:t>2019/11/17</a:t>
            </a:fld>
            <a:endParaRPr kumimoji="1" lang="ja-JP" altLang="en-US"/>
          </a:p>
        </p:txBody>
      </p:sp>
      <p:sp>
        <p:nvSpPr>
          <p:cNvPr id="6" name="フッター プレースホルダー 5">
            <a:extLst>
              <a:ext uri="{FF2B5EF4-FFF2-40B4-BE49-F238E27FC236}">
                <a16:creationId xmlns:a16="http://schemas.microsoft.com/office/drawing/2014/main" id="{D6A1FF40-919B-40FA-90AD-E9DBF9E6A16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2387417-B53A-40EB-90D1-83AA1A560B20}"/>
              </a:ext>
            </a:extLst>
          </p:cNvPr>
          <p:cNvSpPr>
            <a:spLocks noGrp="1"/>
          </p:cNvSpPr>
          <p:nvPr>
            <p:ph type="sldNum" sz="quarter" idx="12"/>
          </p:nvPr>
        </p:nvSpPr>
        <p:spPr/>
        <p:txBody>
          <a:bodyPr/>
          <a:lstStyle/>
          <a:p>
            <a:fld id="{3252ED9A-ED08-49BE-B4E3-89FF0AF001EC}" type="slidenum">
              <a:rPr kumimoji="1" lang="ja-JP" altLang="en-US" smtClean="0"/>
              <a:t>‹#›</a:t>
            </a:fld>
            <a:endParaRPr kumimoji="1" lang="ja-JP" altLang="en-US"/>
          </a:p>
        </p:txBody>
      </p:sp>
    </p:spTree>
    <p:extLst>
      <p:ext uri="{BB962C8B-B14F-4D97-AF65-F5344CB8AC3E}">
        <p14:creationId xmlns:p14="http://schemas.microsoft.com/office/powerpoint/2010/main" val="288604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3E28F7-4E93-4B57-AA6C-B39BC65B3E0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007EBA32-486A-4C19-B99F-7EAA512178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F834FB6C-A893-460C-8A8B-22E7CEE1AE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6D00434-494F-42BA-BD0B-F0F6AC9A42F6}"/>
              </a:ext>
            </a:extLst>
          </p:cNvPr>
          <p:cNvSpPr>
            <a:spLocks noGrp="1"/>
          </p:cNvSpPr>
          <p:nvPr>
            <p:ph type="dt" sz="half" idx="10"/>
          </p:nvPr>
        </p:nvSpPr>
        <p:spPr/>
        <p:txBody>
          <a:bodyPr/>
          <a:lstStyle/>
          <a:p>
            <a:fld id="{65148B68-27C3-45A9-B338-C9576F25F5F0}" type="datetimeFigureOut">
              <a:rPr kumimoji="1" lang="ja-JP" altLang="en-US" smtClean="0"/>
              <a:t>2019/11/17</a:t>
            </a:fld>
            <a:endParaRPr kumimoji="1" lang="ja-JP" altLang="en-US"/>
          </a:p>
        </p:txBody>
      </p:sp>
      <p:sp>
        <p:nvSpPr>
          <p:cNvPr id="6" name="フッター プレースホルダー 5">
            <a:extLst>
              <a:ext uri="{FF2B5EF4-FFF2-40B4-BE49-F238E27FC236}">
                <a16:creationId xmlns:a16="http://schemas.microsoft.com/office/drawing/2014/main" id="{9E65A46E-74DB-49A3-85F8-A6105B25F35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79D55E5-1CF9-4EC1-94B7-11C56D9BC851}"/>
              </a:ext>
            </a:extLst>
          </p:cNvPr>
          <p:cNvSpPr>
            <a:spLocks noGrp="1"/>
          </p:cNvSpPr>
          <p:nvPr>
            <p:ph type="sldNum" sz="quarter" idx="12"/>
          </p:nvPr>
        </p:nvSpPr>
        <p:spPr/>
        <p:txBody>
          <a:bodyPr/>
          <a:lstStyle/>
          <a:p>
            <a:fld id="{3252ED9A-ED08-49BE-B4E3-89FF0AF001EC}" type="slidenum">
              <a:rPr kumimoji="1" lang="ja-JP" altLang="en-US" smtClean="0"/>
              <a:t>‹#›</a:t>
            </a:fld>
            <a:endParaRPr kumimoji="1" lang="ja-JP" altLang="en-US"/>
          </a:p>
        </p:txBody>
      </p:sp>
    </p:spTree>
    <p:extLst>
      <p:ext uri="{BB962C8B-B14F-4D97-AF65-F5344CB8AC3E}">
        <p14:creationId xmlns:p14="http://schemas.microsoft.com/office/powerpoint/2010/main" val="909543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6F52520-6F21-48B6-ACCF-843F7F7740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7C57D94-FD92-489E-8ED5-767188B335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05A4CBB-6709-4A85-B19F-B7351FF97C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148B68-27C3-45A9-B338-C9576F25F5F0}" type="datetimeFigureOut">
              <a:rPr kumimoji="1" lang="ja-JP" altLang="en-US" smtClean="0"/>
              <a:t>2019/11/17</a:t>
            </a:fld>
            <a:endParaRPr kumimoji="1" lang="ja-JP" altLang="en-US"/>
          </a:p>
        </p:txBody>
      </p:sp>
      <p:sp>
        <p:nvSpPr>
          <p:cNvPr id="5" name="フッター プレースホルダー 4">
            <a:extLst>
              <a:ext uri="{FF2B5EF4-FFF2-40B4-BE49-F238E27FC236}">
                <a16:creationId xmlns:a16="http://schemas.microsoft.com/office/drawing/2014/main" id="{F82080F5-3865-459D-918C-65861712D1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4CBAEE71-7C5C-4988-94B1-E0DF4AAC5A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52ED9A-ED08-49BE-B4E3-89FF0AF001EC}" type="slidenum">
              <a:rPr kumimoji="1" lang="ja-JP" altLang="en-US" smtClean="0"/>
              <a:t>‹#›</a:t>
            </a:fld>
            <a:endParaRPr kumimoji="1" lang="ja-JP" altLang="en-US"/>
          </a:p>
        </p:txBody>
      </p:sp>
    </p:spTree>
    <p:extLst>
      <p:ext uri="{BB962C8B-B14F-4D97-AF65-F5344CB8AC3E}">
        <p14:creationId xmlns:p14="http://schemas.microsoft.com/office/powerpoint/2010/main" val="33083807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B14BD9-FD7F-4549-9A6A-037A2189A66D}"/>
              </a:ext>
            </a:extLst>
          </p:cNvPr>
          <p:cNvSpPr>
            <a:spLocks noGrp="1"/>
          </p:cNvSpPr>
          <p:nvPr>
            <p:ph type="title"/>
          </p:nvPr>
        </p:nvSpPr>
        <p:spPr/>
        <p:txBody>
          <a:bodyPr>
            <a:normAutofit/>
          </a:bodyPr>
          <a:lstStyle/>
          <a:p>
            <a:r>
              <a:rPr kumimoji="1" lang="ja-JP" altLang="en-US" sz="6600" dirty="0"/>
              <a:t>グローバル補助金のニーズ</a:t>
            </a:r>
          </a:p>
        </p:txBody>
      </p:sp>
      <p:sp>
        <p:nvSpPr>
          <p:cNvPr id="3" name="正方形/長方形 2">
            <a:extLst>
              <a:ext uri="{FF2B5EF4-FFF2-40B4-BE49-F238E27FC236}">
                <a16:creationId xmlns:a16="http://schemas.microsoft.com/office/drawing/2014/main" id="{EE132144-8535-4139-8A91-B61701F76705}"/>
              </a:ext>
            </a:extLst>
          </p:cNvPr>
          <p:cNvSpPr/>
          <p:nvPr/>
        </p:nvSpPr>
        <p:spPr>
          <a:xfrm>
            <a:off x="199696" y="1726325"/>
            <a:ext cx="11792607" cy="4678204"/>
          </a:xfrm>
          <a:prstGeom prst="rect">
            <a:avLst/>
          </a:prstGeom>
        </p:spPr>
        <p:txBody>
          <a:bodyPr wrap="square">
            <a:spAutoFit/>
          </a:bodyPr>
          <a:lstStyle/>
          <a:p>
            <a:endParaRPr lang="ja-JP" altLang="en-US" dirty="0"/>
          </a:p>
          <a:p>
            <a:r>
              <a:rPr lang="ja-JP" altLang="en-US" sz="2800" dirty="0"/>
              <a:t>＊</a:t>
            </a:r>
            <a:r>
              <a:rPr lang="en-US" altLang="ja-JP" sz="2800" dirty="0"/>
              <a:t>Armenia Project</a:t>
            </a:r>
            <a:r>
              <a:rPr lang="ja-JP" altLang="en-US" sz="2800" dirty="0"/>
              <a:t>　アルメニアで子供達に</a:t>
            </a:r>
            <a:r>
              <a:rPr lang="en-US" altLang="ja-JP" sz="2800" dirty="0"/>
              <a:t>IT</a:t>
            </a:r>
            <a:r>
              <a:rPr lang="ja-JP" altLang="en-US" sz="2800" dirty="0"/>
              <a:t>・ロボット等先端技術の教育の奨励　総予算</a:t>
            </a:r>
            <a:r>
              <a:rPr lang="en-US" altLang="ja-JP" sz="2800" dirty="0"/>
              <a:t>10</a:t>
            </a:r>
            <a:r>
              <a:rPr lang="ja-JP" altLang="en-US" sz="2800" dirty="0"/>
              <a:t>万ユーロ（約</a:t>
            </a:r>
            <a:r>
              <a:rPr lang="en-US" altLang="ja-JP" sz="2800" dirty="0"/>
              <a:t>1200</a:t>
            </a:r>
            <a:r>
              <a:rPr lang="ja-JP" altLang="en-US" sz="2800" dirty="0"/>
              <a:t>万円弱）</a:t>
            </a:r>
          </a:p>
          <a:p>
            <a:endParaRPr lang="ja-JP" altLang="en-US" sz="2800" dirty="0"/>
          </a:p>
          <a:p>
            <a:endParaRPr lang="ja-JP" altLang="en-US" sz="2800" dirty="0"/>
          </a:p>
          <a:p>
            <a:r>
              <a:rPr lang="ja-JP" altLang="en-US" sz="2800" dirty="0"/>
              <a:t>＊</a:t>
            </a:r>
            <a:r>
              <a:rPr lang="en-US" altLang="ja-JP" sz="2800" dirty="0"/>
              <a:t>Croatia Project</a:t>
            </a:r>
            <a:r>
              <a:rPr lang="ja-JP" altLang="en-US" sz="2800" dirty="0"/>
              <a:t>　クロアチアでデジタル情報や通信の知識を提供　　　　総予算</a:t>
            </a:r>
            <a:r>
              <a:rPr lang="en-US" altLang="ja-JP" sz="2800" dirty="0"/>
              <a:t>64</a:t>
            </a:r>
            <a:r>
              <a:rPr lang="ja-JP" altLang="en-US" sz="2800" dirty="0"/>
              <a:t>万ドル（約</a:t>
            </a:r>
            <a:r>
              <a:rPr lang="en-US" altLang="ja-JP" sz="2800" dirty="0"/>
              <a:t>6900</a:t>
            </a:r>
            <a:r>
              <a:rPr lang="ja-JP" altLang="en-US" sz="2800" dirty="0"/>
              <a:t>万円）</a:t>
            </a:r>
          </a:p>
          <a:p>
            <a:endParaRPr lang="ja-JP" altLang="en-US" sz="2800" dirty="0"/>
          </a:p>
          <a:p>
            <a:endParaRPr lang="ja-JP" altLang="en-US" sz="2800" dirty="0"/>
          </a:p>
          <a:p>
            <a:r>
              <a:rPr lang="ja-JP" altLang="en-US" sz="2800" dirty="0"/>
              <a:t>＊</a:t>
            </a:r>
            <a:r>
              <a:rPr lang="en-US" altLang="ja-JP" sz="2800" dirty="0"/>
              <a:t>Zimbabwe Project</a:t>
            </a:r>
            <a:r>
              <a:rPr lang="ja-JP" altLang="en-US" sz="2800" dirty="0"/>
              <a:t>　ジンバブエでの水事業　総予算＄</a:t>
            </a:r>
            <a:r>
              <a:rPr lang="en-US" altLang="ja-JP" sz="2800" dirty="0"/>
              <a:t>40</a:t>
            </a:r>
            <a:r>
              <a:rPr lang="ja-JP" altLang="en-US" sz="2800" dirty="0"/>
              <a:t>万ドル（うち</a:t>
            </a:r>
            <a:r>
              <a:rPr lang="en-US" altLang="ja-JP" sz="2800" dirty="0"/>
              <a:t>15</a:t>
            </a:r>
            <a:r>
              <a:rPr lang="ja-JP" altLang="en-US" sz="2800" dirty="0"/>
              <a:t>万ドルはユニセフが援助）（約</a:t>
            </a:r>
            <a:r>
              <a:rPr lang="en-US" altLang="ja-JP" sz="2800" dirty="0"/>
              <a:t>4300</a:t>
            </a:r>
            <a:r>
              <a:rPr lang="ja-JP" altLang="en-US" sz="2800" dirty="0"/>
              <a:t>万円）</a:t>
            </a:r>
          </a:p>
        </p:txBody>
      </p:sp>
    </p:spTree>
    <p:extLst>
      <p:ext uri="{BB962C8B-B14F-4D97-AF65-F5344CB8AC3E}">
        <p14:creationId xmlns:p14="http://schemas.microsoft.com/office/powerpoint/2010/main" val="3159524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439398-49E0-48D3-8858-8807770F494F}"/>
              </a:ext>
            </a:extLst>
          </p:cNvPr>
          <p:cNvSpPr>
            <a:spLocks noGrp="1"/>
          </p:cNvSpPr>
          <p:nvPr>
            <p:ph type="title"/>
          </p:nvPr>
        </p:nvSpPr>
        <p:spPr>
          <a:xfrm>
            <a:off x="1217929" y="947300"/>
            <a:ext cx="9756141" cy="1325562"/>
          </a:xfrm>
        </p:spPr>
        <p:txBody>
          <a:bodyPr>
            <a:normAutofit fontScale="90000"/>
          </a:bodyPr>
          <a:lstStyle/>
          <a:p>
            <a:r>
              <a:rPr lang="ja-JP" altLang="en-US" dirty="0"/>
              <a:t>＊</a:t>
            </a:r>
            <a:r>
              <a:rPr lang="en-US" altLang="ja-JP" dirty="0"/>
              <a:t>Armenia Project</a:t>
            </a:r>
            <a:r>
              <a:rPr lang="ja-JP" altLang="en-US" dirty="0"/>
              <a:t>　アルメニアで子供達に</a:t>
            </a:r>
            <a:r>
              <a:rPr lang="en-US" altLang="ja-JP" dirty="0"/>
              <a:t>IT</a:t>
            </a:r>
            <a:r>
              <a:rPr lang="ja-JP" altLang="en-US" dirty="0"/>
              <a:t>・ロボット等先端技術の教育の奨励　総予算</a:t>
            </a:r>
            <a:r>
              <a:rPr lang="en-US" altLang="ja-JP" dirty="0"/>
              <a:t>10</a:t>
            </a:r>
            <a:r>
              <a:rPr lang="ja-JP" altLang="en-US" dirty="0"/>
              <a:t>万ユーロ（約</a:t>
            </a:r>
            <a:r>
              <a:rPr lang="en-US" altLang="ja-JP" dirty="0"/>
              <a:t>1200</a:t>
            </a:r>
            <a:r>
              <a:rPr lang="ja-JP" altLang="en-US" dirty="0"/>
              <a:t>万円弱）</a:t>
            </a:r>
            <a:br>
              <a:rPr lang="ja-JP" altLang="en-US" dirty="0"/>
            </a:br>
            <a:endParaRPr kumimoji="1" lang="ja-JP" altLang="en-US" dirty="0"/>
          </a:p>
        </p:txBody>
      </p:sp>
      <p:sp>
        <p:nvSpPr>
          <p:cNvPr id="3" name="コンテンツ プレースホルダー 2">
            <a:extLst>
              <a:ext uri="{FF2B5EF4-FFF2-40B4-BE49-F238E27FC236}">
                <a16:creationId xmlns:a16="http://schemas.microsoft.com/office/drawing/2014/main" id="{A2B76517-8C8C-4FBC-9C4A-3489F16980FA}"/>
              </a:ext>
            </a:extLst>
          </p:cNvPr>
          <p:cNvSpPr>
            <a:spLocks noGrp="1"/>
          </p:cNvSpPr>
          <p:nvPr>
            <p:ph idx="1"/>
          </p:nvPr>
        </p:nvSpPr>
        <p:spPr>
          <a:xfrm>
            <a:off x="914846" y="2196663"/>
            <a:ext cx="9756141" cy="4776952"/>
          </a:xfrm>
        </p:spPr>
        <p:txBody>
          <a:bodyPr>
            <a:normAutofit fontScale="92500"/>
          </a:bodyPr>
          <a:lstStyle/>
          <a:p>
            <a:r>
              <a:rPr kumimoji="1" lang="en-US" altLang="ja-JP" sz="2600" dirty="0"/>
              <a:t>1991</a:t>
            </a:r>
            <a:r>
              <a:rPr kumimoji="1" lang="ja-JP" altLang="en-US" sz="2600" dirty="0"/>
              <a:t>年ソ連崩壊までその一部</a:t>
            </a:r>
            <a:endParaRPr kumimoji="1" lang="en-US" altLang="ja-JP" sz="2600" dirty="0"/>
          </a:p>
          <a:p>
            <a:r>
              <a:rPr lang="ja-JP" altLang="en-US" sz="2600" dirty="0"/>
              <a:t>実は古い国で紀元</a:t>
            </a:r>
            <a:r>
              <a:rPr lang="en-US" altLang="ja-JP" sz="2600" dirty="0"/>
              <a:t>301</a:t>
            </a:r>
            <a:r>
              <a:rPr lang="ja-JP" altLang="en-US" sz="2600" dirty="0"/>
              <a:t>年に世界で初めてキリスト教を受け入れ</a:t>
            </a:r>
            <a:endParaRPr lang="en-US" altLang="ja-JP" sz="2600" dirty="0"/>
          </a:p>
          <a:p>
            <a:r>
              <a:rPr kumimoji="1" lang="ja-JP" altLang="en-US" sz="2600" dirty="0"/>
              <a:t>人口</a:t>
            </a:r>
            <a:r>
              <a:rPr kumimoji="1" lang="en-US" altLang="ja-JP" sz="2600" dirty="0"/>
              <a:t>300</a:t>
            </a:r>
            <a:r>
              <a:rPr kumimoji="1" lang="ja-JP" altLang="en-US" sz="2600" dirty="0"/>
              <a:t>万人だが、</a:t>
            </a:r>
            <a:r>
              <a:rPr kumimoji="1" lang="en-US" altLang="ja-JP" sz="2600" dirty="0"/>
              <a:t>1915</a:t>
            </a:r>
            <a:r>
              <a:rPr kumimoji="1" lang="ja-JP" altLang="en-US" sz="2600" dirty="0"/>
              <a:t>年オスマン・トルコ帝国に住んでいた人が世界に分散。世界中に</a:t>
            </a:r>
            <a:r>
              <a:rPr kumimoji="1" lang="en-US" altLang="ja-JP" sz="2600" dirty="0"/>
              <a:t>1000</a:t>
            </a:r>
            <a:r>
              <a:rPr kumimoji="1" lang="ja-JP" altLang="en-US" sz="2600" dirty="0"/>
              <a:t>万人のアルメニア人が散在</a:t>
            </a:r>
            <a:endParaRPr kumimoji="1" lang="en-US" altLang="ja-JP" sz="2600" dirty="0"/>
          </a:p>
          <a:p>
            <a:r>
              <a:rPr lang="ja-JP" altLang="en-US" sz="2600" dirty="0"/>
              <a:t>天然資源に厳しく、自然災害が頻繁（日本に似ている）</a:t>
            </a:r>
            <a:endParaRPr lang="en-US" altLang="ja-JP" sz="2600" dirty="0"/>
          </a:p>
          <a:p>
            <a:r>
              <a:rPr kumimoji="1" lang="en-US" altLang="ja-JP" sz="2600" dirty="0"/>
              <a:t>1988</a:t>
            </a:r>
            <a:r>
              <a:rPr kumimoji="1" lang="ja-JP" altLang="en-US" sz="2600" dirty="0"/>
              <a:t>年に大地震。いまだに復興が続いている。</a:t>
            </a:r>
            <a:endParaRPr kumimoji="1" lang="en-US" altLang="ja-JP" sz="2600" dirty="0"/>
          </a:p>
          <a:p>
            <a:r>
              <a:rPr lang="ja-JP" altLang="en-US" sz="2600" dirty="0"/>
              <a:t>日本の大使館ができたのは</a:t>
            </a:r>
            <a:r>
              <a:rPr lang="en-US" altLang="ja-JP" sz="2600" dirty="0"/>
              <a:t>4</a:t>
            </a:r>
            <a:r>
              <a:rPr lang="ja-JP" altLang="en-US" sz="2600" dirty="0"/>
              <a:t>年前。</a:t>
            </a:r>
            <a:endParaRPr lang="en-US" altLang="ja-JP" sz="2600" dirty="0"/>
          </a:p>
          <a:p>
            <a:r>
              <a:rPr kumimoji="1" lang="ja-JP" altLang="en-US" sz="2600" dirty="0"/>
              <a:t>手を上げれば、日本のロータリー</a:t>
            </a:r>
            <a:r>
              <a:rPr kumimoji="1" lang="en-US" altLang="ja-JP" sz="2600" dirty="0"/>
              <a:t>1</a:t>
            </a:r>
            <a:r>
              <a:rPr kumimoji="1" lang="ja-JP" altLang="en-US" sz="2600" dirty="0"/>
              <a:t>番乗り。</a:t>
            </a:r>
            <a:endParaRPr kumimoji="1" lang="en-US" altLang="ja-JP" sz="2600" dirty="0"/>
          </a:p>
          <a:p>
            <a:r>
              <a:rPr lang="en-US" altLang="ja-JP" sz="2600" b="1" dirty="0"/>
              <a:t>ARMATH MISSION: Empower younger generation with skills and mind-set for the economy of the future by encouraging and unlocking engineering and creativity talent. </a:t>
            </a:r>
            <a:endParaRPr kumimoji="1" lang="en-US" altLang="ja-JP" sz="2600" dirty="0"/>
          </a:p>
          <a:p>
            <a:endParaRPr kumimoji="1" lang="ja-JP" altLang="en-US" dirty="0"/>
          </a:p>
        </p:txBody>
      </p:sp>
    </p:spTree>
    <p:extLst>
      <p:ext uri="{BB962C8B-B14F-4D97-AF65-F5344CB8AC3E}">
        <p14:creationId xmlns:p14="http://schemas.microsoft.com/office/powerpoint/2010/main" val="3320326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02E88B18-1373-42BC-B958-F416F7F14E53}"/>
              </a:ext>
            </a:extLst>
          </p:cNvPr>
          <p:cNvSpPr>
            <a:spLocks noGrp="1"/>
          </p:cNvSpPr>
          <p:nvPr>
            <p:ph type="title"/>
          </p:nvPr>
        </p:nvSpPr>
        <p:spPr>
          <a:xfrm>
            <a:off x="87923" y="618852"/>
            <a:ext cx="11966331" cy="1325562"/>
          </a:xfrm>
        </p:spPr>
        <p:txBody>
          <a:bodyPr>
            <a:normAutofit fontScale="90000"/>
          </a:bodyPr>
          <a:lstStyle/>
          <a:p>
            <a:r>
              <a:rPr lang="ja-JP" altLang="en-US" dirty="0"/>
              <a:t>＊</a:t>
            </a:r>
            <a:r>
              <a:rPr lang="en-US" altLang="ja-JP" dirty="0"/>
              <a:t>Croatia Project</a:t>
            </a:r>
            <a:r>
              <a:rPr lang="ja-JP" altLang="en-US" dirty="0"/>
              <a:t>　クロアチアでデジタル情報や通信の知識を提供　総予算</a:t>
            </a:r>
            <a:r>
              <a:rPr lang="en-US" altLang="ja-JP" dirty="0"/>
              <a:t>64</a:t>
            </a:r>
            <a:r>
              <a:rPr lang="ja-JP" altLang="en-US" dirty="0"/>
              <a:t>万ドル（約</a:t>
            </a:r>
            <a:r>
              <a:rPr lang="en-US" altLang="ja-JP" dirty="0"/>
              <a:t>6900</a:t>
            </a:r>
            <a:r>
              <a:rPr lang="ja-JP" altLang="en-US" dirty="0"/>
              <a:t>万円）</a:t>
            </a:r>
            <a:br>
              <a:rPr lang="ja-JP" altLang="en-US" dirty="0"/>
            </a:br>
            <a:endParaRPr kumimoji="1" lang="ja-JP" altLang="en-US" dirty="0"/>
          </a:p>
        </p:txBody>
      </p:sp>
      <p:sp>
        <p:nvSpPr>
          <p:cNvPr id="4" name="コンテンツ プレースホルダー 3">
            <a:extLst>
              <a:ext uri="{FF2B5EF4-FFF2-40B4-BE49-F238E27FC236}">
                <a16:creationId xmlns:a16="http://schemas.microsoft.com/office/drawing/2014/main" id="{78F3CB9A-E69A-4DF2-8AD5-144B12507E5B}"/>
              </a:ext>
            </a:extLst>
          </p:cNvPr>
          <p:cNvSpPr>
            <a:spLocks noGrp="1"/>
          </p:cNvSpPr>
          <p:nvPr>
            <p:ph idx="1"/>
          </p:nvPr>
        </p:nvSpPr>
        <p:spPr>
          <a:xfrm>
            <a:off x="386863" y="1776248"/>
            <a:ext cx="10587208" cy="4855780"/>
          </a:xfrm>
        </p:spPr>
        <p:txBody>
          <a:bodyPr/>
          <a:lstStyle/>
          <a:p>
            <a:r>
              <a:rPr kumimoji="1" lang="ja-JP" altLang="en-US" dirty="0"/>
              <a:t>ＤＩＳ　１９１３</a:t>
            </a:r>
            <a:endParaRPr kumimoji="1" lang="en-US" altLang="ja-JP" dirty="0"/>
          </a:p>
          <a:p>
            <a:r>
              <a:rPr lang="ja-JP" altLang="en-US" dirty="0"/>
              <a:t>小学校の教育でのＰＣ利用率が低い</a:t>
            </a:r>
            <a:endParaRPr lang="en-US" altLang="ja-JP" dirty="0"/>
          </a:p>
          <a:p>
            <a:r>
              <a:rPr kumimoji="1" lang="ja-JP" altLang="en-US" dirty="0"/>
              <a:t>教育の平等のチャンスを子供たちに</a:t>
            </a:r>
            <a:endParaRPr kumimoji="1" lang="en-US" altLang="ja-JP" dirty="0"/>
          </a:p>
          <a:p>
            <a:endParaRPr kumimoji="1" lang="ja-JP" altLang="en-US" dirty="0"/>
          </a:p>
        </p:txBody>
      </p:sp>
      <p:pic>
        <p:nvPicPr>
          <p:cNvPr id="6" name="図 5">
            <a:extLst>
              <a:ext uri="{FF2B5EF4-FFF2-40B4-BE49-F238E27FC236}">
                <a16:creationId xmlns:a16="http://schemas.microsoft.com/office/drawing/2014/main" id="{B90A19A5-5CB2-43BA-9BC1-462342753C4D}"/>
              </a:ext>
            </a:extLst>
          </p:cNvPr>
          <p:cNvPicPr>
            <a:picLocks noChangeAspect="1"/>
          </p:cNvPicPr>
          <p:nvPr/>
        </p:nvPicPr>
        <p:blipFill>
          <a:blip r:embed="rId2"/>
          <a:stretch>
            <a:fillRect/>
          </a:stretch>
        </p:blipFill>
        <p:spPr>
          <a:xfrm>
            <a:off x="567559" y="3421800"/>
            <a:ext cx="3603600" cy="3436200"/>
          </a:xfrm>
          <a:prstGeom prst="rect">
            <a:avLst/>
          </a:prstGeom>
        </p:spPr>
      </p:pic>
      <p:sp>
        <p:nvSpPr>
          <p:cNvPr id="7" name="正方形/長方形 6">
            <a:extLst>
              <a:ext uri="{FF2B5EF4-FFF2-40B4-BE49-F238E27FC236}">
                <a16:creationId xmlns:a16="http://schemas.microsoft.com/office/drawing/2014/main" id="{0F5140BE-5ADC-4C31-AEF8-F17F88D08CEF}"/>
              </a:ext>
            </a:extLst>
          </p:cNvPr>
          <p:cNvSpPr/>
          <p:nvPr/>
        </p:nvSpPr>
        <p:spPr>
          <a:xfrm>
            <a:off x="6663559" y="1441132"/>
            <a:ext cx="6096000" cy="5416868"/>
          </a:xfrm>
          <a:prstGeom prst="rect">
            <a:avLst/>
          </a:prstGeom>
        </p:spPr>
        <p:txBody>
          <a:bodyPr>
            <a:spAutoFit/>
          </a:bodyPr>
          <a:lstStyle/>
          <a:p>
            <a:r>
              <a:rPr lang="en-US" altLang="ja-JP" sz="2800" b="1" dirty="0">
                <a:solidFill>
                  <a:srgbClr val="FFFFFF"/>
                </a:solidFill>
                <a:latin typeface="Calibri-Bold"/>
              </a:rPr>
              <a:t>BUDGET ITEM Cost $</a:t>
            </a:r>
          </a:p>
          <a:p>
            <a:r>
              <a:rPr lang="en-US" altLang="ja-JP" dirty="0" err="1">
                <a:solidFill>
                  <a:srgbClr val="3F3F3F"/>
                </a:solidFill>
                <a:latin typeface="Calibri" panose="020F0502020204030204" pitchFamily="34" charset="0"/>
              </a:rPr>
              <a:t>Micro:bit</a:t>
            </a:r>
            <a:r>
              <a:rPr lang="en-US" altLang="ja-JP" dirty="0">
                <a:solidFill>
                  <a:srgbClr val="3F3F3F"/>
                </a:solidFill>
                <a:latin typeface="Calibri" panose="020F0502020204030204" pitchFamily="34" charset="0"/>
              </a:rPr>
              <a:t> devices (each 15$) for</a:t>
            </a:r>
          </a:p>
          <a:p>
            <a:r>
              <a:rPr lang="en-US" altLang="ja-JP" dirty="0">
                <a:solidFill>
                  <a:srgbClr val="3F3F3F"/>
                </a:solidFill>
                <a:latin typeface="Calibri" panose="020F0502020204030204" pitchFamily="34" charset="0"/>
              </a:rPr>
              <a:t>estimated </a:t>
            </a:r>
            <a:r>
              <a:rPr lang="en-US" altLang="ja-JP" b="1" dirty="0">
                <a:solidFill>
                  <a:srgbClr val="3F3F3F"/>
                </a:solidFill>
                <a:latin typeface="Calibri-Bold"/>
              </a:rPr>
              <a:t>700 digital hubs </a:t>
            </a:r>
            <a:r>
              <a:rPr lang="en-US" altLang="ja-JP" dirty="0">
                <a:solidFill>
                  <a:srgbClr val="3F3F3F"/>
                </a:solidFill>
                <a:latin typeface="Calibri" panose="020F0502020204030204" pitchFamily="34" charset="0"/>
              </a:rPr>
              <a:t>for</a:t>
            </a:r>
          </a:p>
          <a:p>
            <a:r>
              <a:rPr lang="en-US" altLang="ja-JP" dirty="0">
                <a:solidFill>
                  <a:srgbClr val="3F3F3F"/>
                </a:solidFill>
                <a:latin typeface="Calibri" panose="020F0502020204030204" pitchFamily="34" charset="0"/>
              </a:rPr>
              <a:t>national coverage</a:t>
            </a:r>
          </a:p>
          <a:p>
            <a:r>
              <a:rPr lang="en-US" altLang="ja-JP" dirty="0">
                <a:solidFill>
                  <a:srgbClr val="3F3F3F"/>
                </a:solidFill>
                <a:latin typeface="Calibri" panose="020F0502020204030204" pitchFamily="34" charset="0"/>
              </a:rPr>
              <a:t>420.000</a:t>
            </a:r>
          </a:p>
          <a:p>
            <a:r>
              <a:rPr lang="en-US" altLang="ja-JP" dirty="0">
                <a:solidFill>
                  <a:srgbClr val="3F3F3F"/>
                </a:solidFill>
                <a:latin typeface="Calibri" panose="020F0502020204030204" pitchFamily="34" charset="0"/>
              </a:rPr>
              <a:t>Training, two rounds x 150$, each hub 210.000</a:t>
            </a:r>
          </a:p>
          <a:p>
            <a:r>
              <a:rPr lang="en-US" altLang="ja-JP" dirty="0">
                <a:solidFill>
                  <a:srgbClr val="3F3F3F"/>
                </a:solidFill>
                <a:latin typeface="Calibri" panose="020F0502020204030204" pitchFamily="34" charset="0"/>
              </a:rPr>
              <a:t>Distribution – Croatian post donation</a:t>
            </a:r>
          </a:p>
          <a:p>
            <a:r>
              <a:rPr lang="en-US" altLang="ja-JP" dirty="0">
                <a:solidFill>
                  <a:srgbClr val="3F3F3F"/>
                </a:solidFill>
                <a:latin typeface="Calibri" panose="020F0502020204030204" pitchFamily="34" charset="0"/>
              </a:rPr>
              <a:t>Training materials in Croatian - IRIM donation</a:t>
            </a:r>
          </a:p>
          <a:p>
            <a:r>
              <a:rPr lang="en-US" altLang="ja-JP" dirty="0">
                <a:solidFill>
                  <a:srgbClr val="3F3F3F"/>
                </a:solidFill>
                <a:latin typeface="Calibri" panose="020F0502020204030204" pitchFamily="34" charset="0"/>
              </a:rPr>
              <a:t>Other Cost 10.000</a:t>
            </a:r>
          </a:p>
          <a:p>
            <a:r>
              <a:rPr lang="en-US" altLang="ja-JP" sz="2800" b="1" dirty="0">
                <a:solidFill>
                  <a:srgbClr val="3F3F3F"/>
                </a:solidFill>
                <a:latin typeface="Calibri-Bold"/>
              </a:rPr>
              <a:t>TOTAL: $640.000</a:t>
            </a:r>
          </a:p>
          <a:p>
            <a:r>
              <a:rPr lang="en-US" altLang="ja-JP" sz="2800" b="1" dirty="0">
                <a:solidFill>
                  <a:srgbClr val="FFFFFF"/>
                </a:solidFill>
                <a:latin typeface="Calibri-Bold"/>
              </a:rPr>
              <a:t>FUNDING SOURCE Amount $</a:t>
            </a:r>
          </a:p>
          <a:p>
            <a:r>
              <a:rPr lang="en-US" altLang="ja-JP" dirty="0">
                <a:solidFill>
                  <a:srgbClr val="3F3F3F"/>
                </a:solidFill>
                <a:latin typeface="Calibri" panose="020F0502020204030204" pitchFamily="34" charset="0"/>
              </a:rPr>
              <a:t>Host Rotary Clubs, Corporate donations 125.000</a:t>
            </a:r>
          </a:p>
          <a:p>
            <a:r>
              <a:rPr lang="en-US" altLang="ja-JP" dirty="0">
                <a:solidFill>
                  <a:srgbClr val="3F3F3F"/>
                </a:solidFill>
                <a:latin typeface="Calibri" panose="020F0502020204030204" pitchFamily="34" charset="0"/>
              </a:rPr>
              <a:t>District 1913 DDF 15.000</a:t>
            </a:r>
          </a:p>
          <a:p>
            <a:r>
              <a:rPr lang="en-US" altLang="ja-JP" dirty="0">
                <a:solidFill>
                  <a:srgbClr val="3F3F3F"/>
                </a:solidFill>
                <a:latin typeface="Calibri" panose="020F0502020204030204" pitchFamily="34" charset="0"/>
              </a:rPr>
              <a:t>International Rotary Clubs 200.000</a:t>
            </a:r>
          </a:p>
          <a:p>
            <a:r>
              <a:rPr lang="en-US" altLang="ja-JP" dirty="0">
                <a:solidFill>
                  <a:srgbClr val="3F3F3F"/>
                </a:solidFill>
                <a:latin typeface="Calibri" panose="020F0502020204030204" pitchFamily="34" charset="0"/>
              </a:rPr>
              <a:t>International DDF 100.000</a:t>
            </a:r>
          </a:p>
          <a:p>
            <a:r>
              <a:rPr lang="en-US" altLang="ja-JP" dirty="0">
                <a:solidFill>
                  <a:srgbClr val="3F3F3F"/>
                </a:solidFill>
                <a:latin typeface="Calibri" panose="020F0502020204030204" pitchFamily="34" charset="0"/>
              </a:rPr>
              <a:t>World Fund Match 200.000</a:t>
            </a:r>
          </a:p>
          <a:p>
            <a:r>
              <a:rPr lang="en-US" altLang="ja-JP" sz="2800" b="1" dirty="0">
                <a:solidFill>
                  <a:srgbClr val="3F3F3F"/>
                </a:solidFill>
                <a:latin typeface="Calibri-Bold"/>
              </a:rPr>
              <a:t>TOTAL: $640.000</a:t>
            </a:r>
            <a:endParaRPr lang="ja-JP" altLang="en-US" dirty="0"/>
          </a:p>
        </p:txBody>
      </p:sp>
    </p:spTree>
    <p:extLst>
      <p:ext uri="{BB962C8B-B14F-4D97-AF65-F5344CB8AC3E}">
        <p14:creationId xmlns:p14="http://schemas.microsoft.com/office/powerpoint/2010/main" val="2133897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5C4260DD-5AC6-4A94-94F9-A4B8631A222A}"/>
              </a:ext>
            </a:extLst>
          </p:cNvPr>
          <p:cNvSpPr>
            <a:spLocks noGrp="1"/>
          </p:cNvSpPr>
          <p:nvPr>
            <p:ph type="title"/>
          </p:nvPr>
        </p:nvSpPr>
        <p:spPr>
          <a:xfrm>
            <a:off x="0" y="557048"/>
            <a:ext cx="12192000" cy="1325562"/>
          </a:xfrm>
        </p:spPr>
        <p:txBody>
          <a:bodyPr>
            <a:normAutofit fontScale="90000"/>
          </a:bodyPr>
          <a:lstStyle/>
          <a:p>
            <a:r>
              <a:rPr lang="ja-JP" altLang="en-US" sz="4000" dirty="0"/>
              <a:t>＊</a:t>
            </a:r>
            <a:r>
              <a:rPr lang="en-US" altLang="ja-JP" sz="4000" dirty="0"/>
              <a:t>Zimbabwe Project</a:t>
            </a:r>
            <a:r>
              <a:rPr lang="ja-JP" altLang="en-US" sz="4000" dirty="0"/>
              <a:t>　ジンバブエでの水事業　総予算＄</a:t>
            </a:r>
            <a:r>
              <a:rPr lang="en-US" altLang="ja-JP" sz="4000" dirty="0"/>
              <a:t>40</a:t>
            </a:r>
            <a:r>
              <a:rPr lang="ja-JP" altLang="en-US" sz="4000" dirty="0"/>
              <a:t>万ドル（うち</a:t>
            </a:r>
            <a:r>
              <a:rPr lang="en-US" altLang="ja-JP" sz="4000" dirty="0"/>
              <a:t>15</a:t>
            </a:r>
            <a:r>
              <a:rPr lang="ja-JP" altLang="en-US" sz="4000" dirty="0"/>
              <a:t>万ドルはユニセフが援助）（約</a:t>
            </a:r>
            <a:r>
              <a:rPr lang="en-US" altLang="ja-JP" sz="4000" dirty="0"/>
              <a:t>4300</a:t>
            </a:r>
            <a:r>
              <a:rPr lang="ja-JP" altLang="en-US" sz="4000" dirty="0"/>
              <a:t>万円）</a:t>
            </a:r>
            <a:br>
              <a:rPr lang="ja-JP" altLang="en-US" dirty="0"/>
            </a:br>
            <a:endParaRPr kumimoji="1" lang="ja-JP" altLang="en-US" dirty="0"/>
          </a:p>
        </p:txBody>
      </p:sp>
      <p:pic>
        <p:nvPicPr>
          <p:cNvPr id="5" name="Picture 2">
            <a:extLst>
              <a:ext uri="{FF2B5EF4-FFF2-40B4-BE49-F238E27FC236}">
                <a16:creationId xmlns:a16="http://schemas.microsoft.com/office/drawing/2014/main" id="{D655A526-6882-4B91-A89E-DFD0C28F1B4F}"/>
              </a:ext>
            </a:extLst>
          </p:cNvPr>
          <p:cNvPicPr>
            <a:picLocks noGrp="1" noChangeAspect="1" noChangeArrowheads="1"/>
          </p:cNvPicPr>
          <p:nvPr>
            <p:ph idx="1"/>
          </p:nvPr>
        </p:nvPicPr>
        <p:blipFill rotWithShape="1">
          <a:blip r:embed="rId2" cstate="print">
            <a:extLst>
              <a:ext uri="{28A0092B-C50C-407E-A947-70E740481C1C}">
                <a14:useLocalDpi xmlns:a14="http://schemas.microsoft.com/office/drawing/2010/main" val="0"/>
              </a:ext>
            </a:extLst>
          </a:blip>
          <a:srcRect l="9450"/>
          <a:stretch/>
        </p:blipFill>
        <p:spPr bwMode="auto">
          <a:xfrm>
            <a:off x="185340" y="1546608"/>
            <a:ext cx="5830424" cy="333375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9" descr="https://www.cia.gov/library/publications/the-world-factbook/graphics/flags/large/zi-lgflag.gif">
            <a:extLst>
              <a:ext uri="{FF2B5EF4-FFF2-40B4-BE49-F238E27FC236}">
                <a16:creationId xmlns:a16="http://schemas.microsoft.com/office/drawing/2014/main" id="{5DBE7197-D01F-42E8-906B-730781B3FE52}"/>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0" y="1497823"/>
            <a:ext cx="3311237" cy="2308325"/>
          </a:xfrm>
          <a:prstGeom prst="rect">
            <a:avLst/>
          </a:prstGeom>
          <a:noFill/>
          <a:ln>
            <a:noFill/>
          </a:ln>
        </p:spPr>
      </p:pic>
      <p:sp>
        <p:nvSpPr>
          <p:cNvPr id="8" name="正方形/長方形 7">
            <a:extLst>
              <a:ext uri="{FF2B5EF4-FFF2-40B4-BE49-F238E27FC236}">
                <a16:creationId xmlns:a16="http://schemas.microsoft.com/office/drawing/2014/main" id="{AC5496A6-180F-4FCF-BA5B-CFF0A1D5C40F}"/>
              </a:ext>
            </a:extLst>
          </p:cNvPr>
          <p:cNvSpPr/>
          <p:nvPr/>
        </p:nvSpPr>
        <p:spPr>
          <a:xfrm>
            <a:off x="6096000" y="3815071"/>
            <a:ext cx="6096000" cy="2862322"/>
          </a:xfrm>
          <a:prstGeom prst="rect">
            <a:avLst/>
          </a:prstGeom>
        </p:spPr>
        <p:txBody>
          <a:bodyPr>
            <a:spAutoFit/>
          </a:bodyPr>
          <a:lstStyle/>
          <a:p>
            <a:r>
              <a:rPr lang="ja-JP" altLang="en-US" dirty="0"/>
              <a:t>ハラレでのコレラの発生</a:t>
            </a:r>
            <a:r>
              <a:rPr lang="en-US" altLang="ja-JP" dirty="0"/>
              <a:t>9</a:t>
            </a:r>
            <a:r>
              <a:rPr lang="ja-JP" altLang="en-US" dirty="0"/>
              <a:t>月</a:t>
            </a:r>
            <a:r>
              <a:rPr lang="en-US" altLang="ja-JP" dirty="0"/>
              <a:t>5</a:t>
            </a:r>
            <a:r>
              <a:rPr lang="ja-JP" altLang="en-US" dirty="0"/>
              <a:t>日</a:t>
            </a:r>
          </a:p>
          <a:p>
            <a:r>
              <a:rPr lang="ja-JP" altLang="en-US" dirty="0"/>
              <a:t>多くの死亡を含む合計</a:t>
            </a:r>
            <a:r>
              <a:rPr lang="en-US" altLang="ja-JP" dirty="0"/>
              <a:t>10,969</a:t>
            </a:r>
            <a:r>
              <a:rPr lang="ja-JP" altLang="en-US" dirty="0"/>
              <a:t>件（</a:t>
            </a:r>
            <a:r>
              <a:rPr lang="en-US" altLang="ja-JP" dirty="0"/>
              <a:t>2019/02/02</a:t>
            </a:r>
            <a:r>
              <a:rPr lang="ja-JP" altLang="en-US" dirty="0"/>
              <a:t>）</a:t>
            </a:r>
          </a:p>
          <a:p>
            <a:r>
              <a:rPr lang="ja-JP" altLang="en-US" dirty="0"/>
              <a:t>疑いのある水源：古い、維持されていない上下水道インフラに起因するボアホールと井戸からの汚染水</a:t>
            </a:r>
          </a:p>
          <a:p>
            <a:r>
              <a:rPr lang="ja-JP" altLang="en-US" dirty="0"/>
              <a:t>水質検査と塩素処理、迅速な対応チームのサポート、コミュニティボランティアのトレーニング、学校と保健センターでの水と衛生の評価、および非食料品の配布が含まれます。</a:t>
            </a:r>
          </a:p>
          <a:p>
            <a:r>
              <a:rPr lang="ja-JP" altLang="en-US" dirty="0"/>
              <a:t>現金振替を通じてハラレ都市部で食料不安が高まっているコレラの影響を受け、脆弱な世帯も支援しています</a:t>
            </a:r>
          </a:p>
        </p:txBody>
      </p:sp>
      <p:sp>
        <p:nvSpPr>
          <p:cNvPr id="9" name="正方形/長方形 8">
            <a:extLst>
              <a:ext uri="{FF2B5EF4-FFF2-40B4-BE49-F238E27FC236}">
                <a16:creationId xmlns:a16="http://schemas.microsoft.com/office/drawing/2014/main" id="{506C2FC2-40BB-40C3-9F7A-1F1C166238E1}"/>
              </a:ext>
            </a:extLst>
          </p:cNvPr>
          <p:cNvSpPr/>
          <p:nvPr/>
        </p:nvSpPr>
        <p:spPr>
          <a:xfrm>
            <a:off x="651641" y="5246232"/>
            <a:ext cx="6096000" cy="923330"/>
          </a:xfrm>
          <a:prstGeom prst="rect">
            <a:avLst/>
          </a:prstGeom>
        </p:spPr>
        <p:txBody>
          <a:bodyPr>
            <a:spAutoFit/>
          </a:bodyPr>
          <a:lstStyle/>
          <a:p>
            <a:r>
              <a:rPr lang="ja-JP" altLang="en-US" dirty="0"/>
              <a:t>人口：</a:t>
            </a:r>
            <a:r>
              <a:rPr lang="en-US" altLang="ja-JP" dirty="0"/>
              <a:t>1650</a:t>
            </a:r>
            <a:r>
              <a:rPr lang="ja-JP" altLang="en-US" dirty="0"/>
              <a:t>万</a:t>
            </a:r>
          </a:p>
          <a:p>
            <a:r>
              <a:rPr lang="ja-JP" altLang="en-US" dirty="0"/>
              <a:t>平均寿命：</a:t>
            </a:r>
            <a:r>
              <a:rPr lang="en-US" altLang="ja-JP" dirty="0"/>
              <a:t>61</a:t>
            </a:r>
            <a:r>
              <a:rPr lang="ja-JP" altLang="en-US" dirty="0"/>
              <a:t>歳</a:t>
            </a:r>
          </a:p>
          <a:p>
            <a:r>
              <a:rPr lang="en-US" altLang="ja-JP" dirty="0"/>
              <a:t>5</a:t>
            </a:r>
            <a:r>
              <a:rPr lang="ja-JP" altLang="en-US" dirty="0"/>
              <a:t>歳以上の子供の発育阻害：</a:t>
            </a:r>
            <a:r>
              <a:rPr lang="en-US" altLang="ja-JP" dirty="0"/>
              <a:t>27</a:t>
            </a:r>
            <a:r>
              <a:rPr lang="ja-JP" altLang="en-US" dirty="0"/>
              <a:t>％</a:t>
            </a:r>
          </a:p>
        </p:txBody>
      </p:sp>
    </p:spTree>
    <p:extLst>
      <p:ext uri="{BB962C8B-B14F-4D97-AF65-F5344CB8AC3E}">
        <p14:creationId xmlns:p14="http://schemas.microsoft.com/office/powerpoint/2010/main" val="1025657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516</Words>
  <Application>Microsoft Office PowerPoint</Application>
  <PresentationFormat>ワイド画面</PresentationFormat>
  <Paragraphs>48</Paragraphs>
  <Slides>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Calibri-Bold</vt:lpstr>
      <vt:lpstr>游ゴシック</vt:lpstr>
      <vt:lpstr>游ゴシック Light</vt:lpstr>
      <vt:lpstr>Arial</vt:lpstr>
      <vt:lpstr>Calibri</vt:lpstr>
      <vt:lpstr>Office テーマ</vt:lpstr>
      <vt:lpstr>グローバル補助金のニーズ</vt:lpstr>
      <vt:lpstr>＊Armenia Project　アルメニアで子供達にIT・ロボット等先端技術の教育の奨励　総予算10万ユーロ（約1200万円弱） </vt:lpstr>
      <vt:lpstr>＊Croatia Project　クロアチアでデジタル情報や通信の知識を提供　総予算64万ドル（約6900万円） </vt:lpstr>
      <vt:lpstr>＊Zimbabwe Project　ジンバブエでの水事業　総予算＄40万ドル（うち15万ドルはユニセフが援助）（約4300万円）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グローバル補助金のニーズ</dc:title>
  <dc:creator>meshcarsale@gmail.com</dc:creator>
  <cp:lastModifiedBy>meshcarsale@gmail.com</cp:lastModifiedBy>
  <cp:revision>1</cp:revision>
  <dcterms:created xsi:type="dcterms:W3CDTF">2019-11-17T10:20:06Z</dcterms:created>
  <dcterms:modified xsi:type="dcterms:W3CDTF">2019-11-17T10:23:16Z</dcterms:modified>
</cp:coreProperties>
</file>