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varScale="1">
        <p:scale>
          <a:sx n="68" d="100"/>
          <a:sy n="68" d="100"/>
        </p:scale>
        <p:origin x="2412" y="9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2019/9/17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2019/9/17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2019/9/17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dpol.io/reg-ja"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hyperlink" Target="http://www.facebook.com/rotaryjap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54036" y="352224"/>
            <a:ext cx="6451601"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36714" y="513088"/>
            <a:ext cx="1701275" cy="226426"/>
          </a:xfrm>
        </p:spPr>
        <p:txBody>
          <a:bodyPr/>
          <a:lstStyle/>
          <a:p>
            <a:r>
              <a:rPr kumimoji="1" lang="en-US" altLang="ja-JP" sz="1600" dirty="0">
                <a:solidFill>
                  <a:schemeClr val="accent5">
                    <a:lumMod val="50000"/>
                  </a:schemeClr>
                </a:solidFill>
              </a:rPr>
              <a:t>2019</a:t>
            </a:r>
            <a:r>
              <a:rPr kumimoji="1" lang="ja-JP" altLang="en-US" sz="1600" dirty="0">
                <a:solidFill>
                  <a:schemeClr val="accent5">
                    <a:lumMod val="50000"/>
                  </a:schemeClr>
                </a:solidFill>
              </a:rPr>
              <a:t>年</a:t>
            </a:r>
            <a:r>
              <a:rPr kumimoji="1" lang="en-US" altLang="ja-JP" sz="1600" dirty="0">
                <a:solidFill>
                  <a:schemeClr val="accent5">
                    <a:lumMod val="50000"/>
                  </a:schemeClr>
                </a:solidFill>
              </a:rPr>
              <a:t>10</a:t>
            </a:r>
            <a:r>
              <a:rPr kumimoji="1" lang="ja-JP" altLang="en-US" sz="1600" dirty="0">
                <a:solidFill>
                  <a:schemeClr val="accent5">
                    <a:lumMod val="50000"/>
                  </a:schemeClr>
                </a:solidFill>
              </a:rPr>
              <a:t>月号</a:t>
            </a:r>
          </a:p>
        </p:txBody>
      </p:sp>
      <p:sp>
        <p:nvSpPr>
          <p:cNvPr id="119" name="テキスト プレースホルダー 118"/>
          <p:cNvSpPr>
            <a:spLocks noGrp="1"/>
          </p:cNvSpPr>
          <p:nvPr>
            <p:ph type="body" sz="quarter" idx="12"/>
          </p:nvPr>
        </p:nvSpPr>
        <p:spPr>
          <a:xfrm>
            <a:off x="4950987" y="948871"/>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70703" y="458077"/>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93" y="489819"/>
            <a:ext cx="1956027" cy="730250"/>
          </a:xfrm>
          <a:prstGeom prst="rect">
            <a:avLst/>
          </a:prstGeom>
        </p:spPr>
      </p:pic>
      <p:sp>
        <p:nvSpPr>
          <p:cNvPr id="130" name="テキスト プレースホルダー 128"/>
          <p:cNvSpPr>
            <a:spLocks noGrp="1"/>
          </p:cNvSpPr>
          <p:nvPr>
            <p:ph type="body" sz="quarter" idx="49"/>
          </p:nvPr>
        </p:nvSpPr>
        <p:spPr>
          <a:xfrm>
            <a:off x="566207" y="1528012"/>
            <a:ext cx="6451600" cy="4758488"/>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chemeClr val="tx1"/>
                </a:solidFill>
                <a:latin typeface="ＭＳ Ｐ明朝"/>
                <a:ea typeface="ＭＳ Ｐ明朝"/>
              </a:rPr>
              <a:t>世間の方々へポリオデーを皆でアピールしよう！</a:t>
            </a:r>
            <a:r>
              <a:rPr lang="ja-JP" altLang="en-US" sz="1200" b="1" dirty="0">
                <a:solidFill>
                  <a:schemeClr val="tx1"/>
                </a:solidFill>
                <a:latin typeface="ＭＳ Ｐ明朝"/>
                <a:ea typeface="ＭＳ Ｐ明朝"/>
              </a:rPr>
              <a:t>　</a:t>
            </a:r>
            <a:endParaRPr lang="en-US" altLang="ja-JP" sz="1200" b="1" dirty="0">
              <a:solidFill>
                <a:schemeClr val="tx1"/>
              </a:solidFill>
              <a:latin typeface="ＭＳ Ｐ明朝"/>
              <a:ea typeface="ＭＳ Ｐ明朝"/>
            </a:endParaRPr>
          </a:p>
          <a:p>
            <a:pPr algn="l"/>
            <a:r>
              <a:rPr lang="ja-JP" altLang="ja-JP" sz="1200" dirty="0">
                <a:solidFill>
                  <a:schemeClr val="tx1"/>
                </a:solidFill>
                <a:latin typeface="ＭＳ Ｐ明朝"/>
                <a:ea typeface="ＭＳ Ｐ明朝"/>
              </a:rPr>
              <a:t>　</a:t>
            </a:r>
            <a:r>
              <a:rPr lang="en-US" altLang="ja-JP" sz="1200" dirty="0">
                <a:solidFill>
                  <a:schemeClr val="tx1"/>
                </a:solidFill>
                <a:latin typeface="ＭＳ Ｐ明朝"/>
                <a:ea typeface="ＭＳ Ｐ明朝"/>
              </a:rPr>
              <a:t>10</a:t>
            </a:r>
            <a:r>
              <a:rPr lang="ja-JP" altLang="ja-JP" sz="1200" dirty="0">
                <a:solidFill>
                  <a:schemeClr val="tx1"/>
                </a:solidFill>
                <a:latin typeface="ＭＳ Ｐ明朝"/>
                <a:ea typeface="ＭＳ Ｐ明朝"/>
              </a:rPr>
              <a:t>月</a:t>
            </a:r>
            <a:r>
              <a:rPr lang="en-US" altLang="ja-JP" sz="1200" dirty="0">
                <a:solidFill>
                  <a:schemeClr val="tx1"/>
                </a:solidFill>
                <a:latin typeface="ＭＳ Ｐ明朝"/>
                <a:ea typeface="ＭＳ Ｐ明朝"/>
              </a:rPr>
              <a:t>24</a:t>
            </a:r>
            <a:r>
              <a:rPr lang="ja-JP" altLang="ja-JP" sz="1200" dirty="0">
                <a:solidFill>
                  <a:schemeClr val="tx1"/>
                </a:solidFill>
                <a:latin typeface="ＭＳ Ｐ明朝"/>
                <a:ea typeface="ＭＳ Ｐ明朝"/>
              </a:rPr>
              <a:t>日が世界ポリオデーであることは多くのロータリアンはご承知のことと思います。ポリオの安全で効果のあるワクチンを開発（</a:t>
            </a:r>
            <a:r>
              <a:rPr lang="en-US" altLang="ja-JP" sz="1200" dirty="0">
                <a:solidFill>
                  <a:schemeClr val="tx1"/>
                </a:solidFill>
                <a:latin typeface="ＭＳ Ｐ明朝"/>
                <a:ea typeface="ＭＳ Ｐ明朝"/>
              </a:rPr>
              <a:t>1955</a:t>
            </a:r>
            <a:r>
              <a:rPr lang="ja-JP" altLang="ja-JP" sz="1200" dirty="0">
                <a:solidFill>
                  <a:schemeClr val="tx1"/>
                </a:solidFill>
                <a:latin typeface="ＭＳ Ｐ明朝"/>
                <a:ea typeface="ＭＳ Ｐ明朝"/>
              </a:rPr>
              <a:t>年）したジョナス・ソーク博士の誕生日をもって</a:t>
            </a:r>
            <a:r>
              <a:rPr lang="en-US" altLang="ja-JP" sz="1200" dirty="0">
                <a:solidFill>
                  <a:schemeClr val="tx1"/>
                </a:solidFill>
                <a:latin typeface="ＭＳ Ｐ明朝"/>
                <a:ea typeface="ＭＳ Ｐ明朝"/>
              </a:rPr>
              <a:t>10</a:t>
            </a:r>
            <a:r>
              <a:rPr lang="ja-JP" altLang="ja-JP" sz="1200" dirty="0">
                <a:solidFill>
                  <a:schemeClr val="tx1"/>
                </a:solidFill>
                <a:latin typeface="ＭＳ Ｐ明朝"/>
                <a:ea typeface="ＭＳ Ｐ明朝"/>
              </a:rPr>
              <a:t>月</a:t>
            </a:r>
            <a:r>
              <a:rPr lang="en-US" altLang="ja-JP" sz="1200" dirty="0">
                <a:solidFill>
                  <a:schemeClr val="tx1"/>
                </a:solidFill>
                <a:latin typeface="ＭＳ Ｐ明朝"/>
                <a:ea typeface="ＭＳ Ｐ明朝"/>
              </a:rPr>
              <a:t>24</a:t>
            </a:r>
            <a:r>
              <a:rPr lang="ja-JP" altLang="ja-JP" sz="1200" dirty="0">
                <a:solidFill>
                  <a:schemeClr val="tx1"/>
                </a:solidFill>
                <a:latin typeface="ＭＳ Ｐ明朝"/>
                <a:ea typeface="ＭＳ Ｐ明朝"/>
              </a:rPr>
              <a:t>日が世界ポリオデーに定められました。</a:t>
            </a:r>
          </a:p>
          <a:p>
            <a:pPr algn="l"/>
            <a:r>
              <a:rPr lang="ja-JP" altLang="ja-JP" sz="1200" dirty="0">
                <a:solidFill>
                  <a:schemeClr val="tx1"/>
                </a:solidFill>
                <a:latin typeface="ＭＳ Ｐ明朝"/>
                <a:ea typeface="ＭＳ Ｐ明朝"/>
              </a:rPr>
              <a:t>　</a:t>
            </a:r>
            <a:r>
              <a:rPr lang="en-US" altLang="ja-JP" sz="1200" dirty="0">
                <a:solidFill>
                  <a:schemeClr val="tx1"/>
                </a:solidFill>
                <a:latin typeface="ＭＳ Ｐ明朝"/>
                <a:ea typeface="ＭＳ Ｐ明朝"/>
              </a:rPr>
              <a:t>RI</a:t>
            </a:r>
            <a:r>
              <a:rPr lang="ja-JP" altLang="ja-JP" sz="1200" dirty="0">
                <a:solidFill>
                  <a:schemeClr val="tx1"/>
                </a:solidFill>
                <a:latin typeface="ＭＳ Ｐ明朝"/>
                <a:ea typeface="ＭＳ Ｐ明朝"/>
              </a:rPr>
              <a:t>は世界ポリオデーのイベントとして各クラブに以下の</a:t>
            </a:r>
            <a:r>
              <a:rPr lang="en-US" altLang="ja-JP" sz="1200" dirty="0">
                <a:solidFill>
                  <a:schemeClr val="tx1"/>
                </a:solidFill>
                <a:latin typeface="ＭＳ Ｐ明朝"/>
                <a:ea typeface="ＭＳ Ｐ明朝"/>
              </a:rPr>
              <a:t>4</a:t>
            </a:r>
            <a:r>
              <a:rPr lang="ja-JP" altLang="ja-JP" sz="1200" dirty="0">
                <a:solidFill>
                  <a:schemeClr val="tx1"/>
                </a:solidFill>
                <a:latin typeface="ＭＳ Ｐ明朝"/>
                <a:ea typeface="ＭＳ Ｐ明朝"/>
              </a:rPr>
              <a:t>つをお願いしています。</a:t>
            </a:r>
          </a:p>
          <a:p>
            <a:pPr algn="l"/>
            <a:r>
              <a:rPr lang="ja-JP" altLang="ja-JP" sz="1200" dirty="0">
                <a:solidFill>
                  <a:schemeClr val="tx1"/>
                </a:solidFill>
                <a:latin typeface="ＭＳ Ｐ明朝"/>
                <a:ea typeface="ＭＳ Ｐ明朝"/>
              </a:rPr>
              <a:t>　１．イベントの開催</a:t>
            </a:r>
          </a:p>
          <a:p>
            <a:pPr algn="l"/>
            <a:r>
              <a:rPr lang="ja-JP" altLang="ja-JP" sz="1200" dirty="0">
                <a:solidFill>
                  <a:schemeClr val="tx1"/>
                </a:solidFill>
                <a:latin typeface="ＭＳ Ｐ明朝"/>
                <a:ea typeface="ＭＳ Ｐ明朝"/>
              </a:rPr>
              <a:t>　２．特別プログラムのビューイング会</a:t>
            </a:r>
          </a:p>
          <a:p>
            <a:pPr algn="l"/>
            <a:r>
              <a:rPr lang="ja-JP" altLang="ja-JP" sz="1200" dirty="0">
                <a:solidFill>
                  <a:schemeClr val="tx1"/>
                </a:solidFill>
                <a:latin typeface="ＭＳ Ｐ明朝"/>
                <a:ea typeface="ＭＳ Ｐ明朝"/>
              </a:rPr>
              <a:t>　３．「ポリオをなくそう」の広告作成</a:t>
            </a:r>
            <a:br>
              <a:rPr lang="en-US" altLang="ja-JP" sz="1200" dirty="0">
                <a:solidFill>
                  <a:schemeClr val="tx1"/>
                </a:solidFill>
                <a:latin typeface="ＭＳ Ｐ明朝"/>
                <a:ea typeface="ＭＳ Ｐ明朝"/>
              </a:rPr>
            </a:br>
            <a:r>
              <a:rPr lang="ja-JP" altLang="ja-JP" sz="1200" dirty="0">
                <a:solidFill>
                  <a:schemeClr val="tx1"/>
                </a:solidFill>
                <a:latin typeface="ＭＳ Ｐ明朝"/>
                <a:ea typeface="ＭＳ Ｐ明朝"/>
              </a:rPr>
              <a:t>　　　ブランドリソースセンターにテンプレートが用意されています</a:t>
            </a:r>
          </a:p>
          <a:p>
            <a:pPr algn="l"/>
            <a:r>
              <a:rPr lang="ja-JP" altLang="ja-JP" sz="1200" dirty="0">
                <a:solidFill>
                  <a:schemeClr val="tx1"/>
                </a:solidFill>
                <a:latin typeface="ＭＳ Ｐ明朝"/>
                <a:ea typeface="ＭＳ Ｐ明朝"/>
              </a:rPr>
              <a:t>　４．ソーシャルメディアで拡散する</a:t>
            </a:r>
            <a:br>
              <a:rPr lang="en-US" altLang="ja-JP" sz="1200" dirty="0">
                <a:solidFill>
                  <a:schemeClr val="tx1"/>
                </a:solidFill>
                <a:latin typeface="ＭＳ Ｐ明朝"/>
                <a:ea typeface="ＭＳ Ｐ明朝"/>
              </a:rPr>
            </a:br>
            <a:r>
              <a:rPr lang="ja-JP" altLang="en-US" sz="1200" dirty="0">
                <a:solidFill>
                  <a:schemeClr val="tx1"/>
                </a:solidFill>
                <a:latin typeface="ＭＳ Ｐ明朝"/>
                <a:ea typeface="ＭＳ Ｐ明朝"/>
              </a:rPr>
              <a:t>　　　</a:t>
            </a:r>
            <a:r>
              <a:rPr lang="ja-JP" altLang="ja-JP" sz="1200" dirty="0">
                <a:solidFill>
                  <a:schemeClr val="tx1"/>
                </a:solidFill>
                <a:latin typeface="ＭＳ Ｐ明朝"/>
                <a:ea typeface="ＭＳ Ｐ明朝"/>
              </a:rPr>
              <a:t>クラブが開催するイベントは </a:t>
            </a:r>
            <a:r>
              <a:rPr lang="en-US" altLang="ja-JP" sz="1200" dirty="0">
                <a:solidFill>
                  <a:schemeClr val="tx1"/>
                </a:solidFill>
                <a:latin typeface="ＭＳ Ｐ明朝"/>
                <a:ea typeface="ＭＳ Ｐ明朝"/>
                <a:hlinkClick r:id="rId3">
                  <a:extLst>
                    <a:ext uri="{A12FA001-AC4F-418D-AE19-62706E023703}">
                      <ahyp:hlinkClr xmlns:ahyp="http://schemas.microsoft.com/office/drawing/2018/hyperlinkcolor" val="tx"/>
                    </a:ext>
                  </a:extLst>
                </a:hlinkClick>
              </a:rPr>
              <a:t>https://endpol.io/reg-ja</a:t>
            </a:r>
            <a:r>
              <a:rPr lang="en-US" altLang="ja-JP" sz="1200" dirty="0">
                <a:solidFill>
                  <a:schemeClr val="tx1"/>
                </a:solidFill>
                <a:latin typeface="ＭＳ Ｐ明朝"/>
                <a:ea typeface="ＭＳ Ｐ明朝"/>
              </a:rPr>
              <a:t> </a:t>
            </a:r>
            <a:r>
              <a:rPr lang="ja-JP" altLang="ja-JP" sz="1200" dirty="0">
                <a:solidFill>
                  <a:schemeClr val="tx1"/>
                </a:solidFill>
                <a:latin typeface="ＭＳ Ｐ明朝"/>
                <a:ea typeface="ＭＳ Ｐ明朝"/>
              </a:rPr>
              <a:t>から登録なさって下さい。</a:t>
            </a:r>
          </a:p>
          <a:p>
            <a:pPr algn="l"/>
            <a:r>
              <a:rPr lang="ja-JP" altLang="ja-JP" sz="1200" dirty="0">
                <a:solidFill>
                  <a:schemeClr val="tx1"/>
                </a:solidFill>
                <a:latin typeface="ＭＳ Ｐ明朝"/>
                <a:ea typeface="ＭＳ Ｐ明朝"/>
              </a:rPr>
              <a:t>　上記の</a:t>
            </a:r>
            <a:r>
              <a:rPr lang="en-US" altLang="ja-JP" sz="1200" dirty="0">
                <a:solidFill>
                  <a:schemeClr val="tx1"/>
                </a:solidFill>
                <a:latin typeface="ＭＳ Ｐ明朝"/>
                <a:ea typeface="ＭＳ Ｐ明朝"/>
              </a:rPr>
              <a:t>1</a:t>
            </a:r>
            <a:r>
              <a:rPr lang="ja-JP" altLang="ja-JP" sz="1200" dirty="0">
                <a:solidFill>
                  <a:schemeClr val="tx1"/>
                </a:solidFill>
                <a:latin typeface="ＭＳ Ｐ明朝"/>
                <a:ea typeface="ＭＳ Ｐ明朝"/>
              </a:rPr>
              <a:t>〜</a:t>
            </a:r>
            <a:r>
              <a:rPr lang="en-US" altLang="ja-JP" sz="1200" dirty="0">
                <a:solidFill>
                  <a:schemeClr val="tx1"/>
                </a:solidFill>
                <a:latin typeface="ＭＳ Ｐ明朝"/>
                <a:ea typeface="ＭＳ Ｐ明朝"/>
              </a:rPr>
              <a:t>4</a:t>
            </a:r>
            <a:r>
              <a:rPr lang="ja-JP" altLang="ja-JP" sz="1200" dirty="0">
                <a:solidFill>
                  <a:schemeClr val="tx1"/>
                </a:solidFill>
                <a:latin typeface="ＭＳ Ｐ明朝"/>
                <a:ea typeface="ＭＳ Ｐ明朝"/>
              </a:rPr>
              <a:t>は、クラブで</a:t>
            </a:r>
            <a:r>
              <a:rPr lang="en-US" altLang="ja-JP" sz="1200" dirty="0">
                <a:solidFill>
                  <a:schemeClr val="tx1"/>
                </a:solidFill>
                <a:latin typeface="ＭＳ Ｐ明朝"/>
                <a:ea typeface="ＭＳ Ｐ明朝"/>
              </a:rPr>
              <a:t>10</a:t>
            </a:r>
            <a:r>
              <a:rPr lang="ja-JP" altLang="en-US" sz="1200" dirty="0">
                <a:solidFill>
                  <a:schemeClr val="tx1"/>
                </a:solidFill>
                <a:latin typeface="ＭＳ Ｐ明朝"/>
                <a:ea typeface="ＭＳ Ｐ明朝"/>
              </a:rPr>
              <a:t>月</a:t>
            </a:r>
            <a:r>
              <a:rPr lang="en-US" altLang="ja-JP" sz="1200" dirty="0">
                <a:solidFill>
                  <a:schemeClr val="tx1"/>
                </a:solidFill>
                <a:latin typeface="ＭＳ Ｐ明朝"/>
                <a:ea typeface="ＭＳ Ｐ明朝"/>
              </a:rPr>
              <a:t>24</a:t>
            </a:r>
            <a:r>
              <a:rPr lang="ja-JP" altLang="en-US" sz="1200" dirty="0">
                <a:solidFill>
                  <a:schemeClr val="tx1"/>
                </a:solidFill>
                <a:latin typeface="ＭＳ Ｐ明朝"/>
                <a:ea typeface="ＭＳ Ｐ明朝"/>
              </a:rPr>
              <a:t>日</a:t>
            </a:r>
            <a:r>
              <a:rPr lang="ja-JP" altLang="ja-JP" sz="1200" dirty="0">
                <a:solidFill>
                  <a:schemeClr val="tx1"/>
                </a:solidFill>
                <a:latin typeface="ＭＳ Ｐ明朝"/>
                <a:ea typeface="ＭＳ Ｐ明朝"/>
              </a:rPr>
              <a:t>にロータリーデー、スポーツイベント、チャリティコンサート、街頭募金などのイベント、地域のお祭りへの参加などを企画し、そのイベントを「ポリオをなくそう」の統一広告で地元に周知し、ソーシャルメディアを使って拡散することをお勧めしています。</a:t>
            </a:r>
            <a:r>
              <a:rPr lang="en-US" altLang="ja-JP" sz="1200" dirty="0">
                <a:solidFill>
                  <a:schemeClr val="tx1"/>
                </a:solidFill>
                <a:latin typeface="ＭＳ Ｐ明朝"/>
                <a:ea typeface="ＭＳ Ｐ明朝"/>
              </a:rPr>
              <a:t>RI</a:t>
            </a:r>
            <a:r>
              <a:rPr lang="ja-JP" altLang="ja-JP" sz="1200" dirty="0">
                <a:solidFill>
                  <a:schemeClr val="tx1"/>
                </a:solidFill>
                <a:latin typeface="ＭＳ Ｐ明朝"/>
                <a:ea typeface="ＭＳ Ｐ明朝"/>
              </a:rPr>
              <a:t>が各クラブに１〜</a:t>
            </a:r>
            <a:r>
              <a:rPr lang="en-US" altLang="ja-JP" sz="1200" dirty="0">
                <a:solidFill>
                  <a:schemeClr val="tx1"/>
                </a:solidFill>
                <a:latin typeface="ＭＳ Ｐ明朝"/>
                <a:ea typeface="ＭＳ Ｐ明朝"/>
              </a:rPr>
              <a:t>4</a:t>
            </a:r>
            <a:r>
              <a:rPr lang="ja-JP" altLang="ja-JP" sz="1200" dirty="0">
                <a:solidFill>
                  <a:schemeClr val="tx1"/>
                </a:solidFill>
                <a:latin typeface="ＭＳ Ｐ明朝"/>
                <a:ea typeface="ＭＳ Ｐ明朝"/>
              </a:rPr>
              <a:t>を呼びかけています。</a:t>
            </a:r>
          </a:p>
          <a:p>
            <a:pPr algn="l"/>
            <a:r>
              <a:rPr lang="ja-JP" altLang="ja-JP" sz="1200" dirty="0">
                <a:solidFill>
                  <a:schemeClr val="tx1"/>
                </a:solidFill>
                <a:latin typeface="ＭＳ Ｐ明朝"/>
                <a:ea typeface="ＭＳ Ｐ明朝"/>
              </a:rPr>
              <a:t>　特別ビューイング会は日本時間の夕方にフェイスブックで世界ポリオデーの特別プログラムを配信するので、多くの人々に参加するよう呼びかけています。日本語のフェイスブック（</a:t>
            </a:r>
            <a:r>
              <a:rPr lang="en-US" altLang="ja-JP" sz="1200" dirty="0">
                <a:solidFill>
                  <a:schemeClr val="tx1"/>
                </a:solidFill>
                <a:latin typeface="ＭＳ Ｐ明朝"/>
                <a:ea typeface="ＭＳ Ｐ明朝"/>
                <a:hlinkClick r:id="rId4">
                  <a:extLst>
                    <a:ext uri="{A12FA001-AC4F-418D-AE19-62706E023703}">
                      <ahyp:hlinkClr xmlns:ahyp="http://schemas.microsoft.com/office/drawing/2018/hyperlinkcolor" val="tx"/>
                    </a:ext>
                  </a:extLst>
                </a:hlinkClick>
              </a:rPr>
              <a:t>www.facebook.com/rotaryjapan</a:t>
            </a:r>
            <a:r>
              <a:rPr lang="ja-JP" altLang="ja-JP" sz="1200" dirty="0">
                <a:solidFill>
                  <a:schemeClr val="tx1"/>
                </a:solidFill>
                <a:latin typeface="ＭＳ Ｐ明朝"/>
                <a:ea typeface="ＭＳ Ｐ明朝"/>
              </a:rPr>
              <a:t>）から参加予定をお知らせ下さい。</a:t>
            </a:r>
          </a:p>
          <a:p>
            <a:pPr algn="l"/>
            <a:r>
              <a:rPr lang="ja-JP" altLang="ja-JP" sz="1200" dirty="0">
                <a:solidFill>
                  <a:schemeClr val="tx1"/>
                </a:solidFill>
                <a:latin typeface="ＭＳ Ｐ明朝"/>
                <a:ea typeface="ＭＳ Ｐ明朝"/>
              </a:rPr>
              <a:t>　従来は「ポリオ撲滅」と表現していましたが、今年度からは「ポリオ根絶」と表現していますのでご注意下さい。</a:t>
            </a:r>
          </a:p>
          <a:p>
            <a:pPr algn="r"/>
            <a:r>
              <a:rPr lang="ja-JP" altLang="ja-JP" sz="1200" b="1" dirty="0">
                <a:solidFill>
                  <a:srgbClr val="000000"/>
                </a:solidFill>
                <a:latin typeface="+mn-ea"/>
                <a:ea typeface="+mn-ea"/>
              </a:rPr>
              <a:t>第</a:t>
            </a:r>
            <a:r>
              <a:rPr lang="en-US" altLang="ja-JP" sz="1200" b="1">
                <a:solidFill>
                  <a:srgbClr val="000000"/>
                </a:solidFill>
                <a:latin typeface="+mn-ea"/>
                <a:ea typeface="+mn-ea"/>
              </a:rPr>
              <a:t>1</a:t>
            </a:r>
            <a:r>
              <a:rPr lang="ja-JP" altLang="en-US" sz="1200" b="1">
                <a:solidFill>
                  <a:srgbClr val="000000"/>
                </a:solidFill>
                <a:latin typeface="+mn-ea"/>
                <a:ea typeface="+mn-ea"/>
              </a:rPr>
              <a:t>地域</a:t>
            </a:r>
            <a:r>
              <a:rPr lang="ja-JP" altLang="en-US" sz="1200" b="1" dirty="0">
                <a:solidFill>
                  <a:srgbClr val="000000"/>
                </a:solidFill>
                <a:latin typeface="+mn-ea"/>
                <a:ea typeface="+mn-ea"/>
              </a:rPr>
              <a:t>ロータリー公共イメージ</a:t>
            </a:r>
            <a:r>
              <a:rPr lang="ja-JP" altLang="ja-JP" sz="1200" b="1" dirty="0">
                <a:solidFill>
                  <a:srgbClr val="000000"/>
                </a:solidFill>
                <a:latin typeface="+mn-ea"/>
                <a:ea typeface="+mn-ea"/>
              </a:rPr>
              <a:t>コーディネーター</a:t>
            </a:r>
            <a:r>
              <a:rPr lang="ja-JP" altLang="en-US" sz="1200" b="1" dirty="0">
                <a:solidFill>
                  <a:srgbClr val="000000"/>
                </a:solidFill>
                <a:latin typeface="+mn-ea"/>
                <a:ea typeface="+mn-ea"/>
              </a:rPr>
              <a:t>補佐　</a:t>
            </a:r>
            <a:r>
              <a:rPr lang="ja-JP" altLang="ja-JP" sz="1200" b="1" dirty="0">
                <a:solidFill>
                  <a:srgbClr val="000000"/>
                </a:solidFill>
                <a:latin typeface="+mn-ea"/>
                <a:ea typeface="+mn-ea"/>
              </a:rPr>
              <a:t>井原 實</a:t>
            </a:r>
          </a:p>
          <a:p>
            <a:pPr algn="r"/>
            <a:endParaRPr lang="ja-JP" altLang="ja-JP" sz="1100" dirty="0">
              <a:solidFill>
                <a:schemeClr val="tx1"/>
              </a:solidFill>
              <a:latin typeface="ＭＳ Ｐ明朝"/>
              <a:ea typeface="ＭＳ Ｐ明朝"/>
            </a:endParaRPr>
          </a:p>
        </p:txBody>
      </p:sp>
      <p:sp>
        <p:nvSpPr>
          <p:cNvPr id="20" name="テキスト ボックス 19"/>
          <p:cNvSpPr txBox="1"/>
          <p:nvPr/>
        </p:nvSpPr>
        <p:spPr>
          <a:xfrm>
            <a:off x="577318" y="980893"/>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575732" y="6395942"/>
            <a:ext cx="6451600" cy="3943647"/>
          </a:xfrm>
        </p:spPr>
        <p:style>
          <a:lnRef idx="2">
            <a:schemeClr val="accent3"/>
          </a:lnRef>
          <a:fillRef idx="1">
            <a:schemeClr val="lt1"/>
          </a:fillRef>
          <a:effectRef idx="0">
            <a:schemeClr val="accent3"/>
          </a:effectRef>
          <a:fontRef idx="minor">
            <a:schemeClr val="dk1"/>
          </a:fontRef>
        </p:style>
        <p:txBody>
          <a:bodyPr/>
          <a:lstStyle/>
          <a:p>
            <a:pPr algn="l"/>
            <a:r>
              <a:rPr lang="en-US" altLang="ja-JP" sz="1200" b="1" dirty="0">
                <a:solidFill>
                  <a:schemeClr val="tx1"/>
                </a:solidFill>
                <a:latin typeface="ＭＳ Ｐ明朝"/>
                <a:ea typeface="ＭＳ Ｐ明朝"/>
              </a:rPr>
              <a:t>ARC</a:t>
            </a:r>
            <a:r>
              <a:rPr lang="ja-JP" altLang="ja-JP" sz="1200" b="1" dirty="0">
                <a:solidFill>
                  <a:schemeClr val="tx1"/>
                </a:solidFill>
                <a:latin typeface="ＭＳ Ｐ明朝"/>
                <a:ea typeface="ＭＳ Ｐ明朝"/>
              </a:rPr>
              <a:t>として　</a:t>
            </a:r>
            <a:r>
              <a:rPr lang="en-US" altLang="ja-JP" sz="1200" b="1" dirty="0">
                <a:solidFill>
                  <a:schemeClr val="tx1"/>
                </a:solidFill>
                <a:latin typeface="ＭＳ Ｐ明朝"/>
                <a:ea typeface="ＭＳ Ｐ明朝"/>
              </a:rPr>
              <a:t> </a:t>
            </a:r>
            <a:endParaRPr lang="ja-JP" altLang="ja-JP" sz="1200" b="1" dirty="0">
              <a:solidFill>
                <a:schemeClr val="tx1"/>
              </a:solidFill>
              <a:latin typeface="ＭＳ Ｐ明朝"/>
              <a:ea typeface="ＭＳ Ｐ明朝"/>
            </a:endParaRPr>
          </a:p>
          <a:p>
            <a:pPr algn="l"/>
            <a:r>
              <a:rPr lang="ja-JP" altLang="en-US" sz="1200" dirty="0">
                <a:solidFill>
                  <a:schemeClr val="tx1"/>
                </a:solidFill>
                <a:latin typeface="ＭＳ Ｐ明朝"/>
                <a:ea typeface="ＭＳ Ｐ明朝"/>
              </a:rPr>
              <a:t>　</a:t>
            </a:r>
            <a:r>
              <a:rPr lang="ja-JP" altLang="ja-JP" sz="1200" dirty="0">
                <a:solidFill>
                  <a:schemeClr val="tx1"/>
                </a:solidFill>
                <a:latin typeface="ＭＳ Ｐ明朝"/>
                <a:ea typeface="ＭＳ Ｐ明朝"/>
              </a:rPr>
              <a:t>この度、拝命致しました</a:t>
            </a:r>
            <a:r>
              <a:rPr lang="en-US" altLang="ja-JP" sz="1200" dirty="0">
                <a:solidFill>
                  <a:schemeClr val="tx1"/>
                </a:solidFill>
                <a:latin typeface="ＭＳ Ｐ明朝"/>
                <a:ea typeface="ＭＳ Ｐ明朝"/>
              </a:rPr>
              <a:t>2830</a:t>
            </a:r>
            <a:r>
              <a:rPr lang="ja-JP" altLang="ja-JP" sz="1200" dirty="0">
                <a:solidFill>
                  <a:schemeClr val="tx1"/>
                </a:solidFill>
                <a:latin typeface="ＭＳ Ｐ明朝"/>
                <a:ea typeface="ＭＳ Ｐ明朝"/>
              </a:rPr>
              <a:t>地区</a:t>
            </a:r>
            <a:r>
              <a:rPr lang="en-US" altLang="ja-JP" sz="1200" dirty="0">
                <a:solidFill>
                  <a:schemeClr val="tx1"/>
                </a:solidFill>
                <a:latin typeface="ＭＳ Ｐ明朝"/>
                <a:ea typeface="ＭＳ Ｐ明朝"/>
              </a:rPr>
              <a:t>2017-18</a:t>
            </a:r>
            <a:r>
              <a:rPr lang="ja-JP" altLang="ja-JP" sz="1200" dirty="0">
                <a:solidFill>
                  <a:schemeClr val="tx1"/>
                </a:solidFill>
                <a:latin typeface="ＭＳ Ｐ明朝"/>
                <a:ea typeface="ＭＳ Ｐ明朝"/>
              </a:rPr>
              <a:t>年度ガバナー　十和田ロータリークラブ所属の佐々木千佳子です。若輩の私が、この様な大きな役を受け、身の引き締まる思いです。でも、お引き受けした以上は何とか務めを果たして参りたいと思います。</a:t>
            </a:r>
          </a:p>
          <a:p>
            <a:pPr algn="l"/>
            <a:r>
              <a:rPr lang="ja-JP" altLang="en-US" sz="1200" dirty="0">
                <a:solidFill>
                  <a:schemeClr val="tx1"/>
                </a:solidFill>
                <a:latin typeface="ＭＳ Ｐ明朝"/>
                <a:ea typeface="ＭＳ Ｐ明朝"/>
              </a:rPr>
              <a:t>　</a:t>
            </a:r>
            <a:r>
              <a:rPr lang="ja-JP" altLang="ja-JP" sz="1200" dirty="0">
                <a:solidFill>
                  <a:schemeClr val="tx1"/>
                </a:solidFill>
                <a:latin typeface="ＭＳ Ｐ明朝"/>
                <a:ea typeface="ＭＳ Ｐ明朝"/>
              </a:rPr>
              <a:t>私がこの役についたことにより、女性会員にとってロータリーの道が少しでも広がりを持っていくことに期待を致します。女性会員、若い会員を増強する事が全世界で求められております。</a:t>
            </a:r>
            <a:endParaRPr lang="en-US" altLang="ja-JP" sz="1200" dirty="0">
              <a:solidFill>
                <a:schemeClr val="tx1"/>
              </a:solidFill>
              <a:latin typeface="ＭＳ Ｐ明朝"/>
              <a:ea typeface="ＭＳ Ｐ明朝"/>
            </a:endParaRPr>
          </a:p>
          <a:p>
            <a:pPr algn="l"/>
            <a:r>
              <a:rPr lang="ja-JP" altLang="en-US" sz="1200" dirty="0">
                <a:solidFill>
                  <a:schemeClr val="tx1"/>
                </a:solidFill>
                <a:latin typeface="ＭＳ Ｐ明朝"/>
                <a:ea typeface="ＭＳ Ｐ明朝"/>
              </a:rPr>
              <a:t>　</a:t>
            </a:r>
            <a:r>
              <a:rPr lang="ja-JP" altLang="ja-JP" sz="1200" dirty="0">
                <a:solidFill>
                  <a:schemeClr val="tx1"/>
                </a:solidFill>
                <a:latin typeface="ＭＳ Ｐ明朝"/>
                <a:ea typeface="ＭＳ Ｐ明朝"/>
              </a:rPr>
              <a:t>元気にご活躍されてる女性が多い中、未だに女性会員の入会が少ないのは何故でしょう。女性会員の存在がクラブにとってどのように変化をもたらし、どのように効果を生むのか等　皆様と情報を提供、共有しながらクラブの強化と活性化を進める事が出来るか勉強をしてまいりたいと思います。</a:t>
            </a:r>
            <a:r>
              <a:rPr lang="ja-JP" altLang="en-US" sz="1200" dirty="0">
                <a:solidFill>
                  <a:schemeClr val="tx1"/>
                </a:solidFill>
                <a:latin typeface="ＭＳ Ｐ明朝"/>
                <a:ea typeface="ＭＳ Ｐ明朝"/>
              </a:rPr>
              <a:t>　</a:t>
            </a:r>
            <a:r>
              <a:rPr lang="ja-JP" altLang="ja-JP" sz="1200" dirty="0">
                <a:solidFill>
                  <a:schemeClr val="tx1"/>
                </a:solidFill>
                <a:latin typeface="ＭＳ Ｐ明朝"/>
                <a:ea typeface="ＭＳ Ｐ明朝"/>
              </a:rPr>
              <a:t>女性</a:t>
            </a:r>
            <a:r>
              <a:rPr lang="ja-JP" altLang="ja-JP" sz="1200">
                <a:solidFill>
                  <a:schemeClr val="tx1"/>
                </a:solidFill>
                <a:latin typeface="ＭＳ Ｐ明朝"/>
                <a:ea typeface="ＭＳ Ｐ明朝"/>
              </a:rPr>
              <a:t>の感性</a:t>
            </a:r>
            <a:r>
              <a:rPr lang="ja-JP" altLang="en-US" sz="1200">
                <a:solidFill>
                  <a:schemeClr val="tx1"/>
                </a:solidFill>
                <a:latin typeface="ＭＳ Ｐ明朝"/>
                <a:ea typeface="ＭＳ Ｐ明朝"/>
              </a:rPr>
              <a:t>、</a:t>
            </a:r>
            <a:r>
              <a:rPr lang="ja-JP" altLang="ja-JP" sz="1200">
                <a:solidFill>
                  <a:schemeClr val="tx1"/>
                </a:solidFill>
                <a:latin typeface="ＭＳ Ｐ明朝"/>
                <a:ea typeface="ＭＳ Ｐ明朝"/>
              </a:rPr>
              <a:t>存在</a:t>
            </a:r>
            <a:r>
              <a:rPr lang="ja-JP" altLang="ja-JP" sz="1200" dirty="0">
                <a:solidFill>
                  <a:schemeClr val="tx1"/>
                </a:solidFill>
                <a:latin typeface="ＭＳ Ｐ明朝"/>
                <a:ea typeface="ＭＳ Ｐ明朝"/>
              </a:rPr>
              <a:t>が若い会員の入会に繋がる可能性を持っています。</a:t>
            </a:r>
          </a:p>
          <a:p>
            <a:pPr algn="l"/>
            <a:r>
              <a:rPr lang="ja-JP" altLang="en-US" sz="1200" dirty="0">
                <a:solidFill>
                  <a:schemeClr val="tx1"/>
                </a:solidFill>
                <a:latin typeface="ＭＳ Ｐ明朝"/>
                <a:ea typeface="ＭＳ Ｐ明朝"/>
              </a:rPr>
              <a:t>　</a:t>
            </a:r>
            <a:r>
              <a:rPr lang="ja-JP" altLang="ja-JP" sz="1200" dirty="0">
                <a:solidFill>
                  <a:schemeClr val="tx1"/>
                </a:solidFill>
                <a:latin typeface="ＭＳ Ｐ明朝"/>
                <a:ea typeface="ＭＳ Ｐ明朝"/>
              </a:rPr>
              <a:t>入会間もない会員は不安を持って例会に参加しています。その不安を楽しさに変える能力を女性会員は持っています。クラブの緩和剤となります。</a:t>
            </a:r>
          </a:p>
          <a:p>
            <a:pPr algn="l"/>
            <a:r>
              <a:rPr lang="ja-JP" altLang="en-US" sz="1200" dirty="0">
                <a:solidFill>
                  <a:schemeClr val="tx1"/>
                </a:solidFill>
                <a:latin typeface="ＭＳ Ｐ明朝"/>
                <a:ea typeface="ＭＳ Ｐ明朝"/>
              </a:rPr>
              <a:t>　</a:t>
            </a:r>
            <a:r>
              <a:rPr lang="ja-JP" altLang="ja-JP" sz="1200" dirty="0">
                <a:solidFill>
                  <a:schemeClr val="tx1"/>
                </a:solidFill>
                <a:latin typeface="ＭＳ Ｐ明朝"/>
                <a:ea typeface="ＭＳ Ｐ明朝"/>
              </a:rPr>
              <a:t>この様な事をお伝えしながら、</a:t>
            </a:r>
            <a:r>
              <a:rPr lang="en-US" altLang="ja-JP" sz="1200" dirty="0">
                <a:solidFill>
                  <a:schemeClr val="tx1"/>
                </a:solidFill>
                <a:latin typeface="ＭＳ Ｐ明朝"/>
                <a:ea typeface="ＭＳ Ｐ明朝"/>
              </a:rPr>
              <a:t>ARC</a:t>
            </a:r>
            <a:r>
              <a:rPr lang="ja-JP" altLang="ja-JP" sz="1200" dirty="0">
                <a:solidFill>
                  <a:schemeClr val="tx1"/>
                </a:solidFill>
                <a:latin typeface="ＭＳ Ｐ明朝"/>
                <a:ea typeface="ＭＳ Ｐ明朝"/>
              </a:rPr>
              <a:t>として皆様にお手伝い出来ます事を重責ですが楽しみに変えて、努めて参ります。</a:t>
            </a:r>
          </a:p>
          <a:p>
            <a:pPr algn="l"/>
            <a:r>
              <a:rPr lang="ja-JP" altLang="en-US" sz="1200" dirty="0">
                <a:solidFill>
                  <a:schemeClr val="tx1"/>
                </a:solidFill>
                <a:latin typeface="ＭＳ Ｐ明朝"/>
                <a:ea typeface="ＭＳ Ｐ明朝"/>
              </a:rPr>
              <a:t>　</a:t>
            </a:r>
            <a:r>
              <a:rPr lang="ja-JP" altLang="ja-JP" sz="1200" dirty="0">
                <a:solidFill>
                  <a:schemeClr val="tx1"/>
                </a:solidFill>
                <a:latin typeface="ＭＳ Ｐ明朝"/>
                <a:ea typeface="ＭＳ Ｐ明朝"/>
              </a:rPr>
              <a:t>お誘いを待っている女性がお近くに必ずいます。楽しいロータリー、素晴らしいロータリーを皆様と一緒に実践して行きましょう。宜しくお願い申し上げます。　　</a:t>
            </a:r>
            <a:r>
              <a:rPr lang="ja-JP" altLang="ja-JP" sz="1200" b="1" dirty="0">
                <a:solidFill>
                  <a:schemeClr val="tx1"/>
                </a:solidFill>
                <a:latin typeface="ＭＳ Ｐ明朝"/>
                <a:ea typeface="ＭＳ Ｐ明朝"/>
              </a:rPr>
              <a:t>　　</a:t>
            </a:r>
          </a:p>
          <a:p>
            <a:pPr algn="r">
              <a:spcBef>
                <a:spcPts val="600"/>
              </a:spcBef>
            </a:pPr>
            <a:r>
              <a:rPr lang="ja-JP" altLang="ja-JP" sz="1100" dirty="0">
                <a:solidFill>
                  <a:schemeClr val="tx1"/>
                </a:solidFill>
                <a:latin typeface="ＭＳ Ｐ明朝"/>
                <a:ea typeface="ＭＳ Ｐ明朝"/>
              </a:rPr>
              <a:t>　　　　　　　　　　</a:t>
            </a:r>
            <a:endParaRPr lang="en-US" altLang="ja-JP" sz="1100" dirty="0">
              <a:solidFill>
                <a:schemeClr val="tx1"/>
              </a:solidFill>
              <a:latin typeface="ＭＳ Ｐ明朝"/>
              <a:ea typeface="ＭＳ Ｐ明朝"/>
            </a:endParaRPr>
          </a:p>
          <a:p>
            <a:pPr algn="r">
              <a:spcBef>
                <a:spcPts val="600"/>
              </a:spcBef>
            </a:pPr>
            <a:r>
              <a:rPr lang="ja-JP" altLang="ja-JP" sz="1200" b="1" dirty="0">
                <a:solidFill>
                  <a:srgbClr val="000000"/>
                </a:solidFill>
                <a:latin typeface="+mn-ea"/>
                <a:ea typeface="+mn-ea"/>
              </a:rPr>
              <a:t>第</a:t>
            </a:r>
            <a:r>
              <a:rPr lang="ja-JP" altLang="en-US" sz="1200" b="1" dirty="0">
                <a:solidFill>
                  <a:srgbClr val="000000"/>
                </a:solidFill>
                <a:latin typeface="+mn-ea"/>
                <a:ea typeface="+mn-ea"/>
              </a:rPr>
              <a:t>１地域ロータリー</a:t>
            </a:r>
            <a:r>
              <a:rPr lang="ja-JP" altLang="ja-JP" sz="1200" b="1" dirty="0">
                <a:solidFill>
                  <a:srgbClr val="000000"/>
                </a:solidFill>
                <a:latin typeface="+mn-ea"/>
                <a:ea typeface="+mn-ea"/>
              </a:rPr>
              <a:t>コーディネーター</a:t>
            </a:r>
            <a:r>
              <a:rPr lang="ja-JP" altLang="en-US" sz="1200" b="1" dirty="0">
                <a:solidFill>
                  <a:srgbClr val="000000"/>
                </a:solidFill>
                <a:latin typeface="+mn-ea"/>
                <a:ea typeface="+mn-ea"/>
              </a:rPr>
              <a:t>補佐　</a:t>
            </a:r>
            <a:r>
              <a:rPr lang="ja-JP" altLang="ja-JP" sz="1200" b="1" dirty="0">
                <a:solidFill>
                  <a:srgbClr val="000000"/>
                </a:solidFill>
                <a:latin typeface="+mn-ea"/>
                <a:ea typeface="+mn-ea"/>
              </a:rPr>
              <a:t>佐々木　千佳子</a:t>
            </a:r>
          </a:p>
          <a:p>
            <a:pPr algn="r"/>
            <a:endParaRPr lang="en-US" altLang="ja-JP" sz="1100" dirty="0">
              <a:solidFill>
                <a:schemeClr val="tx1"/>
              </a:solidFill>
              <a:latin typeface="ＭＳ Ｐ明朝"/>
              <a:ea typeface="ＭＳ Ｐ明朝"/>
            </a:endParaRPr>
          </a:p>
          <a:p>
            <a:pPr algn="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2227</TotalTime>
  <Words>42</Words>
  <Application>Microsoft Office PowerPoint</Application>
  <PresentationFormat>ユーザー設定</PresentationFormat>
  <Paragraphs>30</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Kousuke Shimamura</cp:lastModifiedBy>
  <cp:revision>94</cp:revision>
  <cp:lastPrinted>2019-09-13T03:23:22Z</cp:lastPrinted>
  <dcterms:created xsi:type="dcterms:W3CDTF">2016-02-04T06:10:18Z</dcterms:created>
  <dcterms:modified xsi:type="dcterms:W3CDTF">2019-09-17T01:22:09Z</dcterms:modified>
</cp:coreProperties>
</file>