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varScale="1">
        <p:scale>
          <a:sx n="96" d="100"/>
          <a:sy n="96" d="100"/>
        </p:scale>
        <p:origin x="276" y="120"/>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2019/8/9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2019/8/9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2019/8/9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2019/8/9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2019/8/9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2019/8/9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2019/8/9</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75732" y="153623"/>
            <a:ext cx="6451601"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7"/>
            <a:ext cx="1701275" cy="199863"/>
          </a:xfrm>
        </p:spPr>
        <p:txBody>
          <a:bodyPr/>
          <a:lstStyle/>
          <a:p>
            <a:r>
              <a:rPr kumimoji="1" lang="en-US" altLang="ja-JP" sz="1600">
                <a:solidFill>
                  <a:schemeClr val="accent5">
                    <a:lumMod val="50000"/>
                  </a:schemeClr>
                </a:solidFill>
              </a:rPr>
              <a:t>2019</a:t>
            </a:r>
            <a:r>
              <a:rPr kumimoji="1" lang="ja-JP" altLang="en-US" sz="1600" dirty="0">
                <a:solidFill>
                  <a:schemeClr val="accent5">
                    <a:lumMod val="50000"/>
                  </a:schemeClr>
                </a:solidFill>
              </a:rPr>
              <a:t>年９月号</a:t>
            </a: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130" name="テキスト プレースホルダー 128"/>
          <p:cNvSpPr>
            <a:spLocks noGrp="1"/>
          </p:cNvSpPr>
          <p:nvPr>
            <p:ph type="body" sz="quarter" idx="49"/>
          </p:nvPr>
        </p:nvSpPr>
        <p:spPr>
          <a:xfrm>
            <a:off x="575732" y="1295697"/>
            <a:ext cx="6451600" cy="4402599"/>
          </a:xfrm>
        </p:spPr>
        <p:style>
          <a:lnRef idx="2">
            <a:schemeClr val="accent3"/>
          </a:lnRef>
          <a:fillRef idx="1">
            <a:schemeClr val="lt1"/>
          </a:fillRef>
          <a:effectRef idx="0">
            <a:schemeClr val="accent3"/>
          </a:effectRef>
          <a:fontRef idx="minor">
            <a:schemeClr val="dk1"/>
          </a:fontRef>
        </p:style>
        <p:txBody>
          <a:bodyPr/>
          <a:lstStyle/>
          <a:p>
            <a:pPr algn="l"/>
            <a:r>
              <a:rPr lang="ja-JP" altLang="ja-JP" sz="1200" b="1" dirty="0">
                <a:solidFill>
                  <a:schemeClr val="tx1"/>
                </a:solidFill>
                <a:latin typeface="ＭＳ Ｐ明朝"/>
                <a:ea typeface="ＭＳ Ｐ明朝"/>
              </a:rPr>
              <a:t>規定審議会（</a:t>
            </a:r>
            <a:r>
              <a:rPr lang="en-US" altLang="ja-JP" sz="1200" b="1" dirty="0">
                <a:solidFill>
                  <a:schemeClr val="tx1"/>
                </a:solidFill>
                <a:latin typeface="ＭＳ Ｐ明朝"/>
                <a:ea typeface="ＭＳ Ｐ明朝"/>
              </a:rPr>
              <a:t>COL</a:t>
            </a:r>
            <a:r>
              <a:rPr lang="ja-JP" altLang="ja-JP" sz="1200" b="1" dirty="0">
                <a:solidFill>
                  <a:schemeClr val="tx1"/>
                </a:solidFill>
                <a:latin typeface="ＭＳ Ｐ明朝"/>
                <a:ea typeface="ＭＳ Ｐ明朝"/>
              </a:rPr>
              <a:t>）で見た</a:t>
            </a:r>
            <a:r>
              <a:rPr lang="en-US" altLang="ja-JP" sz="1200" b="1" dirty="0">
                <a:solidFill>
                  <a:schemeClr val="tx1"/>
                </a:solidFill>
                <a:latin typeface="ＭＳ Ｐ明朝"/>
                <a:ea typeface="ＭＳ Ｐ明朝"/>
              </a:rPr>
              <a:t>RI</a:t>
            </a:r>
            <a:r>
              <a:rPr lang="ja-JP" altLang="ja-JP" sz="1200" b="1" dirty="0">
                <a:solidFill>
                  <a:schemeClr val="tx1"/>
                </a:solidFill>
                <a:latin typeface="ＭＳ Ｐ明朝"/>
                <a:ea typeface="ＭＳ Ｐ明朝"/>
              </a:rPr>
              <a:t>が会員増強にかける熱意の本気度</a:t>
            </a:r>
            <a:endParaRPr lang="en-US" altLang="ja-JP" sz="1200" b="1" dirty="0">
              <a:solidFill>
                <a:schemeClr val="tx1"/>
              </a:solidFill>
              <a:latin typeface="ＭＳ Ｐ明朝"/>
              <a:ea typeface="ＭＳ Ｐ明朝"/>
            </a:endParaRPr>
          </a:p>
          <a:p>
            <a:pPr marL="228600" indent="-228600" algn="l">
              <a:buFont typeface="+mj-lt"/>
              <a:buAutoNum type="arabicPeriod"/>
            </a:pPr>
            <a:r>
              <a:rPr lang="ja-JP" altLang="ja-JP" sz="1100" dirty="0">
                <a:solidFill>
                  <a:schemeClr val="tx1"/>
                </a:solidFill>
                <a:latin typeface="ＭＳ Ｐ明朝"/>
                <a:ea typeface="ＭＳ Ｐ明朝"/>
              </a:rPr>
              <a:t>私は去る</a:t>
            </a:r>
            <a:r>
              <a:rPr lang="en-US" altLang="ja-JP" sz="1100" dirty="0">
                <a:solidFill>
                  <a:schemeClr val="tx1"/>
                </a:solidFill>
                <a:latin typeface="ＭＳ Ｐ明朝"/>
                <a:ea typeface="ＭＳ Ｐ明朝"/>
              </a:rPr>
              <a:t>4</a:t>
            </a:r>
            <a:r>
              <a:rPr lang="ja-JP" altLang="ja-JP" sz="1100" dirty="0">
                <a:solidFill>
                  <a:schemeClr val="tx1"/>
                </a:solidFill>
                <a:latin typeface="ＭＳ Ｐ明朝"/>
                <a:ea typeface="ＭＳ Ｐ明朝"/>
              </a:rPr>
              <a:t>月の</a:t>
            </a:r>
            <a:r>
              <a:rPr lang="en-US" altLang="ja-JP" sz="1100" dirty="0">
                <a:solidFill>
                  <a:schemeClr val="tx1"/>
                </a:solidFill>
                <a:latin typeface="ＭＳ Ｐ明朝"/>
                <a:ea typeface="ＭＳ Ｐ明朝"/>
              </a:rPr>
              <a:t>COL</a:t>
            </a:r>
            <a:r>
              <a:rPr lang="ja-JP" altLang="ja-JP" sz="1100" dirty="0">
                <a:solidFill>
                  <a:schemeClr val="tx1"/>
                </a:solidFill>
                <a:latin typeface="ＭＳ Ｐ明朝"/>
                <a:ea typeface="ＭＳ Ｐ明朝"/>
              </a:rPr>
              <a:t>に第</a:t>
            </a:r>
            <a:r>
              <a:rPr lang="en-US" altLang="ja-JP" sz="1100" dirty="0">
                <a:solidFill>
                  <a:schemeClr val="tx1"/>
                </a:solidFill>
                <a:latin typeface="ＭＳ Ｐ明朝"/>
                <a:ea typeface="ＭＳ Ｐ明朝"/>
              </a:rPr>
              <a:t>2690</a:t>
            </a:r>
            <a:r>
              <a:rPr lang="ja-JP" altLang="ja-JP" sz="1100" dirty="0">
                <a:solidFill>
                  <a:schemeClr val="tx1"/>
                </a:solidFill>
                <a:latin typeface="ＭＳ Ｐ明朝"/>
                <a:ea typeface="ＭＳ Ｐ明朝"/>
              </a:rPr>
              <a:t>地区代表議員として参加した。その中で最も議論</a:t>
            </a:r>
            <a:r>
              <a:rPr lang="ja-JP" altLang="en-US" sz="1100" dirty="0">
                <a:solidFill>
                  <a:schemeClr val="tx1"/>
                </a:solidFill>
                <a:latin typeface="ＭＳ Ｐ明朝"/>
                <a:ea typeface="ＭＳ Ｐ明朝"/>
              </a:rPr>
              <a:t>白熱</a:t>
            </a:r>
            <a:r>
              <a:rPr lang="ja-JP" altLang="ja-JP" sz="1100" dirty="0">
                <a:solidFill>
                  <a:schemeClr val="tx1"/>
                </a:solidFill>
                <a:latin typeface="ＭＳ Ｐ明朝"/>
                <a:ea typeface="ＭＳ Ｐ明朝"/>
              </a:rPr>
              <a:t>した案件はバリー</a:t>
            </a:r>
            <a:r>
              <a:rPr lang="ja-JP" altLang="en-US" sz="1100" dirty="0">
                <a:solidFill>
                  <a:schemeClr val="tx1"/>
                </a:solidFill>
                <a:latin typeface="ＭＳ Ｐ明朝"/>
                <a:ea typeface="ＭＳ Ｐ明朝"/>
              </a:rPr>
              <a:t>・</a:t>
            </a:r>
            <a:r>
              <a:rPr lang="ja-JP" altLang="ja-JP" sz="1100" dirty="0">
                <a:solidFill>
                  <a:schemeClr val="tx1"/>
                </a:solidFill>
                <a:latin typeface="ＭＳ Ｐ明朝"/>
                <a:ea typeface="ＭＳ Ｐ明朝"/>
              </a:rPr>
              <a:t>ラシン</a:t>
            </a:r>
            <a:r>
              <a:rPr lang="en-US" altLang="ja-JP" sz="1100" dirty="0">
                <a:solidFill>
                  <a:schemeClr val="tx1"/>
                </a:solidFill>
                <a:latin typeface="ＭＳ Ｐ明朝"/>
                <a:ea typeface="ＭＳ Ｐ明朝"/>
              </a:rPr>
              <a:t>RI</a:t>
            </a:r>
            <a:r>
              <a:rPr lang="ja-JP" altLang="ja-JP" sz="1100" dirty="0">
                <a:solidFill>
                  <a:schemeClr val="tx1"/>
                </a:solidFill>
                <a:latin typeface="ＭＳ Ｐ明朝"/>
                <a:ea typeface="ＭＳ Ｐ明朝"/>
              </a:rPr>
              <a:t>会長自らが提案者となった制定案</a:t>
            </a:r>
            <a:r>
              <a:rPr lang="en-US" altLang="ja-JP" sz="1100" dirty="0">
                <a:solidFill>
                  <a:schemeClr val="tx1"/>
                </a:solidFill>
                <a:latin typeface="ＭＳ Ｐ明朝"/>
                <a:ea typeface="ＭＳ Ｐ明朝"/>
              </a:rPr>
              <a:t>19-72(</a:t>
            </a:r>
            <a:r>
              <a:rPr lang="ja-JP" altLang="en-US" sz="1100" dirty="0">
                <a:solidFill>
                  <a:schemeClr val="tx1"/>
                </a:solidFill>
                <a:latin typeface="ＭＳ Ｐ明朝"/>
                <a:ea typeface="ＭＳ Ｐ明朝"/>
              </a:rPr>
              <a:t>ローターアクトクラブに </a:t>
            </a:r>
            <a:r>
              <a:rPr lang="en-US" altLang="ja-JP" sz="1100" dirty="0">
                <a:solidFill>
                  <a:schemeClr val="tx1"/>
                </a:solidFill>
                <a:latin typeface="ＭＳ Ｐ明朝"/>
                <a:ea typeface="ＭＳ Ｐ明朝"/>
              </a:rPr>
              <a:t>RI </a:t>
            </a:r>
            <a:r>
              <a:rPr lang="ja-JP" altLang="en-US" sz="1100" dirty="0">
                <a:solidFill>
                  <a:schemeClr val="tx1"/>
                </a:solidFill>
                <a:latin typeface="ＭＳ Ｐ明朝"/>
                <a:ea typeface="ＭＳ Ｐ明朝"/>
              </a:rPr>
              <a:t>加盟を認める件</a:t>
            </a:r>
            <a:r>
              <a:rPr lang="en-US" altLang="ja-JP" sz="1100" dirty="0">
                <a:solidFill>
                  <a:schemeClr val="tx1"/>
                </a:solidFill>
                <a:latin typeface="ＭＳ Ｐ明朝"/>
                <a:ea typeface="ＭＳ Ｐ明朝"/>
              </a:rPr>
              <a:t>)</a:t>
            </a:r>
            <a:r>
              <a:rPr lang="ja-JP" altLang="ja-JP" sz="1100" dirty="0">
                <a:solidFill>
                  <a:schemeClr val="tx1"/>
                </a:solidFill>
                <a:latin typeface="ＭＳ Ｐ明朝"/>
                <a:ea typeface="ＭＳ Ｐ明朝"/>
              </a:rPr>
              <a:t>であったと思う。彼が我々に必死に説明し、賛成するよう懇願した時の姿は忘れられない。結局、最初は否決、しかし翌日、動議を出し、また熱心な討議後の再採決は賛成多数で採択され、</a:t>
            </a:r>
            <a:r>
              <a:rPr lang="en-US" altLang="ja-JP" sz="1100" dirty="0">
                <a:solidFill>
                  <a:schemeClr val="tx1"/>
                </a:solidFill>
                <a:latin typeface="ＭＳ Ｐ明朝"/>
                <a:ea typeface="ＭＳ Ｐ明朝"/>
              </a:rPr>
              <a:t>RAC</a:t>
            </a:r>
            <a:r>
              <a:rPr lang="ja-JP" altLang="ja-JP" sz="1100" dirty="0">
                <a:solidFill>
                  <a:schemeClr val="tx1"/>
                </a:solidFill>
                <a:latin typeface="ＭＳ Ｐ明朝"/>
                <a:ea typeface="ＭＳ Ｐ明朝"/>
              </a:rPr>
              <a:t>は正式に</a:t>
            </a:r>
            <a:r>
              <a:rPr lang="en-US" altLang="ja-JP" sz="1100" dirty="0">
                <a:solidFill>
                  <a:schemeClr val="tx1"/>
                </a:solidFill>
                <a:latin typeface="ＭＳ Ｐ明朝"/>
                <a:ea typeface="ＭＳ Ｐ明朝"/>
              </a:rPr>
              <a:t>RI</a:t>
            </a:r>
            <a:r>
              <a:rPr lang="ja-JP" altLang="ja-JP" sz="1100" dirty="0">
                <a:solidFill>
                  <a:schemeClr val="tx1"/>
                </a:solidFill>
                <a:latin typeface="ＭＳ Ｐ明朝"/>
                <a:ea typeface="ＭＳ Ｐ明朝"/>
              </a:rPr>
              <a:t>の仲間になった。議論の中で反対意見の中心は日本選出議員であった事に注目したい。私はこれを見て</a:t>
            </a:r>
            <a:r>
              <a:rPr lang="en-US" altLang="ja-JP" sz="1100" dirty="0">
                <a:solidFill>
                  <a:schemeClr val="tx1"/>
                </a:solidFill>
                <a:latin typeface="ＭＳ Ｐ明朝"/>
                <a:ea typeface="ＭＳ Ｐ明朝"/>
              </a:rPr>
              <a:t>RI</a:t>
            </a:r>
            <a:r>
              <a:rPr lang="ja-JP" altLang="ja-JP" sz="1100" dirty="0">
                <a:solidFill>
                  <a:schemeClr val="tx1"/>
                </a:solidFill>
                <a:latin typeface="ＭＳ Ｐ明朝"/>
                <a:ea typeface="ＭＳ Ｐ明朝"/>
              </a:rPr>
              <a:t>は何が何でも会員増強を最優先に考えているなと感じた。</a:t>
            </a:r>
          </a:p>
          <a:p>
            <a:pPr marL="228600" indent="-228600" algn="l">
              <a:buFont typeface="+mj-lt"/>
              <a:buAutoNum type="arabicPeriod"/>
            </a:pPr>
            <a:r>
              <a:rPr lang="en-US" altLang="ja-JP" sz="1100" dirty="0">
                <a:solidFill>
                  <a:schemeClr val="tx1"/>
                </a:solidFill>
                <a:latin typeface="ＭＳ Ｐ明朝"/>
                <a:ea typeface="ＭＳ Ｐ明朝"/>
              </a:rPr>
              <a:t>6</a:t>
            </a:r>
            <a:r>
              <a:rPr lang="ja-JP" altLang="ja-JP" sz="1100" dirty="0">
                <a:solidFill>
                  <a:schemeClr val="tx1"/>
                </a:solidFill>
                <a:latin typeface="ＭＳ Ｐ明朝"/>
                <a:ea typeface="ＭＳ Ｐ明朝"/>
              </a:rPr>
              <a:t>月末日本全国でクラブ合併が</a:t>
            </a:r>
            <a:r>
              <a:rPr lang="en-US" altLang="ja-JP" sz="1100" dirty="0">
                <a:solidFill>
                  <a:schemeClr val="tx1"/>
                </a:solidFill>
                <a:latin typeface="ＭＳ Ｐ明朝"/>
                <a:ea typeface="ＭＳ Ｐ明朝"/>
              </a:rPr>
              <a:t>3</a:t>
            </a:r>
            <a:r>
              <a:rPr lang="ja-JP" altLang="ja-JP" sz="1100" dirty="0">
                <a:solidFill>
                  <a:schemeClr val="tx1"/>
                </a:solidFill>
                <a:latin typeface="ＭＳ Ｐ明朝"/>
                <a:ea typeface="ＭＳ Ｐ明朝"/>
              </a:rPr>
              <a:t>件あった、つまり</a:t>
            </a:r>
            <a:r>
              <a:rPr lang="en-US" altLang="ja-JP" sz="1100" dirty="0">
                <a:solidFill>
                  <a:schemeClr val="tx1"/>
                </a:solidFill>
                <a:latin typeface="ＭＳ Ｐ明朝"/>
                <a:ea typeface="ＭＳ Ｐ明朝"/>
              </a:rPr>
              <a:t>6</a:t>
            </a:r>
            <a:r>
              <a:rPr lang="ja-JP" altLang="ja-JP" sz="1100" dirty="0">
                <a:solidFill>
                  <a:schemeClr val="tx1"/>
                </a:solidFill>
                <a:latin typeface="ＭＳ Ｐ明朝"/>
                <a:ea typeface="ＭＳ Ｐ明朝"/>
              </a:rPr>
              <a:t>クラブが</a:t>
            </a:r>
            <a:r>
              <a:rPr lang="en-US" altLang="ja-JP" sz="1100" dirty="0">
                <a:solidFill>
                  <a:schemeClr val="tx1"/>
                </a:solidFill>
                <a:latin typeface="ＭＳ Ｐ明朝"/>
                <a:ea typeface="ＭＳ Ｐ明朝"/>
              </a:rPr>
              <a:t>3</a:t>
            </a:r>
            <a:r>
              <a:rPr lang="ja-JP" altLang="ja-JP" sz="1100" dirty="0">
                <a:solidFill>
                  <a:schemeClr val="tx1"/>
                </a:solidFill>
                <a:latin typeface="ＭＳ Ｐ明朝"/>
                <a:ea typeface="ＭＳ Ｐ明朝"/>
              </a:rPr>
              <a:t>クラブに減ったという事。更に終結クラブは</a:t>
            </a:r>
            <a:r>
              <a:rPr lang="en-US" altLang="ja-JP" sz="1100" dirty="0">
                <a:solidFill>
                  <a:schemeClr val="tx1"/>
                </a:solidFill>
                <a:latin typeface="ＭＳ Ｐ明朝"/>
                <a:ea typeface="ＭＳ Ｐ明朝"/>
              </a:rPr>
              <a:t>7</a:t>
            </a:r>
            <a:r>
              <a:rPr lang="ja-JP" altLang="ja-JP" sz="1100" dirty="0">
                <a:solidFill>
                  <a:schemeClr val="tx1"/>
                </a:solidFill>
                <a:latin typeface="ＭＳ Ｐ明朝"/>
                <a:ea typeface="ＭＳ Ｐ明朝"/>
              </a:rPr>
              <a:t>あ</a:t>
            </a:r>
            <a:r>
              <a:rPr lang="ja-JP" altLang="en-US" sz="1100" dirty="0">
                <a:solidFill>
                  <a:schemeClr val="tx1"/>
                </a:solidFill>
                <a:latin typeface="ＭＳ Ｐ明朝"/>
                <a:ea typeface="ＭＳ Ｐ明朝"/>
              </a:rPr>
              <a:t>ったことから、</a:t>
            </a:r>
            <a:r>
              <a:rPr lang="ja-JP" altLang="ja-JP" sz="1100" dirty="0">
                <a:solidFill>
                  <a:schemeClr val="tx1"/>
                </a:solidFill>
                <a:latin typeface="ＭＳ Ｐ明朝"/>
                <a:ea typeface="ＭＳ Ｐ明朝"/>
              </a:rPr>
              <a:t>自動的に合計</a:t>
            </a:r>
            <a:r>
              <a:rPr lang="en-US" altLang="ja-JP" sz="1100" dirty="0">
                <a:solidFill>
                  <a:schemeClr val="tx1"/>
                </a:solidFill>
                <a:latin typeface="ＭＳ Ｐ明朝"/>
                <a:ea typeface="ＭＳ Ｐ明朝"/>
              </a:rPr>
              <a:t>10</a:t>
            </a:r>
            <a:r>
              <a:rPr lang="ja-JP" altLang="ja-JP" sz="1100" dirty="0">
                <a:solidFill>
                  <a:schemeClr val="tx1"/>
                </a:solidFill>
                <a:latin typeface="ＭＳ Ｐ明朝"/>
                <a:ea typeface="ＭＳ Ｐ明朝"/>
              </a:rPr>
              <a:t>クラブ</a:t>
            </a:r>
            <a:r>
              <a:rPr lang="ja-JP" altLang="en-US" sz="1100" dirty="0">
                <a:solidFill>
                  <a:schemeClr val="tx1"/>
                </a:solidFill>
                <a:latin typeface="ＭＳ Ｐ明朝"/>
                <a:ea typeface="ＭＳ Ｐ明朝"/>
              </a:rPr>
              <a:t>（衛星クラブも含めるならば</a:t>
            </a:r>
            <a:r>
              <a:rPr lang="en-US" altLang="ja-JP" sz="1100" dirty="0">
                <a:solidFill>
                  <a:schemeClr val="tx1"/>
                </a:solidFill>
                <a:latin typeface="ＭＳ Ｐ明朝"/>
                <a:ea typeface="ＭＳ Ｐ明朝"/>
              </a:rPr>
              <a:t>12</a:t>
            </a:r>
            <a:r>
              <a:rPr lang="ja-JP" altLang="en-US" sz="1100" dirty="0">
                <a:solidFill>
                  <a:schemeClr val="tx1"/>
                </a:solidFill>
                <a:latin typeface="ＭＳ Ｐ明朝"/>
                <a:ea typeface="ＭＳ Ｐ明朝"/>
              </a:rPr>
              <a:t>クラブ）</a:t>
            </a:r>
            <a:r>
              <a:rPr lang="ja-JP" altLang="ja-JP" sz="1100" dirty="0">
                <a:solidFill>
                  <a:schemeClr val="tx1"/>
                </a:solidFill>
                <a:latin typeface="ＭＳ Ｐ明朝"/>
                <a:ea typeface="ＭＳ Ｐ明朝"/>
              </a:rPr>
              <a:t>減少したことになる。</a:t>
            </a:r>
            <a:br>
              <a:rPr lang="en-US" altLang="ja-JP" sz="1100" dirty="0">
                <a:solidFill>
                  <a:schemeClr val="tx1"/>
                </a:solidFill>
                <a:latin typeface="ＭＳ Ｐ明朝"/>
                <a:ea typeface="ＭＳ Ｐ明朝"/>
              </a:rPr>
            </a:br>
            <a:r>
              <a:rPr lang="ja-JP" altLang="ja-JP" sz="1100" dirty="0">
                <a:solidFill>
                  <a:schemeClr val="tx1"/>
                </a:solidFill>
                <a:latin typeface="ＭＳ Ｐ明朝"/>
                <a:ea typeface="ＭＳ Ｐ明朝"/>
              </a:rPr>
              <a:t>また、気になるのは終結したクラブ名の中の</a:t>
            </a:r>
            <a:r>
              <a:rPr lang="en-US" altLang="ja-JP" sz="1100" dirty="0">
                <a:solidFill>
                  <a:schemeClr val="tx1"/>
                </a:solidFill>
                <a:latin typeface="ＭＳ Ｐ明朝"/>
                <a:ea typeface="ＭＳ Ｐ明朝"/>
              </a:rPr>
              <a:t>3</a:t>
            </a:r>
            <a:r>
              <a:rPr lang="ja-JP" altLang="ja-JP" sz="1100" dirty="0" err="1">
                <a:solidFill>
                  <a:schemeClr val="tx1"/>
                </a:solidFill>
                <a:latin typeface="ＭＳ Ｐ明朝"/>
                <a:ea typeface="ＭＳ Ｐ明朝"/>
              </a:rPr>
              <a:t>つは</a:t>
            </a:r>
            <a:r>
              <a:rPr lang="ja-JP" altLang="ja-JP" sz="1100" dirty="0">
                <a:solidFill>
                  <a:schemeClr val="tx1"/>
                </a:solidFill>
                <a:latin typeface="ＭＳ Ｐ明朝"/>
                <a:ea typeface="ＭＳ Ｐ明朝"/>
              </a:rPr>
              <a:t>多分創立</a:t>
            </a:r>
            <a:r>
              <a:rPr lang="en-US" altLang="ja-JP" sz="1100" dirty="0">
                <a:solidFill>
                  <a:schemeClr val="tx1"/>
                </a:solidFill>
                <a:latin typeface="ＭＳ Ｐ明朝"/>
                <a:ea typeface="ＭＳ Ｐ明朝"/>
              </a:rPr>
              <a:t>50</a:t>
            </a:r>
            <a:r>
              <a:rPr lang="ja-JP" altLang="ja-JP" sz="1100" dirty="0">
                <a:solidFill>
                  <a:schemeClr val="tx1"/>
                </a:solidFill>
                <a:latin typeface="ＭＳ Ｐ明朝"/>
                <a:ea typeface="ＭＳ Ｐ明朝"/>
              </a:rPr>
              <a:t>年以上と推定できる由緒あるクラブも存在していた。これは何を意味するか、その原因や実態を深く検証してみる必要があろう。</a:t>
            </a:r>
          </a:p>
          <a:p>
            <a:pPr marL="228600" indent="-228600" algn="l">
              <a:buFont typeface="+mj-lt"/>
              <a:buAutoNum type="arabicPeriod"/>
            </a:pPr>
            <a:r>
              <a:rPr lang="ja-JP" altLang="ja-JP" sz="1100" dirty="0">
                <a:solidFill>
                  <a:schemeClr val="tx1"/>
                </a:solidFill>
                <a:latin typeface="ＭＳ Ｐ明朝"/>
                <a:ea typeface="ＭＳ Ｐ明朝"/>
              </a:rPr>
              <a:t>自クラブに応じた長期的ヴィジョンを持ち、地道な戦略計画を確立し、会員全員があらゆる情報を共有し、各自が新会員最低一名を確保する意気込みこそ大切で、クラブ会長や増強委員のみに任せるのは絶対禁忌である</a:t>
            </a:r>
            <a:r>
              <a:rPr lang="ja-JP" altLang="en-US" sz="1100" dirty="0">
                <a:solidFill>
                  <a:schemeClr val="tx1"/>
                </a:solidFill>
                <a:latin typeface="ＭＳ Ｐ明朝"/>
                <a:ea typeface="ＭＳ Ｐ明朝"/>
              </a:rPr>
              <a:t>。</a:t>
            </a:r>
            <a:endParaRPr lang="ja-JP" altLang="ja-JP" sz="1100" dirty="0">
              <a:solidFill>
                <a:schemeClr val="tx1"/>
              </a:solidFill>
              <a:latin typeface="ＭＳ Ｐ明朝"/>
              <a:ea typeface="ＭＳ Ｐ明朝"/>
            </a:endParaRPr>
          </a:p>
          <a:p>
            <a:pPr marL="228600" indent="-228600" algn="l">
              <a:buFont typeface="+mj-lt"/>
              <a:buAutoNum type="arabicPeriod"/>
            </a:pPr>
            <a:r>
              <a:rPr lang="ja-JP" altLang="ja-JP" sz="1100" dirty="0">
                <a:solidFill>
                  <a:schemeClr val="tx1"/>
                </a:solidFill>
                <a:latin typeface="ＭＳ Ｐ明朝"/>
                <a:ea typeface="ＭＳ Ｐ明朝"/>
              </a:rPr>
              <a:t>今後、会員増強</a:t>
            </a:r>
            <a:r>
              <a:rPr lang="en-US" altLang="ja-JP" sz="1100" dirty="0">
                <a:solidFill>
                  <a:schemeClr val="tx1"/>
                </a:solidFill>
                <a:latin typeface="ＭＳ Ｐ明朝"/>
                <a:ea typeface="ＭＳ Ｐ明朝"/>
              </a:rPr>
              <a:t>or</a:t>
            </a:r>
            <a:r>
              <a:rPr lang="ja-JP" altLang="ja-JP" sz="1100" dirty="0">
                <a:solidFill>
                  <a:schemeClr val="tx1"/>
                </a:solidFill>
                <a:latin typeface="ＭＳ Ｐ明朝"/>
                <a:ea typeface="ＭＳ Ｐ明朝"/>
              </a:rPr>
              <a:t>会員基盤強化は日本の伝統的価値観の基に従来型の会員募集をするのか</a:t>
            </a:r>
            <a:r>
              <a:rPr lang="ja-JP" altLang="en-US" sz="1100" dirty="0">
                <a:solidFill>
                  <a:schemeClr val="tx1"/>
                </a:solidFill>
                <a:latin typeface="ＭＳ Ｐ明朝"/>
                <a:ea typeface="ＭＳ Ｐ明朝"/>
              </a:rPr>
              <a:t>、</a:t>
            </a:r>
            <a:r>
              <a:rPr lang="ja-JP" altLang="ja-JP" sz="1100" dirty="0">
                <a:solidFill>
                  <a:schemeClr val="tx1"/>
                </a:solidFill>
                <a:latin typeface="ＭＳ Ｐ明朝"/>
                <a:ea typeface="ＭＳ Ｐ明朝"/>
              </a:rPr>
              <a:t>欧米型の中核的価値観重視、その上柔軟性を前面に出した会員募集をするのか、私はそれをあまり問題視しない。それより両者をミックスしたものか</a:t>
            </a:r>
            <a:r>
              <a:rPr lang="ja-JP" altLang="en-US" sz="1100" dirty="0">
                <a:solidFill>
                  <a:schemeClr val="tx1"/>
                </a:solidFill>
                <a:latin typeface="ＭＳ Ｐ明朝"/>
                <a:ea typeface="ＭＳ Ｐ明朝"/>
              </a:rPr>
              <a:t>、</a:t>
            </a:r>
            <a:r>
              <a:rPr lang="ja-JP" altLang="ja-JP" sz="1100" dirty="0">
                <a:solidFill>
                  <a:schemeClr val="tx1"/>
                </a:solidFill>
                <a:latin typeface="ＭＳ Ｐ明朝"/>
                <a:ea typeface="ＭＳ Ｐ明朝"/>
              </a:rPr>
              <a:t>又は両面作戦の同時実施こそが会員基盤強化への道ではないかと思う。</a:t>
            </a:r>
          </a:p>
          <a:p>
            <a:pPr marL="228600" indent="-228600" algn="l">
              <a:buFont typeface="+mj-lt"/>
              <a:buAutoNum type="arabicPeriod"/>
            </a:pPr>
            <a:r>
              <a:rPr lang="ja-JP" altLang="ja-JP" sz="1100" dirty="0">
                <a:solidFill>
                  <a:schemeClr val="tx1"/>
                </a:solidFill>
                <a:latin typeface="ＭＳ Ｐ明朝"/>
                <a:ea typeface="ＭＳ Ｐ明朝"/>
              </a:rPr>
              <a:t>現今の</a:t>
            </a:r>
            <a:r>
              <a:rPr lang="en-US" altLang="ja-JP" sz="1100" dirty="0">
                <a:solidFill>
                  <a:schemeClr val="tx1"/>
                </a:solidFill>
                <a:latin typeface="ＭＳ Ｐ明朝"/>
                <a:ea typeface="ＭＳ Ｐ明朝"/>
              </a:rPr>
              <a:t>RI</a:t>
            </a:r>
            <a:r>
              <a:rPr lang="ja-JP" altLang="ja-JP" sz="1100" dirty="0">
                <a:solidFill>
                  <a:schemeClr val="tx1"/>
                </a:solidFill>
                <a:latin typeface="ＭＳ Ｐ明朝"/>
                <a:ea typeface="ＭＳ Ｐ明朝"/>
              </a:rPr>
              <a:t>最大目標は会員増加であり、我々日本のロータリーは会員数の目標を</a:t>
            </a:r>
            <a:r>
              <a:rPr lang="en-US" altLang="ja-JP" sz="1100" dirty="0">
                <a:solidFill>
                  <a:schemeClr val="tx1"/>
                </a:solidFill>
                <a:latin typeface="ＭＳ Ｐ明朝"/>
                <a:ea typeface="ＭＳ Ｐ明朝"/>
              </a:rPr>
              <a:t>105,000</a:t>
            </a:r>
            <a:r>
              <a:rPr lang="ja-JP" altLang="ja-JP" sz="1100" dirty="0">
                <a:solidFill>
                  <a:schemeClr val="tx1"/>
                </a:solidFill>
                <a:latin typeface="ＭＳ Ｐ明朝"/>
                <a:ea typeface="ＭＳ Ｐ明朝"/>
              </a:rPr>
              <a:t>人と設定し、現在の</a:t>
            </a:r>
            <a:r>
              <a:rPr lang="en-US" altLang="ja-JP" sz="1100" dirty="0">
                <a:solidFill>
                  <a:schemeClr val="tx1"/>
                </a:solidFill>
                <a:latin typeface="ＭＳ Ｐ明朝"/>
                <a:ea typeface="ＭＳ Ｐ明朝"/>
              </a:rPr>
              <a:t>2.5 </a:t>
            </a:r>
            <a:r>
              <a:rPr lang="ja-JP" altLang="ja-JP" sz="1100" dirty="0">
                <a:solidFill>
                  <a:schemeClr val="tx1"/>
                </a:solidFill>
                <a:latin typeface="ＭＳ Ｐ明朝"/>
                <a:ea typeface="ＭＳ Ｐ明朝"/>
              </a:rPr>
              <a:t>から今迄通りの</a:t>
            </a:r>
            <a:r>
              <a:rPr lang="en-US" altLang="ja-JP" sz="1100" dirty="0">
                <a:solidFill>
                  <a:schemeClr val="tx1"/>
                </a:solidFill>
                <a:latin typeface="ＭＳ Ｐ明朝"/>
                <a:ea typeface="ＭＳ Ｐ明朝"/>
              </a:rPr>
              <a:t>3</a:t>
            </a:r>
            <a:r>
              <a:rPr lang="ja-JP" altLang="ja-JP" sz="1100" dirty="0">
                <a:solidFill>
                  <a:schemeClr val="tx1"/>
                </a:solidFill>
                <a:latin typeface="ＭＳ Ｐ明朝"/>
                <a:ea typeface="ＭＳ Ｐ明朝"/>
              </a:rPr>
              <a:t>ゾーンに復帰・確保することだ。今後も</a:t>
            </a:r>
            <a:r>
              <a:rPr lang="en-US" altLang="ja-JP" sz="1100" dirty="0">
                <a:solidFill>
                  <a:schemeClr val="tx1"/>
                </a:solidFill>
                <a:latin typeface="ＭＳ Ｐ明朝"/>
                <a:ea typeface="ＭＳ Ｐ明朝"/>
              </a:rPr>
              <a:t>RI</a:t>
            </a:r>
            <a:r>
              <a:rPr lang="ja-JP" altLang="ja-JP" sz="1100" dirty="0">
                <a:solidFill>
                  <a:schemeClr val="tx1"/>
                </a:solidFill>
                <a:latin typeface="ＭＳ Ｐ明朝"/>
                <a:ea typeface="ＭＳ Ｐ明朝"/>
              </a:rPr>
              <a:t>の最大関心事である会員基盤強化に向け我々も声高く叫ぼうではありませんか。</a:t>
            </a:r>
            <a:endParaRPr lang="en-US" altLang="ja-JP" sz="1100" dirty="0">
              <a:solidFill>
                <a:schemeClr val="tx1"/>
              </a:solidFill>
              <a:latin typeface="ＭＳ Ｐ明朝"/>
              <a:ea typeface="ＭＳ Ｐ明朝"/>
            </a:endParaRPr>
          </a:p>
          <a:p>
            <a:pPr algn="r">
              <a:spcBef>
                <a:spcPts val="600"/>
              </a:spcBef>
            </a:pPr>
            <a:r>
              <a:rPr lang="ja-JP" altLang="ja-JP" sz="1200" b="1" dirty="0">
                <a:solidFill>
                  <a:schemeClr val="tx1"/>
                </a:solidFill>
                <a:latin typeface="ＭＳ Ｐ明朝"/>
                <a:ea typeface="ＭＳ Ｐ明朝"/>
              </a:rPr>
              <a:t>第</a:t>
            </a:r>
            <a:r>
              <a:rPr lang="ja-JP" altLang="en-US" sz="1200" b="1" dirty="0">
                <a:solidFill>
                  <a:schemeClr val="tx1"/>
                </a:solidFill>
                <a:latin typeface="ＭＳ Ｐ明朝"/>
                <a:ea typeface="ＭＳ Ｐ明朝"/>
              </a:rPr>
              <a:t>３地域ロータリー</a:t>
            </a:r>
            <a:r>
              <a:rPr lang="ja-JP" altLang="ja-JP" sz="1200" b="1" dirty="0">
                <a:solidFill>
                  <a:schemeClr val="tx1"/>
                </a:solidFill>
                <a:latin typeface="ＭＳ Ｐ明朝"/>
                <a:ea typeface="ＭＳ Ｐ明朝"/>
              </a:rPr>
              <a:t>コーディネーター</a:t>
            </a:r>
            <a:r>
              <a:rPr lang="ja-JP" altLang="en-US" sz="1200" b="1" dirty="0">
                <a:solidFill>
                  <a:schemeClr val="tx1"/>
                </a:solidFill>
                <a:latin typeface="ＭＳ Ｐ明朝"/>
                <a:ea typeface="ＭＳ Ｐ明朝"/>
              </a:rPr>
              <a:t>補佐　伊藤　文利</a:t>
            </a:r>
            <a:endParaRPr lang="ja-JP" altLang="ja-JP" sz="1200" b="1" dirty="0">
              <a:solidFill>
                <a:schemeClr val="tx1"/>
              </a:solidFill>
              <a:latin typeface="ＭＳ Ｐ明朝"/>
              <a:ea typeface="ＭＳ Ｐ明朝"/>
            </a:endParaRPr>
          </a:p>
          <a:p>
            <a:pPr algn="l"/>
            <a:endParaRPr lang="ja-JP" altLang="ja-JP" sz="900" dirty="0">
              <a:solidFill>
                <a:schemeClr val="tx1"/>
              </a:solidFill>
              <a:latin typeface="ＭＳ Ｐ明朝"/>
              <a:ea typeface="ＭＳ Ｐ明朝"/>
            </a:endParaRPr>
          </a:p>
        </p:txBody>
      </p:sp>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575733" y="5867400"/>
            <a:ext cx="6451600" cy="4402599"/>
          </a:xfrm>
        </p:spPr>
        <p:style>
          <a:lnRef idx="2">
            <a:schemeClr val="accent3"/>
          </a:lnRef>
          <a:fillRef idx="1">
            <a:schemeClr val="lt1"/>
          </a:fillRef>
          <a:effectRef idx="0">
            <a:schemeClr val="accent3"/>
          </a:effectRef>
          <a:fontRef idx="minor">
            <a:schemeClr val="dk1"/>
          </a:fontRef>
        </p:style>
        <p:txBody>
          <a:bodyPr/>
          <a:lstStyle/>
          <a:p>
            <a:pPr algn="l"/>
            <a:r>
              <a:rPr lang="ja-JP" altLang="ja-JP" sz="1200" b="1" dirty="0">
                <a:solidFill>
                  <a:schemeClr val="tx1"/>
                </a:solidFill>
                <a:latin typeface="ＭＳ Ｐ明朝"/>
                <a:ea typeface="ＭＳ Ｐ明朝"/>
              </a:rPr>
              <a:t>つながる力、つなげる力</a:t>
            </a:r>
            <a:r>
              <a:rPr lang="en-US" altLang="ja-JP"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algn="l"/>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２０１９年７月から第３地域ロータリー公共イメージコーディネーター補佐をつとめることになりました</a:t>
            </a:r>
            <a:r>
              <a:rPr lang="en-US" altLang="ja-JP" sz="1100" dirty="0">
                <a:solidFill>
                  <a:schemeClr val="tx1"/>
                </a:solidFill>
                <a:latin typeface="ＭＳ Ｐ明朝"/>
                <a:ea typeface="ＭＳ Ｐ明朝"/>
              </a:rPr>
              <a:t>RID2660</a:t>
            </a:r>
            <a:r>
              <a:rPr lang="ja-JP" altLang="ja-JP" sz="1100" dirty="0">
                <a:solidFill>
                  <a:schemeClr val="tx1"/>
                </a:solidFill>
                <a:latin typeface="ＭＳ Ｐ明朝"/>
                <a:ea typeface="ＭＳ Ｐ明朝"/>
              </a:rPr>
              <a:t>の片山勉です。今回の原稿を書いている時期はこの任についてやっと１ケ月が経過したところであり、まさによちよち歩きの状態ではありますが、しっかり足を地につけて、地区やクラブの皆様の活動に役立つ情報を発信すべく、活動を開始しておりますのでどうぞよろしくお願い致します。</a:t>
            </a:r>
          </a:p>
          <a:p>
            <a:pPr algn="l"/>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さる７月１３日（土）に「第３地域戦略計画セミナー」が大阪で開催され、１１地区のガバナーが出席され、本田博己ＰＤＧの基調講演「会員基盤向上はビジョン・戦略計画づくりから」</a:t>
            </a:r>
            <a:r>
              <a:rPr lang="ja-JP" altLang="en-US" sz="1100" dirty="0">
                <a:solidFill>
                  <a:schemeClr val="tx1"/>
                </a:solidFill>
                <a:latin typeface="ＭＳ Ｐ明朝"/>
                <a:ea typeface="ＭＳ Ｐ明朝"/>
              </a:rPr>
              <a:t>の他</a:t>
            </a:r>
            <a:r>
              <a:rPr lang="ja-JP" altLang="ja-JP" sz="1100" dirty="0">
                <a:solidFill>
                  <a:schemeClr val="tx1"/>
                </a:solidFill>
                <a:latin typeface="ＭＳ Ｐ明朝"/>
                <a:ea typeface="ＭＳ Ｐ明朝"/>
              </a:rPr>
              <a:t>、</a:t>
            </a:r>
            <a:r>
              <a:rPr lang="ja-JP" altLang="en-US" sz="1100" dirty="0">
                <a:solidFill>
                  <a:schemeClr val="tx1"/>
                </a:solidFill>
                <a:latin typeface="ＭＳ Ｐ明朝"/>
                <a:ea typeface="ＭＳ Ｐ明朝"/>
              </a:rPr>
              <a:t>三木</a:t>
            </a:r>
            <a:r>
              <a:rPr lang="en-US" altLang="ja-JP" sz="1100" dirty="0">
                <a:solidFill>
                  <a:schemeClr val="tx1"/>
                </a:solidFill>
                <a:latin typeface="ＭＳ Ｐ明朝"/>
                <a:ea typeface="ＭＳ Ｐ明朝"/>
              </a:rPr>
              <a:t>RI</a:t>
            </a:r>
            <a:r>
              <a:rPr lang="ja-JP" altLang="en-US" sz="1100" dirty="0">
                <a:solidFill>
                  <a:schemeClr val="tx1"/>
                </a:solidFill>
                <a:latin typeface="ＭＳ Ｐ明朝"/>
                <a:ea typeface="ＭＳ Ｐ明朝"/>
              </a:rPr>
              <a:t>理事</a:t>
            </a:r>
            <a:r>
              <a:rPr lang="ja-JP" altLang="ja-JP" sz="1100" dirty="0">
                <a:solidFill>
                  <a:schemeClr val="tx1"/>
                </a:solidFill>
                <a:latin typeface="ＭＳ Ｐ明朝"/>
                <a:ea typeface="ＭＳ Ｐ明朝"/>
              </a:rPr>
              <a:t>／</a:t>
            </a:r>
            <a:r>
              <a:rPr lang="ja-JP" altLang="en-US" sz="1100" dirty="0">
                <a:solidFill>
                  <a:schemeClr val="tx1"/>
                </a:solidFill>
                <a:latin typeface="ＭＳ Ｐ明朝"/>
                <a:ea typeface="ＭＳ Ｐ明朝"/>
              </a:rPr>
              <a:t>北</a:t>
            </a:r>
            <a:r>
              <a:rPr lang="en-US" altLang="ja-JP" sz="1100" dirty="0">
                <a:solidFill>
                  <a:schemeClr val="tx1"/>
                </a:solidFill>
                <a:latin typeface="ＭＳ Ｐ明朝"/>
                <a:ea typeface="ＭＳ Ｐ明朝"/>
              </a:rPr>
              <a:t>TRF</a:t>
            </a:r>
            <a:r>
              <a:rPr lang="ja-JP" altLang="en-US" sz="1100" dirty="0">
                <a:solidFill>
                  <a:schemeClr val="tx1"/>
                </a:solidFill>
                <a:latin typeface="ＭＳ Ｐ明朝"/>
                <a:ea typeface="ＭＳ Ｐ明朝"/>
              </a:rPr>
              <a:t>管理委員</a:t>
            </a:r>
            <a:r>
              <a:rPr lang="ja-JP" altLang="ja-JP" sz="1100" dirty="0">
                <a:solidFill>
                  <a:schemeClr val="tx1"/>
                </a:solidFill>
                <a:latin typeface="ＭＳ Ｐ明朝"/>
                <a:ea typeface="ＭＳ Ｐ明朝"/>
              </a:rPr>
              <a:t>／</a:t>
            </a:r>
            <a:r>
              <a:rPr lang="ja-JP" altLang="en-US" sz="1100" dirty="0">
                <a:solidFill>
                  <a:schemeClr val="tx1"/>
                </a:solidFill>
                <a:latin typeface="ＭＳ Ｐ明朝"/>
                <a:ea typeface="ＭＳ Ｐ明朝"/>
              </a:rPr>
              <a:t>辰野</a:t>
            </a:r>
            <a:r>
              <a:rPr lang="en-US" altLang="ja-JP" sz="1100" dirty="0">
                <a:solidFill>
                  <a:schemeClr val="tx1"/>
                </a:solidFill>
                <a:latin typeface="ＭＳ Ｐ明朝"/>
                <a:ea typeface="ＭＳ Ｐ明朝"/>
              </a:rPr>
              <a:t>RI</a:t>
            </a:r>
            <a:r>
              <a:rPr lang="ja-JP" altLang="en-US" sz="1100" dirty="0">
                <a:solidFill>
                  <a:schemeClr val="tx1"/>
                </a:solidFill>
                <a:latin typeface="ＭＳ Ｐ明朝"/>
                <a:ea typeface="ＭＳ Ｐ明朝"/>
              </a:rPr>
              <a:t>理事エレクト</a:t>
            </a:r>
            <a:r>
              <a:rPr lang="ja-JP" altLang="ja-JP"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EPNC</a:t>
            </a:r>
            <a:r>
              <a:rPr lang="ja-JP" altLang="ja-JP" sz="1100" dirty="0">
                <a:solidFill>
                  <a:schemeClr val="tx1"/>
                </a:solidFill>
                <a:latin typeface="ＭＳ Ｐ明朝"/>
                <a:ea typeface="ＭＳ Ｐ明朝"/>
              </a:rPr>
              <a:t> ／ＲＣ／ＲＰＩＣ／ＲＲＦＣ／ＥＭＧＡからの発表、そして全ガバナーがそれぞれ個性的な決意表明で終了しました。</a:t>
            </a:r>
          </a:p>
          <a:p>
            <a:pPr algn="l"/>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公共イメージ向上の最初の言葉は「ロータリーを知らない人が多い」から始まります。</a:t>
            </a:r>
          </a:p>
          <a:p>
            <a:pPr algn="l"/>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ロータリーは他の奉仕団体と比べ、質の高い奉仕活動を継続しているにも拘わらず、認知度が低いのは日本の伝統的価値観である「隠匿の美学」によるところもあるように思います。</a:t>
            </a:r>
          </a:p>
          <a:p>
            <a:pPr algn="l"/>
            <a:r>
              <a:rPr lang="ja-JP" altLang="ja-JP" sz="1100" dirty="0">
                <a:solidFill>
                  <a:schemeClr val="tx1"/>
                </a:solidFill>
                <a:latin typeface="ＭＳ Ｐ明朝"/>
                <a:ea typeface="ＭＳ Ｐ明朝"/>
              </a:rPr>
              <a:t>　現在はデジタル技術の進化により、多様な情報発信手段があり、マスメディアやテレビだけではありません。</a:t>
            </a:r>
          </a:p>
          <a:p>
            <a:pPr algn="l"/>
            <a:r>
              <a:rPr lang="ja-JP" altLang="ja-JP" sz="1100" dirty="0">
                <a:solidFill>
                  <a:schemeClr val="tx1"/>
                </a:solidFill>
                <a:latin typeface="ＭＳ Ｐ明朝"/>
                <a:ea typeface="ＭＳ Ｐ明朝"/>
              </a:rPr>
              <a:t>　ＲＩのリソースは「</a:t>
            </a:r>
            <a:r>
              <a:rPr lang="en-US" altLang="ja-JP" sz="1100" dirty="0">
                <a:solidFill>
                  <a:schemeClr val="tx1"/>
                </a:solidFill>
                <a:latin typeface="ＭＳ Ｐ明朝"/>
                <a:ea typeface="ＭＳ Ｐ明朝"/>
              </a:rPr>
              <a:t>My ROTARY</a:t>
            </a:r>
            <a:r>
              <a:rPr lang="ja-JP" altLang="ja-JP" sz="1100" dirty="0">
                <a:solidFill>
                  <a:schemeClr val="tx1"/>
                </a:solidFill>
                <a:latin typeface="ＭＳ Ｐ明朝"/>
                <a:ea typeface="ＭＳ Ｐ明朝"/>
              </a:rPr>
              <a:t>」から発信されており、その登録率を高くすること、そして多くのロータリアンが「</a:t>
            </a:r>
            <a:r>
              <a:rPr lang="en-US" altLang="ja-JP" sz="1100">
                <a:solidFill>
                  <a:schemeClr val="tx1"/>
                </a:solidFill>
                <a:latin typeface="ＭＳ Ｐ明朝"/>
                <a:ea typeface="ＭＳ Ｐ明朝"/>
              </a:rPr>
              <a:t>My ROTARY</a:t>
            </a:r>
            <a:r>
              <a:rPr lang="ja-JP" altLang="ja-JP" sz="1100">
                <a:solidFill>
                  <a:schemeClr val="tx1"/>
                </a:solidFill>
                <a:latin typeface="ＭＳ Ｐ明朝"/>
                <a:ea typeface="ＭＳ Ｐ明朝"/>
              </a:rPr>
              <a:t>」</a:t>
            </a:r>
            <a:r>
              <a:rPr lang="ja-JP" altLang="ja-JP" sz="1100" dirty="0">
                <a:solidFill>
                  <a:schemeClr val="tx1"/>
                </a:solidFill>
                <a:latin typeface="ＭＳ Ｐ明朝"/>
                <a:ea typeface="ＭＳ Ｐ明朝"/>
              </a:rPr>
              <a:t>から有効な情報を引き出し、またクラブの現況と奉仕活動を入力することが重要な課題となります。</a:t>
            </a:r>
          </a:p>
          <a:p>
            <a:pPr algn="l"/>
            <a:r>
              <a:rPr lang="ja-JP" altLang="ja-JP" sz="1100" dirty="0">
                <a:solidFill>
                  <a:schemeClr val="tx1"/>
                </a:solidFill>
                <a:latin typeface="ＭＳ Ｐ明朝"/>
                <a:ea typeface="ＭＳ Ｐ明朝"/>
              </a:rPr>
              <a:t>　そして、地区やクラブが大きな刺激を受けるのは、ＲＩや他地区とクラブの現況・事例を知ることであり、違いや変化を相互に意識します。</a:t>
            </a:r>
          </a:p>
          <a:p>
            <a:pPr algn="l"/>
            <a:r>
              <a:rPr lang="ja-JP" altLang="ja-JP" sz="1100" dirty="0">
                <a:solidFill>
                  <a:schemeClr val="tx1"/>
                </a:solidFill>
                <a:latin typeface="ＭＳ Ｐ明朝"/>
                <a:ea typeface="ＭＳ Ｐ明朝"/>
              </a:rPr>
              <a:t>　ガバナーだけではなく地区やクラブの公共イメージ向上（広報）委員会に効果的な情報を提供し、コミュニケーションを深め、地区・クラブが「つながる力・つなげる力」を発揮できるように努力したいと思っています</a:t>
            </a:r>
            <a:r>
              <a:rPr lang="ja-JP" altLang="en-US" sz="1100" dirty="0">
                <a:solidFill>
                  <a:schemeClr val="tx1"/>
                </a:solidFill>
                <a:latin typeface="ＭＳ Ｐ明朝"/>
                <a:ea typeface="ＭＳ Ｐ明朝"/>
              </a:rPr>
              <a:t>。</a:t>
            </a:r>
            <a:endParaRPr lang="ja-JP" altLang="ja-JP" sz="1100" dirty="0">
              <a:solidFill>
                <a:schemeClr val="tx1"/>
              </a:solidFill>
              <a:latin typeface="ＭＳ Ｐ明朝"/>
              <a:ea typeface="ＭＳ Ｐ明朝"/>
            </a:endParaRPr>
          </a:p>
          <a:p>
            <a:pPr algn="r">
              <a:spcBef>
                <a:spcPts val="600"/>
              </a:spcBef>
            </a:pPr>
            <a:r>
              <a:rPr lang="ja-JP" altLang="ja-JP" sz="1100" dirty="0">
                <a:solidFill>
                  <a:schemeClr val="tx1"/>
                </a:solidFill>
                <a:latin typeface="ＭＳ Ｐ明朝"/>
                <a:ea typeface="ＭＳ Ｐ明朝"/>
              </a:rPr>
              <a:t>　　　　　　　　　　</a:t>
            </a:r>
            <a:r>
              <a:rPr lang="ja-JP" altLang="ja-JP" sz="1200" b="1" dirty="0">
                <a:solidFill>
                  <a:schemeClr val="tx1"/>
                </a:solidFill>
                <a:latin typeface="ＭＳ Ｐ明朝"/>
                <a:ea typeface="ＭＳ Ｐ明朝"/>
              </a:rPr>
              <a:t>第</a:t>
            </a:r>
            <a:r>
              <a:rPr lang="ja-JP" altLang="en-US" sz="1200" b="1" dirty="0">
                <a:solidFill>
                  <a:schemeClr val="tx1"/>
                </a:solidFill>
                <a:latin typeface="ＭＳ Ｐ明朝"/>
                <a:ea typeface="ＭＳ Ｐ明朝"/>
              </a:rPr>
              <a:t>３地域ロータリー公共イメージ</a:t>
            </a:r>
            <a:r>
              <a:rPr lang="ja-JP" altLang="ja-JP" sz="1200" b="1" dirty="0">
                <a:solidFill>
                  <a:schemeClr val="tx1"/>
                </a:solidFill>
                <a:latin typeface="ＭＳ Ｐ明朝"/>
                <a:ea typeface="ＭＳ Ｐ明朝"/>
              </a:rPr>
              <a:t>コーディネーター</a:t>
            </a:r>
            <a:r>
              <a:rPr lang="ja-JP" altLang="en-US" sz="1200" b="1" dirty="0">
                <a:solidFill>
                  <a:schemeClr val="tx1"/>
                </a:solidFill>
                <a:latin typeface="ＭＳ Ｐ明朝"/>
                <a:ea typeface="ＭＳ Ｐ明朝"/>
              </a:rPr>
              <a:t>補佐　片山　勉</a:t>
            </a:r>
            <a:endParaRPr lang="ja-JP" altLang="ja-JP" sz="1200" b="1" dirty="0">
              <a:solidFill>
                <a:schemeClr val="tx1"/>
              </a:solidFill>
              <a:latin typeface="ＭＳ Ｐ明朝"/>
              <a:ea typeface="ＭＳ Ｐ明朝"/>
            </a:endParaRPr>
          </a:p>
          <a:p>
            <a:pPr algn="r"/>
            <a:r>
              <a:rPr lang="ja-JP" altLang="en-US"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lvl="0" algn="l">
              <a:spcBef>
                <a:spcPts val="600"/>
              </a:spcBef>
            </a:pP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667584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2805</TotalTime>
  <Words>251</Words>
  <Application>Microsoft Office PowerPoint</Application>
  <PresentationFormat>ユーザー設定</PresentationFormat>
  <Paragraphs>26</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ＭＳ Ｐ明朝</vt:lpstr>
      <vt:lpstr>メイリオ</vt:lpstr>
      <vt:lpstr>Arial</vt:lpstr>
      <vt:lpstr>Calibri</vt:lpstr>
      <vt:lpstr>Calibri Light</vt:lpstr>
      <vt:lpstr>Century Gothic</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Kousuke Shimamura</cp:lastModifiedBy>
  <cp:revision>111</cp:revision>
  <cp:lastPrinted>2019-08-05T06:20:10Z</cp:lastPrinted>
  <dcterms:created xsi:type="dcterms:W3CDTF">2016-02-04T06:10:18Z</dcterms:created>
  <dcterms:modified xsi:type="dcterms:W3CDTF">2019-08-09T10:31:00Z</dcterms:modified>
</cp:coreProperties>
</file>