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6"/>
  </p:notesMasterIdLst>
  <p:sldIdLst>
    <p:sldId id="397" r:id="rId5"/>
    <p:sldId id="431" r:id="rId6"/>
    <p:sldId id="439" r:id="rId7"/>
    <p:sldId id="419" r:id="rId8"/>
    <p:sldId id="417" r:id="rId9"/>
    <p:sldId id="424" r:id="rId10"/>
    <p:sldId id="428" r:id="rId11"/>
    <p:sldId id="435" r:id="rId12"/>
    <p:sldId id="438" r:id="rId13"/>
    <p:sldId id="437" r:id="rId14"/>
    <p:sldId id="44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3" autoAdjust="0"/>
    <p:restoredTop sz="94231" autoAdjust="0"/>
  </p:normalViewPr>
  <p:slideViewPr>
    <p:cSldViewPr snapToGrid="0">
      <p:cViewPr varScale="1">
        <p:scale>
          <a:sx n="52" d="100"/>
          <a:sy n="52" d="100"/>
        </p:scale>
        <p:origin x="96" y="4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6C0CAA-54C6-44FD-BAC1-C3BEAD104B2C}" type="datetimeFigureOut">
              <a:rPr lang="en-IE" smtClean="0"/>
              <a:pPr/>
              <a:t>03/04/2019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1FD094-A36A-48CC-8F14-E9F9047AFA44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77679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rgbClr val="000000"/>
                </a:solidFill>
                <a:latin typeface="Calibri" panose="020F0502020204030204" pitchFamily="34" charset="0"/>
              </a:rPr>
              <a:t>Prices of fuel and many basic food items have doubled, or even tripled in the past 2 months. The doubling of fuel prices in mid-January led to the demonstrations in Harare and Bulawayo cities.</a:t>
            </a:r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CED82A3-81DE-4BAD-8D93-32913E55894F}" type="slidenum">
              <a:rPr kumimoji="0" lang="en-I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I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7999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Picture: Micro-garden – part of nutrition programme, Chipinge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1FD094-A36A-48CC-8F14-E9F9047AFA44}" type="slidenum">
              <a:rPr lang="en-IE" smtClean="0"/>
              <a:pPr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75916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Without significant investment in water and sanitation infrastructure in Harare, future cholera and typhoid outbreaks are expected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Picture: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Tagarika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Bucket chlorination point manned by GOAL trained volunteer</a:t>
            </a:r>
            <a:endParaRPr lang="en-IE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1FD094-A36A-48CC-8F14-E9F9047AFA44}" type="slidenum">
              <a:rPr kumimoji="0" lang="en-I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I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5415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1FD094-A36A-48CC-8F14-E9F9047AFA44}" type="slidenum">
              <a:rPr lang="en-IE" smtClean="0"/>
              <a:pPr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536121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1FD094-A36A-48CC-8F14-E9F9047AFA44}" type="slidenum">
              <a:rPr lang="en-IE" smtClean="0"/>
              <a:pPr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188549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1FD094-A36A-48CC-8F14-E9F9047AFA44}" type="slidenum">
              <a:rPr lang="en-IE" smtClean="0"/>
              <a:pPr/>
              <a:t>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093609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1FD094-A36A-48CC-8F14-E9F9047AFA44}" type="slidenum">
              <a:rPr lang="en-IE" smtClean="0"/>
              <a:pPr/>
              <a:t>10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536121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en-I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1FD094-A36A-48CC-8F14-E9F9047AFA44}" type="slidenum">
              <a:rPr lang="en-IE" smtClean="0"/>
              <a:pPr/>
              <a:t>11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53612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7CE9-36BA-4ED3-9C85-7C1804751B6A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A26F-80EA-4C1E-8CC3-83DC3107B4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628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7CE9-36BA-4ED3-9C85-7C1804751B6A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A26F-80EA-4C1E-8CC3-83DC3107B4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674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7CE9-36BA-4ED3-9C85-7C1804751B6A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A26F-80EA-4C1E-8CC3-83DC3107B4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512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g Text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" y="686151"/>
            <a:ext cx="9143999" cy="6171850"/>
          </a:xfrm>
          <a:prstGeom prst="rect">
            <a:avLst/>
          </a:prstGeom>
        </p:spPr>
        <p:txBody>
          <a:bodyPr lIns="540000" tIns="360000" rIns="540000" bIns="360000"/>
          <a:lstStyle>
            <a:lvl1pPr algn="l">
              <a:defRPr sz="1265" b="0" i="0">
                <a:solidFill>
                  <a:srgbClr val="343434"/>
                </a:solidFill>
                <a:latin typeface="Arial" charset="0"/>
                <a:ea typeface="Arial" charset="0"/>
                <a:cs typeface="Arial" charset="0"/>
              </a:defRPr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hape 125"/>
          <p:cNvSpPr/>
          <p:nvPr userDrawn="1"/>
        </p:nvSpPr>
        <p:spPr>
          <a:xfrm>
            <a:off x="0" y="0"/>
            <a:ext cx="9144000" cy="686150"/>
          </a:xfrm>
          <a:prstGeom prst="rect">
            <a:avLst/>
          </a:prstGeom>
          <a:solidFill>
            <a:schemeClr val="accent1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0716" tIns="10716" rIns="10716" bIns="10716" anchor="ctr"/>
          <a:lstStyle>
            <a:lvl1pPr>
              <a:lnSpc>
                <a:spcPct val="100000"/>
              </a:lnSpc>
              <a:defRPr sz="2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algn="ctr" defTabSz="309551" hangingPunct="0"/>
            <a:r>
              <a:rPr sz="1055" kern="0">
                <a:cs typeface="Hind Siliguri Light" panose="02000000000000000000" pitchFamily="2" charset="0"/>
              </a:rPr>
              <a:t>  </a:t>
            </a:r>
          </a:p>
        </p:txBody>
      </p:sp>
      <p:pic>
        <p:nvPicPr>
          <p:cNvPr id="16" name="Goal Logo - Boxed.pdf"/>
          <p:cNvPicPr>
            <a:picLocks noChangeAspect="1"/>
          </p:cNvPicPr>
          <p:nvPr userDrawn="1"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788978" cy="686150"/>
          </a:xfrm>
          <a:prstGeom prst="rect">
            <a:avLst/>
          </a:prstGeom>
          <a:ln w="3175">
            <a:miter lim="400000"/>
          </a:ln>
        </p:spPr>
      </p:pic>
      <p:sp>
        <p:nvSpPr>
          <p:cNvPr id="1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272125" y="133264"/>
            <a:ext cx="6383542" cy="419622"/>
          </a:xfrm>
          <a:prstGeom prst="rect">
            <a:avLst/>
          </a:prstGeom>
        </p:spPr>
        <p:txBody>
          <a:bodyPr anchor="ctr" anchorCtr="0"/>
          <a:lstStyle>
            <a:lvl1pPr algn="ctr">
              <a:defRPr sz="2109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94009462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inimal Slide  - L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59E0507F-2281-204E-BDF2-048F707CE919}"/>
              </a:ext>
            </a:extLst>
          </p:cNvPr>
          <p:cNvSpPr/>
          <p:nvPr userDrawn="1"/>
        </p:nvSpPr>
        <p:spPr>
          <a:xfrm>
            <a:off x="0" y="6465856"/>
            <a:ext cx="9144000" cy="39214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8D5D44B8-383E-E444-9164-DA8E4500A8E4}"/>
              </a:ext>
            </a:extLst>
          </p:cNvPr>
          <p:cNvSpPr/>
          <p:nvPr userDrawn="1"/>
        </p:nvSpPr>
        <p:spPr>
          <a:xfrm>
            <a:off x="0" y="3"/>
            <a:ext cx="9144000" cy="9968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8BA3E775-B1E8-194A-A5D7-EF0E440C0AB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" y="3"/>
            <a:ext cx="1950611" cy="996817"/>
          </a:xfrm>
          <a:prstGeom prst="rect">
            <a:avLst/>
          </a:prstGeom>
        </p:spPr>
      </p:pic>
      <p:sp>
        <p:nvSpPr>
          <p:cNvPr id="13" name="Subtitle 2">
            <a:extLst>
              <a:ext uri="{FF2B5EF4-FFF2-40B4-BE49-F238E27FC236}">
                <a16:creationId xmlns="" xmlns:a16="http://schemas.microsoft.com/office/drawing/2014/main" id="{2D82B1E9-B46B-B644-888E-0F008F3931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73515" y="6465858"/>
            <a:ext cx="6383702" cy="392145"/>
          </a:xfrm>
        </p:spPr>
        <p:txBody>
          <a:bodyPr anchor="ctr" anchorCtr="0">
            <a:normAutofit/>
          </a:bodyPr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 b="0">
                <a:solidFill>
                  <a:schemeClr val="accent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Title 7">
            <a:extLst>
              <a:ext uri="{FF2B5EF4-FFF2-40B4-BE49-F238E27FC236}">
                <a16:creationId xmlns="" xmlns:a16="http://schemas.microsoft.com/office/drawing/2014/main" id="{684E8D5D-C888-7B43-9505-FBFF3A7A9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3515" y="2148"/>
            <a:ext cx="6383702" cy="994671"/>
          </a:xfrm>
        </p:spPr>
        <p:txBody>
          <a:bodyPr anchor="ctr" anchorCtr="0">
            <a:noAutofit/>
          </a:bodyPr>
          <a:lstStyle>
            <a:lvl1pPr>
              <a:defRPr sz="27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28462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7CE9-36BA-4ED3-9C85-7C1804751B6A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A26F-80EA-4C1E-8CC3-83DC3107B4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237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7CE9-36BA-4ED3-9C85-7C1804751B6A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A26F-80EA-4C1E-8CC3-83DC3107B4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810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7CE9-36BA-4ED3-9C85-7C1804751B6A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A26F-80EA-4C1E-8CC3-83DC3107B4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365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7CE9-36BA-4ED3-9C85-7C1804751B6A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A26F-80EA-4C1E-8CC3-83DC3107B4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345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7CE9-36BA-4ED3-9C85-7C1804751B6A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A26F-80EA-4C1E-8CC3-83DC3107B4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957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7CE9-36BA-4ED3-9C85-7C1804751B6A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A26F-80EA-4C1E-8CC3-83DC3107B4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599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7CE9-36BA-4ED3-9C85-7C1804751B6A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A26F-80EA-4C1E-8CC3-83DC3107B4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538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7CE9-36BA-4ED3-9C85-7C1804751B6A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A26F-80EA-4C1E-8CC3-83DC3107B4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276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87CE9-36BA-4ED3-9C85-7C1804751B6A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EA26F-80EA-4C1E-8CC3-83DC3107B4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82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="" xmlns:a16="http://schemas.microsoft.com/office/drawing/2014/main" id="{FC13D560-A763-A74B-AC9D-96D26EA2EA20}"/>
              </a:ext>
            </a:extLst>
          </p:cNvPr>
          <p:cNvSpPr/>
          <p:nvPr/>
        </p:nvSpPr>
        <p:spPr>
          <a:xfrm>
            <a:off x="2" y="0"/>
            <a:ext cx="9143998" cy="232237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solidFill>
                  <a:srgbClr val="92D050"/>
                </a:solidFill>
              </a:ln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17369" y="4752304"/>
            <a:ext cx="9178738" cy="2105696"/>
          </a:xfrm>
          <a:prstGeom prst="rect">
            <a:avLst/>
          </a:prstGeom>
          <a:solidFill>
            <a:srgbClr val="A6CE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BEE47A1D-BEAE-4D88-9432-F8DC805A02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0"/>
          <a:stretch/>
        </p:blipFill>
        <p:spPr bwMode="auto">
          <a:xfrm>
            <a:off x="-122663" y="2322374"/>
            <a:ext cx="9284032" cy="5062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https://www.cia.gov/library/publications/the-world-factbook/graphics/flags/large/zi-lgflag.gif">
            <a:extLst>
              <a:ext uri="{FF2B5EF4-FFF2-40B4-BE49-F238E27FC236}">
                <a16:creationId xmlns="" xmlns:a16="http://schemas.microsoft.com/office/drawing/2014/main" id="{72B2BABA-9921-411B-A8C4-C7F1298AB8F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763" y="-1"/>
            <a:ext cx="3311237" cy="230832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hteck 10"/>
          <p:cNvSpPr/>
          <p:nvPr/>
        </p:nvSpPr>
        <p:spPr>
          <a:xfrm>
            <a:off x="-571501" y="1"/>
            <a:ext cx="68065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IE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Rotary Global Grant </a:t>
            </a:r>
          </a:p>
          <a:p>
            <a:pPr lvl="0" algn="ctr"/>
            <a:r>
              <a:rPr lang="en-IE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Zimbabwe in</a:t>
            </a:r>
          </a:p>
          <a:p>
            <a:pPr lvl="0" algn="ctr"/>
            <a:r>
              <a:rPr lang="en-IE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cooperation with GOAL / UNICEF </a:t>
            </a:r>
          </a:p>
        </p:txBody>
      </p:sp>
      <p:pic>
        <p:nvPicPr>
          <p:cNvPr id="8" name="Picture 3" descr="C:\Users\kmeki\AppData\Local\Microsoft\Windows\INetCache\Content.Word\unicef logo.png">
            <a:extLst>
              <a:ext uri="{FF2B5EF4-FFF2-40B4-BE49-F238E27FC236}">
                <a16:creationId xmlns="" xmlns:a16="http://schemas.microsoft.com/office/drawing/2014/main" id="{811977BB-A9F2-433A-A371-A1A03A5513A1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74" y="6303818"/>
            <a:ext cx="1274617" cy="55418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3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73" y="6276109"/>
            <a:ext cx="1318782" cy="5818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61278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E5565AE-469C-4563-B3C7-F5F30F26F0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83673"/>
            <a:ext cx="9153929" cy="6130567"/>
          </a:xfrm>
        </p:spPr>
        <p:txBody>
          <a:bodyPr>
            <a:normAutofit fontScale="25000" lnSpcReduction="20000"/>
          </a:bodyPr>
          <a:lstStyle/>
          <a:p>
            <a:pPr marL="0" lvl="0" indent="0">
              <a:spcBef>
                <a:spcPts val="600"/>
              </a:spcBef>
              <a:spcAft>
                <a:spcPts val="600"/>
              </a:spcAft>
              <a:buNone/>
            </a:pPr>
            <a:endParaRPr lang="en-IE" sz="9600" dirty="0"/>
          </a:p>
          <a:p>
            <a:pPr marL="0" lv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IE" sz="10400" dirty="0"/>
              <a:t>Upgrading WASH infrastructure and investment in health and hygiene training activities for students and hospital workers, organized and supervised by GOAL:</a:t>
            </a:r>
          </a:p>
          <a:p>
            <a:pPr lvl="1"/>
            <a:endParaRPr lang="en-GB" sz="9600" dirty="0"/>
          </a:p>
          <a:p>
            <a:pPr lvl="1"/>
            <a:r>
              <a:rPr lang="en-GB" sz="9200" dirty="0"/>
              <a:t>Drilling of 5 Boreholes and Installation of submersible pump and plumbing.</a:t>
            </a:r>
          </a:p>
          <a:p>
            <a:pPr marL="0" lvl="0" indent="0">
              <a:buNone/>
            </a:pPr>
            <a:r>
              <a:rPr lang="en-GB" sz="9200" dirty="0"/>
              <a:t>	1 borehole at a clinic</a:t>
            </a:r>
          </a:p>
          <a:p>
            <a:pPr marL="0" lvl="0" indent="0">
              <a:buNone/>
            </a:pPr>
            <a:r>
              <a:rPr lang="en-GB" sz="9200" dirty="0"/>
              <a:t>	4 boreholes in schools</a:t>
            </a:r>
          </a:p>
          <a:p>
            <a:pPr lvl="1"/>
            <a:r>
              <a:rPr lang="en-GB" sz="9200" dirty="0"/>
              <a:t>Installation of water tanks</a:t>
            </a:r>
          </a:p>
          <a:p>
            <a:pPr marL="0" lvl="0" indent="0">
              <a:buNone/>
            </a:pPr>
            <a:r>
              <a:rPr lang="en-GB" sz="9200" dirty="0"/>
              <a:t>	4 x 20 000 litres tanks in schools</a:t>
            </a:r>
          </a:p>
          <a:p>
            <a:pPr marL="0" lvl="0" indent="0">
              <a:buNone/>
            </a:pPr>
            <a:r>
              <a:rPr lang="en-GB" sz="9200" dirty="0"/>
              <a:t>	1 x 10 000 litres tank at a clinic	</a:t>
            </a:r>
            <a:endParaRPr lang="en-IE" sz="9200" dirty="0"/>
          </a:p>
          <a:p>
            <a:pPr lvl="1"/>
            <a:r>
              <a:rPr lang="en-GB" sz="9200" dirty="0"/>
              <a:t>Construction of water system toilets, including plumping and connection to sewer line</a:t>
            </a:r>
            <a:endParaRPr lang="en-IE" sz="9200" dirty="0"/>
          </a:p>
          <a:p>
            <a:pPr lvl="1">
              <a:buNone/>
            </a:pPr>
            <a:r>
              <a:rPr lang="en-GB" sz="9200" dirty="0"/>
              <a:t>		6 compartment toilets at 3 Health Institutions </a:t>
            </a:r>
            <a:endParaRPr lang="en-IE" sz="9200" dirty="0"/>
          </a:p>
          <a:p>
            <a:pPr lvl="1">
              <a:buNone/>
            </a:pPr>
            <a:r>
              <a:rPr lang="en-GB" sz="9200" dirty="0"/>
              <a:t>		20 compartment toilets at 7 Schools</a:t>
            </a:r>
          </a:p>
          <a:p>
            <a:pPr lvl="1"/>
            <a:endParaRPr lang="en-IE" sz="8800" dirty="0"/>
          </a:p>
          <a:p>
            <a:pPr marL="0" lvl="0" indent="0">
              <a:buNone/>
            </a:pPr>
            <a:endParaRPr lang="en-GB" sz="8800" dirty="0"/>
          </a:p>
          <a:p>
            <a:pPr marL="0" lvl="0" indent="0">
              <a:buNone/>
            </a:pPr>
            <a:endParaRPr lang="en-GB" sz="88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GB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IE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IE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IE" dirty="0"/>
          </a:p>
        </p:txBody>
      </p:sp>
      <p:sp>
        <p:nvSpPr>
          <p:cNvPr id="6" name="Rechteck 5">
            <a:extLst>
              <a:ext uri="{FF2B5EF4-FFF2-40B4-BE49-F238E27FC236}">
                <a16:creationId xmlns="" xmlns:a16="http://schemas.microsoft.com/office/drawing/2014/main" id="{375EE4DB-F868-7F4D-AF81-1A021613AA7A}"/>
              </a:ext>
            </a:extLst>
          </p:cNvPr>
          <p:cNvSpPr/>
          <p:nvPr/>
        </p:nvSpPr>
        <p:spPr>
          <a:xfrm>
            <a:off x="1" y="0"/>
            <a:ext cx="7031015" cy="123986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solidFill>
                  <a:srgbClr val="92D050"/>
                </a:solidFill>
              </a:ln>
            </a:endParaRPr>
          </a:p>
        </p:txBody>
      </p:sp>
      <p:pic>
        <p:nvPicPr>
          <p:cNvPr id="7" name="Picture 9" descr="https://www.cia.gov/library/publications/the-world-factbook/graphics/flags/large/zi-lgflag.gif">
            <a:extLst>
              <a:ext uri="{FF2B5EF4-FFF2-40B4-BE49-F238E27FC236}">
                <a16:creationId xmlns="" xmlns:a16="http://schemas.microsoft.com/office/drawing/2014/main" id="{D7772B21-91BA-6D43-A845-39930667DF7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016" y="0"/>
            <a:ext cx="2112984" cy="123986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hteck 7">
            <a:extLst>
              <a:ext uri="{FF2B5EF4-FFF2-40B4-BE49-F238E27FC236}">
                <a16:creationId xmlns="" xmlns:a16="http://schemas.microsoft.com/office/drawing/2014/main" id="{9BD5DC00-BC59-7B4B-A9F4-53913E95CFB0}"/>
              </a:ext>
            </a:extLst>
          </p:cNvPr>
          <p:cNvSpPr/>
          <p:nvPr/>
        </p:nvSpPr>
        <p:spPr>
          <a:xfrm>
            <a:off x="497252" y="0"/>
            <a:ext cx="6036511" cy="121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IE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Rotary Global Grant</a:t>
            </a:r>
          </a:p>
          <a:p>
            <a:pPr lvl="0" algn="ctr"/>
            <a:r>
              <a:rPr lang="en-I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 / UNICEF </a:t>
            </a:r>
          </a:p>
        </p:txBody>
      </p:sp>
    </p:spTree>
    <p:extLst>
      <p:ext uri="{BB962C8B-B14F-4D97-AF65-F5344CB8AC3E}">
        <p14:creationId xmlns:p14="http://schemas.microsoft.com/office/powerpoint/2010/main" val="2034755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E5565AE-469C-4563-B3C7-F5F30F26F0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19200"/>
            <a:ext cx="9153929" cy="5895040"/>
          </a:xfrm>
        </p:spPr>
        <p:txBody>
          <a:bodyPr>
            <a:normAutofit/>
          </a:bodyPr>
          <a:lstStyle/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400" dirty="0">
                <a:solidFill>
                  <a:srgbClr val="1F497D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“</a:t>
            </a:r>
            <a:r>
              <a:rPr lang="en-US" sz="2600" dirty="0">
                <a:ea typeface="Calibri" pitchFamily="34" charset="0"/>
                <a:cs typeface="Arial" pitchFamily="34" charset="0"/>
              </a:rPr>
              <a:t>Dear Joachim,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de-DE" sz="2600" dirty="0">
              <a:cs typeface="Arial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600" dirty="0">
                <a:ea typeface="Calibri" pitchFamily="34" charset="0"/>
                <a:cs typeface="Arial" pitchFamily="34" charset="0"/>
              </a:rPr>
              <a:t>Thanks for sharing this project with me, it is quite an impressive initiative!  As one of TRF’s Areas of Focus, WASH grants are certainly eligible for funding</a:t>
            </a:r>
            <a:r>
              <a:rPr lang="en-US" sz="2600" dirty="0"/>
              <a:t> and it sounds like you have addressed important requirements such as a community assessment and WASH training.”</a:t>
            </a:r>
            <a:endParaRPr lang="en-GB" sz="26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GB" sz="24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400" dirty="0"/>
              <a:t>Jessica Bueltmann, Grant Officer Rotary Foundation, Evanston USA </a:t>
            </a:r>
            <a:r>
              <a:rPr lang="en-US" sz="1600" dirty="0"/>
              <a:t>GG1986901</a:t>
            </a:r>
            <a:endParaRPr lang="de-DE" sz="1600" dirty="0"/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en-IE" sz="2000" dirty="0"/>
              <a:t>Available documents: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000" cap="all" dirty="0"/>
              <a:t>HEALTH INSTITUTIONS ASSESSMENT REPORT (23 pages)</a:t>
            </a:r>
            <a:endParaRPr lang="en-IE" sz="2000" dirty="0"/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cap="all" dirty="0"/>
              <a:t>SCHOOL WASH ASSESSMENT REPORT (54 pages)</a:t>
            </a:r>
            <a:endParaRPr lang="de-DE" sz="2000" dirty="0"/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endParaRPr lang="en-IE" dirty="0"/>
          </a:p>
        </p:txBody>
      </p:sp>
      <p:sp>
        <p:nvSpPr>
          <p:cNvPr id="6" name="Rechteck 5">
            <a:extLst>
              <a:ext uri="{FF2B5EF4-FFF2-40B4-BE49-F238E27FC236}">
                <a16:creationId xmlns="" xmlns:a16="http://schemas.microsoft.com/office/drawing/2014/main" id="{375EE4DB-F868-7F4D-AF81-1A021613AA7A}"/>
              </a:ext>
            </a:extLst>
          </p:cNvPr>
          <p:cNvSpPr/>
          <p:nvPr/>
        </p:nvSpPr>
        <p:spPr>
          <a:xfrm>
            <a:off x="0" y="0"/>
            <a:ext cx="7031015" cy="123986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solidFill>
                  <a:srgbClr val="92D050"/>
                </a:solidFill>
              </a:ln>
            </a:endParaRPr>
          </a:p>
        </p:txBody>
      </p:sp>
      <p:pic>
        <p:nvPicPr>
          <p:cNvPr id="7" name="Picture 9" descr="https://www.cia.gov/library/publications/the-world-factbook/graphics/flags/large/zi-lgflag.gif">
            <a:extLst>
              <a:ext uri="{FF2B5EF4-FFF2-40B4-BE49-F238E27FC236}">
                <a16:creationId xmlns="" xmlns:a16="http://schemas.microsoft.com/office/drawing/2014/main" id="{D7772B21-91BA-6D43-A845-39930667DF7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016" y="0"/>
            <a:ext cx="2112984" cy="123986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hteck 7">
            <a:extLst>
              <a:ext uri="{FF2B5EF4-FFF2-40B4-BE49-F238E27FC236}">
                <a16:creationId xmlns="" xmlns:a16="http://schemas.microsoft.com/office/drawing/2014/main" id="{9BD5DC00-BC59-7B4B-A9F4-53913E95CFB0}"/>
              </a:ext>
            </a:extLst>
          </p:cNvPr>
          <p:cNvSpPr/>
          <p:nvPr/>
        </p:nvSpPr>
        <p:spPr>
          <a:xfrm>
            <a:off x="497252" y="0"/>
            <a:ext cx="6036511" cy="121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IE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Rotary Global Grant</a:t>
            </a:r>
          </a:p>
          <a:p>
            <a:pPr lvl="0" algn="ctr"/>
            <a:r>
              <a:rPr lang="en-I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 / UNICEF </a:t>
            </a:r>
          </a:p>
        </p:txBody>
      </p:sp>
      <p:pic>
        <p:nvPicPr>
          <p:cNvPr id="9" name="Picture 3" descr="C:\Users\kmeki\AppData\Local\Microsoft\Windows\INetCache\Content.Word\unicef logo.png">
            <a:extLst>
              <a:ext uri="{FF2B5EF4-FFF2-40B4-BE49-F238E27FC236}">
                <a16:creationId xmlns="" xmlns:a16="http://schemas.microsoft.com/office/drawing/2014/main" id="{811977BB-A9F2-433A-A371-A1A03A5513A1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2073" y="6054436"/>
            <a:ext cx="1203960" cy="5957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3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893" y="5517920"/>
            <a:ext cx="1085850" cy="4495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4755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="" xmlns:a16="http://schemas.microsoft.com/office/drawing/2014/main" id="{043D7551-84C0-D649-BF31-65B07C4C1941}"/>
              </a:ext>
            </a:extLst>
          </p:cNvPr>
          <p:cNvSpPr/>
          <p:nvPr/>
        </p:nvSpPr>
        <p:spPr>
          <a:xfrm>
            <a:off x="1" y="0"/>
            <a:ext cx="7031015" cy="123986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solidFill>
                  <a:srgbClr val="92D050"/>
                </a:solidFill>
              </a:ln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413164"/>
            <a:ext cx="7886700" cy="5264727"/>
          </a:xfrm>
        </p:spPr>
        <p:txBody>
          <a:bodyPr>
            <a:noAutofit/>
          </a:bodyPr>
          <a:lstStyle/>
          <a:p>
            <a:pPr lvl="2">
              <a:lnSpc>
                <a:spcPct val="120000"/>
              </a:lnSpc>
              <a:buNone/>
            </a:pPr>
            <a:r>
              <a:rPr lang="de-DE" sz="2100" dirty="0"/>
              <a:t>		</a:t>
            </a:r>
            <a:r>
              <a:rPr lang="de-DE" sz="2400" dirty="0"/>
              <a:t>Water Project Zimbabwe 2019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sz="2100" b="1" u="sng" dirty="0"/>
              <a:t>Host Club in Zimbabwe</a:t>
            </a:r>
            <a:r>
              <a:rPr lang="de-DE" sz="2100" b="1" dirty="0"/>
              <a:t>: </a:t>
            </a:r>
          </a:p>
          <a:p>
            <a:pPr>
              <a:lnSpc>
                <a:spcPct val="120000"/>
              </a:lnSpc>
            </a:pPr>
            <a:r>
              <a:rPr lang="de-DE" sz="2100" dirty="0"/>
              <a:t>RC Msasa, Zimbabwe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sz="2100" b="1" u="sng" dirty="0"/>
              <a:t>International Clubs:</a:t>
            </a:r>
          </a:p>
          <a:p>
            <a:pPr>
              <a:lnSpc>
                <a:spcPct val="120000"/>
              </a:lnSpc>
            </a:pPr>
            <a:r>
              <a:rPr lang="de-DE" sz="2100" dirty="0" err="1"/>
              <a:t>Please</a:t>
            </a:r>
            <a:r>
              <a:rPr lang="de-DE" sz="2100" dirty="0"/>
              <a:t> </a:t>
            </a:r>
            <a:r>
              <a:rPr lang="de-DE" sz="2100" dirty="0" smtClean="0"/>
              <a:t>enter </a:t>
            </a:r>
            <a:r>
              <a:rPr lang="de-DE" sz="2100" dirty="0"/>
              <a:t>your Rotary Clubs </a:t>
            </a:r>
            <a:r>
              <a:rPr lang="de-DE" sz="2100" dirty="0" err="1"/>
              <a:t>name</a:t>
            </a:r>
            <a:r>
              <a:rPr lang="de-DE" sz="2100" dirty="0"/>
              <a:t> </a:t>
            </a:r>
            <a:r>
              <a:rPr lang="de-DE" sz="2100" dirty="0" err="1" smtClean="0"/>
              <a:t>here</a:t>
            </a:r>
            <a:endParaRPr lang="de-DE" sz="2100" dirty="0" smtClean="0"/>
          </a:p>
          <a:p>
            <a:pPr>
              <a:lnSpc>
                <a:spcPct val="120000"/>
              </a:lnSpc>
            </a:pPr>
            <a:r>
              <a:rPr lang="de-DE" sz="2100" dirty="0" smtClean="0"/>
              <a:t>___________________</a:t>
            </a:r>
            <a:endParaRPr lang="de-DE" sz="2100" dirty="0"/>
          </a:p>
          <a:p>
            <a:pPr>
              <a:lnSpc>
                <a:spcPct val="120000"/>
              </a:lnSpc>
            </a:pPr>
            <a:r>
              <a:rPr lang="de-DE" sz="2100" dirty="0"/>
              <a:t>RC Nicosia-Aspelia, </a:t>
            </a:r>
            <a:r>
              <a:rPr lang="de-DE" sz="2100" smtClean="0"/>
              <a:t>Cyprus</a:t>
            </a:r>
            <a:endParaRPr lang="de-DE" sz="2100" dirty="0"/>
          </a:p>
          <a:p>
            <a:pPr marL="0" indent="0">
              <a:lnSpc>
                <a:spcPct val="120000"/>
              </a:lnSpc>
              <a:buNone/>
            </a:pPr>
            <a:r>
              <a:rPr lang="de-DE" sz="2100" b="1" u="sng" dirty="0"/>
              <a:t>Cooperating Partners:</a:t>
            </a:r>
          </a:p>
          <a:p>
            <a:pPr>
              <a:lnSpc>
                <a:spcPct val="120000"/>
              </a:lnSpc>
            </a:pPr>
            <a:r>
              <a:rPr lang="de-DE" sz="2100" dirty="0"/>
              <a:t>GOAL, Ireland</a:t>
            </a:r>
          </a:p>
          <a:p>
            <a:pPr>
              <a:lnSpc>
                <a:spcPct val="120000"/>
              </a:lnSpc>
            </a:pPr>
            <a:r>
              <a:rPr lang="de-DE" sz="2100" dirty="0"/>
              <a:t>UNICEF</a:t>
            </a:r>
          </a:p>
        </p:txBody>
      </p:sp>
      <p:pic>
        <p:nvPicPr>
          <p:cNvPr id="7" name="Picture 9" descr="https://www.cia.gov/library/publications/the-world-factbook/graphics/flags/large/zi-lgflag.gif">
            <a:extLst>
              <a:ext uri="{FF2B5EF4-FFF2-40B4-BE49-F238E27FC236}">
                <a16:creationId xmlns="" xmlns:a16="http://schemas.microsoft.com/office/drawing/2014/main" id="{D8373B26-77FD-2442-BE51-A9B981E0C78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016" y="0"/>
            <a:ext cx="2112984" cy="123986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hteck 7">
            <a:extLst>
              <a:ext uri="{FF2B5EF4-FFF2-40B4-BE49-F238E27FC236}">
                <a16:creationId xmlns="" xmlns:a16="http://schemas.microsoft.com/office/drawing/2014/main" id="{311FF1AD-8687-EE47-B8C5-44370DFEC7D5}"/>
              </a:ext>
            </a:extLst>
          </p:cNvPr>
          <p:cNvSpPr/>
          <p:nvPr/>
        </p:nvSpPr>
        <p:spPr>
          <a:xfrm>
            <a:off x="497252" y="0"/>
            <a:ext cx="60365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IE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Rotary Global Grant</a:t>
            </a:r>
          </a:p>
          <a:p>
            <a:pPr lvl="0" algn="ctr"/>
            <a:r>
              <a:rPr lang="en-I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 / UNICEF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="" xmlns:a16="http://schemas.microsoft.com/office/drawing/2014/main" id="{043D7551-84C0-D649-BF31-65B07C4C1941}"/>
              </a:ext>
            </a:extLst>
          </p:cNvPr>
          <p:cNvSpPr/>
          <p:nvPr/>
        </p:nvSpPr>
        <p:spPr>
          <a:xfrm>
            <a:off x="1" y="0"/>
            <a:ext cx="7031015" cy="123986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solidFill>
                  <a:srgbClr val="92D050"/>
                </a:solidFill>
              </a:ln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0677" y="1413164"/>
            <a:ext cx="8778239" cy="5264727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de-DE" sz="2100" dirty="0"/>
              <a:t>US-$ 400.000 / US-$ 150.000 will </a:t>
            </a:r>
            <a:r>
              <a:rPr lang="de-DE" sz="2100" dirty="0" err="1"/>
              <a:t>be</a:t>
            </a:r>
            <a:r>
              <a:rPr lang="de-DE" sz="2100" dirty="0"/>
              <a:t> </a:t>
            </a:r>
            <a:r>
              <a:rPr lang="de-DE" sz="2100" dirty="0" err="1"/>
              <a:t>funded</a:t>
            </a:r>
            <a:r>
              <a:rPr lang="de-DE" sz="2100" dirty="0"/>
              <a:t> </a:t>
            </a:r>
            <a:r>
              <a:rPr lang="de-DE" sz="2100" dirty="0" err="1"/>
              <a:t>by</a:t>
            </a:r>
            <a:r>
              <a:rPr lang="de-DE" sz="2100" dirty="0"/>
              <a:t> UNICEF </a:t>
            </a:r>
          </a:p>
          <a:p>
            <a:pPr>
              <a:lnSpc>
                <a:spcPct val="120000"/>
              </a:lnSpc>
            </a:pPr>
            <a:r>
              <a:rPr lang="de-DE" sz="2100" dirty="0"/>
              <a:t>The population is dramatically suffering the affects of </a:t>
            </a:r>
            <a:r>
              <a:rPr lang="en-GB" sz="2100" dirty="0"/>
              <a:t>Typhoid and Cholera </a:t>
            </a:r>
          </a:p>
          <a:p>
            <a:pPr>
              <a:lnSpc>
                <a:spcPct val="120000"/>
              </a:lnSpc>
            </a:pPr>
            <a:r>
              <a:rPr lang="de-DE" sz="2100" dirty="0"/>
              <a:t>In 4 of the most effected suburbs‘ of Harare (Capital of Zimbabwe)</a:t>
            </a:r>
          </a:p>
          <a:p>
            <a:pPr>
              <a:lnSpc>
                <a:spcPct val="120000"/>
              </a:lnSpc>
            </a:pPr>
            <a:r>
              <a:rPr lang="de-DE" sz="2100" dirty="0"/>
              <a:t>35 </a:t>
            </a:r>
            <a:r>
              <a:rPr lang="de-DE" sz="2100" dirty="0" err="1"/>
              <a:t>schools</a:t>
            </a:r>
            <a:r>
              <a:rPr lang="de-DE" sz="2100" dirty="0"/>
              <a:t> </a:t>
            </a:r>
            <a:r>
              <a:rPr lang="de-DE" sz="2100" dirty="0" err="1"/>
              <a:t>and</a:t>
            </a:r>
            <a:r>
              <a:rPr lang="de-DE" sz="2100" dirty="0"/>
              <a:t> 7 </a:t>
            </a:r>
            <a:r>
              <a:rPr lang="de-DE" sz="2100" dirty="0" err="1"/>
              <a:t>health</a:t>
            </a:r>
            <a:r>
              <a:rPr lang="de-DE" sz="2100" dirty="0"/>
              <a:t> </a:t>
            </a:r>
            <a:r>
              <a:rPr lang="de-DE" sz="2100" dirty="0" err="1"/>
              <a:t>institutions</a:t>
            </a:r>
            <a:r>
              <a:rPr lang="de-DE" sz="2100" dirty="0"/>
              <a:t> (</a:t>
            </a:r>
            <a:r>
              <a:rPr lang="de-DE" sz="2100" dirty="0" err="1"/>
              <a:t>hospitals</a:t>
            </a:r>
            <a:r>
              <a:rPr lang="de-DE" sz="2100" dirty="0"/>
              <a:t>)</a:t>
            </a:r>
          </a:p>
          <a:p>
            <a:pPr>
              <a:lnSpc>
                <a:spcPct val="120000"/>
              </a:lnSpc>
            </a:pPr>
            <a:r>
              <a:rPr lang="de-DE" sz="2100" dirty="0"/>
              <a:t>Drastic improvement of water and sanitation situation</a:t>
            </a:r>
          </a:p>
          <a:p>
            <a:pPr>
              <a:lnSpc>
                <a:spcPct val="120000"/>
              </a:lnSpc>
            </a:pPr>
            <a:r>
              <a:rPr lang="en-GB" sz="2100" dirty="0"/>
              <a:t>Drilling of new boreholes and installation of submersible pumps and plumbing</a:t>
            </a:r>
          </a:p>
          <a:p>
            <a:pPr>
              <a:lnSpc>
                <a:spcPct val="120000"/>
              </a:lnSpc>
            </a:pPr>
            <a:r>
              <a:rPr lang="en-GB" sz="2100" dirty="0"/>
              <a:t>Installation of water tanks</a:t>
            </a:r>
          </a:p>
          <a:p>
            <a:pPr>
              <a:lnSpc>
                <a:spcPct val="120000"/>
              </a:lnSpc>
            </a:pPr>
            <a:r>
              <a:rPr lang="en-GB" sz="2100" dirty="0"/>
              <a:t>Construction of water system toilets, including plumping and connection to sewer</a:t>
            </a:r>
          </a:p>
          <a:p>
            <a:pPr>
              <a:lnSpc>
                <a:spcPct val="120000"/>
              </a:lnSpc>
            </a:pPr>
            <a:r>
              <a:rPr lang="en-GB" sz="2100" dirty="0"/>
              <a:t>Teaching students and hospital workers</a:t>
            </a:r>
            <a:endParaRPr lang="de-DE" sz="2100" dirty="0"/>
          </a:p>
        </p:txBody>
      </p:sp>
      <p:pic>
        <p:nvPicPr>
          <p:cNvPr id="7" name="Picture 9" descr="https://www.cia.gov/library/publications/the-world-factbook/graphics/flags/large/zi-lgflag.gif">
            <a:extLst>
              <a:ext uri="{FF2B5EF4-FFF2-40B4-BE49-F238E27FC236}">
                <a16:creationId xmlns="" xmlns:a16="http://schemas.microsoft.com/office/drawing/2014/main" id="{D8373B26-77FD-2442-BE51-A9B981E0C78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016" y="0"/>
            <a:ext cx="2112984" cy="123986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hteck 7">
            <a:extLst>
              <a:ext uri="{FF2B5EF4-FFF2-40B4-BE49-F238E27FC236}">
                <a16:creationId xmlns="" xmlns:a16="http://schemas.microsoft.com/office/drawing/2014/main" id="{311FF1AD-8687-EE47-B8C5-44370DFEC7D5}"/>
              </a:ext>
            </a:extLst>
          </p:cNvPr>
          <p:cNvSpPr/>
          <p:nvPr/>
        </p:nvSpPr>
        <p:spPr>
          <a:xfrm>
            <a:off x="497252" y="0"/>
            <a:ext cx="60365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IE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Rotary Global Grant</a:t>
            </a:r>
          </a:p>
          <a:p>
            <a:pPr lvl="0" algn="ctr"/>
            <a:r>
              <a:rPr lang="en-I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 / UNICEF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5">
            <a:extLst>
              <a:ext uri="{FF2B5EF4-FFF2-40B4-BE49-F238E27FC236}">
                <a16:creationId xmlns="" xmlns:a16="http://schemas.microsoft.com/office/drawing/2014/main" id="{A46B293C-FE74-41F1-8C4B-1C9C74C1D1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" name="Rectangle 22">
            <a:extLst>
              <a:ext uri="{FF2B5EF4-FFF2-40B4-BE49-F238E27FC236}">
                <a16:creationId xmlns="" xmlns:a16="http://schemas.microsoft.com/office/drawing/2014/main" id="{B66F85F6-BC40-4358-AD89-A900AAEE5B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" y="2725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516A9921-C3D1-4E08-BBEF-5C40893EE91E}"/>
              </a:ext>
            </a:extLst>
          </p:cNvPr>
          <p:cNvSpPr/>
          <p:nvPr/>
        </p:nvSpPr>
        <p:spPr>
          <a:xfrm>
            <a:off x="0" y="1233056"/>
            <a:ext cx="6821656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r>
              <a:rPr lang="en-GB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Zimbabwe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300" dirty="0">
                <a:solidFill>
                  <a:srgbClr val="000000"/>
                </a:solidFill>
                <a:latin typeface="Calibri" panose="020F0502020204030204" pitchFamily="34" charset="0"/>
              </a:rPr>
              <a:t>Gained independence 1980</a:t>
            </a:r>
            <a:endParaRPr lang="en-IE" sz="23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300" dirty="0">
                <a:solidFill>
                  <a:srgbClr val="000000"/>
                </a:solidFill>
                <a:latin typeface="Calibri" panose="020F0502020204030204" pitchFamily="34" charset="0"/>
              </a:rPr>
              <a:t>Robert Mugabe, ZANU-PF party, was President from 1980 to 2017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300" dirty="0">
                <a:solidFill>
                  <a:srgbClr val="000000"/>
                </a:solidFill>
                <a:latin typeface="Calibri" panose="020F0502020204030204" pitchFamily="34" charset="0"/>
              </a:rPr>
              <a:t>Following elections in July 2018, P</a:t>
            </a:r>
            <a:r>
              <a:rPr lang="en-IE" sz="2300" dirty="0">
                <a:solidFill>
                  <a:srgbClr val="000000"/>
                </a:solidFill>
                <a:latin typeface="Calibri" panose="020F0502020204030204" pitchFamily="34" charset="0"/>
              </a:rPr>
              <a:t>resident </a:t>
            </a:r>
            <a:r>
              <a:rPr lang="en-IE" sz="2300" dirty="0" err="1">
                <a:solidFill>
                  <a:srgbClr val="000000"/>
                </a:solidFill>
                <a:latin typeface="Calibri" panose="020F0502020204030204" pitchFamily="34" charset="0"/>
              </a:rPr>
              <a:t>Emmerson</a:t>
            </a:r>
            <a:r>
              <a:rPr lang="en-IE" sz="23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IE" sz="2300" dirty="0" err="1">
                <a:solidFill>
                  <a:srgbClr val="000000"/>
                </a:solidFill>
                <a:latin typeface="Calibri" panose="020F0502020204030204" pitchFamily="34" charset="0"/>
              </a:rPr>
              <a:t>Mnangagwa</a:t>
            </a:r>
            <a:r>
              <a:rPr lang="en-IE" sz="2300" dirty="0">
                <a:solidFill>
                  <a:srgbClr val="000000"/>
                </a:solidFill>
                <a:latin typeface="Calibri" panose="020F0502020204030204" pitchFamily="34" charset="0"/>
              </a:rPr>
              <a:t>, ZANU-PF party, sworn in Aug 2018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300" dirty="0">
                <a:solidFill>
                  <a:srgbClr val="000000"/>
                </a:solidFill>
                <a:latin typeface="Calibri" panose="020F0502020204030204" pitchFamily="34" charset="0"/>
              </a:rPr>
              <a:t>Currency: both US dollars and Zimbabwean dollars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300" dirty="0">
                <a:solidFill>
                  <a:srgbClr val="000000"/>
                </a:solidFill>
                <a:latin typeface="Calibri" panose="020F0502020204030204" pitchFamily="34" charset="0"/>
              </a:rPr>
              <a:t>Inflation reached 42% in Dec 2018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2C6A6B05-4908-4A73-B9E6-51BDDAA6A89C}"/>
              </a:ext>
            </a:extLst>
          </p:cNvPr>
          <p:cNvSpPr txBox="1"/>
          <p:nvPr/>
        </p:nvSpPr>
        <p:spPr>
          <a:xfrm>
            <a:off x="6790006" y="1395346"/>
            <a:ext cx="2291860" cy="2769989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IE" dirty="0">
                <a:solidFill>
                  <a:srgbClr val="0070C0"/>
                </a:solidFill>
                <a:latin typeface="Calibri" panose="020F0502020204030204" pitchFamily="34" charset="0"/>
              </a:rPr>
              <a:t>Population: </a:t>
            </a:r>
            <a:r>
              <a:rPr lang="en-IE" b="1" dirty="0">
                <a:solidFill>
                  <a:srgbClr val="0070C0"/>
                </a:solidFill>
                <a:latin typeface="Calibri" panose="020F0502020204030204" pitchFamily="34" charset="0"/>
              </a:rPr>
              <a:t>16.5 million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IE" dirty="0">
                <a:solidFill>
                  <a:srgbClr val="0070C0"/>
                </a:solidFill>
                <a:latin typeface="Calibri" panose="020F0502020204030204" pitchFamily="34" charset="0"/>
              </a:rPr>
              <a:t>Human Development Index: </a:t>
            </a:r>
            <a:r>
              <a:rPr lang="en-IE" b="1" dirty="0">
                <a:solidFill>
                  <a:srgbClr val="0070C0"/>
                </a:solidFill>
                <a:latin typeface="Calibri" panose="020F0502020204030204" pitchFamily="34" charset="0"/>
              </a:rPr>
              <a:t>156 / 188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</a:rPr>
              <a:t>L</a:t>
            </a:r>
            <a:r>
              <a:rPr lang="en-IE" dirty="0" err="1">
                <a:solidFill>
                  <a:srgbClr val="0070C0"/>
                </a:solidFill>
                <a:latin typeface="Calibri" panose="020F0502020204030204" pitchFamily="34" charset="0"/>
              </a:rPr>
              <a:t>ife</a:t>
            </a:r>
            <a:r>
              <a:rPr lang="en-IE" dirty="0">
                <a:solidFill>
                  <a:srgbClr val="0070C0"/>
                </a:solidFill>
                <a:latin typeface="Calibri" panose="020F0502020204030204" pitchFamily="34" charset="0"/>
              </a:rPr>
              <a:t> expectancy: </a:t>
            </a:r>
            <a:r>
              <a:rPr lang="en-IE" b="1" dirty="0">
                <a:solidFill>
                  <a:srgbClr val="0070C0"/>
                </a:solidFill>
                <a:latin typeface="Calibri" panose="020F0502020204030204" pitchFamily="34" charset="0"/>
              </a:rPr>
              <a:t>61 years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IE" dirty="0">
                <a:solidFill>
                  <a:srgbClr val="0070C0"/>
                </a:solidFill>
                <a:latin typeface="Calibri" panose="020F0502020204030204" pitchFamily="34" charset="0"/>
              </a:rPr>
              <a:t>Stunting in children &gt;5: </a:t>
            </a:r>
            <a:r>
              <a:rPr lang="en-IE" b="1" dirty="0">
                <a:solidFill>
                  <a:srgbClr val="0070C0"/>
                </a:solidFill>
                <a:latin typeface="Calibri" panose="020F0502020204030204" pitchFamily="34" charset="0"/>
              </a:rPr>
              <a:t>27%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4DB095AD-383B-49FA-8EA7-F770757C4CD3}"/>
              </a:ext>
            </a:extLst>
          </p:cNvPr>
          <p:cNvSpPr/>
          <p:nvPr/>
        </p:nvSpPr>
        <p:spPr>
          <a:xfrm>
            <a:off x="0" y="5373676"/>
            <a:ext cx="912875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300" dirty="0">
                <a:solidFill>
                  <a:srgbClr val="000000"/>
                </a:solidFill>
                <a:latin typeface="Calibri" panose="020F0502020204030204" pitchFamily="34" charset="0"/>
              </a:rPr>
              <a:t>Formal u</a:t>
            </a:r>
            <a:r>
              <a:rPr lang="en-IE" sz="2300" dirty="0" err="1">
                <a:solidFill>
                  <a:srgbClr val="000000"/>
                </a:solidFill>
                <a:latin typeface="Calibri" panose="020F0502020204030204" pitchFamily="34" charset="0"/>
              </a:rPr>
              <a:t>nemployment</a:t>
            </a:r>
            <a:r>
              <a:rPr lang="en-IE" sz="2300" dirty="0">
                <a:solidFill>
                  <a:srgbClr val="000000"/>
                </a:solidFill>
                <a:latin typeface="Calibri" panose="020F0502020204030204" pitchFamily="34" charset="0"/>
              </a:rPr>
              <a:t> rates reported as high as 90%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300" dirty="0">
                <a:solidFill>
                  <a:srgbClr val="000000"/>
                </a:solidFill>
                <a:latin typeface="Calibri" panose="020F0502020204030204" pitchFamily="34" charset="0"/>
              </a:rPr>
              <a:t>7</a:t>
            </a:r>
            <a:r>
              <a:rPr lang="en-IE" sz="2300" dirty="0">
                <a:solidFill>
                  <a:srgbClr val="000000"/>
                </a:solidFill>
                <a:latin typeface="Calibri" panose="020F0502020204030204" pitchFamily="34" charset="0"/>
              </a:rPr>
              <a:t>0% population dependent on rain-fed agriculture – El Nino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300" dirty="0">
                <a:solidFill>
                  <a:srgbClr val="000000"/>
                </a:solidFill>
                <a:latin typeface="Calibri" panose="020F0502020204030204" pitchFamily="34" charset="0"/>
              </a:rPr>
              <a:t>62% of the population are under 25 years</a:t>
            </a:r>
            <a:endParaRPr lang="en-IE" sz="23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="" xmlns:a16="http://schemas.microsoft.com/office/drawing/2014/main" id="{C692AADC-84B0-E045-8E0A-F98D12125B66}"/>
              </a:ext>
            </a:extLst>
          </p:cNvPr>
          <p:cNvSpPr/>
          <p:nvPr/>
        </p:nvSpPr>
        <p:spPr>
          <a:xfrm>
            <a:off x="1" y="0"/>
            <a:ext cx="7031015" cy="123986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solidFill>
                  <a:srgbClr val="92D050"/>
                </a:solidFill>
              </a:ln>
            </a:endParaRPr>
          </a:p>
        </p:txBody>
      </p:sp>
      <p:pic>
        <p:nvPicPr>
          <p:cNvPr id="21" name="Picture 9" descr="https://www.cia.gov/library/publications/the-world-factbook/graphics/flags/large/zi-lgflag.gif">
            <a:extLst>
              <a:ext uri="{FF2B5EF4-FFF2-40B4-BE49-F238E27FC236}">
                <a16:creationId xmlns="" xmlns:a16="http://schemas.microsoft.com/office/drawing/2014/main" id="{B24E9736-87BF-1D4A-A673-FD96197E608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016" y="0"/>
            <a:ext cx="2112984" cy="1239864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Rechteck 22">
            <a:extLst>
              <a:ext uri="{FF2B5EF4-FFF2-40B4-BE49-F238E27FC236}">
                <a16:creationId xmlns="" xmlns:a16="http://schemas.microsoft.com/office/drawing/2014/main" id="{E90DF222-9C95-4145-A999-6B815079C9EC}"/>
              </a:ext>
            </a:extLst>
          </p:cNvPr>
          <p:cNvSpPr/>
          <p:nvPr/>
        </p:nvSpPr>
        <p:spPr>
          <a:xfrm>
            <a:off x="497252" y="0"/>
            <a:ext cx="60365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IE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Rotary Global Grant</a:t>
            </a:r>
          </a:p>
          <a:p>
            <a:pPr lvl="0" algn="ctr"/>
            <a:r>
              <a:rPr lang="en-I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 / UNICEF </a:t>
            </a:r>
          </a:p>
        </p:txBody>
      </p:sp>
    </p:spTree>
    <p:extLst>
      <p:ext uri="{BB962C8B-B14F-4D97-AF65-F5344CB8AC3E}">
        <p14:creationId xmlns:p14="http://schemas.microsoft.com/office/powerpoint/2010/main" val="4137253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E5565AE-469C-4563-B3C7-F5F30F26F0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5847" y="1329767"/>
            <a:ext cx="4708541" cy="3618506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300" dirty="0">
                <a:solidFill>
                  <a:srgbClr val="000000"/>
                </a:solidFill>
              </a:rPr>
              <a:t>GOAL as an international aid charity is working in 13 countries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300" dirty="0"/>
              <a:t>Key donors include Irish Aid, UNHCR, UNICEF, WFP and several trusts &amp; foundations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300" dirty="0">
                <a:solidFill>
                  <a:srgbClr val="000000"/>
                </a:solidFill>
              </a:rPr>
              <a:t>GOAL have been in Zimbabwe since 2002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300" dirty="0"/>
              <a:t>GOAL`s main aims there are: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517DE14A-8DAF-4B70-B526-FF608D321FC1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09" r="18589"/>
          <a:stretch/>
        </p:blipFill>
        <p:spPr bwMode="auto">
          <a:xfrm>
            <a:off x="5168115" y="1349973"/>
            <a:ext cx="3853574" cy="3191178"/>
          </a:xfrm>
          <a:prstGeom prst="rect">
            <a:avLst/>
          </a:prstGeom>
          <a:noFill/>
        </p:spPr>
      </p:pic>
      <p:sp>
        <p:nvSpPr>
          <p:cNvPr id="13" name="Content Placeholder 2">
            <a:extLst>
              <a:ext uri="{FF2B5EF4-FFF2-40B4-BE49-F238E27FC236}">
                <a16:creationId xmlns="" xmlns:a16="http://schemas.microsoft.com/office/drawing/2014/main" id="{10612A2F-FDE4-4508-BE22-3CFDF8EB0136}"/>
              </a:ext>
            </a:extLst>
          </p:cNvPr>
          <p:cNvSpPr txBox="1">
            <a:spLocks/>
          </p:cNvSpPr>
          <p:nvPr/>
        </p:nvSpPr>
        <p:spPr>
          <a:xfrm>
            <a:off x="-195982" y="4871185"/>
            <a:ext cx="8652801" cy="17800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lvl="1" indent="-342900">
              <a:spcBef>
                <a:spcPts val="600"/>
              </a:spcBef>
              <a:spcAft>
                <a:spcPts val="600"/>
              </a:spcAft>
            </a:pPr>
            <a:r>
              <a:rPr lang="en-GB" sz="2300" dirty="0"/>
              <a:t>Building resilience and helps provide sustainable livelihoods by improving health, nutrition and Water, Sanitation and Hygiene (WASH) systems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</a:pPr>
            <a:r>
              <a:rPr lang="en-GB" sz="2300" dirty="0"/>
              <a:t>Strengthening value chains to </a:t>
            </a:r>
            <a:r>
              <a:rPr lang="en-US" sz="2300" dirty="0"/>
              <a:t>build the capacity of vulnerable communities in </a:t>
            </a:r>
            <a:r>
              <a:rPr lang="en-US" sz="2300" dirty="0" err="1"/>
              <a:t>Manicaland</a:t>
            </a:r>
            <a:r>
              <a:rPr lang="en-US" sz="2300" dirty="0"/>
              <a:t> and Harare urban</a:t>
            </a:r>
            <a:endParaRPr lang="en-IE" sz="2300" dirty="0"/>
          </a:p>
        </p:txBody>
      </p:sp>
      <p:sp>
        <p:nvSpPr>
          <p:cNvPr id="15" name="Rechteck 14">
            <a:extLst>
              <a:ext uri="{FF2B5EF4-FFF2-40B4-BE49-F238E27FC236}">
                <a16:creationId xmlns="" xmlns:a16="http://schemas.microsoft.com/office/drawing/2014/main" id="{511F2B75-E818-704A-84B8-050645893CA7}"/>
              </a:ext>
            </a:extLst>
          </p:cNvPr>
          <p:cNvSpPr/>
          <p:nvPr/>
        </p:nvSpPr>
        <p:spPr>
          <a:xfrm>
            <a:off x="1" y="0"/>
            <a:ext cx="7031015" cy="123986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solidFill>
                  <a:srgbClr val="92D050"/>
                </a:solidFill>
              </a:ln>
            </a:endParaRPr>
          </a:p>
        </p:txBody>
      </p:sp>
      <p:pic>
        <p:nvPicPr>
          <p:cNvPr id="16" name="Picture 9" descr="https://www.cia.gov/library/publications/the-world-factbook/graphics/flags/large/zi-lgflag.gif">
            <a:extLst>
              <a:ext uri="{FF2B5EF4-FFF2-40B4-BE49-F238E27FC236}">
                <a16:creationId xmlns="" xmlns:a16="http://schemas.microsoft.com/office/drawing/2014/main" id="{3D8E1996-66EA-764B-BBFC-D640FD1A2A60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016" y="0"/>
            <a:ext cx="2112984" cy="123986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hteck 16">
            <a:extLst>
              <a:ext uri="{FF2B5EF4-FFF2-40B4-BE49-F238E27FC236}">
                <a16:creationId xmlns="" xmlns:a16="http://schemas.microsoft.com/office/drawing/2014/main" id="{6012802A-C483-0947-A4D3-AAF258981F1C}"/>
              </a:ext>
            </a:extLst>
          </p:cNvPr>
          <p:cNvSpPr/>
          <p:nvPr/>
        </p:nvSpPr>
        <p:spPr>
          <a:xfrm>
            <a:off x="497252" y="0"/>
            <a:ext cx="60365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IE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Rotary Global Grant</a:t>
            </a:r>
          </a:p>
          <a:p>
            <a:pPr lvl="0" algn="ctr"/>
            <a:r>
              <a:rPr lang="en-I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 / UNICEF </a:t>
            </a:r>
          </a:p>
        </p:txBody>
      </p:sp>
    </p:spTree>
    <p:extLst>
      <p:ext uri="{BB962C8B-B14F-4D97-AF65-F5344CB8AC3E}">
        <p14:creationId xmlns:p14="http://schemas.microsoft.com/office/powerpoint/2010/main" val="2083902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E5565AE-469C-4563-B3C7-F5F30F26F0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4040" y="1371647"/>
            <a:ext cx="6289960" cy="4890608"/>
          </a:xfrm>
        </p:spPr>
        <p:txBody>
          <a:bodyPr>
            <a:no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</a:pPr>
            <a:r>
              <a:rPr lang="en-GB" sz="2200" dirty="0"/>
              <a:t>Cholera outbreak 5</a:t>
            </a:r>
            <a:r>
              <a:rPr lang="en-GB" sz="2200" baseline="30000" dirty="0"/>
              <a:t>th</a:t>
            </a:r>
            <a:r>
              <a:rPr lang="en-GB" sz="2200" dirty="0"/>
              <a:t> September in Harare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</a:pPr>
            <a:r>
              <a:rPr lang="en-IE" sz="2200" dirty="0"/>
              <a:t>Total </a:t>
            </a:r>
            <a:r>
              <a:rPr lang="en-IE" sz="2200" b="1" dirty="0"/>
              <a:t>10,969</a:t>
            </a:r>
            <a:r>
              <a:rPr lang="en-IE" sz="2200" dirty="0"/>
              <a:t> </a:t>
            </a:r>
            <a:r>
              <a:rPr lang="en-IE" sz="2200" b="1" dirty="0"/>
              <a:t>cases</a:t>
            </a:r>
            <a:r>
              <a:rPr lang="en-IE" sz="2200" dirty="0"/>
              <a:t> (02/02/2019), including </a:t>
            </a:r>
            <a:r>
              <a:rPr lang="en-IE" sz="2200" b="1" dirty="0"/>
              <a:t>many deaths</a:t>
            </a:r>
            <a:endParaRPr lang="en-IE" sz="2200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</a:pPr>
            <a:r>
              <a:rPr lang="en-GB" sz="2200" dirty="0"/>
              <a:t>Largely confined to Harare urban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</a:pPr>
            <a:r>
              <a:rPr lang="en-IE" sz="2200" dirty="0"/>
              <a:t>Suspected source: Contaminated water from boreholes and wells caused by older, unmaintained water and sewerage infrastructure 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</a:pPr>
            <a:r>
              <a:rPr lang="en-GB" sz="2200" dirty="0"/>
              <a:t>Activities of GOAL include: Water testing and chlorination, support for a rapid response team, training for community volunteers, water and sanitation assessments in schools and health centres and non-food item distributions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</a:pPr>
            <a:r>
              <a:rPr lang="en-GB" sz="2200" dirty="0"/>
              <a:t>GOAL also supporting cholera-affected and vulnerable households with rising food insecurity in Harare urban through cash transfers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2D82D53B-1BE4-459E-85D0-864828CFD3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57" t="13186" r="31014" b="5781"/>
          <a:stretch/>
        </p:blipFill>
        <p:spPr>
          <a:xfrm>
            <a:off x="87394" y="1395237"/>
            <a:ext cx="2743200" cy="5323377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="" xmlns:a16="http://schemas.microsoft.com/office/drawing/2014/main" id="{7D51D310-4047-1043-A7E7-B551EBFEDEFF}"/>
              </a:ext>
            </a:extLst>
          </p:cNvPr>
          <p:cNvSpPr/>
          <p:nvPr/>
        </p:nvSpPr>
        <p:spPr>
          <a:xfrm>
            <a:off x="1" y="0"/>
            <a:ext cx="7031015" cy="123986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solidFill>
                  <a:srgbClr val="92D050"/>
                </a:solidFill>
              </a:ln>
            </a:endParaRPr>
          </a:p>
        </p:txBody>
      </p:sp>
      <p:pic>
        <p:nvPicPr>
          <p:cNvPr id="13" name="Picture 9" descr="https://www.cia.gov/library/publications/the-world-factbook/graphics/flags/large/zi-lgflag.gif">
            <a:extLst>
              <a:ext uri="{FF2B5EF4-FFF2-40B4-BE49-F238E27FC236}">
                <a16:creationId xmlns="" xmlns:a16="http://schemas.microsoft.com/office/drawing/2014/main" id="{4C098C7B-B0B5-8141-868D-9FE276A873F0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016" y="0"/>
            <a:ext cx="2112984" cy="1239864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hteck 13">
            <a:extLst>
              <a:ext uri="{FF2B5EF4-FFF2-40B4-BE49-F238E27FC236}">
                <a16:creationId xmlns="" xmlns:a16="http://schemas.microsoft.com/office/drawing/2014/main" id="{CAEE26C6-4267-7D4A-8A33-A18E36C5382D}"/>
              </a:ext>
            </a:extLst>
          </p:cNvPr>
          <p:cNvSpPr/>
          <p:nvPr/>
        </p:nvSpPr>
        <p:spPr>
          <a:xfrm>
            <a:off x="497252" y="0"/>
            <a:ext cx="60365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IE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Rotary Global Grant</a:t>
            </a:r>
          </a:p>
          <a:p>
            <a:pPr lvl="0" algn="ctr"/>
            <a:r>
              <a:rPr lang="en-I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 / UNICEF </a:t>
            </a:r>
          </a:p>
        </p:txBody>
      </p:sp>
    </p:spTree>
    <p:extLst>
      <p:ext uri="{BB962C8B-B14F-4D97-AF65-F5344CB8AC3E}">
        <p14:creationId xmlns:p14="http://schemas.microsoft.com/office/powerpoint/2010/main" val="284428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arare area map">
            <a:extLst>
              <a:ext uri="{FF2B5EF4-FFF2-40B4-BE49-F238E27FC236}">
                <a16:creationId xmlns="" xmlns:a16="http://schemas.microsoft.com/office/drawing/2014/main" id="{4DF805DE-E99D-41A4-BDFA-C4D1950CC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26" y="1439742"/>
            <a:ext cx="7837744" cy="5327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>
            <a:extLst>
              <a:ext uri="{FF2B5EF4-FFF2-40B4-BE49-F238E27FC236}">
                <a16:creationId xmlns="" xmlns:a16="http://schemas.microsoft.com/office/drawing/2014/main" id="{96541853-F342-469B-93E6-86C5E9291E4B}"/>
              </a:ext>
            </a:extLst>
          </p:cNvPr>
          <p:cNvSpPr/>
          <p:nvPr/>
        </p:nvSpPr>
        <p:spPr>
          <a:xfrm>
            <a:off x="3214771" y="6252851"/>
            <a:ext cx="758567" cy="41376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32E4BB38-2752-4617-9FF1-9EB850100B5B}"/>
              </a:ext>
            </a:extLst>
          </p:cNvPr>
          <p:cNvSpPr/>
          <p:nvPr/>
        </p:nvSpPr>
        <p:spPr>
          <a:xfrm>
            <a:off x="7704815" y="4225427"/>
            <a:ext cx="852156" cy="5188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AC570F6A-2787-499E-B2D6-02A0F11C88E0}"/>
              </a:ext>
            </a:extLst>
          </p:cNvPr>
          <p:cNvSpPr/>
          <p:nvPr/>
        </p:nvSpPr>
        <p:spPr>
          <a:xfrm>
            <a:off x="8115146" y="3471712"/>
            <a:ext cx="852156" cy="5188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4F67E2CD-BA56-4ED8-AC98-5762E229834E}"/>
              </a:ext>
            </a:extLst>
          </p:cNvPr>
          <p:cNvSpPr txBox="1"/>
          <p:nvPr/>
        </p:nvSpPr>
        <p:spPr>
          <a:xfrm>
            <a:off x="8225741" y="3591234"/>
            <a:ext cx="741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 dirty="0" err="1">
                <a:solidFill>
                  <a:srgbClr val="7030A0"/>
                </a:solidFill>
              </a:rPr>
              <a:t>Tafara</a:t>
            </a:r>
            <a:endParaRPr lang="en-IE" sz="1400" b="1" i="1" dirty="0">
              <a:solidFill>
                <a:srgbClr val="7030A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DCC4423B-1374-4E86-BAD4-6658C1804534}"/>
              </a:ext>
            </a:extLst>
          </p:cNvPr>
          <p:cNvSpPr/>
          <p:nvPr/>
        </p:nvSpPr>
        <p:spPr>
          <a:xfrm>
            <a:off x="4373438" y="1524105"/>
            <a:ext cx="852156" cy="5188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F0E43EDB-3896-4CD9-87AC-CCD0A70DFFBA}"/>
              </a:ext>
            </a:extLst>
          </p:cNvPr>
          <p:cNvSpPr txBox="1"/>
          <p:nvPr/>
        </p:nvSpPr>
        <p:spPr>
          <a:xfrm>
            <a:off x="4404099" y="1605177"/>
            <a:ext cx="1029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 dirty="0" err="1">
                <a:solidFill>
                  <a:srgbClr val="7030A0"/>
                </a:solidFill>
              </a:rPr>
              <a:t>Hatcliffe</a:t>
            </a:r>
            <a:endParaRPr lang="en-IE" sz="1400" b="1" i="1" dirty="0">
              <a:solidFill>
                <a:srgbClr val="7030A0"/>
              </a:solidFill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="" xmlns:a16="http://schemas.microsoft.com/office/drawing/2014/main" id="{FFD4D373-6D8E-EC43-B5CB-E90D8F467D18}"/>
              </a:ext>
            </a:extLst>
          </p:cNvPr>
          <p:cNvSpPr/>
          <p:nvPr/>
        </p:nvSpPr>
        <p:spPr>
          <a:xfrm>
            <a:off x="1" y="0"/>
            <a:ext cx="7031015" cy="123986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solidFill>
                  <a:srgbClr val="92D050"/>
                </a:solidFill>
              </a:ln>
            </a:endParaRPr>
          </a:p>
        </p:txBody>
      </p:sp>
      <p:pic>
        <p:nvPicPr>
          <p:cNvPr id="19" name="Picture 9" descr="https://www.cia.gov/library/publications/the-world-factbook/graphics/flags/large/zi-lgflag.gif">
            <a:extLst>
              <a:ext uri="{FF2B5EF4-FFF2-40B4-BE49-F238E27FC236}">
                <a16:creationId xmlns="" xmlns:a16="http://schemas.microsoft.com/office/drawing/2014/main" id="{F1F056A2-EC56-C84F-B610-087827239A6D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016" y="0"/>
            <a:ext cx="2112984" cy="1239864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Rechteck 19">
            <a:extLst>
              <a:ext uri="{FF2B5EF4-FFF2-40B4-BE49-F238E27FC236}">
                <a16:creationId xmlns="" xmlns:a16="http://schemas.microsoft.com/office/drawing/2014/main" id="{EDDD58C0-D3B7-4648-916A-A5E49A52C1C9}"/>
              </a:ext>
            </a:extLst>
          </p:cNvPr>
          <p:cNvSpPr/>
          <p:nvPr/>
        </p:nvSpPr>
        <p:spPr>
          <a:xfrm>
            <a:off x="497252" y="0"/>
            <a:ext cx="60365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IE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Rotary Global Grant</a:t>
            </a:r>
          </a:p>
          <a:p>
            <a:pPr lvl="0" algn="ctr"/>
            <a:r>
              <a:rPr lang="en-I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 / UNICEF </a:t>
            </a:r>
          </a:p>
        </p:txBody>
      </p:sp>
    </p:spTree>
    <p:extLst>
      <p:ext uri="{BB962C8B-B14F-4D97-AF65-F5344CB8AC3E}">
        <p14:creationId xmlns:p14="http://schemas.microsoft.com/office/powerpoint/2010/main" val="4200478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280436CA-171C-471A-A9F5-5272B4FC0C8B}"/>
              </a:ext>
            </a:extLst>
          </p:cNvPr>
          <p:cNvSpPr txBox="1"/>
          <p:nvPr/>
        </p:nvSpPr>
        <p:spPr>
          <a:xfrm>
            <a:off x="2275290" y="-82473"/>
            <a:ext cx="68687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dirty="0">
                <a:solidFill>
                  <a:prstClr val="white"/>
                </a:solidFill>
                <a:latin typeface="Champion HTFFeatherweight" pitchFamily="2" charset="0"/>
              </a:rPr>
              <a:t>Key assessment findings</a:t>
            </a:r>
            <a:endParaRPr lang="en-US" sz="4000" dirty="0">
              <a:solidFill>
                <a:prstClr val="white"/>
              </a:solidFill>
              <a:latin typeface="Champion HTFFeatherweight" pitchFamily="2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C6B8A0F4-3612-4051-8CD4-DE8EC05838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443482"/>
            <a:ext cx="8210550" cy="5527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dirty="0"/>
              <a:t>Health Assessment:</a:t>
            </a: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7 Health institutions : 4 </a:t>
            </a:r>
            <a:r>
              <a:rPr lang="en-GB" dirty="0" err="1"/>
              <a:t>Mbare</a:t>
            </a:r>
            <a:r>
              <a:rPr lang="en-GB" dirty="0"/>
              <a:t>, 2 </a:t>
            </a:r>
            <a:r>
              <a:rPr lang="en-GB" dirty="0" err="1"/>
              <a:t>Tafara</a:t>
            </a:r>
            <a:r>
              <a:rPr lang="en-GB" dirty="0"/>
              <a:t> , 1 </a:t>
            </a:r>
            <a:r>
              <a:rPr lang="en-GB" dirty="0" err="1"/>
              <a:t>Hatcliffe</a:t>
            </a:r>
            <a:endParaRPr lang="en-GB" dirty="0"/>
          </a:p>
          <a:p>
            <a:pPr marL="0" indent="0">
              <a:buNone/>
            </a:pPr>
            <a:endParaRPr lang="en-IE" dirty="0"/>
          </a:p>
          <a:p>
            <a:pPr lvl="1"/>
            <a:r>
              <a:rPr lang="en-GB" sz="2500" dirty="0"/>
              <a:t>4 facilities in </a:t>
            </a:r>
            <a:r>
              <a:rPr lang="en-GB" sz="2500" dirty="0" err="1"/>
              <a:t>Mbare</a:t>
            </a:r>
            <a:r>
              <a:rPr lang="en-GB" sz="2500" dirty="0"/>
              <a:t> have piped municipal water supply, 3 have boreholes within the institutions</a:t>
            </a:r>
            <a:endParaRPr lang="en-IE" sz="2500" dirty="0"/>
          </a:p>
          <a:p>
            <a:pPr lvl="1"/>
            <a:r>
              <a:rPr lang="en-GB" sz="2500" dirty="0"/>
              <a:t>1 clinic (</a:t>
            </a:r>
            <a:r>
              <a:rPr lang="en-GB" sz="2500" dirty="0" err="1"/>
              <a:t>Tafara</a:t>
            </a:r>
            <a:r>
              <a:rPr lang="en-GB" sz="2500" dirty="0"/>
              <a:t>) had no drinking water accessible by patients and staff members. </a:t>
            </a:r>
          </a:p>
          <a:p>
            <a:pPr lvl="1"/>
            <a:r>
              <a:rPr lang="en-GB" sz="2500" dirty="0"/>
              <a:t>The borehole at </a:t>
            </a:r>
            <a:r>
              <a:rPr lang="en-GB" sz="2500" dirty="0" err="1"/>
              <a:t>Tafara</a:t>
            </a:r>
            <a:r>
              <a:rPr lang="en-GB" sz="2500" dirty="0"/>
              <a:t> clinic has a hand-pump whilst all other clinic boreholes are motorised. It also faces water shortages for 2 months in the dry season</a:t>
            </a:r>
            <a:endParaRPr lang="en-IE" sz="2500" dirty="0"/>
          </a:p>
          <a:p>
            <a:pPr lvl="1"/>
            <a:r>
              <a:rPr lang="en-GB" sz="2500" dirty="0" err="1"/>
              <a:t>Tafara</a:t>
            </a:r>
            <a:r>
              <a:rPr lang="en-GB" sz="2500" dirty="0"/>
              <a:t> and </a:t>
            </a:r>
            <a:r>
              <a:rPr lang="en-GB" sz="2500" dirty="0" err="1"/>
              <a:t>Hatcliffe</a:t>
            </a:r>
            <a:r>
              <a:rPr lang="en-GB" sz="2500" dirty="0"/>
              <a:t> clinics do not chlorinate (treat) water</a:t>
            </a:r>
            <a:endParaRPr lang="en-IE" sz="2500" dirty="0"/>
          </a:p>
          <a:p>
            <a:pPr lvl="1"/>
            <a:r>
              <a:rPr lang="en-GB" sz="2500" dirty="0" err="1"/>
              <a:t>Tafara</a:t>
            </a:r>
            <a:r>
              <a:rPr lang="en-GB" sz="2500" dirty="0"/>
              <a:t> clinic has inadequate numbers of toilet facilities for both patients and staff.</a:t>
            </a:r>
            <a:endParaRPr lang="en-IE" sz="2500" dirty="0"/>
          </a:p>
          <a:p>
            <a:pPr lvl="1"/>
            <a:r>
              <a:rPr lang="en-GB" sz="2500" dirty="0"/>
              <a:t>None of the health facilities have functional waste water disposal.</a:t>
            </a:r>
            <a:endParaRPr lang="en-IE" sz="2500" dirty="0"/>
          </a:p>
          <a:p>
            <a:pPr marL="0" indent="0">
              <a:buNone/>
            </a:pPr>
            <a:r>
              <a:rPr lang="en-GB" dirty="0"/>
              <a:t> </a:t>
            </a:r>
            <a:endParaRPr lang="en-IE" dirty="0"/>
          </a:p>
          <a:p>
            <a:endParaRPr lang="en-IE" dirty="0"/>
          </a:p>
        </p:txBody>
      </p:sp>
      <p:sp>
        <p:nvSpPr>
          <p:cNvPr id="6" name="Rechteck 5">
            <a:extLst>
              <a:ext uri="{FF2B5EF4-FFF2-40B4-BE49-F238E27FC236}">
                <a16:creationId xmlns="" xmlns:a16="http://schemas.microsoft.com/office/drawing/2014/main" id="{0F561CAE-8DD2-3142-99ED-1529FDB79909}"/>
              </a:ext>
            </a:extLst>
          </p:cNvPr>
          <p:cNvSpPr/>
          <p:nvPr/>
        </p:nvSpPr>
        <p:spPr>
          <a:xfrm>
            <a:off x="1" y="0"/>
            <a:ext cx="7031015" cy="123986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solidFill>
                  <a:srgbClr val="92D050"/>
                </a:solidFill>
              </a:ln>
            </a:endParaRPr>
          </a:p>
        </p:txBody>
      </p:sp>
      <p:pic>
        <p:nvPicPr>
          <p:cNvPr id="7" name="Picture 9" descr="https://www.cia.gov/library/publications/the-world-factbook/graphics/flags/large/zi-lgflag.gif">
            <a:extLst>
              <a:ext uri="{FF2B5EF4-FFF2-40B4-BE49-F238E27FC236}">
                <a16:creationId xmlns="" xmlns:a16="http://schemas.microsoft.com/office/drawing/2014/main" id="{2266C0E3-1E6E-AD43-B9DF-0D3C1057F338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016" y="0"/>
            <a:ext cx="2112984" cy="123986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hteck 7">
            <a:extLst>
              <a:ext uri="{FF2B5EF4-FFF2-40B4-BE49-F238E27FC236}">
                <a16:creationId xmlns="" xmlns:a16="http://schemas.microsoft.com/office/drawing/2014/main" id="{D3CD6B62-8186-B648-8AC1-40F300E989DB}"/>
              </a:ext>
            </a:extLst>
          </p:cNvPr>
          <p:cNvSpPr/>
          <p:nvPr/>
        </p:nvSpPr>
        <p:spPr>
          <a:xfrm>
            <a:off x="497252" y="0"/>
            <a:ext cx="60365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IE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Rotary Global Grant</a:t>
            </a:r>
          </a:p>
          <a:p>
            <a:pPr lvl="0" algn="ctr"/>
            <a:r>
              <a:rPr lang="en-I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 / UNICEF </a:t>
            </a:r>
          </a:p>
        </p:txBody>
      </p:sp>
    </p:spTree>
    <p:extLst>
      <p:ext uri="{BB962C8B-B14F-4D97-AF65-F5344CB8AC3E}">
        <p14:creationId xmlns:p14="http://schemas.microsoft.com/office/powerpoint/2010/main" val="330837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C6B8A0F4-3612-4051-8CD4-DE8EC05838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219" y="1186965"/>
            <a:ext cx="9240982" cy="5979912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220000"/>
              </a:lnSpc>
              <a:buNone/>
            </a:pPr>
            <a:r>
              <a:rPr lang="en-GB" sz="10400" b="1" dirty="0"/>
              <a:t>Schools Assessment:</a:t>
            </a:r>
          </a:p>
          <a:p>
            <a:pPr lvl="0">
              <a:buNone/>
            </a:pPr>
            <a:r>
              <a:rPr lang="en-GB" sz="10400" dirty="0">
                <a:solidFill>
                  <a:prstClr val="black"/>
                </a:solidFill>
              </a:rPr>
              <a:t>22 primary and 13 secondary schools: </a:t>
            </a:r>
          </a:p>
          <a:p>
            <a:pPr lvl="0">
              <a:buNone/>
            </a:pPr>
            <a:r>
              <a:rPr lang="en-GB" sz="10400" dirty="0" err="1">
                <a:solidFill>
                  <a:prstClr val="black"/>
                </a:solidFill>
              </a:rPr>
              <a:t>Mabvuku</a:t>
            </a:r>
            <a:r>
              <a:rPr lang="en-GB" sz="10400" dirty="0">
                <a:solidFill>
                  <a:prstClr val="black"/>
                </a:solidFill>
              </a:rPr>
              <a:t> /</a:t>
            </a:r>
            <a:r>
              <a:rPr lang="en-GB" sz="10400" dirty="0" err="1">
                <a:solidFill>
                  <a:prstClr val="black"/>
                </a:solidFill>
              </a:rPr>
              <a:t>Tafara</a:t>
            </a:r>
            <a:r>
              <a:rPr lang="en-GB" sz="10400" dirty="0">
                <a:solidFill>
                  <a:prstClr val="black"/>
                </a:solidFill>
              </a:rPr>
              <a:t> (10/5), </a:t>
            </a:r>
            <a:r>
              <a:rPr lang="en-GB" sz="10400" dirty="0" err="1">
                <a:solidFill>
                  <a:prstClr val="black"/>
                </a:solidFill>
              </a:rPr>
              <a:t>Mbare</a:t>
            </a:r>
            <a:r>
              <a:rPr lang="en-GB" sz="10400" dirty="0">
                <a:solidFill>
                  <a:prstClr val="black"/>
                </a:solidFill>
              </a:rPr>
              <a:t>: 13 schools (9/4) </a:t>
            </a:r>
            <a:r>
              <a:rPr lang="en-GB" sz="10400" dirty="0" err="1">
                <a:solidFill>
                  <a:prstClr val="black"/>
                </a:solidFill>
              </a:rPr>
              <a:t>Hatcliffe</a:t>
            </a:r>
            <a:r>
              <a:rPr lang="en-GB" sz="10400" dirty="0">
                <a:solidFill>
                  <a:prstClr val="black"/>
                </a:solidFill>
              </a:rPr>
              <a:t>: (4/3)  </a:t>
            </a:r>
          </a:p>
          <a:p>
            <a:pPr lvl="1"/>
            <a:endParaRPr lang="en-IE" sz="9600" dirty="0"/>
          </a:p>
          <a:p>
            <a:pPr lvl="1"/>
            <a:r>
              <a:rPr lang="en-IE" sz="9200" dirty="0"/>
              <a:t>Dilapidated sanitary infrastructure </a:t>
            </a:r>
          </a:p>
          <a:p>
            <a:pPr lvl="1"/>
            <a:r>
              <a:rPr lang="en-IE" sz="9200" dirty="0"/>
              <a:t>Inadequate numbers of toilets, to less latrines</a:t>
            </a:r>
          </a:p>
          <a:p>
            <a:pPr lvl="1"/>
            <a:r>
              <a:rPr lang="en-IE" sz="9200" dirty="0"/>
              <a:t>No or limited access to clean/safe water supply</a:t>
            </a:r>
          </a:p>
          <a:p>
            <a:pPr lvl="1"/>
            <a:r>
              <a:rPr lang="en-IE" sz="9200" dirty="0"/>
              <a:t>31 schools depend on borehole water, 1 sharing </a:t>
            </a:r>
          </a:p>
          <a:p>
            <a:pPr lvl="1">
              <a:buNone/>
            </a:pPr>
            <a:r>
              <a:rPr lang="en-IE" sz="9200" dirty="0"/>
              <a:t>	neighbour property, 1 unprotected shallow well</a:t>
            </a:r>
          </a:p>
          <a:p>
            <a:pPr lvl="1">
              <a:buNone/>
            </a:pPr>
            <a:r>
              <a:rPr lang="en-IE" sz="9200" dirty="0"/>
              <a:t>	Only 2 rely on municipal (piped) water </a:t>
            </a:r>
          </a:p>
          <a:p>
            <a:pPr lvl="1"/>
            <a:r>
              <a:rPr lang="en-IE" sz="9200" dirty="0"/>
              <a:t>Nearly all of them no chlorinate (treat) water</a:t>
            </a:r>
          </a:p>
          <a:p>
            <a:pPr lvl="1"/>
            <a:r>
              <a:rPr lang="en-IE" sz="9200" dirty="0"/>
              <a:t>Menstruation hygiene is being given less attention </a:t>
            </a:r>
          </a:p>
          <a:p>
            <a:pPr lvl="1"/>
            <a:r>
              <a:rPr lang="en-IE" sz="9200" dirty="0"/>
              <a:t>No separate budget to maintain WASH in the schools</a:t>
            </a:r>
          </a:p>
          <a:p>
            <a:pPr lvl="1">
              <a:buNone/>
            </a:pPr>
            <a:endParaRPr lang="en-IE" sz="10400" dirty="0"/>
          </a:p>
          <a:p>
            <a:endParaRPr lang="en-IE" dirty="0"/>
          </a:p>
        </p:txBody>
      </p:sp>
      <p:sp>
        <p:nvSpPr>
          <p:cNvPr id="6" name="Rechteck 5">
            <a:extLst>
              <a:ext uri="{FF2B5EF4-FFF2-40B4-BE49-F238E27FC236}">
                <a16:creationId xmlns="" xmlns:a16="http://schemas.microsoft.com/office/drawing/2014/main" id="{583C19F3-4601-634D-9526-053774AA40FB}"/>
              </a:ext>
            </a:extLst>
          </p:cNvPr>
          <p:cNvSpPr/>
          <p:nvPr/>
        </p:nvSpPr>
        <p:spPr>
          <a:xfrm>
            <a:off x="1" y="0"/>
            <a:ext cx="7031015" cy="123986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solidFill>
                  <a:srgbClr val="92D050"/>
                </a:solidFill>
              </a:ln>
            </a:endParaRPr>
          </a:p>
        </p:txBody>
      </p:sp>
      <p:pic>
        <p:nvPicPr>
          <p:cNvPr id="7" name="Picture 9" descr="https://www.cia.gov/library/publications/the-world-factbook/graphics/flags/large/zi-lgflag.gif">
            <a:extLst>
              <a:ext uri="{FF2B5EF4-FFF2-40B4-BE49-F238E27FC236}">
                <a16:creationId xmlns="" xmlns:a16="http://schemas.microsoft.com/office/drawing/2014/main" id="{9558CAAF-C968-E746-A109-026ADEEDB75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016" y="0"/>
            <a:ext cx="2112984" cy="123986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hteck 7">
            <a:extLst>
              <a:ext uri="{FF2B5EF4-FFF2-40B4-BE49-F238E27FC236}">
                <a16:creationId xmlns="" xmlns:a16="http://schemas.microsoft.com/office/drawing/2014/main" id="{0403B8B7-3A29-854F-984E-5A84A106A83C}"/>
              </a:ext>
            </a:extLst>
          </p:cNvPr>
          <p:cNvSpPr/>
          <p:nvPr/>
        </p:nvSpPr>
        <p:spPr>
          <a:xfrm>
            <a:off x="497252" y="0"/>
            <a:ext cx="60365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IE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Rotary Global Grant</a:t>
            </a:r>
          </a:p>
          <a:p>
            <a:pPr lvl="0" algn="ctr"/>
            <a:r>
              <a:rPr lang="en-I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 / UNICEF </a:t>
            </a:r>
          </a:p>
        </p:txBody>
      </p:sp>
    </p:spTree>
    <p:extLst>
      <p:ext uri="{BB962C8B-B14F-4D97-AF65-F5344CB8AC3E}">
        <p14:creationId xmlns:p14="http://schemas.microsoft.com/office/powerpoint/2010/main" val="296217403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OAL Powerpoint Template" id="{AF7C60D3-52FC-4E2B-ABCA-B96E34DA43BD}" vid="{96BA5B8D-0727-4AAE-BACD-36307FBE32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9B85114893424CACB7A948C0B95E39" ma:contentTypeVersion="4" ma:contentTypeDescription="Create a new document." ma:contentTypeScope="" ma:versionID="e445d507a3aa140534113e0d52edf1cb">
  <xsd:schema xmlns:xsd="http://www.w3.org/2001/XMLSchema" xmlns:xs="http://www.w3.org/2001/XMLSchema" xmlns:p="http://schemas.microsoft.com/office/2006/metadata/properties" xmlns:ns2="179bdbd1-6753-4a6d-95fd-b159e59c7753" xmlns:ns3="5fa9a060-2868-42cc-b72a-84c60ba6e69d" targetNamespace="http://schemas.microsoft.com/office/2006/metadata/properties" ma:root="true" ma:fieldsID="f968dab05d5b01ba6d6617e1ef52fb33" ns2:_="" ns3:_="">
    <xsd:import namespace="179bdbd1-6753-4a6d-95fd-b159e59c7753"/>
    <xsd:import namespace="5fa9a060-2868-42cc-b72a-84c60ba6e69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9bdbd1-6753-4a6d-95fd-b159e59c775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a9a060-2868-42cc-b72a-84c60ba6e69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CD07BE6-593A-4F82-A46A-FBE262D6429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4870900-5A1F-4EE0-B95E-443BBE35D9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9bdbd1-6753-4a6d-95fd-b159e59c7753"/>
    <ds:schemaRef ds:uri="5fa9a060-2868-42cc-b72a-84c60ba6e69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A364750-6746-4A99-A4FA-9E2A89C99986}">
  <ds:schemaRefs>
    <ds:schemaRef ds:uri="http://schemas.openxmlformats.org/package/2006/metadata/core-properties"/>
    <ds:schemaRef ds:uri="5fa9a060-2868-42cc-b72a-84c60ba6e69d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  <ds:schemaRef ds:uri="http://purl.org/dc/terms/"/>
    <ds:schemaRef ds:uri="179bdbd1-6753-4a6d-95fd-b159e59c7753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658</Words>
  <Application>Microsoft Office PowerPoint</Application>
  <PresentationFormat>画面に合わせる (4:3)</PresentationFormat>
  <Paragraphs>135</Paragraphs>
  <Slides>11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8" baseType="lpstr">
      <vt:lpstr>Champion HTFFeatherweight</vt:lpstr>
      <vt:lpstr>Helvetica Neue Light</vt:lpstr>
      <vt:lpstr>Hind Siliguri Light</vt:lpstr>
      <vt:lpstr>Arial</vt:lpstr>
      <vt:lpstr>Calibri</vt:lpstr>
      <vt:lpstr>Calibri Light</vt:lpstr>
      <vt:lpstr>1_Office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Rogers</dc:creator>
  <cp:lastModifiedBy>Setsuko Urushibara</cp:lastModifiedBy>
  <cp:revision>112</cp:revision>
  <dcterms:created xsi:type="dcterms:W3CDTF">2019-01-30T08:19:39Z</dcterms:created>
  <dcterms:modified xsi:type="dcterms:W3CDTF">2019-04-03T04:55:59Z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0x010100569B85114893424CACB7A948C0B95E39</vt:lpwstr>
  </property>
</Properties>
</file>