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6" r:id="rId4"/>
    <p:sldId id="267" r:id="rId5"/>
    <p:sldId id="268" r:id="rId6"/>
    <p:sldId id="272" r:id="rId7"/>
    <p:sldId id="274" r:id="rId8"/>
    <p:sldId id="269" r:id="rId9"/>
    <p:sldId id="275" r:id="rId10"/>
    <p:sldId id="271" r:id="rId11"/>
    <p:sldId id="258" r:id="rId12"/>
    <p:sldId id="259" r:id="rId13"/>
    <p:sldId id="260" r:id="rId14"/>
    <p:sldId id="263" r:id="rId15"/>
    <p:sldId id="261" r:id="rId16"/>
    <p:sldId id="264" r:id="rId17"/>
    <p:sldId id="265" r:id="rId18"/>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466B7F3-53A4-41BD-8DEC-94D08667F3C8}">
          <p14:sldIdLst>
            <p14:sldId id="256"/>
            <p14:sldId id="257"/>
            <p14:sldId id="266"/>
            <p14:sldId id="267"/>
            <p14:sldId id="268"/>
            <p14:sldId id="272"/>
            <p14:sldId id="274"/>
            <p14:sldId id="269"/>
            <p14:sldId id="275"/>
            <p14:sldId id="271"/>
            <p14:sldId id="258"/>
            <p14:sldId id="259"/>
            <p14:sldId id="260"/>
            <p14:sldId id="263"/>
            <p14:sldId id="261"/>
            <p14:sldId id="264"/>
            <p14:sldId id="2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雅章 大野" initials="雅章" lastIdx="2" clrIdx="0">
    <p:extLst>
      <p:ext uri="{19B8F6BF-5375-455C-9EA6-DF929625EA0E}">
        <p15:presenceInfo xmlns:p15="http://schemas.microsoft.com/office/powerpoint/2012/main" userId="86760e50a88459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257" autoAdjust="0"/>
  </p:normalViewPr>
  <p:slideViewPr>
    <p:cSldViewPr snapToGrid="0">
      <p:cViewPr varScale="1">
        <p:scale>
          <a:sx n="96" d="100"/>
          <a:sy n="96" d="100"/>
        </p:scale>
        <p:origin x="1152" y="90"/>
      </p:cViewPr>
      <p:guideLst/>
    </p:cSldViewPr>
  </p:slideViewPr>
  <p:outlineViewPr>
    <p:cViewPr>
      <p:scale>
        <a:sx n="33" d="100"/>
        <a:sy n="33" d="100"/>
      </p:scale>
      <p:origin x="0" y="-14078"/>
    </p:cViewPr>
  </p:outlineViewPr>
  <p:notesTextViewPr>
    <p:cViewPr>
      <p:scale>
        <a:sx n="1" d="1"/>
        <a:sy n="1" d="1"/>
      </p:scale>
      <p:origin x="0" y="0"/>
    </p:cViewPr>
  </p:notesTextViewPr>
  <p:notesViewPr>
    <p:cSldViewPr snapToGrid="0">
      <p:cViewPr varScale="1">
        <p:scale>
          <a:sx n="60" d="100"/>
          <a:sy n="60" d="100"/>
        </p:scale>
        <p:origin x="3264"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1E821CD7-47D1-4427-8F63-EE16930DE1E2}" type="datetimeFigureOut">
              <a:rPr kumimoji="1" lang="ja-JP" altLang="en-US" smtClean="0"/>
              <a:t>2020/12/25</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016E7696-B332-4733-8B5F-6F38D6ABCAA6}" type="slidenum">
              <a:rPr kumimoji="1" lang="ja-JP" altLang="en-US" smtClean="0"/>
              <a:t>‹#›</a:t>
            </a:fld>
            <a:endParaRPr kumimoji="1" lang="ja-JP" altLang="en-US"/>
          </a:p>
        </p:txBody>
      </p:sp>
    </p:spTree>
    <p:extLst>
      <p:ext uri="{BB962C8B-B14F-4D97-AF65-F5344CB8AC3E}">
        <p14:creationId xmlns:p14="http://schemas.microsoft.com/office/powerpoint/2010/main" val="21555739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みなさんこんにちは社会奉仕委員長の大野です。</a:t>
            </a:r>
          </a:p>
          <a:p>
            <a:r>
              <a:rPr kumimoji="1" lang="ja-JP" altLang="en-US" dirty="0"/>
              <a:t>社会奉仕委員会は、皆様のクラブが、地域のニーズに取り組む社会奉仕プロジェクトを支援する委員会です。</a:t>
            </a:r>
          </a:p>
          <a:p>
            <a:r>
              <a:rPr kumimoji="1" lang="ja-JP" altLang="en-US" dirty="0"/>
              <a:t>その役割は①地区内外の奉仕プロジェクトの事例収集と研究②  当委員会主催のセミナーや卓話を通じた奉仕プロジェクトの必要性の啓蒙と事例紹介</a:t>
            </a:r>
          </a:p>
          <a:p>
            <a:r>
              <a:rPr kumimoji="1" lang="ja-JP" altLang="en-US" dirty="0"/>
              <a:t>③地区財団委員会と協力し各種補助金の紹介と地区補助金審査会に向けた奉仕プロジェクトの支援　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1</a:t>
            </a:fld>
            <a:endParaRPr kumimoji="1" lang="ja-JP" altLang="en-US"/>
          </a:p>
        </p:txBody>
      </p:sp>
    </p:spTree>
    <p:extLst>
      <p:ext uri="{BB962C8B-B14F-4D97-AF65-F5344CB8AC3E}">
        <p14:creationId xmlns:p14="http://schemas.microsoft.com/office/powerpoint/2010/main" val="368739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日本では</a:t>
            </a:r>
            <a:r>
              <a:rPr kumimoji="1" lang="en-US" altLang="ja-JP" dirty="0"/>
              <a:t>5</a:t>
            </a:r>
            <a:r>
              <a:rPr kumimoji="1" lang="ja-JP" altLang="en-US" dirty="0"/>
              <a:t>大奉仕プロジェクトを中心に考えます。セブロータリーでどのように奉仕プロジェクトを立案しているのか尋ねてみました。</a:t>
            </a:r>
          </a:p>
          <a:p>
            <a:r>
              <a:rPr kumimoji="1" lang="en-US" altLang="ja-JP" dirty="0"/>
              <a:t>6</a:t>
            </a:r>
            <a:r>
              <a:rPr kumimoji="1" lang="ja-JP" altLang="en-US" dirty="0"/>
              <a:t>大重点分野の中でどの項目のプロジェクトが抜けているか。その重点分野で地域ニーズはないのか。常にアンテナを立て探している。</a:t>
            </a:r>
          </a:p>
          <a:p>
            <a:r>
              <a:rPr kumimoji="1" lang="ja-JP" altLang="en-US" dirty="0"/>
              <a:t>水野統括委員長が行ったシンガポールのクラブでも同じ考え方をしていました。</a:t>
            </a:r>
          </a:p>
          <a:p>
            <a:r>
              <a:rPr kumimoji="1" lang="en-US" altLang="ja-JP" dirty="0"/>
              <a:t>6</a:t>
            </a:r>
            <a:r>
              <a:rPr kumimoji="1" lang="ja-JP" altLang="en-US" dirty="0"/>
              <a:t>つの重点分野は最近</a:t>
            </a:r>
            <a:r>
              <a:rPr kumimoji="1" lang="en-US" altLang="ja-JP" dirty="0"/>
              <a:t>1</a:t>
            </a:r>
            <a:r>
              <a:rPr kumimoji="1" lang="ja-JP" altLang="en-US" dirty="0"/>
              <a:t>つ増えて次のようになりました。</a:t>
            </a:r>
          </a:p>
          <a:p>
            <a:r>
              <a:rPr kumimoji="1" lang="ja-JP" altLang="en-US" dirty="0"/>
              <a:t>平和の推進・疾病との闘い・水と衛生・母子の健康・教育の支援・地域経済の発展それに環境の保全が加わり</a:t>
            </a:r>
            <a:r>
              <a:rPr kumimoji="1" lang="en-US" altLang="ja-JP" dirty="0"/>
              <a:t>7</a:t>
            </a:r>
            <a:r>
              <a:rPr kumimoji="1" lang="ja-JP" altLang="en-US" dirty="0"/>
              <a:t>つの重点分野になりました。</a:t>
            </a:r>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10</a:t>
            </a:fld>
            <a:endParaRPr kumimoji="1" lang="ja-JP" altLang="en-US"/>
          </a:p>
        </p:txBody>
      </p:sp>
    </p:spTree>
    <p:extLst>
      <p:ext uri="{BB962C8B-B14F-4D97-AF65-F5344CB8AC3E}">
        <p14:creationId xmlns:p14="http://schemas.microsoft.com/office/powerpoint/2010/main" val="2412080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本年度当委員会が取り組む新たな課題として災害支援方法の検討が加わりました。</a:t>
            </a:r>
          </a:p>
          <a:p>
            <a:r>
              <a:rPr kumimoji="1" lang="ja-JP" altLang="en-US" dirty="0"/>
              <a:t>昨年の台風</a:t>
            </a:r>
            <a:r>
              <a:rPr kumimoji="1" lang="en-US" altLang="ja-JP" dirty="0"/>
              <a:t>15</a:t>
            </a:r>
            <a:r>
              <a:rPr kumimoji="1" lang="ja-JP" altLang="en-US" dirty="0"/>
              <a:t>号・</a:t>
            </a:r>
            <a:r>
              <a:rPr kumimoji="1" lang="en-US" altLang="ja-JP" dirty="0"/>
              <a:t>19</a:t>
            </a:r>
            <a:r>
              <a:rPr kumimoji="1" lang="ja-JP" altLang="en-US" dirty="0"/>
              <a:t>号は千葉県に多大な被害をもたらしました。</a:t>
            </a:r>
          </a:p>
          <a:p>
            <a:r>
              <a:rPr kumimoji="1" lang="ja-JP" altLang="en-US" dirty="0"/>
              <a:t>昨年の奉仕セミナーでも鋸南ロータリーさんの報告は生々しいものでした。</a:t>
            </a:r>
          </a:p>
          <a:p>
            <a:r>
              <a:rPr kumimoji="1" lang="ja-JP" altLang="en-US" dirty="0"/>
              <a:t>このように近年の大型台風による水害が各地で頻発・東南海地震や首都直下型地震発生の可能性</a:t>
            </a:r>
          </a:p>
          <a:p>
            <a:r>
              <a:rPr kumimoji="1" lang="ja-JP" altLang="en-US" dirty="0"/>
              <a:t>これらの災害に備え災害発生時にどのように支援していくのか日頃からの検討が必要です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11</a:t>
            </a:fld>
            <a:endParaRPr kumimoji="1" lang="ja-JP" altLang="en-US"/>
          </a:p>
        </p:txBody>
      </p:sp>
    </p:spTree>
    <p:extLst>
      <p:ext uri="{BB962C8B-B14F-4D97-AF65-F5344CB8AC3E}">
        <p14:creationId xmlns:p14="http://schemas.microsoft.com/office/powerpoint/2010/main" val="2970782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そこでまず他地区でどのような取り組みがあるのか調査をしました。</a:t>
            </a:r>
          </a:p>
          <a:p>
            <a:r>
              <a:rPr kumimoji="1" lang="ja-JP" altLang="en-US" dirty="0"/>
              <a:t>熊本の水害時人吉地区で行われた災害支援物資拠点を設置した例</a:t>
            </a:r>
          </a:p>
          <a:p>
            <a:r>
              <a:rPr kumimoji="1" lang="ja-JP" altLang="en-US" dirty="0"/>
              <a:t>中越地震をきっかけとした新潟地区での行政との連携の事例</a:t>
            </a:r>
          </a:p>
          <a:p>
            <a:r>
              <a:rPr kumimoji="1" lang="ja-JP" altLang="en-US" dirty="0"/>
              <a:t>を見てみましょう。</a:t>
            </a:r>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12</a:t>
            </a:fld>
            <a:endParaRPr kumimoji="1" lang="ja-JP" altLang="en-US"/>
          </a:p>
        </p:txBody>
      </p:sp>
    </p:spTree>
    <p:extLst>
      <p:ext uri="{BB962C8B-B14F-4D97-AF65-F5344CB8AC3E}">
        <p14:creationId xmlns:p14="http://schemas.microsoft.com/office/powerpoint/2010/main" val="244931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　熊本　人吉地区　では災害時に支援物資拠点の設置した事例です。</a:t>
            </a:r>
          </a:p>
          <a:p>
            <a:r>
              <a:rPr kumimoji="1" lang="ja-JP" altLang="en-US" dirty="0"/>
              <a:t>平時より支援物資拠点場所を検討　有事には支援物資の受け入れ拠点として空き店舗を活用していました。            </a:t>
            </a:r>
          </a:p>
          <a:p>
            <a:r>
              <a:rPr kumimoji="1" lang="ja-JP" altLang="en-US" dirty="0"/>
              <a:t>有事にはボランティアによる支援物資の仕分け作業場所として活用し 行政へ物資を提供　また住民への配布を行っていました。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13</a:t>
            </a:fld>
            <a:endParaRPr kumimoji="1" lang="ja-JP" altLang="en-US"/>
          </a:p>
        </p:txBody>
      </p:sp>
    </p:spTree>
    <p:extLst>
      <p:ext uri="{BB962C8B-B14F-4D97-AF65-F5344CB8AC3E}">
        <p14:creationId xmlns:p14="http://schemas.microsoft.com/office/powerpoint/2010/main" val="222232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新潟地区ではロータリー地域協働ネットワークセンターを設置し行政や関連団体との連携を行っています。</a:t>
            </a:r>
          </a:p>
          <a:p>
            <a:r>
              <a:rPr kumimoji="1" lang="ja-JP" altLang="en-US" dirty="0"/>
              <a:t>地区として「継続性のある特別委員会」を設置</a:t>
            </a:r>
          </a:p>
          <a:p>
            <a:r>
              <a:rPr kumimoji="1" lang="ja-JP" altLang="en-US" dirty="0"/>
              <a:t>各クラブは連絡員の選定・ 支援スキルを持った人員・機材のリスト化に協力　地区センターはそれを取りまとめます。</a:t>
            </a:r>
          </a:p>
          <a:p>
            <a:r>
              <a:rPr kumimoji="1" lang="ja-JP" altLang="en-US" dirty="0"/>
              <a:t>また年に一度の地区防災セミナーの実施や 国や自治体との連携の継続を図っています。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14</a:t>
            </a:fld>
            <a:endParaRPr kumimoji="1" lang="ja-JP" altLang="en-US"/>
          </a:p>
        </p:txBody>
      </p:sp>
    </p:spTree>
    <p:extLst>
      <p:ext uri="{BB962C8B-B14F-4D97-AF65-F5344CB8AC3E}">
        <p14:creationId xmlns:p14="http://schemas.microsoft.com/office/powerpoint/2010/main" val="508319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センターの役割として</a:t>
            </a:r>
          </a:p>
          <a:p>
            <a:r>
              <a:rPr kumimoji="1" lang="ja-JP" altLang="en-US" dirty="0"/>
              <a:t>平 常 時　・会員への情報提供（広報・セミナーなど）・地域活性化、防災、青少年保護（命の電話）・地域コミュニケーションの醸成、犯罪被害者の支援</a:t>
            </a:r>
          </a:p>
          <a:p>
            <a:r>
              <a:rPr kumimoji="1" lang="ja-JP" altLang="en-US" dirty="0"/>
              <a:t>非 常 時</a:t>
            </a:r>
          </a:p>
          <a:p>
            <a:r>
              <a:rPr kumimoji="1" lang="ja-JP" altLang="en-US" dirty="0"/>
              <a:t>（必要に応じて対策本部等を設置・対応）・物資調達、輸送、医療救護・教育支援、外国人支援、募金</a:t>
            </a:r>
            <a:r>
              <a:rPr kumimoji="1" lang="en-US" altLang="ja-JP" dirty="0"/>
              <a:t>…</a:t>
            </a:r>
            <a:r>
              <a:rPr kumimoji="1" lang="ja-JP" altLang="en-US" dirty="0"/>
              <a:t>等を行います。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15</a:t>
            </a:fld>
            <a:endParaRPr kumimoji="1" lang="ja-JP" altLang="en-US"/>
          </a:p>
        </p:txBody>
      </p:sp>
    </p:spTree>
    <p:extLst>
      <p:ext uri="{BB962C8B-B14F-4D97-AF65-F5344CB8AC3E}">
        <p14:creationId xmlns:p14="http://schemas.microsoft.com/office/powerpoint/2010/main" val="3669816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また千葉県内で災害が起こった時どこから情報を得られるか、その情報を基にどこと連携して支援を行えるかを調査を開始しました。</a:t>
            </a:r>
          </a:p>
          <a:p>
            <a:r>
              <a:rPr kumimoji="1" lang="ja-JP" altLang="en-US" dirty="0"/>
              <a:t>まず県の災害対策窓口である千葉県防災政策課へのヒアリングを行っています。</a:t>
            </a:r>
          </a:p>
          <a:p>
            <a:r>
              <a:rPr kumimoji="1" lang="ja-JP" altLang="en-US" dirty="0"/>
              <a:t>まず被害情報は県のホームページ上に防災ポータルサイトにて発表がなされています。</a:t>
            </a:r>
          </a:p>
          <a:p>
            <a:r>
              <a:rPr kumimoji="1" lang="ja-JP" altLang="en-US" dirty="0"/>
              <a:t>次に災害支援ボランティアの募集に関しては市町村災害ボランティアセンターの後方支援のための千葉県災害ボランティアセンター開設され</a:t>
            </a:r>
          </a:p>
          <a:p>
            <a:r>
              <a:rPr kumimoji="1" lang="ja-JP" altLang="en-US" dirty="0"/>
              <a:t>その事務局は千葉県社会福祉協議会が担っています。各地ボランティア情報の提供・調整を行っています。</a:t>
            </a:r>
          </a:p>
          <a:p>
            <a:r>
              <a:rPr kumimoji="1" lang="ja-JP" altLang="en-US" dirty="0"/>
              <a:t>寄付金の受け入れは㈱トラストバンクと協定しふるさと納税サイトのシステムを活用しているとのことでした。</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16</a:t>
            </a:fld>
            <a:endParaRPr kumimoji="1" lang="ja-JP" altLang="en-US"/>
          </a:p>
        </p:txBody>
      </p:sp>
    </p:spTree>
    <p:extLst>
      <p:ext uri="{BB962C8B-B14F-4D97-AF65-F5344CB8AC3E}">
        <p14:creationId xmlns:p14="http://schemas.microsoft.com/office/powerpoint/2010/main" val="1491553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今後委員会として事例を基に　</a:t>
            </a:r>
          </a:p>
          <a:p>
            <a:r>
              <a:rPr kumimoji="1" lang="ja-JP" altLang="en-US" dirty="0"/>
              <a:t>安否確認や支援情報発信のための</a:t>
            </a:r>
            <a:r>
              <a:rPr kumimoji="1" lang="en-US" altLang="ja-JP" dirty="0"/>
              <a:t>SNS</a:t>
            </a:r>
            <a:r>
              <a:rPr kumimoji="1" lang="ja-JP" altLang="en-US" dirty="0"/>
              <a:t>利用や災害支援活動拠点の各グループ設置検討</a:t>
            </a:r>
          </a:p>
          <a:p>
            <a:r>
              <a:rPr kumimoji="1" lang="ja-JP" altLang="en-US" dirty="0"/>
              <a:t>千葉県・市町村・社会福祉協議会との連携　等の調査検討を行い今後の災害支援方法の提言を行ってまいります。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17</a:t>
            </a:fld>
            <a:endParaRPr kumimoji="1" lang="ja-JP" altLang="en-US"/>
          </a:p>
        </p:txBody>
      </p:sp>
    </p:spTree>
    <p:extLst>
      <p:ext uri="{BB962C8B-B14F-4D97-AF65-F5344CB8AC3E}">
        <p14:creationId xmlns:p14="http://schemas.microsoft.com/office/powerpoint/2010/main" val="200005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皆さんはなぜ奉仕活動をするのでしょうか</a:t>
            </a:r>
          </a:p>
          <a:p>
            <a:r>
              <a:rPr kumimoji="1" lang="ja-JP" altLang="en-US" dirty="0"/>
              <a:t>その前に　ロータリーの目的を見てみましょう。</a:t>
            </a:r>
          </a:p>
          <a:p>
            <a:r>
              <a:rPr kumimoji="1" lang="ja-JP" altLang="en-US" dirty="0"/>
              <a:t>いろいろ書いてありますが覚える必要はございません。</a:t>
            </a:r>
          </a:p>
          <a:p>
            <a:r>
              <a:rPr kumimoji="1" lang="ja-JP" altLang="en-US" dirty="0"/>
              <a:t>ロータリーの様々な資料に載っていますのでこんなことが書いてあったなくらい覚えておいて</a:t>
            </a:r>
          </a:p>
          <a:p>
            <a:r>
              <a:rPr kumimoji="1" lang="ja-JP" altLang="en-US" dirty="0"/>
              <a:t>費用な時に資料を見るようにするとよいでしょう。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2</a:t>
            </a:fld>
            <a:endParaRPr kumimoji="1" lang="ja-JP" altLang="en-US"/>
          </a:p>
        </p:txBody>
      </p:sp>
    </p:spTree>
    <p:extLst>
      <p:ext uri="{BB962C8B-B14F-4D97-AF65-F5344CB8AC3E}">
        <p14:creationId xmlns:p14="http://schemas.microsoft.com/office/powerpoint/2010/main" val="166040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もっとわかりやすく考えてみましょう</a:t>
            </a:r>
          </a:p>
          <a:p>
            <a:r>
              <a:rPr kumimoji="1" lang="ja-JP" altLang="en-US" dirty="0"/>
              <a:t>ロータリーの基本理念である奉仕の理念とは</a:t>
            </a:r>
            <a:br>
              <a:rPr kumimoji="1" lang="ja-JP" altLang="en-US" dirty="0"/>
            </a:br>
            <a:r>
              <a:rPr kumimoji="1" lang="ja-JP" altLang="en-US" dirty="0"/>
              <a:t>「他人を思いやり、他人のためになることをしようという考え方」です</a:t>
            </a:r>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3</a:t>
            </a:fld>
            <a:endParaRPr kumimoji="1" lang="ja-JP" altLang="en-US"/>
          </a:p>
        </p:txBody>
      </p:sp>
    </p:spTree>
    <p:extLst>
      <p:ext uri="{BB962C8B-B14F-4D97-AF65-F5344CB8AC3E}">
        <p14:creationId xmlns:p14="http://schemas.microsoft.com/office/powerpoint/2010/main" val="3045543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ロータリアンにとって奉仕プロジェクトはロータリーの基本理念を実現するための手段です。</a:t>
            </a:r>
            <a:br>
              <a:rPr kumimoji="1" lang="ja-JP" altLang="en-US" dirty="0"/>
            </a:br>
            <a:r>
              <a:rPr kumimoji="1" lang="ja-JP" altLang="en-US" dirty="0"/>
              <a:t>それでは良い奉仕プロジェクトとはどんなプロジェクトでしょうか？</a:t>
            </a:r>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4</a:t>
            </a:fld>
            <a:endParaRPr kumimoji="1" lang="ja-JP" altLang="en-US"/>
          </a:p>
        </p:txBody>
      </p:sp>
    </p:spTree>
    <p:extLst>
      <p:ext uri="{BB962C8B-B14F-4D97-AF65-F5344CB8AC3E}">
        <p14:creationId xmlns:p14="http://schemas.microsoft.com/office/powerpoint/2010/main" val="204627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地区補助金の申請事業の例です</a:t>
            </a:r>
            <a:br>
              <a:rPr kumimoji="1" lang="ja-JP" altLang="en-US" dirty="0"/>
            </a:br>
            <a:r>
              <a:rPr kumimoji="1" lang="ja-JP" altLang="en-US" dirty="0"/>
              <a:t>創立</a:t>
            </a:r>
            <a:r>
              <a:rPr kumimoji="1" lang="en-US" altLang="ja-JP" dirty="0"/>
              <a:t>××</a:t>
            </a:r>
            <a:r>
              <a:rPr kumimoji="1" lang="ja-JP" altLang="en-US" dirty="0"/>
              <a:t>周年の事業として例会場の近くの公園にベンチを寄贈し、公園を清掃するプロジェクトが以前に申請されました。</a:t>
            </a:r>
            <a:br>
              <a:rPr kumimoji="1" lang="ja-JP" altLang="en-US" dirty="0"/>
            </a:br>
            <a:r>
              <a:rPr kumimoji="1" lang="ja-JP" altLang="en-US" dirty="0"/>
              <a:t>同じプロジェクトでも良い考え方と悪い考え方があります</a:t>
            </a:r>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5</a:t>
            </a:fld>
            <a:endParaRPr kumimoji="1" lang="ja-JP" altLang="en-US"/>
          </a:p>
        </p:txBody>
      </p:sp>
    </p:spTree>
    <p:extLst>
      <p:ext uri="{BB962C8B-B14F-4D97-AF65-F5344CB8AC3E}">
        <p14:creationId xmlns:p14="http://schemas.microsoft.com/office/powerpoint/2010/main" val="299825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悪い考え方は</a:t>
            </a:r>
            <a:br>
              <a:rPr kumimoji="1" lang="ja-JP" altLang="en-US" dirty="0"/>
            </a:br>
            <a:r>
              <a:rPr kumimoji="1" lang="ja-JP" altLang="en-US" dirty="0"/>
              <a:t>創立記念に記念プレートを付けてベンチを寄贈しよう。お金が足りないから地区補助金を使おう。補助金を貰うために会員で清掃をしよう</a:t>
            </a:r>
            <a:br>
              <a:rPr kumimoji="1" lang="ja-JP" altLang="en-US" dirty="0"/>
            </a:br>
            <a:r>
              <a:rPr kumimoji="1" lang="ja-JP" altLang="en-US" dirty="0"/>
              <a:t>これは自分たちの記念のためのプロジェクトです</a:t>
            </a:r>
            <a:br>
              <a:rPr kumimoji="1" lang="ja-JP" altLang="en-US" dirty="0"/>
            </a:br>
            <a:r>
              <a:rPr kumimoji="1" lang="ja-JP" altLang="en-US" dirty="0"/>
              <a:t>対して良い考え方は</a:t>
            </a:r>
            <a:br>
              <a:rPr kumimoji="1" lang="ja-JP" altLang="en-US" dirty="0"/>
            </a:br>
            <a:r>
              <a:rPr kumimoji="1" lang="ja-JP" altLang="en-US" dirty="0"/>
              <a:t>毎月公園の清掃活動をクラブで行っています。清掃時に利用者方が立ち話でベンチが少ないと嘆いていることを聞きます。</a:t>
            </a:r>
          </a:p>
          <a:p>
            <a:r>
              <a:rPr kumimoji="1" lang="ja-JP" altLang="en-US" dirty="0"/>
              <a:t>市の公園管理事務所に相談。市でもベンチを検討していたが予算が無くてできない。それならばクラブで寄贈しよう。</a:t>
            </a:r>
            <a:br>
              <a:rPr kumimoji="1" lang="ja-JP" altLang="en-US" dirty="0"/>
            </a:br>
            <a:r>
              <a:rPr kumimoji="1" lang="ja-JP" altLang="en-US" dirty="0"/>
              <a:t>予算がたりないので地区補助金を利用してみよう。</a:t>
            </a:r>
            <a:br>
              <a:rPr kumimoji="1" lang="ja-JP" altLang="en-US" dirty="0"/>
            </a:br>
            <a:r>
              <a:rPr kumimoji="1" lang="ja-JP" altLang="en-US" dirty="0"/>
              <a:t>これは地域住民や行政が困っていることを解決するための良いプロジェクトです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6</a:t>
            </a:fld>
            <a:endParaRPr kumimoji="1" lang="ja-JP" altLang="en-US"/>
          </a:p>
        </p:txBody>
      </p:sp>
    </p:spTree>
    <p:extLst>
      <p:ext uri="{BB962C8B-B14F-4D97-AF65-F5344CB8AC3E}">
        <p14:creationId xmlns:p14="http://schemas.microsoft.com/office/powerpoint/2010/main" val="16851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もっとわかりやすく考えてみましょう</a:t>
            </a:r>
          </a:p>
          <a:p>
            <a:r>
              <a:rPr kumimoji="1" lang="ja-JP" altLang="en-US" dirty="0"/>
              <a:t>ロータリーの基本理念である奉仕の理念とは</a:t>
            </a:r>
            <a:br>
              <a:rPr kumimoji="1" lang="ja-JP" altLang="en-US" dirty="0"/>
            </a:br>
            <a:r>
              <a:rPr kumimoji="1" lang="ja-JP" altLang="en-US" dirty="0"/>
              <a:t>「他人を思いやり、他人のためになることをしようという考え方」です</a:t>
            </a:r>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7</a:t>
            </a:fld>
            <a:endParaRPr kumimoji="1" lang="ja-JP" altLang="en-US"/>
          </a:p>
        </p:txBody>
      </p:sp>
    </p:spTree>
    <p:extLst>
      <p:ext uri="{BB962C8B-B14F-4D97-AF65-F5344CB8AC3E}">
        <p14:creationId xmlns:p14="http://schemas.microsoft.com/office/powerpoint/2010/main" val="2465802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以前クラブでグローバル補助金を利用した国際奉仕の事例研究のためフィリピン　セブロータリー　と周辺</a:t>
            </a:r>
            <a:r>
              <a:rPr kumimoji="1" lang="en-US" altLang="ja-JP" dirty="0"/>
              <a:t>2</a:t>
            </a:r>
            <a:r>
              <a:rPr kumimoji="1" lang="ja-JP" altLang="en-US" dirty="0"/>
              <a:t>クラブを訪問しました。</a:t>
            </a:r>
          </a:p>
          <a:p>
            <a:r>
              <a:rPr kumimoji="1" lang="ja-JP" altLang="en-US" dirty="0"/>
              <a:t>セブロータリーは年間最大</a:t>
            </a:r>
            <a:r>
              <a:rPr kumimoji="1" lang="en-US" altLang="ja-JP" dirty="0"/>
              <a:t>6</a:t>
            </a:r>
            <a:r>
              <a:rPr kumimoji="1" lang="ja-JP" altLang="en-US" dirty="0"/>
              <a:t>プロジェクトを補助金を利用して行っているクラブです。</a:t>
            </a:r>
          </a:p>
          <a:p>
            <a:r>
              <a:rPr kumimoji="1" lang="ja-JP" altLang="en-US" dirty="0"/>
              <a:t>その中の一つ</a:t>
            </a:r>
            <a:r>
              <a:rPr kumimoji="1" lang="en-US" altLang="ja-JP" dirty="0"/>
              <a:t>DAREDEMO HERO </a:t>
            </a:r>
            <a:r>
              <a:rPr kumimoji="1" lang="ja-JP" altLang="en-US" dirty="0"/>
              <a:t>プロジェクトは貧困家庭の子供達にいわゆる子ども食堂</a:t>
            </a:r>
            <a:r>
              <a:rPr kumimoji="1" lang="en-US" altLang="ja-JP" dirty="0"/>
              <a:t>+</a:t>
            </a:r>
            <a:r>
              <a:rPr kumimoji="1" lang="ja-JP" altLang="en-US" dirty="0"/>
              <a:t>寺子屋</a:t>
            </a:r>
            <a:r>
              <a:rPr kumimoji="1" lang="en-US" altLang="ja-JP" dirty="0"/>
              <a:t>+</a:t>
            </a:r>
            <a:r>
              <a:rPr kumimoji="1" lang="ja-JP" altLang="en-US" dirty="0"/>
              <a:t>日本語教室を行うプロジェクトです。</a:t>
            </a:r>
          </a:p>
          <a:p>
            <a:r>
              <a:rPr kumimoji="1" lang="ja-JP" altLang="en-US" dirty="0"/>
              <a:t>貧しい子供たちは自分の食費を稼ぐため学校が終わると働かなくてはなりませんでした。</a:t>
            </a:r>
          </a:p>
          <a:p>
            <a:r>
              <a:rPr kumimoji="1" lang="ja-JP" altLang="en-US" dirty="0"/>
              <a:t>帰宅後勉強ができず学力が低下、高収入な職に就くことができず貧困のループが続きます。</a:t>
            </a:r>
          </a:p>
          <a:p>
            <a:r>
              <a:rPr kumimoji="1" lang="ja-JP" altLang="en-US" dirty="0"/>
              <a:t>そこで子供たちに食事を与え、授業の補習をする施設を作り支援していました。</a:t>
            </a:r>
          </a:p>
          <a:p>
            <a:r>
              <a:rPr kumimoji="1" lang="ja-JP" altLang="en-US" dirty="0"/>
              <a:t>また子供たちの劣等感を解消するため他の学生にはない特技として日本語を習わせるようにしました。</a:t>
            </a:r>
          </a:p>
          <a:p>
            <a:r>
              <a:rPr kumimoji="1" lang="ja-JP" altLang="en-US" dirty="0"/>
              <a:t>卒業生の中には日本語スピーチコンテストで優勝した学生やフィリピンの東大のような大学に入学した子もでたということでした。</a:t>
            </a:r>
          </a:p>
          <a:p>
            <a:r>
              <a:rPr kumimoji="1" lang="ja-JP" altLang="en-US" dirty="0"/>
              <a:t>その施設では日本からのボランティアが日本語を教えに年に数回</a:t>
            </a:r>
            <a:r>
              <a:rPr kumimoji="1" lang="en-US" altLang="ja-JP" dirty="0"/>
              <a:t>1</a:t>
            </a:r>
            <a:r>
              <a:rPr kumimoji="1" lang="ja-JP" altLang="en-US" dirty="0"/>
              <a:t>週間ほど滞在しています。</a:t>
            </a:r>
          </a:p>
          <a:p>
            <a:r>
              <a:rPr kumimoji="1" lang="ja-JP" altLang="en-US" dirty="0"/>
              <a:t>今から</a:t>
            </a:r>
            <a:r>
              <a:rPr kumimoji="1" lang="en-US" altLang="ja-JP" dirty="0"/>
              <a:t>10</a:t>
            </a:r>
            <a:r>
              <a:rPr kumimoji="1" lang="ja-JP" altLang="en-US" dirty="0"/>
              <a:t>年ほど前に来たボランティアが「まるものおきて」というドラマの主題歌鈴木福くんと芦田愛菜さんが歌っていたまるもり体操を教えました。</a:t>
            </a:r>
          </a:p>
          <a:p>
            <a:r>
              <a:rPr kumimoji="1" lang="en-US" altLang="ja-JP" dirty="0"/>
              <a:t>1</a:t>
            </a:r>
            <a:r>
              <a:rPr kumimoji="1" lang="ja-JP" altLang="en-US" dirty="0"/>
              <a:t>週間後子供たちは何とかたどたどしいですが歌って踊れるようになりました。</a:t>
            </a:r>
          </a:p>
          <a:p>
            <a:r>
              <a:rPr kumimoji="1" lang="ja-JP" altLang="en-US" dirty="0"/>
              <a:t>その後</a:t>
            </a:r>
            <a:r>
              <a:rPr kumimoji="1" lang="en-US" altLang="ja-JP" dirty="0"/>
              <a:t>2</a:t>
            </a:r>
            <a:r>
              <a:rPr kumimoji="1" lang="ja-JP" altLang="en-US" dirty="0"/>
              <a:t>回目のボランティアも同じまるもり体操を教えます。子供たちは前回の練習もありとても上手に歌って踊ります。ボランティアの日本人は大喜びしました。</a:t>
            </a:r>
          </a:p>
          <a:p>
            <a:r>
              <a:rPr kumimoji="1" lang="ja-JP" altLang="en-US" dirty="0"/>
              <a:t>そして</a:t>
            </a:r>
            <a:r>
              <a:rPr kumimoji="1" lang="en-US" altLang="ja-JP" dirty="0"/>
              <a:t>3</a:t>
            </a:r>
            <a:r>
              <a:rPr kumimoji="1" lang="ja-JP" altLang="en-US" dirty="0"/>
              <a:t>回目のボランティアがきました。これまたマルモリ体操を教えます。今度は子供達に迷いがでます。すでにうまく踊って歌えるのですが</a:t>
            </a:r>
          </a:p>
          <a:p>
            <a:r>
              <a:rPr kumimoji="1" lang="ja-JP" altLang="en-US" dirty="0"/>
              <a:t>せっかく日本から来たボランティアの人たちをがっかりさせないようにという忖度がはたらきます。</a:t>
            </a:r>
          </a:p>
          <a:p>
            <a:r>
              <a:rPr kumimoji="1" lang="ja-JP" altLang="en-US" dirty="0"/>
              <a:t>子どもたちは最初わざと間違え最後に成功したようなふりをしました。</a:t>
            </a:r>
          </a:p>
          <a:p>
            <a:r>
              <a:rPr kumimoji="1" lang="ja-JP" altLang="en-US" dirty="0"/>
              <a:t>施設の方たちはその後ボランティアに対して施設の用意したプログラムの手伝いだけするようになりました。</a:t>
            </a:r>
          </a:p>
          <a:p>
            <a:r>
              <a:rPr kumimoji="1" lang="ja-JP" altLang="en-US" dirty="0"/>
              <a:t>子供達が本当にしてほしかったのは何なのか調べず自分たちの考えを押し付けてしまったことがこの悲劇を招いたのでしょうか</a:t>
            </a:r>
            <a:r>
              <a:rPr kumimoji="1" lang="en-US" altLang="ja-JP" dirty="0"/>
              <a:t>?</a:t>
            </a:r>
          </a:p>
          <a:p>
            <a:r>
              <a:rPr kumimoji="1" lang="ja-JP" altLang="en-US" dirty="0"/>
              <a:t>ニーズの無い奉仕はただの自己満足にしかなりません。</a:t>
            </a:r>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8</a:t>
            </a:fld>
            <a:endParaRPr kumimoji="1" lang="ja-JP" altLang="en-US"/>
          </a:p>
        </p:txBody>
      </p:sp>
    </p:spTree>
    <p:extLst>
      <p:ext uri="{BB962C8B-B14F-4D97-AF65-F5344CB8AC3E}">
        <p14:creationId xmlns:p14="http://schemas.microsoft.com/office/powerpoint/2010/main" val="272366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もっとわかりやすく考えてみましょう</a:t>
            </a:r>
          </a:p>
          <a:p>
            <a:r>
              <a:rPr kumimoji="1" lang="ja-JP" altLang="en-US" dirty="0"/>
              <a:t>ロータリーの基本理念である奉仕の理念とは</a:t>
            </a:r>
            <a:br>
              <a:rPr kumimoji="1" lang="ja-JP" altLang="en-US" dirty="0"/>
            </a:br>
            <a:r>
              <a:rPr kumimoji="1" lang="ja-JP" altLang="en-US" dirty="0"/>
              <a:t>「他人を思いやり、他人のためになることをしようという考え方」です</a:t>
            </a:r>
          </a:p>
        </p:txBody>
      </p:sp>
      <p:sp>
        <p:nvSpPr>
          <p:cNvPr id="4" name="スライド番号プレースホルダー 3"/>
          <p:cNvSpPr>
            <a:spLocks noGrp="1"/>
          </p:cNvSpPr>
          <p:nvPr>
            <p:ph type="sldNum" sz="quarter" idx="5"/>
          </p:nvPr>
        </p:nvSpPr>
        <p:spPr/>
        <p:txBody>
          <a:bodyPr/>
          <a:lstStyle/>
          <a:p>
            <a:fld id="{016E7696-B332-4733-8B5F-6F38D6ABCAA6}" type="slidenum">
              <a:rPr kumimoji="1" lang="ja-JP" altLang="en-US" smtClean="0"/>
              <a:t>9</a:t>
            </a:fld>
            <a:endParaRPr kumimoji="1" lang="ja-JP" altLang="en-US"/>
          </a:p>
        </p:txBody>
      </p:sp>
    </p:spTree>
    <p:extLst>
      <p:ext uri="{BB962C8B-B14F-4D97-AF65-F5344CB8AC3E}">
        <p14:creationId xmlns:p14="http://schemas.microsoft.com/office/powerpoint/2010/main" val="2813576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681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Tree>
    <p:extLst>
      <p:ext uri="{BB962C8B-B14F-4D97-AF65-F5344CB8AC3E}">
        <p14:creationId xmlns:p14="http://schemas.microsoft.com/office/powerpoint/2010/main" val="221833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Tree>
    <p:extLst>
      <p:ext uri="{BB962C8B-B14F-4D97-AF65-F5344CB8AC3E}">
        <p14:creationId xmlns:p14="http://schemas.microsoft.com/office/powerpoint/2010/main" val="1266752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30553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Tree>
    <p:extLst>
      <p:ext uri="{BB962C8B-B14F-4D97-AF65-F5344CB8AC3E}">
        <p14:creationId xmlns:p14="http://schemas.microsoft.com/office/powerpoint/2010/main" val="1730050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7204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Tree>
    <p:extLst>
      <p:ext uri="{BB962C8B-B14F-4D97-AF65-F5344CB8AC3E}">
        <p14:creationId xmlns:p14="http://schemas.microsoft.com/office/powerpoint/2010/main" val="4128229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Tree>
    <p:extLst>
      <p:ext uri="{BB962C8B-B14F-4D97-AF65-F5344CB8AC3E}">
        <p14:creationId xmlns:p14="http://schemas.microsoft.com/office/powerpoint/2010/main" val="3665552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Tree>
    <p:extLst>
      <p:ext uri="{BB962C8B-B14F-4D97-AF65-F5344CB8AC3E}">
        <p14:creationId xmlns:p14="http://schemas.microsoft.com/office/powerpoint/2010/main" val="119945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Tree>
    <p:extLst>
      <p:ext uri="{BB962C8B-B14F-4D97-AF65-F5344CB8AC3E}">
        <p14:creationId xmlns:p14="http://schemas.microsoft.com/office/powerpoint/2010/main" val="370859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Tree>
    <p:extLst>
      <p:ext uri="{BB962C8B-B14F-4D97-AF65-F5344CB8AC3E}">
        <p14:creationId xmlns:p14="http://schemas.microsoft.com/office/powerpoint/2010/main" val="302901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Tree>
    <p:extLst>
      <p:ext uri="{BB962C8B-B14F-4D97-AF65-F5344CB8AC3E}">
        <p14:creationId xmlns:p14="http://schemas.microsoft.com/office/powerpoint/2010/main" val="381208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Tree>
    <p:extLst>
      <p:ext uri="{BB962C8B-B14F-4D97-AF65-F5344CB8AC3E}">
        <p14:creationId xmlns:p14="http://schemas.microsoft.com/office/powerpoint/2010/main" val="340650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Tree>
    <p:extLst>
      <p:ext uri="{BB962C8B-B14F-4D97-AF65-F5344CB8AC3E}">
        <p14:creationId xmlns:p14="http://schemas.microsoft.com/office/powerpoint/2010/main" val="90750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Tree>
    <p:extLst>
      <p:ext uri="{BB962C8B-B14F-4D97-AF65-F5344CB8AC3E}">
        <p14:creationId xmlns:p14="http://schemas.microsoft.com/office/powerpoint/2010/main" val="392577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Tree>
    <p:extLst>
      <p:ext uri="{BB962C8B-B14F-4D97-AF65-F5344CB8AC3E}">
        <p14:creationId xmlns:p14="http://schemas.microsoft.com/office/powerpoint/2010/main" val="228007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D9A036-2EC9-4A05-B4B8-6EB82DBED70B}" type="datetimeFigureOut">
              <a:rPr kumimoji="1" lang="ja-JP" altLang="en-US" smtClean="0"/>
              <a:t>2020/12/25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8B2BD3-C4E1-4A52-8008-7CEAB9D6B951}" type="slidenum">
              <a:rPr kumimoji="1" lang="ja-JP" altLang="en-US" smtClean="0"/>
              <a:t>‹#›</a:t>
            </a:fld>
            <a:endParaRPr kumimoji="1" lang="ja-JP" altLang="en-US"/>
          </a:p>
        </p:txBody>
      </p:sp>
    </p:spTree>
    <p:extLst>
      <p:ext uri="{BB962C8B-B14F-4D97-AF65-F5344CB8AC3E}">
        <p14:creationId xmlns:p14="http://schemas.microsoft.com/office/powerpoint/2010/main" val="185743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8D9A036-2EC9-4A05-B4B8-6EB82DBED70B}" type="datetimeFigureOut">
              <a:rPr kumimoji="1" lang="ja-JP" altLang="en-US" smtClean="0"/>
              <a:t>2020/12/25</a:t>
            </a:fld>
            <a:endParaRPr kumimoji="1" lang="ja-JP"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68B2BD3-C4E1-4A52-8008-7CEAB9D6B951}" type="slidenum">
              <a:rPr kumimoji="1" lang="ja-JP" altLang="en-US" smtClean="0"/>
              <a:t>‹#›</a:t>
            </a:fld>
            <a:endParaRPr kumimoji="1" lang="ja-JP" altLang="en-US"/>
          </a:p>
        </p:txBody>
      </p:sp>
    </p:spTree>
    <p:extLst>
      <p:ext uri="{BB962C8B-B14F-4D97-AF65-F5344CB8AC3E}">
        <p14:creationId xmlns:p14="http://schemas.microsoft.com/office/powerpoint/2010/main" val="42702285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7C2D58-5575-46D7-BC01-F18796265AF7}"/>
              </a:ext>
            </a:extLst>
          </p:cNvPr>
          <p:cNvSpPr>
            <a:spLocks noGrp="1"/>
          </p:cNvSpPr>
          <p:nvPr>
            <p:ph type="ctrTitle"/>
          </p:nvPr>
        </p:nvSpPr>
        <p:spPr>
          <a:xfrm>
            <a:off x="1524000" y="379413"/>
            <a:ext cx="9144000" cy="1049337"/>
          </a:xfrm>
        </p:spPr>
        <p:txBody>
          <a:bodyPr/>
          <a:lstStyle/>
          <a:p>
            <a:r>
              <a:rPr kumimoji="1" lang="ja-JP" altLang="en-US" dirty="0"/>
              <a:t>社会奉仕委員会</a:t>
            </a:r>
          </a:p>
        </p:txBody>
      </p:sp>
      <p:sp>
        <p:nvSpPr>
          <p:cNvPr id="3" name="字幕 2">
            <a:extLst>
              <a:ext uri="{FF2B5EF4-FFF2-40B4-BE49-F238E27FC236}">
                <a16:creationId xmlns:a16="http://schemas.microsoft.com/office/drawing/2014/main" id="{45697FBE-64BA-4200-98B6-BF370C60815C}"/>
              </a:ext>
            </a:extLst>
          </p:cNvPr>
          <p:cNvSpPr>
            <a:spLocks noGrp="1"/>
          </p:cNvSpPr>
          <p:nvPr>
            <p:ph type="subTitle" idx="1"/>
          </p:nvPr>
        </p:nvSpPr>
        <p:spPr>
          <a:xfrm>
            <a:off x="514350" y="1544638"/>
            <a:ext cx="11201400" cy="1655762"/>
          </a:xfrm>
        </p:spPr>
        <p:txBody>
          <a:bodyPr>
            <a:normAutofit fontScale="70000" lnSpcReduction="20000"/>
          </a:bodyPr>
          <a:lstStyle/>
          <a:p>
            <a:r>
              <a:rPr lang="ja-JP" altLang="en-US" sz="4400" dirty="0"/>
              <a:t>社会奉仕委員会は、</a:t>
            </a:r>
          </a:p>
          <a:p>
            <a:r>
              <a:rPr lang="ja-JP" altLang="en-US" sz="4400" dirty="0"/>
              <a:t>皆様のクラブが、地域のニーズに取り組む</a:t>
            </a:r>
          </a:p>
          <a:p>
            <a:r>
              <a:rPr lang="ja-JP" altLang="en-US" sz="4400" dirty="0"/>
              <a:t>社会奉仕プロジェクトを支援する委員会です。</a:t>
            </a:r>
            <a:endParaRPr kumimoji="1" lang="ja-JP" altLang="en-US" sz="4400" dirty="0"/>
          </a:p>
        </p:txBody>
      </p:sp>
      <p:sp>
        <p:nvSpPr>
          <p:cNvPr id="4" name="テキスト ボックス 3">
            <a:extLst>
              <a:ext uri="{FF2B5EF4-FFF2-40B4-BE49-F238E27FC236}">
                <a16:creationId xmlns:a16="http://schemas.microsoft.com/office/drawing/2014/main" id="{48D0EA7F-6B48-47C2-A372-5EC7B2923E01}"/>
              </a:ext>
            </a:extLst>
          </p:cNvPr>
          <p:cNvSpPr txBox="1"/>
          <p:nvPr/>
        </p:nvSpPr>
        <p:spPr>
          <a:xfrm>
            <a:off x="1057274" y="3429000"/>
            <a:ext cx="10658475" cy="2554545"/>
          </a:xfrm>
          <a:prstGeom prst="rect">
            <a:avLst/>
          </a:prstGeom>
          <a:noFill/>
        </p:spPr>
        <p:txBody>
          <a:bodyPr wrap="square" rtlCol="0">
            <a:spAutoFit/>
          </a:bodyPr>
          <a:lstStyle/>
          <a:p>
            <a:r>
              <a:rPr lang="ja-JP" altLang="en-US" sz="3200" dirty="0"/>
              <a:t>①　地区内外の奉仕プロジェクトの事例収集と研究</a:t>
            </a:r>
          </a:p>
          <a:p>
            <a:pPr marL="514350" indent="-514350">
              <a:buAutoNum type="circleNumDbPlain" startAt="2"/>
            </a:pPr>
            <a:r>
              <a:rPr lang="ja-JP" altLang="en-US" sz="3200" dirty="0"/>
              <a:t>   当委員会主催のセミナーや卓話を通じた</a:t>
            </a:r>
          </a:p>
          <a:p>
            <a:r>
              <a:rPr lang="ja-JP" altLang="en-US" sz="3200" dirty="0"/>
              <a:t>　　　奉仕プロジェクトの必要性の啓蒙と事例紹介</a:t>
            </a:r>
          </a:p>
          <a:p>
            <a:pPr marL="514350" indent="-514350">
              <a:buAutoNum type="circleNumDbPlain" startAt="3"/>
            </a:pPr>
            <a:r>
              <a:rPr lang="ja-JP" altLang="en-US" sz="3200" dirty="0"/>
              <a:t>地区財団委員会と協力し各種補助金の紹介と</a:t>
            </a:r>
          </a:p>
          <a:p>
            <a:r>
              <a:rPr lang="ja-JP" altLang="en-US" sz="3200" dirty="0"/>
              <a:t>　　地区補助金審査会に向けた奉仕プロジェクトの支援</a:t>
            </a:r>
          </a:p>
        </p:txBody>
      </p:sp>
      <p:pic>
        <p:nvPicPr>
          <p:cNvPr id="9" name="図 8" descr="抽象, 挿絵 が含まれている画像&#10;&#10;自動的に生成された説明">
            <a:extLst>
              <a:ext uri="{FF2B5EF4-FFF2-40B4-BE49-F238E27FC236}">
                <a16:creationId xmlns:a16="http://schemas.microsoft.com/office/drawing/2014/main" id="{BD7C3CC7-556F-44F2-81A8-A18A64CF9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087" y="6212145"/>
            <a:ext cx="2283913" cy="652462"/>
          </a:xfrm>
          <a:prstGeom prst="rect">
            <a:avLst/>
          </a:prstGeom>
        </p:spPr>
      </p:pic>
      <p:sp>
        <p:nvSpPr>
          <p:cNvPr id="10" name="正方形/長方形 9">
            <a:extLst>
              <a:ext uri="{FF2B5EF4-FFF2-40B4-BE49-F238E27FC236}">
                <a16:creationId xmlns:a16="http://schemas.microsoft.com/office/drawing/2014/main" id="{513CFE0C-707A-41FB-A8FF-1D78170A4B5D}"/>
              </a:ext>
            </a:extLst>
          </p:cNvPr>
          <p:cNvSpPr/>
          <p:nvPr/>
        </p:nvSpPr>
        <p:spPr>
          <a:xfrm>
            <a:off x="0" y="6212144"/>
            <a:ext cx="9908087" cy="645855"/>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3553452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AFE7258-E7E4-4599-A198-E26929D522B8}"/>
              </a:ext>
            </a:extLst>
          </p:cNvPr>
          <p:cNvSpPr/>
          <p:nvPr/>
        </p:nvSpPr>
        <p:spPr>
          <a:xfrm>
            <a:off x="0" y="6087035"/>
            <a:ext cx="10031506" cy="770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FA9C91C-444D-4DE2-8263-6D6618D3030D}"/>
              </a:ext>
            </a:extLst>
          </p:cNvPr>
          <p:cNvSpPr>
            <a:spLocks noGrp="1"/>
          </p:cNvSpPr>
          <p:nvPr>
            <p:ph type="title"/>
          </p:nvPr>
        </p:nvSpPr>
        <p:spPr>
          <a:xfrm>
            <a:off x="135189" y="168722"/>
            <a:ext cx="7076516" cy="875459"/>
          </a:xfrm>
        </p:spPr>
        <p:txBody>
          <a:bodyPr>
            <a:noAutofit/>
          </a:bodyPr>
          <a:lstStyle/>
          <a:p>
            <a:br>
              <a:rPr lang="ja-JP" altLang="en-US" sz="4800" dirty="0"/>
            </a:br>
            <a:r>
              <a:rPr lang="ja-JP" altLang="en-US" sz="4800" dirty="0"/>
              <a:t>奉仕プロジェクト</a:t>
            </a:r>
            <a:br>
              <a:rPr lang="ja-JP" altLang="en-US" sz="4800" dirty="0"/>
            </a:br>
            <a:r>
              <a:rPr lang="ja-JP" altLang="en-US" sz="4800" dirty="0"/>
              <a:t>海外クラブの考え方</a:t>
            </a:r>
            <a:endParaRPr kumimoji="1" lang="ja-JP" altLang="en-US" sz="4800" dirty="0"/>
          </a:p>
        </p:txBody>
      </p:sp>
      <p:pic>
        <p:nvPicPr>
          <p:cNvPr id="4" name="図 3" descr="抽象, 挿絵 が含まれている画像&#10;&#10;自動的に生成された説明">
            <a:extLst>
              <a:ext uri="{FF2B5EF4-FFF2-40B4-BE49-F238E27FC236}">
                <a16:creationId xmlns:a16="http://schemas.microsoft.com/office/drawing/2014/main" id="{F796E632-9151-4F88-B206-CDB951AA6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268" y="6087034"/>
            <a:ext cx="2225732" cy="770965"/>
          </a:xfrm>
          <a:prstGeom prst="rect">
            <a:avLst/>
          </a:prstGeom>
        </p:spPr>
      </p:pic>
      <p:sp>
        <p:nvSpPr>
          <p:cNvPr id="3" name="テキスト ボックス 2">
            <a:extLst>
              <a:ext uri="{FF2B5EF4-FFF2-40B4-BE49-F238E27FC236}">
                <a16:creationId xmlns:a16="http://schemas.microsoft.com/office/drawing/2014/main" id="{8178272A-70DF-467F-887E-CC4582185101}"/>
              </a:ext>
            </a:extLst>
          </p:cNvPr>
          <p:cNvSpPr txBox="1"/>
          <p:nvPr/>
        </p:nvSpPr>
        <p:spPr>
          <a:xfrm>
            <a:off x="171047" y="1767948"/>
            <a:ext cx="7871012" cy="3970318"/>
          </a:xfrm>
          <a:prstGeom prst="rect">
            <a:avLst/>
          </a:prstGeom>
          <a:noFill/>
        </p:spPr>
        <p:txBody>
          <a:bodyPr wrap="square" rtlCol="0">
            <a:spAutoFit/>
          </a:bodyPr>
          <a:lstStyle/>
          <a:p>
            <a:r>
              <a:rPr kumimoji="1" lang="ja-JP" altLang="en-US" sz="2800" dirty="0"/>
              <a:t>日本では</a:t>
            </a:r>
            <a:r>
              <a:rPr kumimoji="1" lang="en-US" altLang="ja-JP" sz="2800" dirty="0"/>
              <a:t>5</a:t>
            </a:r>
            <a:r>
              <a:rPr kumimoji="1" lang="ja-JP" altLang="en-US" sz="2800" dirty="0"/>
              <a:t>大奉仕プロジェクトを中心に考えます。</a:t>
            </a:r>
          </a:p>
          <a:p>
            <a:r>
              <a:rPr kumimoji="1" lang="ja-JP" altLang="en-US" sz="2800" dirty="0"/>
              <a:t>セブロータリーでどのように奉仕プロジェクトを立案しているのか尋ねてみました。</a:t>
            </a:r>
          </a:p>
          <a:p>
            <a:r>
              <a:rPr kumimoji="1" lang="en-US" altLang="ja-JP" sz="2800" dirty="0"/>
              <a:t>6</a:t>
            </a:r>
            <a:r>
              <a:rPr kumimoji="1" lang="ja-JP" altLang="en-US" sz="2800" dirty="0"/>
              <a:t>大重点分野の中でどの項目のプロジェクトが抜けているか。</a:t>
            </a:r>
          </a:p>
          <a:p>
            <a:r>
              <a:rPr kumimoji="1" lang="ja-JP" altLang="en-US" sz="2800" dirty="0"/>
              <a:t>その重点分野で地域ニーズはないのか。</a:t>
            </a:r>
          </a:p>
          <a:p>
            <a:r>
              <a:rPr kumimoji="1" lang="ja-JP" altLang="en-US" sz="2800" dirty="0"/>
              <a:t>常にアンテナを立て探している。</a:t>
            </a:r>
          </a:p>
          <a:p>
            <a:r>
              <a:rPr kumimoji="1" lang="ja-JP" altLang="en-US" sz="2800" dirty="0"/>
              <a:t>シンガポールのクラブでも同じ考え方をしていました。</a:t>
            </a:r>
          </a:p>
        </p:txBody>
      </p:sp>
      <p:sp>
        <p:nvSpPr>
          <p:cNvPr id="7" name="テキスト ボックス 6">
            <a:extLst>
              <a:ext uri="{FF2B5EF4-FFF2-40B4-BE49-F238E27FC236}">
                <a16:creationId xmlns:a16="http://schemas.microsoft.com/office/drawing/2014/main" id="{3CDEAD4E-5568-4651-A021-A0F907B65F29}"/>
              </a:ext>
            </a:extLst>
          </p:cNvPr>
          <p:cNvSpPr txBox="1"/>
          <p:nvPr/>
        </p:nvSpPr>
        <p:spPr>
          <a:xfrm>
            <a:off x="6096000" y="525291"/>
            <a:ext cx="7584622" cy="646331"/>
          </a:xfrm>
          <a:prstGeom prst="rect">
            <a:avLst/>
          </a:prstGeom>
          <a:noFill/>
        </p:spPr>
        <p:txBody>
          <a:bodyPr wrap="square">
            <a:spAutoFit/>
          </a:bodyPr>
          <a:lstStyle/>
          <a:p>
            <a:pPr algn="ctr"/>
            <a:r>
              <a:rPr lang="ja-JP" altLang="en-US" sz="3600" b="1" dirty="0">
                <a:solidFill>
                  <a:srgbClr val="FFFF00"/>
                </a:solidFill>
                <a:latin typeface="UD デジタル 教科書体 N-B" panose="02020700000000000000" pitchFamily="17" charset="-128"/>
                <a:ea typeface="UD デジタル 教科書体 N-B" panose="02020700000000000000" pitchFamily="17" charset="-128"/>
              </a:rPr>
              <a:t>６つの重点分野</a:t>
            </a:r>
          </a:p>
        </p:txBody>
      </p:sp>
      <p:sp>
        <p:nvSpPr>
          <p:cNvPr id="8" name="テキスト ボックス 7">
            <a:extLst>
              <a:ext uri="{FF2B5EF4-FFF2-40B4-BE49-F238E27FC236}">
                <a16:creationId xmlns:a16="http://schemas.microsoft.com/office/drawing/2014/main" id="{DDB125C6-C560-43BF-AAEF-9DEE6DCB87A2}"/>
              </a:ext>
            </a:extLst>
          </p:cNvPr>
          <p:cNvSpPr txBox="1"/>
          <p:nvPr/>
        </p:nvSpPr>
        <p:spPr>
          <a:xfrm>
            <a:off x="8004048" y="1278387"/>
            <a:ext cx="3630386" cy="584775"/>
          </a:xfrm>
          <a:prstGeom prst="rect">
            <a:avLst/>
          </a:prstGeom>
          <a:noFill/>
        </p:spPr>
        <p:txBody>
          <a:bodyPr wrap="square">
            <a:spAutoFit/>
          </a:bodyPr>
          <a:lstStyle/>
          <a:p>
            <a:r>
              <a:rPr lang="ja-JP" altLang="en-US" sz="3200" b="1" dirty="0">
                <a:solidFill>
                  <a:srgbClr val="39424A"/>
                </a:solidFill>
                <a:latin typeface="UD デジタル 教科書体 N-B" panose="02020700000000000000" pitchFamily="17" charset="-128"/>
                <a:ea typeface="UD デジタル 教科書体 N-B" panose="02020700000000000000" pitchFamily="17" charset="-128"/>
              </a:rPr>
              <a:t>　</a:t>
            </a:r>
            <a:r>
              <a:rPr lang="ja-JP" altLang="en-US" sz="3200" b="1" dirty="0">
                <a:solidFill>
                  <a:srgbClr val="FFFF00"/>
                </a:solidFill>
                <a:latin typeface="UD デジタル 教科書体 N-B" panose="02020700000000000000" pitchFamily="17" charset="-128"/>
                <a:ea typeface="UD デジタル 教科書体 N-B" panose="02020700000000000000" pitchFamily="17" charset="-128"/>
              </a:rPr>
              <a:t>平和の推進</a:t>
            </a:r>
          </a:p>
        </p:txBody>
      </p:sp>
      <p:sp>
        <p:nvSpPr>
          <p:cNvPr id="9" name="テキスト ボックス 8">
            <a:extLst>
              <a:ext uri="{FF2B5EF4-FFF2-40B4-BE49-F238E27FC236}">
                <a16:creationId xmlns:a16="http://schemas.microsoft.com/office/drawing/2014/main" id="{8B6AE7F2-830B-4D0F-9CD7-AF8EC92C1D49}"/>
              </a:ext>
            </a:extLst>
          </p:cNvPr>
          <p:cNvSpPr txBox="1"/>
          <p:nvPr/>
        </p:nvSpPr>
        <p:spPr>
          <a:xfrm>
            <a:off x="8004048" y="1927296"/>
            <a:ext cx="3630386" cy="584775"/>
          </a:xfrm>
          <a:prstGeom prst="rect">
            <a:avLst/>
          </a:prstGeom>
          <a:noFill/>
        </p:spPr>
        <p:txBody>
          <a:bodyPr wrap="square">
            <a:spAutoFit/>
          </a:bodyPr>
          <a:lstStyle/>
          <a:p>
            <a:r>
              <a:rPr lang="ja-JP" altLang="en-US" sz="3200" b="1" dirty="0">
                <a:solidFill>
                  <a:srgbClr val="39424A"/>
                </a:solidFill>
                <a:latin typeface="UD デジタル 教科書体 N-B" panose="02020700000000000000" pitchFamily="17" charset="-128"/>
                <a:ea typeface="UD デジタル 教科書体 N-B" panose="02020700000000000000" pitchFamily="17" charset="-128"/>
              </a:rPr>
              <a:t>　</a:t>
            </a:r>
            <a:r>
              <a:rPr lang="ja-JP" altLang="en-US" sz="3200" b="1" dirty="0">
                <a:solidFill>
                  <a:srgbClr val="FFFF00"/>
                </a:solidFill>
                <a:latin typeface="UD デジタル 教科書体 N-B" panose="02020700000000000000" pitchFamily="17" charset="-128"/>
                <a:ea typeface="UD デジタル 教科書体 N-B" panose="02020700000000000000" pitchFamily="17" charset="-128"/>
              </a:rPr>
              <a:t>疾病との闘い</a:t>
            </a:r>
          </a:p>
        </p:txBody>
      </p:sp>
      <p:sp>
        <p:nvSpPr>
          <p:cNvPr id="10" name="テキスト ボックス 9">
            <a:extLst>
              <a:ext uri="{FF2B5EF4-FFF2-40B4-BE49-F238E27FC236}">
                <a16:creationId xmlns:a16="http://schemas.microsoft.com/office/drawing/2014/main" id="{22C60800-3AA7-4184-8680-3C8FDD073A3E}"/>
              </a:ext>
            </a:extLst>
          </p:cNvPr>
          <p:cNvSpPr txBox="1"/>
          <p:nvPr/>
        </p:nvSpPr>
        <p:spPr>
          <a:xfrm>
            <a:off x="8004048" y="2576205"/>
            <a:ext cx="3630386" cy="584775"/>
          </a:xfrm>
          <a:prstGeom prst="rect">
            <a:avLst/>
          </a:prstGeom>
          <a:noFill/>
        </p:spPr>
        <p:txBody>
          <a:bodyPr wrap="square">
            <a:spAutoFit/>
          </a:bodyPr>
          <a:lstStyle/>
          <a:p>
            <a:r>
              <a:rPr lang="ja-JP" altLang="en-US" sz="3200" b="1" dirty="0">
                <a:solidFill>
                  <a:srgbClr val="39424A"/>
                </a:solidFill>
                <a:latin typeface="UD デジタル 教科書体 N-B" panose="02020700000000000000" pitchFamily="17" charset="-128"/>
                <a:ea typeface="UD デジタル 教科書体 N-B" panose="02020700000000000000" pitchFamily="17" charset="-128"/>
              </a:rPr>
              <a:t>　</a:t>
            </a:r>
            <a:r>
              <a:rPr lang="ja-JP" altLang="en-US" sz="3200" b="1" dirty="0">
                <a:solidFill>
                  <a:srgbClr val="FFFF00"/>
                </a:solidFill>
                <a:latin typeface="UD デジタル 教科書体 N-B" panose="02020700000000000000" pitchFamily="17" charset="-128"/>
                <a:ea typeface="UD デジタル 教科書体 N-B" panose="02020700000000000000" pitchFamily="17" charset="-128"/>
              </a:rPr>
              <a:t>水と衛生</a:t>
            </a:r>
          </a:p>
        </p:txBody>
      </p:sp>
      <p:sp>
        <p:nvSpPr>
          <p:cNvPr id="11" name="テキスト ボックス 10">
            <a:extLst>
              <a:ext uri="{FF2B5EF4-FFF2-40B4-BE49-F238E27FC236}">
                <a16:creationId xmlns:a16="http://schemas.microsoft.com/office/drawing/2014/main" id="{FB79F7FB-437B-4864-BA86-7A146D2CE4AA}"/>
              </a:ext>
            </a:extLst>
          </p:cNvPr>
          <p:cNvSpPr txBox="1"/>
          <p:nvPr/>
        </p:nvSpPr>
        <p:spPr>
          <a:xfrm>
            <a:off x="8004048" y="3267745"/>
            <a:ext cx="3630386" cy="584775"/>
          </a:xfrm>
          <a:prstGeom prst="rect">
            <a:avLst/>
          </a:prstGeom>
          <a:noFill/>
        </p:spPr>
        <p:txBody>
          <a:bodyPr wrap="square">
            <a:spAutoFit/>
          </a:bodyPr>
          <a:lstStyle/>
          <a:p>
            <a:r>
              <a:rPr lang="ja-JP" altLang="en-US" sz="3200" b="1" dirty="0">
                <a:solidFill>
                  <a:srgbClr val="39424A"/>
                </a:solidFill>
                <a:latin typeface="UD デジタル 教科書体 N-B" panose="02020700000000000000" pitchFamily="17" charset="-128"/>
                <a:ea typeface="UD デジタル 教科書体 N-B" panose="02020700000000000000" pitchFamily="17" charset="-128"/>
              </a:rPr>
              <a:t>　</a:t>
            </a:r>
            <a:r>
              <a:rPr lang="ja-JP" altLang="en-US" sz="3200" b="1" dirty="0">
                <a:solidFill>
                  <a:srgbClr val="FFFF00"/>
                </a:solidFill>
                <a:latin typeface="UD デジタル 教科書体 N-B" panose="02020700000000000000" pitchFamily="17" charset="-128"/>
                <a:ea typeface="UD デジタル 教科書体 N-B" panose="02020700000000000000" pitchFamily="17" charset="-128"/>
              </a:rPr>
              <a:t>母子の健康</a:t>
            </a:r>
          </a:p>
        </p:txBody>
      </p:sp>
      <p:sp>
        <p:nvSpPr>
          <p:cNvPr id="12" name="テキスト ボックス 11">
            <a:extLst>
              <a:ext uri="{FF2B5EF4-FFF2-40B4-BE49-F238E27FC236}">
                <a16:creationId xmlns:a16="http://schemas.microsoft.com/office/drawing/2014/main" id="{2C3C6101-6930-4FDC-BA2D-118B2FAF7A66}"/>
              </a:ext>
            </a:extLst>
          </p:cNvPr>
          <p:cNvSpPr txBox="1"/>
          <p:nvPr/>
        </p:nvSpPr>
        <p:spPr>
          <a:xfrm>
            <a:off x="8004048" y="3959285"/>
            <a:ext cx="3630386" cy="584775"/>
          </a:xfrm>
          <a:prstGeom prst="rect">
            <a:avLst/>
          </a:prstGeom>
          <a:noFill/>
        </p:spPr>
        <p:txBody>
          <a:bodyPr wrap="square">
            <a:spAutoFit/>
          </a:bodyPr>
          <a:lstStyle/>
          <a:p>
            <a:r>
              <a:rPr lang="ja-JP" altLang="en-US" sz="3200" b="1" dirty="0">
                <a:solidFill>
                  <a:srgbClr val="39424A"/>
                </a:solidFill>
                <a:latin typeface="UD デジタル 教科書体 N-B" panose="02020700000000000000" pitchFamily="17" charset="-128"/>
                <a:ea typeface="UD デジタル 教科書体 N-B" panose="02020700000000000000" pitchFamily="17" charset="-128"/>
              </a:rPr>
              <a:t>　</a:t>
            </a:r>
            <a:r>
              <a:rPr lang="ja-JP" altLang="en-US" sz="3200" b="1" dirty="0">
                <a:solidFill>
                  <a:srgbClr val="FFFF00"/>
                </a:solidFill>
                <a:latin typeface="UD デジタル 教科書体 N-B" panose="02020700000000000000" pitchFamily="17" charset="-128"/>
                <a:ea typeface="UD デジタル 教科書体 N-B" panose="02020700000000000000" pitchFamily="17" charset="-128"/>
              </a:rPr>
              <a:t>教育の支援</a:t>
            </a:r>
          </a:p>
        </p:txBody>
      </p:sp>
      <p:sp>
        <p:nvSpPr>
          <p:cNvPr id="13" name="テキスト ボックス 12">
            <a:extLst>
              <a:ext uri="{FF2B5EF4-FFF2-40B4-BE49-F238E27FC236}">
                <a16:creationId xmlns:a16="http://schemas.microsoft.com/office/drawing/2014/main" id="{CBFD5073-69D1-4C5A-94F9-7C9E58D406DB}"/>
              </a:ext>
            </a:extLst>
          </p:cNvPr>
          <p:cNvSpPr txBox="1"/>
          <p:nvPr/>
        </p:nvSpPr>
        <p:spPr>
          <a:xfrm>
            <a:off x="8004048" y="4728871"/>
            <a:ext cx="3630386" cy="584775"/>
          </a:xfrm>
          <a:prstGeom prst="rect">
            <a:avLst/>
          </a:prstGeom>
          <a:noFill/>
        </p:spPr>
        <p:txBody>
          <a:bodyPr wrap="square">
            <a:spAutoFit/>
          </a:bodyPr>
          <a:lstStyle/>
          <a:p>
            <a:r>
              <a:rPr lang="ja-JP" altLang="en-US" sz="3200" b="1" dirty="0">
                <a:solidFill>
                  <a:srgbClr val="39424A"/>
                </a:solidFill>
                <a:latin typeface="UD デジタル 教科書体 N-B" panose="02020700000000000000" pitchFamily="17" charset="-128"/>
                <a:ea typeface="UD デジタル 教科書体 N-B" panose="02020700000000000000" pitchFamily="17" charset="-128"/>
              </a:rPr>
              <a:t>　</a:t>
            </a:r>
            <a:r>
              <a:rPr lang="ja-JP" altLang="en-US" sz="3200" b="1" dirty="0">
                <a:solidFill>
                  <a:srgbClr val="FFFF00"/>
                </a:solidFill>
                <a:latin typeface="UD デジタル 教科書体 N-B" panose="02020700000000000000" pitchFamily="17" charset="-128"/>
                <a:ea typeface="UD デジタル 教科書体 N-B" panose="02020700000000000000" pitchFamily="17" charset="-128"/>
              </a:rPr>
              <a:t>地域経済の発展</a:t>
            </a:r>
          </a:p>
        </p:txBody>
      </p:sp>
      <p:sp>
        <p:nvSpPr>
          <p:cNvPr id="14" name="テキスト ボックス 13">
            <a:extLst>
              <a:ext uri="{FF2B5EF4-FFF2-40B4-BE49-F238E27FC236}">
                <a16:creationId xmlns:a16="http://schemas.microsoft.com/office/drawing/2014/main" id="{E1F6C5C7-4B58-4145-85F8-937C90350D34}"/>
              </a:ext>
            </a:extLst>
          </p:cNvPr>
          <p:cNvSpPr txBox="1"/>
          <p:nvPr/>
        </p:nvSpPr>
        <p:spPr>
          <a:xfrm>
            <a:off x="8004048" y="5339249"/>
            <a:ext cx="3892116" cy="646331"/>
          </a:xfrm>
          <a:prstGeom prst="rect">
            <a:avLst/>
          </a:prstGeom>
          <a:noFill/>
        </p:spPr>
        <p:txBody>
          <a:bodyPr wrap="square">
            <a:spAutoFit/>
          </a:bodyPr>
          <a:lstStyle/>
          <a:p>
            <a:r>
              <a:rPr lang="ja-JP" altLang="en-US" sz="3600" b="1" dirty="0">
                <a:solidFill>
                  <a:srgbClr val="39424A"/>
                </a:solidFill>
                <a:latin typeface="UD デジタル 教科書体 N-B" panose="02020700000000000000" pitchFamily="17" charset="-128"/>
                <a:ea typeface="UD デジタル 教科書体 N-B" panose="02020700000000000000" pitchFamily="17" charset="-128"/>
              </a:rPr>
              <a:t>　</a:t>
            </a:r>
            <a:r>
              <a:rPr lang="ja-JP" altLang="en-US" sz="3600" b="1" dirty="0">
                <a:solidFill>
                  <a:srgbClr val="FFFF00"/>
                </a:solidFill>
                <a:latin typeface="UD デジタル 教科書体 N-B" panose="02020700000000000000" pitchFamily="17" charset="-128"/>
                <a:ea typeface="UD デジタル 教科書体 N-B" panose="02020700000000000000" pitchFamily="17" charset="-128"/>
              </a:rPr>
              <a:t>環境の保全</a:t>
            </a:r>
          </a:p>
        </p:txBody>
      </p:sp>
    </p:spTree>
    <p:extLst>
      <p:ext uri="{BB962C8B-B14F-4D97-AF65-F5344CB8AC3E}">
        <p14:creationId xmlns:p14="http://schemas.microsoft.com/office/powerpoint/2010/main" val="72466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45DB516-A80B-4255-A169-A4D2F3DCD41F}"/>
              </a:ext>
            </a:extLst>
          </p:cNvPr>
          <p:cNvSpPr>
            <a:spLocks noGrp="1"/>
          </p:cNvSpPr>
          <p:nvPr>
            <p:ph idx="1"/>
          </p:nvPr>
        </p:nvSpPr>
        <p:spPr>
          <a:xfrm>
            <a:off x="0" y="322729"/>
            <a:ext cx="12015788" cy="5854235"/>
          </a:xfrm>
        </p:spPr>
        <p:txBody>
          <a:bodyPr>
            <a:normAutofit fontScale="92500" lnSpcReduction="20000"/>
          </a:bodyPr>
          <a:lstStyle/>
          <a:p>
            <a:pPr marL="0" indent="0" algn="ctr">
              <a:buNone/>
            </a:pPr>
            <a:endParaRPr kumimoji="1" lang="ja-JP" altLang="en-US" sz="4800" dirty="0">
              <a:solidFill>
                <a:schemeClr val="tx1"/>
              </a:solidFill>
            </a:endParaRPr>
          </a:p>
          <a:p>
            <a:pPr marL="0" indent="0" algn="ctr">
              <a:buNone/>
            </a:pPr>
            <a:r>
              <a:rPr kumimoji="1" lang="ja-JP" altLang="en-US" sz="5200" dirty="0">
                <a:solidFill>
                  <a:schemeClr val="tx1"/>
                </a:solidFill>
              </a:rPr>
              <a:t>本年度当委員会が取り組む新たな課題</a:t>
            </a:r>
          </a:p>
          <a:p>
            <a:pPr marL="0" indent="0" algn="ctr">
              <a:buNone/>
            </a:pPr>
            <a:endParaRPr lang="ja-JP" altLang="en-US" sz="800" dirty="0">
              <a:solidFill>
                <a:schemeClr val="tx1"/>
              </a:solidFill>
            </a:endParaRPr>
          </a:p>
          <a:p>
            <a:pPr marL="0" indent="0" algn="ctr">
              <a:buNone/>
            </a:pPr>
            <a:r>
              <a:rPr lang="ja-JP" altLang="en-US" sz="4800" dirty="0">
                <a:solidFill>
                  <a:schemeClr val="tx1"/>
                </a:solidFill>
              </a:rPr>
              <a:t>近年大型台風による水害が各地で頻発</a:t>
            </a:r>
          </a:p>
          <a:p>
            <a:pPr marL="0" indent="0" algn="ctr">
              <a:buNone/>
            </a:pPr>
            <a:r>
              <a:rPr lang="ja-JP" altLang="en-US" sz="4800" dirty="0">
                <a:solidFill>
                  <a:schemeClr val="tx1"/>
                </a:solidFill>
              </a:rPr>
              <a:t>東南海地震や首都直下型地震発生の可能性</a:t>
            </a:r>
          </a:p>
          <a:p>
            <a:pPr marL="0" indent="0" algn="ctr">
              <a:buNone/>
            </a:pPr>
            <a:r>
              <a:rPr lang="ja-JP" altLang="en-US" sz="4800" dirty="0">
                <a:solidFill>
                  <a:schemeClr val="tx1"/>
                </a:solidFill>
              </a:rPr>
              <a:t>これらの災害に備え</a:t>
            </a:r>
          </a:p>
          <a:p>
            <a:pPr marL="0" indent="0" algn="ctr">
              <a:buNone/>
            </a:pPr>
            <a:r>
              <a:rPr lang="ja-JP" altLang="en-US" sz="4800" dirty="0">
                <a:solidFill>
                  <a:schemeClr val="tx1"/>
                </a:solidFill>
              </a:rPr>
              <a:t>災害発生時にどのように支援していくのか</a:t>
            </a:r>
          </a:p>
          <a:p>
            <a:pPr marL="0" indent="0" algn="ctr">
              <a:buNone/>
            </a:pPr>
            <a:r>
              <a:rPr kumimoji="1" lang="ja-JP" altLang="en-US" sz="4800" dirty="0">
                <a:solidFill>
                  <a:schemeClr val="tx1"/>
                </a:solidFill>
              </a:rPr>
              <a:t>日頃からの検討が必要です</a:t>
            </a:r>
          </a:p>
          <a:p>
            <a:pPr algn="ctr"/>
            <a:endParaRPr kumimoji="1" lang="ja-JP" altLang="en-US" sz="4800" dirty="0"/>
          </a:p>
        </p:txBody>
      </p:sp>
      <p:sp>
        <p:nvSpPr>
          <p:cNvPr id="5" name="正方形/長方形 4">
            <a:extLst>
              <a:ext uri="{FF2B5EF4-FFF2-40B4-BE49-F238E27FC236}">
                <a16:creationId xmlns:a16="http://schemas.microsoft.com/office/drawing/2014/main" id="{C54C3C9A-D6E9-4851-AE11-7273F9718B72}"/>
              </a:ext>
            </a:extLst>
          </p:cNvPr>
          <p:cNvSpPr/>
          <p:nvPr/>
        </p:nvSpPr>
        <p:spPr>
          <a:xfrm>
            <a:off x="0" y="6024282"/>
            <a:ext cx="9871368" cy="833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抽象, 挿絵 が含まれている画像&#10;&#10;自動的に生成された説明">
            <a:extLst>
              <a:ext uri="{FF2B5EF4-FFF2-40B4-BE49-F238E27FC236}">
                <a16:creationId xmlns:a16="http://schemas.microsoft.com/office/drawing/2014/main" id="{DF630D1C-C408-4430-A956-06D9611CB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1368" y="6024282"/>
            <a:ext cx="2320632" cy="833718"/>
          </a:xfrm>
          <a:prstGeom prst="rect">
            <a:avLst/>
          </a:prstGeom>
        </p:spPr>
      </p:pic>
    </p:spTree>
    <p:extLst>
      <p:ext uri="{BB962C8B-B14F-4D97-AF65-F5344CB8AC3E}">
        <p14:creationId xmlns:p14="http://schemas.microsoft.com/office/powerpoint/2010/main" val="347779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コンテンツ プレースホルダー 2">
            <a:extLst>
              <a:ext uri="{FF2B5EF4-FFF2-40B4-BE49-F238E27FC236}">
                <a16:creationId xmlns:a16="http://schemas.microsoft.com/office/drawing/2014/main" id="{D45DB516-A80B-4255-A169-A4D2F3DCD41F}"/>
              </a:ext>
            </a:extLst>
          </p:cNvPr>
          <p:cNvSpPr>
            <a:spLocks noGrp="1"/>
          </p:cNvSpPr>
          <p:nvPr>
            <p:ph idx="1"/>
          </p:nvPr>
        </p:nvSpPr>
        <p:spPr>
          <a:xfrm>
            <a:off x="0" y="323850"/>
            <a:ext cx="12015788" cy="5853113"/>
          </a:xfrm>
        </p:spPr>
        <p:txBody>
          <a:bodyPr>
            <a:normAutofit/>
          </a:bodyPr>
          <a:lstStyle/>
          <a:p>
            <a:pPr marL="0" indent="0" algn="ctr">
              <a:buNone/>
            </a:pPr>
            <a:r>
              <a:rPr kumimoji="1" lang="ja-JP" altLang="en-US" sz="4800" dirty="0">
                <a:solidFill>
                  <a:schemeClr val="tx1"/>
                </a:solidFill>
              </a:rPr>
              <a:t>他地区での取り組み</a:t>
            </a:r>
          </a:p>
          <a:p>
            <a:pPr marL="0" indent="0" algn="ctr">
              <a:buNone/>
            </a:pPr>
            <a:endParaRPr kumimoji="1" lang="ja-JP" altLang="en-US" sz="1800" dirty="0">
              <a:solidFill>
                <a:schemeClr val="tx1"/>
              </a:solidFill>
            </a:endParaRPr>
          </a:p>
          <a:p>
            <a:pPr marL="0" indent="0" algn="ctr">
              <a:buNone/>
            </a:pPr>
            <a:r>
              <a:rPr lang="ja-JP" altLang="en-US" sz="4800" dirty="0">
                <a:solidFill>
                  <a:schemeClr val="tx1"/>
                </a:solidFill>
              </a:rPr>
              <a:t>①熊本　人吉地区</a:t>
            </a:r>
          </a:p>
          <a:p>
            <a:pPr marL="0" indent="0" algn="ctr">
              <a:buNone/>
            </a:pPr>
            <a:r>
              <a:rPr lang="ja-JP" altLang="en-US" sz="4800" dirty="0">
                <a:solidFill>
                  <a:schemeClr val="tx1"/>
                </a:solidFill>
              </a:rPr>
              <a:t>災害拠点の設置</a:t>
            </a:r>
            <a:endParaRPr lang="ja-JP" altLang="en-US" sz="1600" dirty="0">
              <a:solidFill>
                <a:schemeClr val="tx1"/>
              </a:solidFill>
            </a:endParaRPr>
          </a:p>
          <a:p>
            <a:pPr marL="0" indent="0" algn="ctr">
              <a:buNone/>
            </a:pPr>
            <a:r>
              <a:rPr kumimoji="1" lang="ja-JP" altLang="en-US" sz="4800" dirty="0">
                <a:solidFill>
                  <a:schemeClr val="tx1"/>
                </a:solidFill>
              </a:rPr>
              <a:t>②新潟地区</a:t>
            </a:r>
          </a:p>
          <a:p>
            <a:pPr marL="0" indent="0" algn="ctr">
              <a:buNone/>
            </a:pPr>
            <a:r>
              <a:rPr lang="ja-JP" altLang="en-US" sz="4800" dirty="0">
                <a:solidFill>
                  <a:schemeClr val="tx1"/>
                </a:solidFill>
              </a:rPr>
              <a:t>行政との連携</a:t>
            </a:r>
            <a:endParaRPr kumimoji="1" lang="ja-JP" altLang="en-US" sz="4800" dirty="0">
              <a:solidFill>
                <a:schemeClr val="tx1"/>
              </a:solidFill>
            </a:endParaRPr>
          </a:p>
        </p:txBody>
      </p:sp>
      <p:sp>
        <p:nvSpPr>
          <p:cNvPr id="5" name="正方形/長方形 4">
            <a:extLst>
              <a:ext uri="{FF2B5EF4-FFF2-40B4-BE49-F238E27FC236}">
                <a16:creationId xmlns:a16="http://schemas.microsoft.com/office/drawing/2014/main" id="{F3D91710-72F9-4CF3-B849-B496E5F94FBC}"/>
              </a:ext>
            </a:extLst>
          </p:cNvPr>
          <p:cNvSpPr/>
          <p:nvPr/>
        </p:nvSpPr>
        <p:spPr>
          <a:xfrm>
            <a:off x="0" y="6042212"/>
            <a:ext cx="10712824" cy="815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抽象, 挿絵 が含まれている画像&#10;&#10;自動的に生成された説明">
            <a:extLst>
              <a:ext uri="{FF2B5EF4-FFF2-40B4-BE49-F238E27FC236}">
                <a16:creationId xmlns:a16="http://schemas.microsoft.com/office/drawing/2014/main" id="{437F2336-427B-413F-9D76-FCEBF200F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0824" y="6044844"/>
            <a:ext cx="2241176" cy="813155"/>
          </a:xfrm>
          <a:prstGeom prst="rect">
            <a:avLst/>
          </a:prstGeom>
        </p:spPr>
      </p:pic>
    </p:spTree>
    <p:extLst>
      <p:ext uri="{BB962C8B-B14F-4D97-AF65-F5344CB8AC3E}">
        <p14:creationId xmlns:p14="http://schemas.microsoft.com/office/powerpoint/2010/main" val="1772464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45DB516-A80B-4255-A169-A4D2F3DCD41F}"/>
              </a:ext>
            </a:extLst>
          </p:cNvPr>
          <p:cNvSpPr>
            <a:spLocks noGrp="1"/>
          </p:cNvSpPr>
          <p:nvPr>
            <p:ph idx="1"/>
          </p:nvPr>
        </p:nvSpPr>
        <p:spPr>
          <a:xfrm>
            <a:off x="231228" y="849228"/>
            <a:ext cx="4809827" cy="5046800"/>
          </a:xfrm>
        </p:spPr>
        <p:txBody>
          <a:bodyPr anchor="t">
            <a:normAutofit fontScale="92500" lnSpcReduction="10000"/>
          </a:bodyPr>
          <a:lstStyle/>
          <a:p>
            <a:pPr marL="0" indent="0">
              <a:buNone/>
            </a:pPr>
            <a:r>
              <a:rPr kumimoji="1" lang="ja-JP" altLang="en-US" sz="3000" dirty="0">
                <a:solidFill>
                  <a:srgbClr val="FEFFFF"/>
                </a:solidFill>
              </a:rPr>
              <a:t>他地区での取り組み</a:t>
            </a:r>
          </a:p>
          <a:p>
            <a:pPr marL="0" indent="0">
              <a:buNone/>
            </a:pPr>
            <a:r>
              <a:rPr kumimoji="1" lang="ja-JP" altLang="en-US" sz="3000" dirty="0">
                <a:solidFill>
                  <a:srgbClr val="FEFFFF"/>
                </a:solidFill>
              </a:rPr>
              <a:t>①熊本　人吉地区</a:t>
            </a:r>
          </a:p>
          <a:p>
            <a:pPr marL="0" indent="0">
              <a:buNone/>
            </a:pPr>
            <a:r>
              <a:rPr kumimoji="1" lang="ja-JP" altLang="en-US" sz="2400" dirty="0">
                <a:solidFill>
                  <a:srgbClr val="FEFFFF"/>
                </a:solidFill>
              </a:rPr>
              <a:t>　　　</a:t>
            </a:r>
            <a:r>
              <a:rPr kumimoji="1" lang="ja-JP" altLang="en-US" sz="3500" dirty="0">
                <a:solidFill>
                  <a:srgbClr val="FEFFFF"/>
                </a:solidFill>
              </a:rPr>
              <a:t>災害拠点の設置</a:t>
            </a:r>
            <a:endParaRPr kumimoji="1" lang="ja-JP" altLang="en-US" sz="2400" dirty="0">
              <a:solidFill>
                <a:srgbClr val="FEFFFF"/>
              </a:solidFill>
            </a:endParaRPr>
          </a:p>
          <a:p>
            <a:pPr marL="0" indent="0">
              <a:buNone/>
            </a:pPr>
            <a:endParaRPr kumimoji="1" lang="ja-JP" altLang="en-US" sz="2600" dirty="0">
              <a:solidFill>
                <a:srgbClr val="FEFFFF"/>
              </a:solidFill>
            </a:endParaRPr>
          </a:p>
          <a:p>
            <a:pPr marL="0" indent="0">
              <a:buNone/>
            </a:pPr>
            <a:r>
              <a:rPr kumimoji="1" lang="ja-JP" altLang="en-US" sz="2600" dirty="0">
                <a:solidFill>
                  <a:srgbClr val="FEFFFF"/>
                </a:solidFill>
              </a:rPr>
              <a:t>平時より支援物資拠点場所を検討</a:t>
            </a:r>
            <a:r>
              <a:rPr kumimoji="1" lang="ja-JP" altLang="en-US" sz="2400" dirty="0">
                <a:solidFill>
                  <a:srgbClr val="FEFFFF"/>
                </a:solidFill>
              </a:rPr>
              <a:t>　　　　　　　　　　　　 </a:t>
            </a:r>
          </a:p>
          <a:p>
            <a:pPr marL="0" indent="0">
              <a:buNone/>
            </a:pPr>
            <a:r>
              <a:rPr kumimoji="1" lang="ja-JP" altLang="en-US" sz="2400" dirty="0">
                <a:solidFill>
                  <a:srgbClr val="FEFFFF"/>
                </a:solidFill>
              </a:rPr>
              <a:t>有事には支援物資の受け入れ拠点            </a:t>
            </a:r>
            <a:endParaRPr kumimoji="1" lang="ja-JP" altLang="en-US" sz="1200" dirty="0">
              <a:solidFill>
                <a:srgbClr val="FEFFFF"/>
              </a:solidFill>
            </a:endParaRPr>
          </a:p>
          <a:p>
            <a:pPr marL="0" indent="0">
              <a:buNone/>
            </a:pPr>
            <a:r>
              <a:rPr kumimoji="1" lang="ja-JP" altLang="en-US" sz="2200" dirty="0">
                <a:solidFill>
                  <a:srgbClr val="FEFFFF"/>
                </a:solidFill>
              </a:rPr>
              <a:t>　</a:t>
            </a:r>
            <a:r>
              <a:rPr kumimoji="1" lang="ja-JP" altLang="en-US" sz="2400" dirty="0">
                <a:solidFill>
                  <a:srgbClr val="FEFFFF"/>
                </a:solidFill>
              </a:rPr>
              <a:t>                                                                                  ボランティアによる                                                           支援物資の仕分け作業                                                           行政への提供　　　　　　　　　　　　　　　　　住民への配布</a:t>
            </a:r>
          </a:p>
          <a:p>
            <a:pPr marL="0" indent="0">
              <a:buNone/>
            </a:pPr>
            <a:endParaRPr kumimoji="1" lang="ja-JP" altLang="en-US" sz="2400" dirty="0">
              <a:solidFill>
                <a:srgbClr val="FEFFFF"/>
              </a:solidFill>
            </a:endParaRPr>
          </a:p>
          <a:p>
            <a:pPr marL="0" indent="0">
              <a:buNone/>
            </a:pPr>
            <a:endParaRPr kumimoji="1" lang="ja-JP" altLang="en-US" sz="2400" dirty="0">
              <a:solidFill>
                <a:srgbClr val="FEFFFF"/>
              </a:solidFill>
            </a:endParaRPr>
          </a:p>
        </p:txBody>
      </p:sp>
      <p:pic>
        <p:nvPicPr>
          <p:cNvPr id="4" name="図 3">
            <a:extLst>
              <a:ext uri="{FF2B5EF4-FFF2-40B4-BE49-F238E27FC236}">
                <a16:creationId xmlns:a16="http://schemas.microsoft.com/office/drawing/2014/main" id="{60760CE3-D5EA-4F8D-8F30-C95ADE320D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41055" y="849227"/>
            <a:ext cx="6453501" cy="4840126"/>
          </a:xfrm>
          <a:prstGeom prst="rect">
            <a:avLst/>
          </a:prstGeom>
        </p:spPr>
      </p:pic>
    </p:spTree>
    <p:extLst>
      <p:ext uri="{BB962C8B-B14F-4D97-AF65-F5344CB8AC3E}">
        <p14:creationId xmlns:p14="http://schemas.microsoft.com/office/powerpoint/2010/main" val="3256595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45DB516-A80B-4255-A169-A4D2F3DCD41F}"/>
              </a:ext>
            </a:extLst>
          </p:cNvPr>
          <p:cNvSpPr>
            <a:spLocks noGrp="1"/>
          </p:cNvSpPr>
          <p:nvPr>
            <p:ph idx="1"/>
          </p:nvPr>
        </p:nvSpPr>
        <p:spPr>
          <a:xfrm>
            <a:off x="126123" y="504497"/>
            <a:ext cx="5247890" cy="5938344"/>
          </a:xfrm>
        </p:spPr>
        <p:txBody>
          <a:bodyPr anchor="t">
            <a:normAutofit fontScale="77500" lnSpcReduction="20000"/>
          </a:bodyPr>
          <a:lstStyle/>
          <a:p>
            <a:pPr marL="0" indent="0">
              <a:buNone/>
            </a:pPr>
            <a:r>
              <a:rPr kumimoji="1" lang="ja-JP" altLang="en-US" sz="3300" dirty="0">
                <a:solidFill>
                  <a:srgbClr val="FEFFFF"/>
                </a:solidFill>
              </a:rPr>
              <a:t>他地区での取り組み</a:t>
            </a:r>
          </a:p>
          <a:p>
            <a:pPr marL="0" indent="0">
              <a:buNone/>
            </a:pPr>
            <a:r>
              <a:rPr kumimoji="1" lang="ja-JP" altLang="en-US" sz="3300" dirty="0">
                <a:solidFill>
                  <a:srgbClr val="FEFFFF"/>
                </a:solidFill>
              </a:rPr>
              <a:t>②新潟地区</a:t>
            </a:r>
          </a:p>
          <a:p>
            <a:pPr marL="0" indent="0">
              <a:buNone/>
            </a:pPr>
            <a:r>
              <a:rPr kumimoji="1" lang="ja-JP" altLang="en-US" sz="2400" dirty="0">
                <a:solidFill>
                  <a:srgbClr val="FEFFFF"/>
                </a:solidFill>
              </a:rPr>
              <a:t>ロータリー地域協働ネットワークセンターとは</a:t>
            </a:r>
          </a:p>
          <a:p>
            <a:pPr marL="0" indent="0">
              <a:buNone/>
            </a:pPr>
            <a:r>
              <a:rPr kumimoji="1" lang="ja-JP" altLang="en-US" sz="2400" dirty="0">
                <a:solidFill>
                  <a:srgbClr val="FEFFFF"/>
                </a:solidFill>
              </a:rPr>
              <a:t>会員相互の間に日頃から分かり合える関係を築いて豊かな地域社会の形成に資するとともに、災害発生時等にはその関係が自助・共助の仕組みへと転換することを目指して発足</a:t>
            </a:r>
          </a:p>
          <a:p>
            <a:pPr marL="0" indent="0">
              <a:buNone/>
            </a:pPr>
            <a:endParaRPr kumimoji="1" lang="ja-JP" altLang="en-US" sz="2400" dirty="0">
              <a:solidFill>
                <a:srgbClr val="FEFFFF"/>
              </a:solidFill>
            </a:endParaRPr>
          </a:p>
          <a:p>
            <a:pPr marL="0" indent="0">
              <a:buNone/>
            </a:pPr>
            <a:r>
              <a:rPr kumimoji="1" lang="ja-JP" altLang="en-US" sz="2400" dirty="0">
                <a:solidFill>
                  <a:srgbClr val="FEFFFF"/>
                </a:solidFill>
              </a:rPr>
              <a:t>これまでのロータリーの諸活動を総括し、安心して運用できるシステムの構築をめざして、地域活性化の基となる防災・青少年保護・ロータリー家族へのケア・地域コミュニケーションの醸成・さらにはそれらへの支援活動等に特化した</a:t>
            </a:r>
          </a:p>
          <a:p>
            <a:pPr marL="0" indent="0">
              <a:buNone/>
            </a:pPr>
            <a:endParaRPr kumimoji="1" lang="ja-JP" altLang="en-US" sz="2400" dirty="0">
              <a:solidFill>
                <a:srgbClr val="FFFF00"/>
              </a:solidFill>
            </a:endParaRPr>
          </a:p>
          <a:p>
            <a:pPr marL="0" indent="0">
              <a:buNone/>
            </a:pPr>
            <a:r>
              <a:rPr kumimoji="1" lang="ja-JP" altLang="en-US" sz="2400" dirty="0">
                <a:solidFill>
                  <a:srgbClr val="FFFF00"/>
                </a:solidFill>
              </a:rPr>
              <a:t>「継続性のある特別委員会」を設置</a:t>
            </a:r>
          </a:p>
          <a:p>
            <a:pPr marL="0" indent="0">
              <a:buNone/>
            </a:pPr>
            <a:endParaRPr kumimoji="1" lang="ja-JP" altLang="en-US" sz="2400" dirty="0">
              <a:solidFill>
                <a:srgbClr val="FEFFFF"/>
              </a:solidFill>
            </a:endParaRPr>
          </a:p>
          <a:p>
            <a:pPr marL="0" indent="0">
              <a:buNone/>
            </a:pPr>
            <a:r>
              <a:rPr lang="ja-JP" altLang="en-US" sz="2400" dirty="0">
                <a:solidFill>
                  <a:srgbClr val="FEFFFF"/>
                </a:solidFill>
              </a:rPr>
              <a:t>　</a:t>
            </a:r>
            <a:endParaRPr kumimoji="1" lang="ja-JP" altLang="en-US" sz="2400" dirty="0">
              <a:solidFill>
                <a:srgbClr val="FEFFFF"/>
              </a:solidFill>
            </a:endParaRPr>
          </a:p>
        </p:txBody>
      </p:sp>
      <p:pic>
        <p:nvPicPr>
          <p:cNvPr id="4" name="図 3">
            <a:extLst>
              <a:ext uri="{FF2B5EF4-FFF2-40B4-BE49-F238E27FC236}">
                <a16:creationId xmlns:a16="http://schemas.microsoft.com/office/drawing/2014/main" id="{60760CE3-D5EA-4F8D-8F30-C95ADE320D7F}"/>
              </a:ext>
            </a:extLst>
          </p:cNvPr>
          <p:cNvPicPr>
            <a:picLocks noChangeAspect="1"/>
          </p:cNvPicPr>
          <p:nvPr/>
        </p:nvPicPr>
        <p:blipFill>
          <a:blip r:embed="rId3"/>
          <a:stretch>
            <a:fillRect/>
          </a:stretch>
        </p:blipFill>
        <p:spPr>
          <a:xfrm>
            <a:off x="5374013" y="820652"/>
            <a:ext cx="6539075" cy="4840126"/>
          </a:xfrm>
          <a:prstGeom prst="rect">
            <a:avLst/>
          </a:prstGeom>
        </p:spPr>
      </p:pic>
      <p:sp>
        <p:nvSpPr>
          <p:cNvPr id="2" name="テキスト ボックス 1">
            <a:extLst>
              <a:ext uri="{FF2B5EF4-FFF2-40B4-BE49-F238E27FC236}">
                <a16:creationId xmlns:a16="http://schemas.microsoft.com/office/drawing/2014/main" id="{0136E6E2-C8C5-43DB-9833-F6F4CDD14D7E}"/>
              </a:ext>
            </a:extLst>
          </p:cNvPr>
          <p:cNvSpPr txBox="1"/>
          <p:nvPr/>
        </p:nvSpPr>
        <p:spPr>
          <a:xfrm>
            <a:off x="5374013" y="5867143"/>
            <a:ext cx="4648200" cy="369332"/>
          </a:xfrm>
          <a:prstGeom prst="rect">
            <a:avLst/>
          </a:prstGeom>
          <a:noFill/>
        </p:spPr>
        <p:txBody>
          <a:bodyPr wrap="square" rtlCol="0">
            <a:spAutoFit/>
          </a:bodyPr>
          <a:lstStyle/>
          <a:p>
            <a:r>
              <a:rPr kumimoji="1" lang="ja-JP" altLang="en-US" dirty="0"/>
              <a:t>広域災害の場合の想定活用図</a:t>
            </a:r>
          </a:p>
        </p:txBody>
      </p:sp>
    </p:spTree>
    <p:extLst>
      <p:ext uri="{BB962C8B-B14F-4D97-AF65-F5344CB8AC3E}">
        <p14:creationId xmlns:p14="http://schemas.microsoft.com/office/powerpoint/2010/main" val="271067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45DB516-A80B-4255-A169-A4D2F3DCD41F}"/>
              </a:ext>
            </a:extLst>
          </p:cNvPr>
          <p:cNvSpPr>
            <a:spLocks noGrp="1"/>
          </p:cNvSpPr>
          <p:nvPr>
            <p:ph idx="1"/>
          </p:nvPr>
        </p:nvSpPr>
        <p:spPr>
          <a:xfrm>
            <a:off x="73571" y="808567"/>
            <a:ext cx="9091449" cy="5960095"/>
          </a:xfrm>
        </p:spPr>
        <p:txBody>
          <a:bodyPr anchor="t">
            <a:normAutofit fontScale="85000" lnSpcReduction="20000"/>
          </a:bodyPr>
          <a:lstStyle/>
          <a:p>
            <a:pPr marL="0" indent="0">
              <a:buNone/>
            </a:pPr>
            <a:r>
              <a:rPr kumimoji="1" lang="ja-JP" altLang="en-US" sz="3300" dirty="0">
                <a:solidFill>
                  <a:srgbClr val="FEFFFF"/>
                </a:solidFill>
              </a:rPr>
              <a:t>他地区での取り組み</a:t>
            </a:r>
          </a:p>
          <a:p>
            <a:pPr marL="0" indent="0">
              <a:buNone/>
            </a:pPr>
            <a:r>
              <a:rPr kumimoji="1" lang="ja-JP" altLang="en-US" sz="3300" dirty="0">
                <a:solidFill>
                  <a:srgbClr val="FEFFFF"/>
                </a:solidFill>
              </a:rPr>
              <a:t>②新潟地区</a:t>
            </a:r>
          </a:p>
          <a:p>
            <a:pPr marL="0" indent="0">
              <a:buNone/>
            </a:pPr>
            <a:r>
              <a:rPr lang="ja-JP" altLang="en-US" sz="2800" dirty="0">
                <a:solidFill>
                  <a:srgbClr val="FEFFFF"/>
                </a:solidFill>
              </a:rPr>
              <a:t>センターの役割</a:t>
            </a:r>
          </a:p>
          <a:p>
            <a:pPr marL="0" indent="0">
              <a:buNone/>
            </a:pPr>
            <a:r>
              <a:rPr kumimoji="1" lang="ja-JP" altLang="en-US" sz="2000" dirty="0">
                <a:solidFill>
                  <a:srgbClr val="FEFFFF"/>
                </a:solidFill>
              </a:rPr>
              <a:t>平 常 時</a:t>
            </a:r>
          </a:p>
          <a:p>
            <a:pPr marL="0" indent="0">
              <a:buNone/>
            </a:pPr>
            <a:r>
              <a:rPr kumimoji="1" lang="ja-JP" altLang="en-US" sz="2000" dirty="0">
                <a:solidFill>
                  <a:srgbClr val="FEFFFF"/>
                </a:solidFill>
              </a:rPr>
              <a:t>・会員への情報提供</a:t>
            </a:r>
          </a:p>
          <a:p>
            <a:pPr marL="0" indent="0">
              <a:buNone/>
            </a:pPr>
            <a:r>
              <a:rPr kumimoji="1" lang="ja-JP" altLang="en-US" sz="2000" dirty="0">
                <a:solidFill>
                  <a:srgbClr val="FEFFFF"/>
                </a:solidFill>
              </a:rPr>
              <a:t>（広報・セミナーなど）</a:t>
            </a:r>
          </a:p>
          <a:p>
            <a:pPr marL="0" indent="0">
              <a:buNone/>
            </a:pPr>
            <a:r>
              <a:rPr kumimoji="1" lang="ja-JP" altLang="en-US" sz="2000" dirty="0">
                <a:solidFill>
                  <a:srgbClr val="FEFFFF"/>
                </a:solidFill>
              </a:rPr>
              <a:t>・地域活性化、防災、青少年保護</a:t>
            </a:r>
          </a:p>
          <a:p>
            <a:pPr marL="0" indent="0">
              <a:buNone/>
            </a:pPr>
            <a:r>
              <a:rPr kumimoji="1" lang="ja-JP" altLang="en-US" sz="2000" dirty="0">
                <a:solidFill>
                  <a:srgbClr val="FEFFFF"/>
                </a:solidFill>
              </a:rPr>
              <a:t>（命の電話）</a:t>
            </a:r>
          </a:p>
          <a:p>
            <a:pPr marL="0" indent="0">
              <a:buNone/>
            </a:pPr>
            <a:r>
              <a:rPr kumimoji="1" lang="ja-JP" altLang="en-US" sz="2000" dirty="0">
                <a:solidFill>
                  <a:srgbClr val="FEFFFF"/>
                </a:solidFill>
              </a:rPr>
              <a:t>・地域コミュニケーションの醸成、</a:t>
            </a:r>
          </a:p>
          <a:p>
            <a:pPr marL="0" indent="0">
              <a:buNone/>
            </a:pPr>
            <a:r>
              <a:rPr kumimoji="1" lang="ja-JP" altLang="en-US" sz="2000" dirty="0">
                <a:solidFill>
                  <a:srgbClr val="FEFFFF"/>
                </a:solidFill>
              </a:rPr>
              <a:t>　犯罪被害者の支援</a:t>
            </a:r>
          </a:p>
          <a:p>
            <a:pPr marL="0" indent="0">
              <a:buNone/>
            </a:pPr>
            <a:r>
              <a:rPr kumimoji="1" lang="ja-JP" altLang="en-US" sz="2000" dirty="0">
                <a:solidFill>
                  <a:srgbClr val="FEFFFF"/>
                </a:solidFill>
              </a:rPr>
              <a:t>非 常 時</a:t>
            </a:r>
          </a:p>
          <a:p>
            <a:pPr marL="0" indent="0">
              <a:buNone/>
            </a:pPr>
            <a:r>
              <a:rPr kumimoji="1" lang="ja-JP" altLang="en-US" sz="2000" dirty="0">
                <a:solidFill>
                  <a:srgbClr val="FEFFFF"/>
                </a:solidFill>
              </a:rPr>
              <a:t>（必要に応じて対策本部等を設置・対応）</a:t>
            </a:r>
          </a:p>
          <a:p>
            <a:pPr marL="0" indent="0">
              <a:buNone/>
            </a:pPr>
            <a:r>
              <a:rPr kumimoji="1" lang="ja-JP" altLang="en-US" sz="2000" dirty="0">
                <a:solidFill>
                  <a:srgbClr val="FEFFFF"/>
                </a:solidFill>
              </a:rPr>
              <a:t>・物資調達、輸送、医療救護</a:t>
            </a:r>
          </a:p>
          <a:p>
            <a:pPr marL="0" indent="0">
              <a:buNone/>
            </a:pPr>
            <a:r>
              <a:rPr kumimoji="1" lang="ja-JP" altLang="en-US" sz="2000" dirty="0">
                <a:solidFill>
                  <a:srgbClr val="FEFFFF"/>
                </a:solidFill>
              </a:rPr>
              <a:t>・教育支援、外国人支援、募金</a:t>
            </a:r>
            <a:r>
              <a:rPr kumimoji="1" lang="en-US" altLang="ja-JP" sz="2000" dirty="0">
                <a:solidFill>
                  <a:srgbClr val="FEFFFF"/>
                </a:solidFill>
              </a:rPr>
              <a:t>…</a:t>
            </a:r>
            <a:r>
              <a:rPr kumimoji="1" lang="ja-JP" altLang="en-US" sz="2000" dirty="0">
                <a:solidFill>
                  <a:srgbClr val="FEFFFF"/>
                </a:solidFill>
              </a:rPr>
              <a:t>等</a:t>
            </a:r>
          </a:p>
          <a:p>
            <a:pPr marL="0" indent="0">
              <a:buNone/>
            </a:pPr>
            <a:r>
              <a:rPr lang="ja-JP" altLang="en-US" sz="2400" dirty="0">
                <a:solidFill>
                  <a:srgbClr val="FEFFFF"/>
                </a:solidFill>
              </a:rPr>
              <a:t>　　　　　　　　　　　　　　　　　　　局地災害の場合の想定図</a:t>
            </a:r>
            <a:endParaRPr kumimoji="1" lang="ja-JP" altLang="en-US" sz="2400" dirty="0">
              <a:solidFill>
                <a:srgbClr val="FEFFFF"/>
              </a:solidFill>
            </a:endParaRPr>
          </a:p>
          <a:p>
            <a:pPr marL="0" indent="0">
              <a:buNone/>
            </a:pPr>
            <a:endParaRPr kumimoji="1" lang="ja-JP" altLang="en-US" sz="2400" dirty="0">
              <a:solidFill>
                <a:srgbClr val="FEFFFF"/>
              </a:solidFill>
            </a:endParaRPr>
          </a:p>
        </p:txBody>
      </p:sp>
      <p:pic>
        <p:nvPicPr>
          <p:cNvPr id="7" name="図 6">
            <a:extLst>
              <a:ext uri="{FF2B5EF4-FFF2-40B4-BE49-F238E27FC236}">
                <a16:creationId xmlns:a16="http://schemas.microsoft.com/office/drawing/2014/main" id="{1FB09BA6-4C97-41F3-8F58-03F98BF47B8A}"/>
              </a:ext>
            </a:extLst>
          </p:cNvPr>
          <p:cNvPicPr>
            <a:picLocks noChangeAspect="1"/>
          </p:cNvPicPr>
          <p:nvPr/>
        </p:nvPicPr>
        <p:blipFill>
          <a:blip r:embed="rId3"/>
          <a:stretch>
            <a:fillRect/>
          </a:stretch>
        </p:blipFill>
        <p:spPr>
          <a:xfrm>
            <a:off x="4788574" y="808567"/>
            <a:ext cx="6882282" cy="4923276"/>
          </a:xfrm>
          <a:prstGeom prst="rect">
            <a:avLst/>
          </a:prstGeom>
        </p:spPr>
      </p:pic>
    </p:spTree>
    <p:extLst>
      <p:ext uri="{BB962C8B-B14F-4D97-AF65-F5344CB8AC3E}">
        <p14:creationId xmlns:p14="http://schemas.microsoft.com/office/powerpoint/2010/main" val="3311676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45DB516-A80B-4255-A169-A4D2F3DCD41F}"/>
              </a:ext>
            </a:extLst>
          </p:cNvPr>
          <p:cNvSpPr>
            <a:spLocks noGrp="1"/>
          </p:cNvSpPr>
          <p:nvPr>
            <p:ph idx="1"/>
          </p:nvPr>
        </p:nvSpPr>
        <p:spPr>
          <a:xfrm>
            <a:off x="152400" y="221457"/>
            <a:ext cx="6572250" cy="6415086"/>
          </a:xfrm>
        </p:spPr>
        <p:txBody>
          <a:bodyPr anchor="t">
            <a:normAutofit/>
          </a:bodyPr>
          <a:lstStyle/>
          <a:p>
            <a:pPr marL="0" indent="0">
              <a:buNone/>
            </a:pPr>
            <a:r>
              <a:rPr lang="en-US" altLang="ja-JP" sz="2400" dirty="0">
                <a:solidFill>
                  <a:srgbClr val="FEFFFF"/>
                </a:solidFill>
              </a:rPr>
              <a:t>2019</a:t>
            </a:r>
            <a:r>
              <a:rPr lang="ja-JP" altLang="en-US" sz="2400" dirty="0">
                <a:solidFill>
                  <a:srgbClr val="FEFFFF"/>
                </a:solidFill>
              </a:rPr>
              <a:t>年台風</a:t>
            </a:r>
            <a:r>
              <a:rPr lang="en-US" altLang="ja-JP" sz="2400" dirty="0">
                <a:solidFill>
                  <a:srgbClr val="FEFFFF"/>
                </a:solidFill>
              </a:rPr>
              <a:t>19</a:t>
            </a:r>
            <a:r>
              <a:rPr lang="ja-JP" altLang="en-US" sz="2400" dirty="0">
                <a:solidFill>
                  <a:srgbClr val="FEFFFF"/>
                </a:solidFill>
              </a:rPr>
              <a:t>号災害時</a:t>
            </a:r>
          </a:p>
          <a:p>
            <a:pPr marL="0" indent="0">
              <a:buNone/>
            </a:pPr>
            <a:r>
              <a:rPr kumimoji="1" lang="ja-JP" altLang="en-US" sz="2400" dirty="0">
                <a:solidFill>
                  <a:srgbClr val="FEFFFF"/>
                </a:solidFill>
              </a:rPr>
              <a:t>千葉県での取り組み　ボランティアと寄付金</a:t>
            </a:r>
          </a:p>
          <a:p>
            <a:pPr marL="0" indent="0">
              <a:buNone/>
            </a:pPr>
            <a:endParaRPr kumimoji="1" lang="ja-JP" altLang="en-US" sz="2400" dirty="0">
              <a:solidFill>
                <a:srgbClr val="FEFFFF"/>
              </a:solidFill>
            </a:endParaRPr>
          </a:p>
          <a:p>
            <a:pPr marL="0" indent="0">
              <a:buNone/>
            </a:pPr>
            <a:r>
              <a:rPr lang="ja-JP" altLang="en-US" sz="2400" dirty="0">
                <a:solidFill>
                  <a:srgbClr val="FEFFFF"/>
                </a:solidFill>
              </a:rPr>
              <a:t>①市町村災害ボランティアセンターの後方支援のための千葉県災害ボランティアセンター開設　事務局千葉県社会福祉協議会</a:t>
            </a:r>
          </a:p>
          <a:p>
            <a:pPr marL="0" indent="0">
              <a:buNone/>
            </a:pPr>
            <a:r>
              <a:rPr lang="ja-JP" altLang="en-US" sz="2400" dirty="0">
                <a:solidFill>
                  <a:srgbClr val="FEFFFF"/>
                </a:solidFill>
              </a:rPr>
              <a:t>各地ボランティア情報の提供・調整を目的</a:t>
            </a:r>
          </a:p>
          <a:p>
            <a:pPr marL="0" indent="0">
              <a:buNone/>
            </a:pPr>
            <a:endParaRPr lang="ja-JP" altLang="en-US" sz="2400" dirty="0">
              <a:solidFill>
                <a:srgbClr val="FEFFFF"/>
              </a:solidFill>
            </a:endParaRPr>
          </a:p>
          <a:p>
            <a:pPr marL="0" indent="0">
              <a:buNone/>
            </a:pPr>
            <a:r>
              <a:rPr lang="ja-JP" altLang="en-US" sz="2400" dirty="0">
                <a:solidFill>
                  <a:srgbClr val="FEFFFF"/>
                </a:solidFill>
              </a:rPr>
              <a:t>②寄付金の受け入れ</a:t>
            </a:r>
          </a:p>
          <a:p>
            <a:pPr marL="0" indent="0">
              <a:buNone/>
            </a:pPr>
            <a:r>
              <a:rPr lang="ja-JP" altLang="en-US" sz="2400" dirty="0">
                <a:solidFill>
                  <a:srgbClr val="FEFFFF"/>
                </a:solidFill>
              </a:rPr>
              <a:t>㈱トラストバンクと協定</a:t>
            </a:r>
          </a:p>
          <a:p>
            <a:pPr marL="0" indent="0">
              <a:buNone/>
            </a:pPr>
            <a:r>
              <a:rPr lang="ja-JP" altLang="en-US" sz="2400" dirty="0">
                <a:solidFill>
                  <a:srgbClr val="FEFFFF"/>
                </a:solidFill>
              </a:rPr>
              <a:t>ふるさと納税サイトのシステムを活用</a:t>
            </a:r>
          </a:p>
          <a:p>
            <a:pPr marL="0" indent="0">
              <a:buNone/>
            </a:pPr>
            <a:endParaRPr lang="ja-JP" altLang="en-US" sz="2400" dirty="0">
              <a:solidFill>
                <a:srgbClr val="FEFFFF"/>
              </a:solidFill>
            </a:endParaRPr>
          </a:p>
          <a:p>
            <a:pPr marL="0" indent="0">
              <a:buNone/>
            </a:pPr>
            <a:endParaRPr lang="ja-JP" altLang="en-US" sz="2400" dirty="0">
              <a:solidFill>
                <a:srgbClr val="FEFFFF"/>
              </a:solidFill>
            </a:endParaRPr>
          </a:p>
          <a:p>
            <a:pPr marL="0" indent="0">
              <a:buNone/>
            </a:pPr>
            <a:endParaRPr kumimoji="1" lang="ja-JP" altLang="en-US" sz="2400" dirty="0">
              <a:solidFill>
                <a:srgbClr val="FEFFFF"/>
              </a:solidFill>
            </a:endParaRPr>
          </a:p>
        </p:txBody>
      </p:sp>
      <p:graphicFrame>
        <p:nvGraphicFramePr>
          <p:cNvPr id="6" name="オブジェクト 5">
            <a:extLst>
              <a:ext uri="{FF2B5EF4-FFF2-40B4-BE49-F238E27FC236}">
                <a16:creationId xmlns:a16="http://schemas.microsoft.com/office/drawing/2014/main" id="{4BCE4D7F-2E32-4121-89CA-89E7AD9D1095}"/>
              </a:ext>
            </a:extLst>
          </p:cNvPr>
          <p:cNvGraphicFramePr>
            <a:graphicFrameLocks noChangeAspect="1"/>
          </p:cNvGraphicFramePr>
          <p:nvPr>
            <p:extLst>
              <p:ext uri="{D42A27DB-BD31-4B8C-83A1-F6EECF244321}">
                <p14:modId xmlns:p14="http://schemas.microsoft.com/office/powerpoint/2010/main" val="4131142405"/>
              </p:ext>
            </p:extLst>
          </p:nvPr>
        </p:nvGraphicFramePr>
        <p:xfrm>
          <a:off x="6905111" y="221456"/>
          <a:ext cx="4533900" cy="6415087"/>
        </p:xfrm>
        <a:graphic>
          <a:graphicData uri="http://schemas.openxmlformats.org/presentationml/2006/ole">
            <mc:AlternateContent xmlns:mc="http://schemas.openxmlformats.org/markup-compatibility/2006">
              <mc:Choice xmlns:v="urn:schemas-microsoft-com:vml" Requires="v">
                <p:oleObj name="Acrobat Document" r:id="rId3" imgW="4533723" imgH="6415694" progId="AcroExch.Document.DC">
                  <p:embed/>
                </p:oleObj>
              </mc:Choice>
              <mc:Fallback>
                <p:oleObj name="Acrobat Document" r:id="rId3" imgW="4533723" imgH="6415694" progId="AcroExch.Document.DC">
                  <p:embed/>
                  <p:pic>
                    <p:nvPicPr>
                      <p:cNvPr id="0" name=""/>
                      <p:cNvPicPr/>
                      <p:nvPr/>
                    </p:nvPicPr>
                    <p:blipFill>
                      <a:blip r:embed="rId4"/>
                      <a:stretch>
                        <a:fillRect/>
                      </a:stretch>
                    </p:blipFill>
                    <p:spPr>
                      <a:xfrm>
                        <a:off x="6905111" y="221456"/>
                        <a:ext cx="4533900" cy="6415087"/>
                      </a:xfrm>
                      <a:prstGeom prst="rect">
                        <a:avLst/>
                      </a:prstGeom>
                    </p:spPr>
                  </p:pic>
                </p:oleObj>
              </mc:Fallback>
            </mc:AlternateContent>
          </a:graphicData>
        </a:graphic>
      </p:graphicFrame>
    </p:spTree>
    <p:extLst>
      <p:ext uri="{BB962C8B-B14F-4D97-AF65-F5344CB8AC3E}">
        <p14:creationId xmlns:p14="http://schemas.microsoft.com/office/powerpoint/2010/main" val="4090613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コンテンツ プレースホルダー 2">
            <a:extLst>
              <a:ext uri="{FF2B5EF4-FFF2-40B4-BE49-F238E27FC236}">
                <a16:creationId xmlns:a16="http://schemas.microsoft.com/office/drawing/2014/main" id="{D45DB516-A80B-4255-A169-A4D2F3DCD41F}"/>
              </a:ext>
            </a:extLst>
          </p:cNvPr>
          <p:cNvSpPr>
            <a:spLocks noGrp="1"/>
          </p:cNvSpPr>
          <p:nvPr>
            <p:ph idx="1"/>
          </p:nvPr>
        </p:nvSpPr>
        <p:spPr>
          <a:xfrm>
            <a:off x="0" y="323850"/>
            <a:ext cx="12015788" cy="5853113"/>
          </a:xfrm>
        </p:spPr>
        <p:txBody>
          <a:bodyPr>
            <a:normAutofit/>
          </a:bodyPr>
          <a:lstStyle/>
          <a:p>
            <a:pPr marL="0" indent="0" algn="ctr">
              <a:buNone/>
            </a:pPr>
            <a:r>
              <a:rPr kumimoji="1" lang="ja-JP" altLang="en-US" sz="4800" dirty="0">
                <a:solidFill>
                  <a:schemeClr val="tx1"/>
                </a:solidFill>
              </a:rPr>
              <a:t>今後委員会として</a:t>
            </a:r>
          </a:p>
          <a:p>
            <a:pPr marL="0" indent="0" algn="ctr">
              <a:buNone/>
            </a:pPr>
            <a:r>
              <a:rPr lang="ja-JP" altLang="en-US" sz="4800" dirty="0">
                <a:solidFill>
                  <a:schemeClr val="tx1"/>
                </a:solidFill>
              </a:rPr>
              <a:t>事例を基に</a:t>
            </a:r>
          </a:p>
          <a:p>
            <a:pPr marL="0" indent="0" algn="ctr">
              <a:buNone/>
            </a:pPr>
            <a:r>
              <a:rPr lang="ja-JP" altLang="en-US" sz="4800" dirty="0">
                <a:solidFill>
                  <a:schemeClr val="tx1"/>
                </a:solidFill>
              </a:rPr>
              <a:t>安否確認や支援情報発信のための</a:t>
            </a:r>
            <a:r>
              <a:rPr lang="en-US" altLang="ja-JP" sz="4800" dirty="0">
                <a:solidFill>
                  <a:schemeClr val="tx1"/>
                </a:solidFill>
              </a:rPr>
              <a:t>SNS</a:t>
            </a:r>
            <a:r>
              <a:rPr lang="ja-JP" altLang="en-US" sz="4800" dirty="0">
                <a:solidFill>
                  <a:schemeClr val="tx1"/>
                </a:solidFill>
              </a:rPr>
              <a:t>利用</a:t>
            </a:r>
          </a:p>
          <a:p>
            <a:pPr marL="0" indent="0" algn="ctr">
              <a:buNone/>
            </a:pPr>
            <a:r>
              <a:rPr lang="ja-JP" altLang="en-US" sz="4800" dirty="0">
                <a:solidFill>
                  <a:schemeClr val="tx1"/>
                </a:solidFill>
              </a:rPr>
              <a:t>災害支援活動拠点の各グループ設置検討</a:t>
            </a:r>
          </a:p>
          <a:p>
            <a:pPr marL="0" indent="0" algn="ctr">
              <a:buNone/>
            </a:pPr>
            <a:r>
              <a:rPr lang="ja-JP" altLang="en-US" sz="4800" dirty="0">
                <a:solidFill>
                  <a:schemeClr val="tx1"/>
                </a:solidFill>
              </a:rPr>
              <a:t>千葉県・市町村・社会福祉協議会との連携　等の調査検討を行ってまいります。</a:t>
            </a:r>
          </a:p>
        </p:txBody>
      </p:sp>
      <p:sp>
        <p:nvSpPr>
          <p:cNvPr id="5" name="正方形/長方形 4">
            <a:extLst>
              <a:ext uri="{FF2B5EF4-FFF2-40B4-BE49-F238E27FC236}">
                <a16:creationId xmlns:a16="http://schemas.microsoft.com/office/drawing/2014/main" id="{F3D91710-72F9-4CF3-B849-B496E5F94FBC}"/>
              </a:ext>
            </a:extLst>
          </p:cNvPr>
          <p:cNvSpPr/>
          <p:nvPr/>
        </p:nvSpPr>
        <p:spPr>
          <a:xfrm>
            <a:off x="0" y="5997388"/>
            <a:ext cx="10775576" cy="8606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抽象, 挿絵 が含まれている画像&#10;&#10;自動的に生成された説明">
            <a:extLst>
              <a:ext uri="{FF2B5EF4-FFF2-40B4-BE49-F238E27FC236}">
                <a16:creationId xmlns:a16="http://schemas.microsoft.com/office/drawing/2014/main" id="{437F2336-427B-413F-9D76-FCEBF200F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5318" y="5999308"/>
            <a:ext cx="2366682" cy="858691"/>
          </a:xfrm>
          <a:prstGeom prst="rect">
            <a:avLst/>
          </a:prstGeom>
        </p:spPr>
      </p:pic>
    </p:spTree>
    <p:extLst>
      <p:ext uri="{BB962C8B-B14F-4D97-AF65-F5344CB8AC3E}">
        <p14:creationId xmlns:p14="http://schemas.microsoft.com/office/powerpoint/2010/main" val="422490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AFE7258-E7E4-4599-A198-E26929D522B8}"/>
              </a:ext>
            </a:extLst>
          </p:cNvPr>
          <p:cNvSpPr/>
          <p:nvPr/>
        </p:nvSpPr>
        <p:spPr>
          <a:xfrm>
            <a:off x="0" y="6087035"/>
            <a:ext cx="10031506" cy="770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FA9C91C-444D-4DE2-8263-6D6618D3030D}"/>
              </a:ext>
            </a:extLst>
          </p:cNvPr>
          <p:cNvSpPr>
            <a:spLocks noGrp="1"/>
          </p:cNvSpPr>
          <p:nvPr>
            <p:ph type="title"/>
          </p:nvPr>
        </p:nvSpPr>
        <p:spPr>
          <a:xfrm>
            <a:off x="417418" y="322728"/>
            <a:ext cx="11487151" cy="1205193"/>
          </a:xfrm>
        </p:spPr>
        <p:txBody>
          <a:bodyPr>
            <a:noAutofit/>
          </a:bodyPr>
          <a:lstStyle/>
          <a:p>
            <a:pPr algn="ctr"/>
            <a:r>
              <a:rPr kumimoji="1" lang="ja-JP" altLang="en-US" sz="4000" dirty="0"/>
              <a:t>なぜ奉仕活動をするのでしょうか？</a:t>
            </a:r>
            <a:br>
              <a:rPr kumimoji="1" lang="ja-JP" altLang="en-US" sz="4000" dirty="0"/>
            </a:br>
            <a:endParaRPr kumimoji="1" lang="ja-JP" altLang="en-US" sz="4000" dirty="0"/>
          </a:p>
        </p:txBody>
      </p:sp>
      <p:pic>
        <p:nvPicPr>
          <p:cNvPr id="4" name="図 3" descr="抽象, 挿絵 が含まれている画像&#10;&#10;自動的に生成された説明">
            <a:extLst>
              <a:ext uri="{FF2B5EF4-FFF2-40B4-BE49-F238E27FC236}">
                <a16:creationId xmlns:a16="http://schemas.microsoft.com/office/drawing/2014/main" id="{F796E632-9151-4F88-B206-CDB951AA6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268" y="6087034"/>
            <a:ext cx="2225732" cy="770965"/>
          </a:xfrm>
          <a:prstGeom prst="rect">
            <a:avLst/>
          </a:prstGeom>
        </p:spPr>
      </p:pic>
      <p:sp>
        <p:nvSpPr>
          <p:cNvPr id="3" name="テキスト ボックス 2">
            <a:extLst>
              <a:ext uri="{FF2B5EF4-FFF2-40B4-BE49-F238E27FC236}">
                <a16:creationId xmlns:a16="http://schemas.microsoft.com/office/drawing/2014/main" id="{01362137-3432-4E14-98DB-A576AF755815}"/>
              </a:ext>
            </a:extLst>
          </p:cNvPr>
          <p:cNvSpPr txBox="1"/>
          <p:nvPr/>
        </p:nvSpPr>
        <p:spPr>
          <a:xfrm>
            <a:off x="188260" y="681318"/>
            <a:ext cx="11487150" cy="4832092"/>
          </a:xfrm>
          <a:prstGeom prst="rect">
            <a:avLst/>
          </a:prstGeom>
          <a:noFill/>
        </p:spPr>
        <p:txBody>
          <a:bodyPr wrap="square" rtlCol="0">
            <a:spAutoFit/>
          </a:bodyPr>
          <a:lstStyle/>
          <a:p>
            <a:r>
              <a:rPr kumimoji="1" lang="ja-JP" altLang="en-US" sz="2200" dirty="0"/>
              <a:t>その前に</a:t>
            </a:r>
          </a:p>
          <a:p>
            <a:endParaRPr kumimoji="1" lang="ja-JP" altLang="en-US" sz="2200" dirty="0"/>
          </a:p>
          <a:p>
            <a:r>
              <a:rPr kumimoji="1" lang="ja-JP" altLang="en-US" sz="2200" dirty="0"/>
              <a:t>ロータリーの目的</a:t>
            </a:r>
          </a:p>
          <a:p>
            <a:endParaRPr kumimoji="1" lang="ja-JP" altLang="en-US" sz="2200" dirty="0"/>
          </a:p>
          <a:p>
            <a:r>
              <a:rPr kumimoji="1" lang="ja-JP" altLang="en-US" sz="2200" dirty="0"/>
              <a:t> ロータリーの目的は、意義ある事業の基礎として奉仕の理念を奨励し、これを育むことにある。</a:t>
            </a:r>
          </a:p>
          <a:p>
            <a:r>
              <a:rPr kumimoji="1" lang="ja-JP" altLang="en-US" sz="2200" dirty="0"/>
              <a:t>具体的には、次の各項を奨励することにある</a:t>
            </a:r>
          </a:p>
          <a:p>
            <a:r>
              <a:rPr kumimoji="1" lang="en-US" altLang="ja-JP" sz="2200" dirty="0"/>
              <a:t>•</a:t>
            </a:r>
            <a:r>
              <a:rPr kumimoji="1" lang="ja-JP" altLang="en-US" sz="2200" dirty="0"/>
              <a:t>第</a:t>
            </a:r>
            <a:r>
              <a:rPr kumimoji="1" lang="en-US" altLang="ja-JP" sz="2200" dirty="0"/>
              <a:t>1</a:t>
            </a:r>
            <a:r>
              <a:rPr kumimoji="1" lang="ja-JP" altLang="en-US" sz="2200" dirty="0"/>
              <a:t>　　知り合いを広めることによって奉仕の機会とすること</a:t>
            </a:r>
          </a:p>
          <a:p>
            <a:r>
              <a:rPr kumimoji="1" lang="en-US" altLang="ja-JP" sz="2200" dirty="0"/>
              <a:t>•</a:t>
            </a:r>
            <a:r>
              <a:rPr kumimoji="1" lang="ja-JP" altLang="en-US" sz="2200" dirty="0"/>
              <a:t>第</a:t>
            </a:r>
            <a:r>
              <a:rPr kumimoji="1" lang="en-US" altLang="ja-JP" sz="2200" dirty="0"/>
              <a:t>2</a:t>
            </a:r>
            <a:r>
              <a:rPr kumimoji="1" lang="ja-JP" altLang="en-US" sz="2200" dirty="0"/>
              <a:t>　　職業上の高い倫理基準を保ち、役立つ仕事はすべて価値あるものと認識し、</a:t>
            </a:r>
          </a:p>
          <a:p>
            <a:r>
              <a:rPr kumimoji="1" lang="ja-JP" altLang="en-US" sz="2200" dirty="0"/>
              <a:t>　　　　社会に奉仕する機会としてロータリアン各自の職業を高潔なものにすること </a:t>
            </a:r>
          </a:p>
          <a:p>
            <a:r>
              <a:rPr kumimoji="1" lang="en-US" altLang="ja-JP" sz="2200" dirty="0"/>
              <a:t>•</a:t>
            </a:r>
            <a:r>
              <a:rPr kumimoji="1" lang="ja-JP" altLang="en-US" sz="2200" dirty="0"/>
              <a:t>第</a:t>
            </a:r>
            <a:r>
              <a:rPr kumimoji="1" lang="en-US" altLang="ja-JP" sz="2200" dirty="0"/>
              <a:t>3</a:t>
            </a:r>
            <a:r>
              <a:rPr kumimoji="1" lang="ja-JP" altLang="en-US" sz="2200" dirty="0"/>
              <a:t>　　ロータリアン一人一人が、個人として、また事業および社会生活において、</a:t>
            </a:r>
          </a:p>
          <a:p>
            <a:r>
              <a:rPr kumimoji="1" lang="ja-JP" altLang="en-US" sz="2200" dirty="0"/>
              <a:t>　　　　日々、奉仕の理念を実践すること　</a:t>
            </a:r>
          </a:p>
          <a:p>
            <a:r>
              <a:rPr kumimoji="1" lang="en-US" altLang="ja-JP" sz="2200" dirty="0"/>
              <a:t>•</a:t>
            </a:r>
            <a:r>
              <a:rPr kumimoji="1" lang="ja-JP" altLang="en-US" sz="2200" dirty="0"/>
              <a:t>第</a:t>
            </a:r>
            <a:r>
              <a:rPr kumimoji="1" lang="en-US" altLang="ja-JP" sz="2200" dirty="0"/>
              <a:t>4</a:t>
            </a:r>
            <a:r>
              <a:rPr kumimoji="1" lang="ja-JP" altLang="en-US" sz="2200" dirty="0"/>
              <a:t>　　奉仕の理念で結ばれた職業人が、世界的ネットワークを通じて、</a:t>
            </a:r>
          </a:p>
          <a:p>
            <a:r>
              <a:rPr kumimoji="1" lang="ja-JP" altLang="en-US" sz="2200" dirty="0"/>
              <a:t>　　　　国際理解、親善、平和を推進すること。</a:t>
            </a:r>
          </a:p>
        </p:txBody>
      </p:sp>
    </p:spTree>
    <p:extLst>
      <p:ext uri="{BB962C8B-B14F-4D97-AF65-F5344CB8AC3E}">
        <p14:creationId xmlns:p14="http://schemas.microsoft.com/office/powerpoint/2010/main" val="308501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AFE7258-E7E4-4599-A198-E26929D522B8}"/>
              </a:ext>
            </a:extLst>
          </p:cNvPr>
          <p:cNvSpPr/>
          <p:nvPr/>
        </p:nvSpPr>
        <p:spPr>
          <a:xfrm>
            <a:off x="0" y="6087035"/>
            <a:ext cx="10031506" cy="770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FA9C91C-444D-4DE2-8263-6D6618D3030D}"/>
              </a:ext>
            </a:extLst>
          </p:cNvPr>
          <p:cNvSpPr>
            <a:spLocks noGrp="1"/>
          </p:cNvSpPr>
          <p:nvPr>
            <p:ph type="title"/>
          </p:nvPr>
        </p:nvSpPr>
        <p:spPr>
          <a:xfrm>
            <a:off x="1000126" y="1237130"/>
            <a:ext cx="10564346" cy="1272988"/>
          </a:xfrm>
        </p:spPr>
        <p:txBody>
          <a:bodyPr>
            <a:noAutofit/>
          </a:bodyPr>
          <a:lstStyle/>
          <a:p>
            <a:r>
              <a:rPr lang="ja-JP" altLang="en-US" sz="4000" dirty="0"/>
              <a:t>ロータリーの基本理念である奉仕の理念とは</a:t>
            </a:r>
            <a:br>
              <a:rPr lang="ja-JP" altLang="en-US" sz="4000" dirty="0"/>
            </a:br>
            <a:r>
              <a:rPr lang="ja-JP" altLang="en-US" sz="4000" dirty="0"/>
              <a:t>「他人を思いやり、他人のためになることをしようという考え方」です</a:t>
            </a:r>
            <a:br>
              <a:rPr lang="ja-JP" altLang="en-US" sz="4000" dirty="0"/>
            </a:br>
            <a:br>
              <a:rPr lang="ja-JP" altLang="en-US" sz="4000" dirty="0"/>
            </a:br>
            <a:endParaRPr kumimoji="1" lang="ja-JP" altLang="en-US" sz="4000" dirty="0"/>
          </a:p>
        </p:txBody>
      </p:sp>
      <p:pic>
        <p:nvPicPr>
          <p:cNvPr id="4" name="図 3" descr="抽象, 挿絵 が含まれている画像&#10;&#10;自動的に生成された説明">
            <a:extLst>
              <a:ext uri="{FF2B5EF4-FFF2-40B4-BE49-F238E27FC236}">
                <a16:creationId xmlns:a16="http://schemas.microsoft.com/office/drawing/2014/main" id="{F796E632-9151-4F88-B206-CDB951AA6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268" y="6087034"/>
            <a:ext cx="2225732" cy="770965"/>
          </a:xfrm>
          <a:prstGeom prst="rect">
            <a:avLst/>
          </a:prstGeom>
        </p:spPr>
      </p:pic>
      <p:pic>
        <p:nvPicPr>
          <p:cNvPr id="8" name="図 7" descr="テキスト, ホワイトボード&#10;&#10;自動的に生成された説明">
            <a:extLst>
              <a:ext uri="{FF2B5EF4-FFF2-40B4-BE49-F238E27FC236}">
                <a16:creationId xmlns:a16="http://schemas.microsoft.com/office/drawing/2014/main" id="{3A2C7C93-2FCA-41E9-9D35-68413611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095" y="2389095"/>
            <a:ext cx="5719482" cy="4289612"/>
          </a:xfrm>
          <a:prstGeom prst="rect">
            <a:avLst/>
          </a:prstGeom>
        </p:spPr>
      </p:pic>
    </p:spTree>
    <p:extLst>
      <p:ext uri="{BB962C8B-B14F-4D97-AF65-F5344CB8AC3E}">
        <p14:creationId xmlns:p14="http://schemas.microsoft.com/office/powerpoint/2010/main" val="73203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AFE7258-E7E4-4599-A198-E26929D522B8}"/>
              </a:ext>
            </a:extLst>
          </p:cNvPr>
          <p:cNvSpPr/>
          <p:nvPr/>
        </p:nvSpPr>
        <p:spPr>
          <a:xfrm>
            <a:off x="0" y="6087035"/>
            <a:ext cx="10031506" cy="770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FA9C91C-444D-4DE2-8263-6D6618D3030D}"/>
              </a:ext>
            </a:extLst>
          </p:cNvPr>
          <p:cNvSpPr>
            <a:spLocks noGrp="1"/>
          </p:cNvSpPr>
          <p:nvPr>
            <p:ph type="title"/>
          </p:nvPr>
        </p:nvSpPr>
        <p:spPr>
          <a:xfrm>
            <a:off x="435347" y="388563"/>
            <a:ext cx="11487151" cy="3894604"/>
          </a:xfrm>
        </p:spPr>
        <p:txBody>
          <a:bodyPr>
            <a:noAutofit/>
          </a:bodyPr>
          <a:lstStyle/>
          <a:p>
            <a:br>
              <a:rPr lang="ja-JP" altLang="en-US" sz="4000" dirty="0"/>
            </a:br>
            <a:r>
              <a:rPr lang="ja-JP" altLang="en-US" sz="4000" dirty="0"/>
              <a:t>ロータリアンにとって奉仕プロジェクトは</a:t>
            </a:r>
            <a:br>
              <a:rPr lang="ja-JP" altLang="en-US" sz="4000" dirty="0"/>
            </a:br>
            <a:r>
              <a:rPr lang="ja-JP" altLang="en-US" sz="4000" dirty="0"/>
              <a:t>ロータリーの基本理念を実現するための手段です。</a:t>
            </a:r>
            <a:br>
              <a:rPr lang="ja-JP" altLang="en-US" sz="4000" dirty="0"/>
            </a:br>
            <a:br>
              <a:rPr lang="ja-JP" altLang="en-US" sz="4000" dirty="0"/>
            </a:br>
            <a:r>
              <a:rPr lang="ja-JP" altLang="en-US" sz="4000" dirty="0"/>
              <a:t>良い奉仕プロジェクトとは</a:t>
            </a:r>
            <a:br>
              <a:rPr lang="ja-JP" altLang="en-US" sz="4000" dirty="0"/>
            </a:br>
            <a:r>
              <a:rPr lang="ja-JP" altLang="en-US" sz="4000" dirty="0"/>
              <a:t>どんなプロジェクトでしょうか？</a:t>
            </a:r>
            <a:endParaRPr kumimoji="1" lang="ja-JP" altLang="en-US" sz="4000" dirty="0"/>
          </a:p>
        </p:txBody>
      </p:sp>
      <p:pic>
        <p:nvPicPr>
          <p:cNvPr id="4" name="図 3" descr="抽象, 挿絵 が含まれている画像&#10;&#10;自動的に生成された説明">
            <a:extLst>
              <a:ext uri="{FF2B5EF4-FFF2-40B4-BE49-F238E27FC236}">
                <a16:creationId xmlns:a16="http://schemas.microsoft.com/office/drawing/2014/main" id="{F796E632-9151-4F88-B206-CDB951AA6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268" y="6087034"/>
            <a:ext cx="2225732" cy="770965"/>
          </a:xfrm>
          <a:prstGeom prst="rect">
            <a:avLst/>
          </a:prstGeom>
        </p:spPr>
      </p:pic>
    </p:spTree>
    <p:extLst>
      <p:ext uri="{BB962C8B-B14F-4D97-AF65-F5344CB8AC3E}">
        <p14:creationId xmlns:p14="http://schemas.microsoft.com/office/powerpoint/2010/main" val="42758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AFE7258-E7E4-4599-A198-E26929D522B8}"/>
              </a:ext>
            </a:extLst>
          </p:cNvPr>
          <p:cNvSpPr/>
          <p:nvPr/>
        </p:nvSpPr>
        <p:spPr>
          <a:xfrm>
            <a:off x="0" y="6087035"/>
            <a:ext cx="10031506" cy="770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FA9C91C-444D-4DE2-8263-6D6618D3030D}"/>
              </a:ext>
            </a:extLst>
          </p:cNvPr>
          <p:cNvSpPr>
            <a:spLocks noGrp="1"/>
          </p:cNvSpPr>
          <p:nvPr>
            <p:ph type="title"/>
          </p:nvPr>
        </p:nvSpPr>
        <p:spPr>
          <a:xfrm>
            <a:off x="471206" y="1016094"/>
            <a:ext cx="11487151" cy="3894604"/>
          </a:xfrm>
        </p:spPr>
        <p:txBody>
          <a:bodyPr>
            <a:noAutofit/>
          </a:bodyPr>
          <a:lstStyle/>
          <a:p>
            <a:r>
              <a:rPr lang="ja-JP" altLang="en-US" sz="4000" dirty="0"/>
              <a:t>地区補助金の申請事業の例</a:t>
            </a:r>
            <a:br>
              <a:rPr lang="ja-JP" altLang="en-US" sz="4000" dirty="0"/>
            </a:br>
            <a:br>
              <a:rPr lang="ja-JP" altLang="en-US" sz="4000" dirty="0"/>
            </a:br>
            <a:r>
              <a:rPr lang="ja-JP" altLang="en-US" sz="4000" dirty="0"/>
              <a:t>創立</a:t>
            </a:r>
            <a:r>
              <a:rPr lang="en-US" altLang="ja-JP" sz="4000" dirty="0"/>
              <a:t>××</a:t>
            </a:r>
            <a:r>
              <a:rPr lang="ja-JP" altLang="en-US" sz="4000" dirty="0"/>
              <a:t>周年の事業として例会場の近くの公園にベンチを寄贈し、公園を清掃するプロジェクト</a:t>
            </a:r>
            <a:br>
              <a:rPr lang="ja-JP" altLang="en-US" sz="4000" dirty="0"/>
            </a:br>
            <a:br>
              <a:rPr lang="ja-JP" altLang="en-US" sz="4000" dirty="0"/>
            </a:br>
            <a:r>
              <a:rPr lang="ja-JP" altLang="en-US" sz="4000" dirty="0"/>
              <a:t>同じプロジェクトでも</a:t>
            </a:r>
            <a:br>
              <a:rPr lang="ja-JP" altLang="en-US" sz="4000" dirty="0"/>
            </a:br>
            <a:r>
              <a:rPr lang="ja-JP" altLang="en-US" sz="4000" dirty="0"/>
              <a:t>良い考え方と悪い考え方があります。</a:t>
            </a:r>
            <a:endParaRPr kumimoji="1" lang="ja-JP" altLang="en-US" sz="4000" dirty="0"/>
          </a:p>
        </p:txBody>
      </p:sp>
      <p:pic>
        <p:nvPicPr>
          <p:cNvPr id="4" name="図 3" descr="抽象, 挿絵 が含まれている画像&#10;&#10;自動的に生成された説明">
            <a:extLst>
              <a:ext uri="{FF2B5EF4-FFF2-40B4-BE49-F238E27FC236}">
                <a16:creationId xmlns:a16="http://schemas.microsoft.com/office/drawing/2014/main" id="{F796E632-9151-4F88-B206-CDB951AA6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268" y="6087034"/>
            <a:ext cx="2225732" cy="770965"/>
          </a:xfrm>
          <a:prstGeom prst="rect">
            <a:avLst/>
          </a:prstGeom>
        </p:spPr>
      </p:pic>
    </p:spTree>
    <p:extLst>
      <p:ext uri="{BB962C8B-B14F-4D97-AF65-F5344CB8AC3E}">
        <p14:creationId xmlns:p14="http://schemas.microsoft.com/office/powerpoint/2010/main" val="7452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AFE7258-E7E4-4599-A198-E26929D522B8}"/>
              </a:ext>
            </a:extLst>
          </p:cNvPr>
          <p:cNvSpPr/>
          <p:nvPr/>
        </p:nvSpPr>
        <p:spPr>
          <a:xfrm>
            <a:off x="0" y="6087035"/>
            <a:ext cx="10031506" cy="770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FA9C91C-444D-4DE2-8263-6D6618D3030D}"/>
              </a:ext>
            </a:extLst>
          </p:cNvPr>
          <p:cNvSpPr>
            <a:spLocks noGrp="1"/>
          </p:cNvSpPr>
          <p:nvPr>
            <p:ph type="title"/>
          </p:nvPr>
        </p:nvSpPr>
        <p:spPr>
          <a:xfrm>
            <a:off x="352424" y="800942"/>
            <a:ext cx="11487151" cy="991999"/>
          </a:xfrm>
        </p:spPr>
        <p:txBody>
          <a:bodyPr>
            <a:noAutofit/>
          </a:bodyPr>
          <a:lstStyle/>
          <a:p>
            <a:r>
              <a:rPr lang="ja-JP" altLang="en-US" sz="4000" dirty="0"/>
              <a:t>地区補助金の申請事業の例</a:t>
            </a:r>
            <a:br>
              <a:rPr lang="ja-JP" altLang="en-US" sz="4000" dirty="0"/>
            </a:br>
            <a:br>
              <a:rPr lang="ja-JP" altLang="en-US" sz="2000" dirty="0"/>
            </a:br>
            <a:br>
              <a:rPr lang="ja-JP" altLang="en-US" sz="2400" dirty="0"/>
            </a:br>
            <a:endParaRPr kumimoji="1" lang="ja-JP" altLang="en-US" sz="4000" dirty="0"/>
          </a:p>
        </p:txBody>
      </p:sp>
      <p:pic>
        <p:nvPicPr>
          <p:cNvPr id="4" name="図 3" descr="抽象, 挿絵 が含まれている画像&#10;&#10;自動的に生成された説明">
            <a:extLst>
              <a:ext uri="{FF2B5EF4-FFF2-40B4-BE49-F238E27FC236}">
                <a16:creationId xmlns:a16="http://schemas.microsoft.com/office/drawing/2014/main" id="{F796E632-9151-4F88-B206-CDB951AA6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268" y="6087034"/>
            <a:ext cx="2225732" cy="770965"/>
          </a:xfrm>
          <a:prstGeom prst="rect">
            <a:avLst/>
          </a:prstGeom>
        </p:spPr>
      </p:pic>
      <p:sp>
        <p:nvSpPr>
          <p:cNvPr id="5" name="テキスト ボックス 4">
            <a:extLst>
              <a:ext uri="{FF2B5EF4-FFF2-40B4-BE49-F238E27FC236}">
                <a16:creationId xmlns:a16="http://schemas.microsoft.com/office/drawing/2014/main" id="{39099810-CF24-4145-99A6-40423457FCBF}"/>
              </a:ext>
            </a:extLst>
          </p:cNvPr>
          <p:cNvSpPr txBox="1"/>
          <p:nvPr/>
        </p:nvSpPr>
        <p:spPr>
          <a:xfrm>
            <a:off x="397248" y="1086578"/>
            <a:ext cx="11487151" cy="1846659"/>
          </a:xfrm>
          <a:prstGeom prst="rect">
            <a:avLst/>
          </a:prstGeom>
          <a:noFill/>
        </p:spPr>
        <p:txBody>
          <a:bodyPr wrap="square" rtlCol="0">
            <a:spAutoFit/>
          </a:bodyPr>
          <a:lstStyle/>
          <a:p>
            <a:r>
              <a:rPr kumimoji="1" lang="ja-JP" altLang="en-US" sz="2400" dirty="0"/>
              <a:t>悪い考え方</a:t>
            </a:r>
            <a:br>
              <a:rPr kumimoji="1" lang="ja-JP" altLang="en-US" sz="2400" dirty="0"/>
            </a:br>
            <a:r>
              <a:rPr kumimoji="1" lang="ja-JP" altLang="en-US" sz="2400" dirty="0"/>
              <a:t>創立記念に記念プレートを付けてベンチを寄贈しよう</a:t>
            </a:r>
            <a:br>
              <a:rPr kumimoji="1" lang="ja-JP" altLang="en-US" sz="2400" dirty="0"/>
            </a:br>
            <a:r>
              <a:rPr kumimoji="1" lang="ja-JP" altLang="en-US" sz="2400" dirty="0"/>
              <a:t>お金が足りないから地区補助金を使おう。補助金を貰うために会員で清掃をしよう</a:t>
            </a:r>
            <a:br>
              <a:rPr kumimoji="1" lang="ja-JP" altLang="en-US" sz="2400" dirty="0"/>
            </a:br>
            <a:r>
              <a:rPr kumimoji="1" lang="ja-JP" altLang="en-US" sz="2400" dirty="0"/>
              <a:t>　⇒　自分たちの記念のためのプロジェクト</a:t>
            </a:r>
            <a:br>
              <a:rPr kumimoji="1" lang="ja-JP" altLang="en-US" dirty="0"/>
            </a:br>
            <a:endParaRPr kumimoji="1" lang="ja-JP" altLang="en-US" dirty="0"/>
          </a:p>
        </p:txBody>
      </p:sp>
      <p:sp>
        <p:nvSpPr>
          <p:cNvPr id="9" name="テキスト ボックス 8">
            <a:extLst>
              <a:ext uri="{FF2B5EF4-FFF2-40B4-BE49-F238E27FC236}">
                <a16:creationId xmlns:a16="http://schemas.microsoft.com/office/drawing/2014/main" id="{8E0B8033-A0C6-4D8B-81A0-E32BCE2F696C}"/>
              </a:ext>
            </a:extLst>
          </p:cNvPr>
          <p:cNvSpPr txBox="1"/>
          <p:nvPr/>
        </p:nvSpPr>
        <p:spPr>
          <a:xfrm>
            <a:off x="397247" y="2778763"/>
            <a:ext cx="11194117" cy="2677656"/>
          </a:xfrm>
          <a:prstGeom prst="rect">
            <a:avLst/>
          </a:prstGeom>
          <a:noFill/>
        </p:spPr>
        <p:txBody>
          <a:bodyPr wrap="square" rtlCol="0">
            <a:spAutoFit/>
          </a:bodyPr>
          <a:lstStyle/>
          <a:p>
            <a:r>
              <a:rPr kumimoji="1" lang="ja-JP" altLang="en-US" sz="2400" dirty="0"/>
              <a:t>良い考え方</a:t>
            </a:r>
            <a:br>
              <a:rPr kumimoji="1" lang="ja-JP" altLang="en-US" sz="2400" dirty="0"/>
            </a:br>
            <a:r>
              <a:rPr kumimoji="1" lang="ja-JP" altLang="en-US" sz="2400" dirty="0"/>
              <a:t>毎月公園の清掃活動をクラブで行っている。</a:t>
            </a:r>
          </a:p>
          <a:p>
            <a:r>
              <a:rPr kumimoji="1" lang="ja-JP" altLang="en-US" sz="2400" dirty="0"/>
              <a:t>清掃時利用者の立ち話でベンチが少ないことを聞く。</a:t>
            </a:r>
          </a:p>
          <a:p>
            <a:r>
              <a:rPr kumimoji="1" lang="ja-JP" altLang="en-US" sz="2400" dirty="0"/>
              <a:t>市の公園管理事務所に相談。市でもベンチを検討していたが</a:t>
            </a:r>
            <a:br>
              <a:rPr kumimoji="1" lang="ja-JP" altLang="en-US" sz="2400" dirty="0"/>
            </a:br>
            <a:r>
              <a:rPr kumimoji="1" lang="ja-JP" altLang="en-US" sz="2400" dirty="0"/>
              <a:t>予算が無くてできない。それならばクラブで寄贈しよう。</a:t>
            </a:r>
            <a:br>
              <a:rPr kumimoji="1" lang="ja-JP" altLang="en-US" sz="2400" dirty="0"/>
            </a:br>
            <a:r>
              <a:rPr kumimoji="1" lang="ja-JP" altLang="en-US" sz="2400" dirty="0"/>
              <a:t>予算がたりないので地区補助金を利用してみよう。</a:t>
            </a:r>
            <a:br>
              <a:rPr kumimoji="1" lang="ja-JP" altLang="en-US" sz="2400" dirty="0"/>
            </a:br>
            <a:r>
              <a:rPr kumimoji="1" lang="ja-JP" altLang="en-US" sz="2400" dirty="0"/>
              <a:t>　⇒地域住民や行政が困っていることを解決するためのプロジェクト</a:t>
            </a:r>
          </a:p>
        </p:txBody>
      </p:sp>
    </p:spTree>
    <p:extLst>
      <p:ext uri="{BB962C8B-B14F-4D97-AF65-F5344CB8AC3E}">
        <p14:creationId xmlns:p14="http://schemas.microsoft.com/office/powerpoint/2010/main" val="22317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AFE7258-E7E4-4599-A198-E26929D522B8}"/>
              </a:ext>
            </a:extLst>
          </p:cNvPr>
          <p:cNvSpPr/>
          <p:nvPr/>
        </p:nvSpPr>
        <p:spPr>
          <a:xfrm>
            <a:off x="0" y="6087035"/>
            <a:ext cx="10031506" cy="770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FA9C91C-444D-4DE2-8263-6D6618D3030D}"/>
              </a:ext>
            </a:extLst>
          </p:cNvPr>
          <p:cNvSpPr>
            <a:spLocks noGrp="1"/>
          </p:cNvSpPr>
          <p:nvPr>
            <p:ph type="title"/>
          </p:nvPr>
        </p:nvSpPr>
        <p:spPr>
          <a:xfrm>
            <a:off x="1000126" y="1237130"/>
            <a:ext cx="10564346" cy="1272988"/>
          </a:xfrm>
        </p:spPr>
        <p:txBody>
          <a:bodyPr>
            <a:noAutofit/>
          </a:bodyPr>
          <a:lstStyle/>
          <a:p>
            <a:r>
              <a:rPr lang="ja-JP" altLang="en-US" sz="4000" dirty="0"/>
              <a:t>ロータリーの基本理念である奉仕の理念とは</a:t>
            </a:r>
            <a:br>
              <a:rPr lang="ja-JP" altLang="en-US" sz="4000" dirty="0"/>
            </a:br>
            <a:r>
              <a:rPr lang="ja-JP" altLang="en-US" sz="4000" dirty="0"/>
              <a:t>「他人を思いやり、他人のためになることをしようという考え方」です</a:t>
            </a:r>
            <a:br>
              <a:rPr lang="ja-JP" altLang="en-US" sz="4000" dirty="0"/>
            </a:br>
            <a:br>
              <a:rPr lang="ja-JP" altLang="en-US" sz="4000" dirty="0"/>
            </a:br>
            <a:endParaRPr kumimoji="1" lang="ja-JP" altLang="en-US" sz="4000" dirty="0"/>
          </a:p>
        </p:txBody>
      </p:sp>
      <p:pic>
        <p:nvPicPr>
          <p:cNvPr id="4" name="図 3" descr="抽象, 挿絵 が含まれている画像&#10;&#10;自動的に生成された説明">
            <a:extLst>
              <a:ext uri="{FF2B5EF4-FFF2-40B4-BE49-F238E27FC236}">
                <a16:creationId xmlns:a16="http://schemas.microsoft.com/office/drawing/2014/main" id="{F796E632-9151-4F88-B206-CDB951AA6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268" y="6087034"/>
            <a:ext cx="2225732" cy="770965"/>
          </a:xfrm>
          <a:prstGeom prst="rect">
            <a:avLst/>
          </a:prstGeom>
        </p:spPr>
      </p:pic>
      <p:pic>
        <p:nvPicPr>
          <p:cNvPr id="8" name="図 7" descr="テキスト, ホワイトボード&#10;&#10;自動的に生成された説明">
            <a:extLst>
              <a:ext uri="{FF2B5EF4-FFF2-40B4-BE49-F238E27FC236}">
                <a16:creationId xmlns:a16="http://schemas.microsoft.com/office/drawing/2014/main" id="{3A2C7C93-2FCA-41E9-9D35-68413611F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095" y="2389095"/>
            <a:ext cx="5719482" cy="4289612"/>
          </a:xfrm>
          <a:prstGeom prst="rect">
            <a:avLst/>
          </a:prstGeom>
        </p:spPr>
      </p:pic>
    </p:spTree>
    <p:extLst>
      <p:ext uri="{BB962C8B-B14F-4D97-AF65-F5344CB8AC3E}">
        <p14:creationId xmlns:p14="http://schemas.microsoft.com/office/powerpoint/2010/main" val="386836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AFE7258-E7E4-4599-A198-E26929D522B8}"/>
              </a:ext>
            </a:extLst>
          </p:cNvPr>
          <p:cNvSpPr/>
          <p:nvPr/>
        </p:nvSpPr>
        <p:spPr>
          <a:xfrm>
            <a:off x="0" y="6087035"/>
            <a:ext cx="10031506" cy="770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FA9C91C-444D-4DE2-8263-6D6618D3030D}"/>
              </a:ext>
            </a:extLst>
          </p:cNvPr>
          <p:cNvSpPr>
            <a:spLocks noGrp="1"/>
          </p:cNvSpPr>
          <p:nvPr>
            <p:ph type="title"/>
          </p:nvPr>
        </p:nvSpPr>
        <p:spPr>
          <a:xfrm>
            <a:off x="352424" y="1016094"/>
            <a:ext cx="11487151" cy="3894604"/>
          </a:xfrm>
        </p:spPr>
        <p:txBody>
          <a:bodyPr>
            <a:noAutofit/>
          </a:bodyPr>
          <a:lstStyle/>
          <a:p>
            <a:r>
              <a:rPr lang="ja-JP" altLang="en-US" sz="4000" dirty="0"/>
              <a:t>グローバル補助金事業の例</a:t>
            </a:r>
            <a:br>
              <a:rPr lang="ja-JP" altLang="en-US" sz="4000" dirty="0"/>
            </a:br>
            <a:br>
              <a:rPr lang="ja-JP" altLang="en-US" sz="4000" dirty="0"/>
            </a:br>
            <a:r>
              <a:rPr lang="ja-JP" altLang="en-US" sz="3200" dirty="0"/>
              <a:t>フィリピン　セブロータリー　</a:t>
            </a:r>
            <a:br>
              <a:rPr lang="ja-JP" altLang="en-US" sz="3200" dirty="0"/>
            </a:br>
            <a:r>
              <a:rPr lang="en-US" altLang="ja-JP" sz="3200" dirty="0"/>
              <a:t>DAREDEMO HERO </a:t>
            </a:r>
            <a:r>
              <a:rPr lang="ja-JP" altLang="en-US" sz="3200" dirty="0"/>
              <a:t>プロジェクト</a:t>
            </a:r>
            <a:br>
              <a:rPr lang="ja-JP" altLang="en-US" sz="3200" dirty="0"/>
            </a:br>
            <a:r>
              <a:rPr lang="ja-JP" altLang="en-US" sz="3200" dirty="0"/>
              <a:t>貧困家庭の子供達に</a:t>
            </a:r>
            <a:br>
              <a:rPr lang="ja-JP" altLang="en-US" sz="3200" dirty="0"/>
            </a:br>
            <a:r>
              <a:rPr lang="ja-JP" altLang="en-US" sz="3200" dirty="0"/>
              <a:t>子ども食堂</a:t>
            </a:r>
            <a:r>
              <a:rPr lang="en-US" altLang="ja-JP" sz="3200" dirty="0"/>
              <a:t>+</a:t>
            </a:r>
            <a:r>
              <a:rPr lang="ja-JP" altLang="en-US" sz="3200" dirty="0"/>
              <a:t>寺子屋</a:t>
            </a:r>
            <a:r>
              <a:rPr lang="en-US" altLang="ja-JP" sz="3200" dirty="0"/>
              <a:t>+</a:t>
            </a:r>
            <a:r>
              <a:rPr lang="ja-JP" altLang="en-US" sz="3200" dirty="0"/>
              <a:t>日本語教室</a:t>
            </a:r>
            <a:br>
              <a:rPr lang="ja-JP" altLang="en-US" sz="3200" dirty="0"/>
            </a:br>
            <a:br>
              <a:rPr lang="ja-JP" altLang="en-US" sz="3200" dirty="0"/>
            </a:br>
            <a:r>
              <a:rPr lang="ja-JP" altLang="en-US" sz="3200" dirty="0"/>
              <a:t>日本からのボランティアがしたこと</a:t>
            </a:r>
            <a:endParaRPr kumimoji="1" lang="ja-JP" altLang="en-US" sz="4000" dirty="0"/>
          </a:p>
        </p:txBody>
      </p:sp>
      <p:pic>
        <p:nvPicPr>
          <p:cNvPr id="4" name="図 3" descr="抽象, 挿絵 が含まれている画像&#10;&#10;自動的に生成された説明">
            <a:extLst>
              <a:ext uri="{FF2B5EF4-FFF2-40B4-BE49-F238E27FC236}">
                <a16:creationId xmlns:a16="http://schemas.microsoft.com/office/drawing/2014/main" id="{F796E632-9151-4F88-B206-CDB951AA6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268" y="6087034"/>
            <a:ext cx="2225732" cy="770965"/>
          </a:xfrm>
          <a:prstGeom prst="rect">
            <a:avLst/>
          </a:prstGeom>
        </p:spPr>
      </p:pic>
      <p:pic>
        <p:nvPicPr>
          <p:cNvPr id="8" name="図 7" descr="人, 女性, 子供, グループ が含まれている画像&#10;&#10;自動的に生成された説明">
            <a:extLst>
              <a:ext uri="{FF2B5EF4-FFF2-40B4-BE49-F238E27FC236}">
                <a16:creationId xmlns:a16="http://schemas.microsoft.com/office/drawing/2014/main" id="{E1C62866-658A-4D6D-AC89-44AEC06D9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7442" y="2986088"/>
            <a:ext cx="4444253" cy="2962835"/>
          </a:xfrm>
          <a:prstGeom prst="rect">
            <a:avLst/>
          </a:prstGeom>
        </p:spPr>
      </p:pic>
      <p:pic>
        <p:nvPicPr>
          <p:cNvPr id="5" name="図 4" descr="テーブル, 座る, グループ, ボックス が含まれている画像&#10;&#10;自動的に生成された説明">
            <a:extLst>
              <a:ext uri="{FF2B5EF4-FFF2-40B4-BE49-F238E27FC236}">
                <a16:creationId xmlns:a16="http://schemas.microsoft.com/office/drawing/2014/main" id="{1E84579C-4844-48FC-B171-FA7A095E4F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4811" y="161186"/>
            <a:ext cx="4554764" cy="3024648"/>
          </a:xfrm>
          <a:prstGeom prst="rect">
            <a:avLst/>
          </a:prstGeom>
        </p:spPr>
      </p:pic>
    </p:spTree>
    <p:extLst>
      <p:ext uri="{BB962C8B-B14F-4D97-AF65-F5344CB8AC3E}">
        <p14:creationId xmlns:p14="http://schemas.microsoft.com/office/powerpoint/2010/main" val="1705390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AFE7258-E7E4-4599-A198-E26929D522B8}"/>
              </a:ext>
            </a:extLst>
          </p:cNvPr>
          <p:cNvSpPr/>
          <p:nvPr/>
        </p:nvSpPr>
        <p:spPr>
          <a:xfrm>
            <a:off x="0" y="6087035"/>
            <a:ext cx="10031506" cy="770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FA9C91C-444D-4DE2-8263-6D6618D3030D}"/>
              </a:ext>
            </a:extLst>
          </p:cNvPr>
          <p:cNvSpPr>
            <a:spLocks noGrp="1"/>
          </p:cNvSpPr>
          <p:nvPr>
            <p:ph type="title"/>
          </p:nvPr>
        </p:nvSpPr>
        <p:spPr>
          <a:xfrm>
            <a:off x="467286" y="1843186"/>
            <a:ext cx="11419914" cy="3600684"/>
          </a:xfrm>
        </p:spPr>
        <p:txBody>
          <a:bodyPr>
            <a:noAutofit/>
          </a:bodyPr>
          <a:lstStyle/>
          <a:p>
            <a:r>
              <a:rPr lang="ja-JP" altLang="en-US" sz="4000" dirty="0"/>
              <a:t>ここまでのまとめ</a:t>
            </a:r>
            <a:br>
              <a:rPr lang="ja-JP" altLang="en-US" sz="4000" dirty="0"/>
            </a:br>
            <a:r>
              <a:rPr lang="ja-JP" altLang="en-US" sz="4000" dirty="0"/>
              <a:t>①ロータリーの基本理念である奉仕の理念とは</a:t>
            </a:r>
            <a:br>
              <a:rPr lang="ja-JP" altLang="en-US" sz="4000" dirty="0"/>
            </a:br>
            <a:r>
              <a:rPr lang="ja-JP" altLang="en-US" sz="4000" dirty="0"/>
              <a:t>「他人を思いやり、他人のためになることを</a:t>
            </a:r>
            <a:br>
              <a:rPr lang="ja-JP" altLang="en-US" sz="4000" dirty="0"/>
            </a:br>
            <a:r>
              <a:rPr lang="ja-JP" altLang="en-US" sz="4000" dirty="0"/>
              <a:t>しようという考え方」です</a:t>
            </a:r>
            <a:br>
              <a:rPr lang="ja-JP" altLang="en-US" sz="4000" dirty="0"/>
            </a:br>
            <a:r>
              <a:rPr lang="ja-JP" altLang="en-US" sz="4000" dirty="0"/>
              <a:t>②ロータリアンにとって奉仕プロジェクトは</a:t>
            </a:r>
            <a:br>
              <a:rPr lang="ja-JP" altLang="en-US" sz="4000" dirty="0"/>
            </a:br>
            <a:r>
              <a:rPr lang="ja-JP" altLang="en-US" sz="4000" dirty="0"/>
              <a:t>ロータリーの基本理念を実現するための手段です</a:t>
            </a:r>
            <a:br>
              <a:rPr lang="ja-JP" altLang="en-US" sz="4000" dirty="0"/>
            </a:br>
            <a:r>
              <a:rPr lang="ja-JP" altLang="en-US" sz="4000" dirty="0"/>
              <a:t>③他人のためになる事業を行うためには</a:t>
            </a:r>
            <a:br>
              <a:rPr lang="ja-JP" altLang="en-US" sz="4000" dirty="0"/>
            </a:br>
            <a:r>
              <a:rPr lang="ja-JP" altLang="en-US" sz="4000" dirty="0"/>
              <a:t>ニーズを捉えることが重要です。</a:t>
            </a:r>
            <a:br>
              <a:rPr lang="ja-JP" altLang="en-US" sz="4000" dirty="0"/>
            </a:br>
            <a:br>
              <a:rPr lang="ja-JP" altLang="en-US" sz="4000" dirty="0"/>
            </a:br>
            <a:endParaRPr kumimoji="1" lang="ja-JP" altLang="en-US" sz="4000" dirty="0"/>
          </a:p>
        </p:txBody>
      </p:sp>
      <p:pic>
        <p:nvPicPr>
          <p:cNvPr id="4" name="図 3" descr="抽象, 挿絵 が含まれている画像&#10;&#10;自動的に生成された説明">
            <a:extLst>
              <a:ext uri="{FF2B5EF4-FFF2-40B4-BE49-F238E27FC236}">
                <a16:creationId xmlns:a16="http://schemas.microsoft.com/office/drawing/2014/main" id="{F796E632-9151-4F88-B206-CDB951AA6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268" y="6087034"/>
            <a:ext cx="2225732" cy="770965"/>
          </a:xfrm>
          <a:prstGeom prst="rect">
            <a:avLst/>
          </a:prstGeom>
        </p:spPr>
      </p:pic>
    </p:spTree>
    <p:extLst>
      <p:ext uri="{BB962C8B-B14F-4D97-AF65-F5344CB8AC3E}">
        <p14:creationId xmlns:p14="http://schemas.microsoft.com/office/powerpoint/2010/main" val="2804240312"/>
      </p:ext>
    </p:extLst>
  </p:cSld>
  <p:clrMapOvr>
    <a:masterClrMapping/>
  </p:clrMapOvr>
</p:sld>
</file>

<file path=ppt/theme/theme1.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361</TotalTime>
  <Words>2947</Words>
  <Application>Microsoft Office PowerPoint</Application>
  <PresentationFormat>ワイド画面</PresentationFormat>
  <Paragraphs>199</Paragraphs>
  <Slides>17</Slides>
  <Notes>17</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23" baseType="lpstr">
      <vt:lpstr>UD デジタル 教科書体 N-B</vt:lpstr>
      <vt:lpstr>游ゴシック</vt:lpstr>
      <vt:lpstr>Century Gothic</vt:lpstr>
      <vt:lpstr>Wingdings 3</vt:lpstr>
      <vt:lpstr>スライス</vt:lpstr>
      <vt:lpstr>Acrobat Document</vt:lpstr>
      <vt:lpstr>社会奉仕委員会</vt:lpstr>
      <vt:lpstr>なぜ奉仕活動をするのでしょうか？ </vt:lpstr>
      <vt:lpstr>ロータリーの基本理念である奉仕の理念とは 「他人を思いやり、他人のためになることをしようという考え方」です  </vt:lpstr>
      <vt:lpstr> ロータリアンにとって奉仕プロジェクトは ロータリーの基本理念を実現するための手段です。  良い奉仕プロジェクトとは どんなプロジェクトでしょうか？</vt:lpstr>
      <vt:lpstr>地区補助金の申請事業の例  創立××周年の事業として例会場の近くの公園にベンチを寄贈し、公園を清掃するプロジェクト  同じプロジェクトでも 良い考え方と悪い考え方があります。</vt:lpstr>
      <vt:lpstr>地区補助金の申請事業の例   </vt:lpstr>
      <vt:lpstr>ロータリーの基本理念である奉仕の理念とは 「他人を思いやり、他人のためになることをしようという考え方」です  </vt:lpstr>
      <vt:lpstr>グローバル補助金事業の例  フィリピン　セブロータリー　 DAREDEMO HERO プロジェクト 貧困家庭の子供達に 子ども食堂+寺子屋+日本語教室  日本からのボランティアがしたこと</vt:lpstr>
      <vt:lpstr>ここまでのまとめ ①ロータリーの基本理念である奉仕の理念とは 「他人を思いやり、他人のためになることを しようという考え方」です ②ロータリアンにとって奉仕プロジェクトは ロータリーの基本理念を実現するための手段です ③他人のためになる事業を行うためには ニーズを捉えることが重要です。  </vt:lpstr>
      <vt:lpstr> 奉仕プロジェクト 海外クラブの考え方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社会奉仕委員会</dc:title>
  <dc:creator>雅章 大野</dc:creator>
  <cp:lastModifiedBy>User</cp:lastModifiedBy>
  <cp:revision>37</cp:revision>
  <dcterms:created xsi:type="dcterms:W3CDTF">2020-09-17T07:40:07Z</dcterms:created>
  <dcterms:modified xsi:type="dcterms:W3CDTF">2020-12-25T00:10:13Z</dcterms:modified>
</cp:coreProperties>
</file>