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7" r:id="rId3"/>
    <p:sldId id="298" r:id="rId4"/>
    <p:sldId id="299" r:id="rId5"/>
    <p:sldId id="300" r:id="rId6"/>
    <p:sldId id="301" r:id="rId7"/>
    <p:sldId id="257" r:id="rId8"/>
    <p:sldId id="258"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90" r:id="rId37"/>
    <p:sldId id="288" r:id="rId38"/>
    <p:sldId id="289" r:id="rId39"/>
    <p:sldId id="291" r:id="rId40"/>
    <p:sldId id="292" r:id="rId41"/>
    <p:sldId id="293" r:id="rId42"/>
    <p:sldId id="294" r:id="rId43"/>
    <p:sldId id="295" r:id="rId44"/>
    <p:sldId id="296" r:id="rId45"/>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1" d="100"/>
          <a:sy n="61" d="100"/>
        </p:scale>
        <p:origin x="-198"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3110C0C9-7EEE-45DB-827A-37BAA81C11E2}" type="datetimeFigureOut">
              <a:rPr kumimoji="1" lang="ja-JP" altLang="en-US" smtClean="0"/>
              <a:pPr/>
              <a:t>2020/12/7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D2E6F2F-ADD1-4EA5-9256-B2857E63DF7B}"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3110C0C9-7EEE-45DB-827A-37BAA81C11E2}" type="datetimeFigureOut">
              <a:rPr kumimoji="1" lang="ja-JP" altLang="en-US" smtClean="0"/>
              <a:pPr/>
              <a:t>2020/12/7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D2E6F2F-ADD1-4EA5-9256-B2857E63DF7B}"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3110C0C9-7EEE-45DB-827A-37BAA81C11E2}" type="datetimeFigureOut">
              <a:rPr kumimoji="1" lang="ja-JP" altLang="en-US" smtClean="0"/>
              <a:pPr/>
              <a:t>2020/12/7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D2E6F2F-ADD1-4EA5-9256-B2857E63DF7B}"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3110C0C9-7EEE-45DB-827A-37BAA81C11E2}" type="datetimeFigureOut">
              <a:rPr kumimoji="1" lang="ja-JP" altLang="en-US" smtClean="0"/>
              <a:pPr/>
              <a:t>2020/12/7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D2E6F2F-ADD1-4EA5-9256-B2857E63DF7B}"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3110C0C9-7EEE-45DB-827A-37BAA81C11E2}" type="datetimeFigureOut">
              <a:rPr kumimoji="1" lang="ja-JP" altLang="en-US" smtClean="0"/>
              <a:pPr/>
              <a:t>2020/12/7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D2E6F2F-ADD1-4EA5-9256-B2857E63DF7B}"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3110C0C9-7EEE-45DB-827A-37BAA81C11E2}" type="datetimeFigureOut">
              <a:rPr kumimoji="1" lang="ja-JP" altLang="en-US" smtClean="0"/>
              <a:pPr/>
              <a:t>2020/12/7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D2E6F2F-ADD1-4EA5-9256-B2857E63DF7B}"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3110C0C9-7EEE-45DB-827A-37BAA81C11E2}" type="datetimeFigureOut">
              <a:rPr kumimoji="1" lang="ja-JP" altLang="en-US" smtClean="0"/>
              <a:pPr/>
              <a:t>2020/12/7</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ED2E6F2F-ADD1-4EA5-9256-B2857E63DF7B}"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3110C0C9-7EEE-45DB-827A-37BAA81C11E2}" type="datetimeFigureOut">
              <a:rPr kumimoji="1" lang="ja-JP" altLang="en-US" smtClean="0"/>
              <a:pPr/>
              <a:t>2020/12/7</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ED2E6F2F-ADD1-4EA5-9256-B2857E63DF7B}"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3110C0C9-7EEE-45DB-827A-37BAA81C11E2}" type="datetimeFigureOut">
              <a:rPr kumimoji="1" lang="ja-JP" altLang="en-US" smtClean="0"/>
              <a:pPr/>
              <a:t>2020/12/7</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ED2E6F2F-ADD1-4EA5-9256-B2857E63DF7B}"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3110C0C9-7EEE-45DB-827A-37BAA81C11E2}" type="datetimeFigureOut">
              <a:rPr kumimoji="1" lang="ja-JP" altLang="en-US" smtClean="0"/>
              <a:pPr/>
              <a:t>2020/12/7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D2E6F2F-ADD1-4EA5-9256-B2857E63DF7B}"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3110C0C9-7EEE-45DB-827A-37BAA81C11E2}" type="datetimeFigureOut">
              <a:rPr kumimoji="1" lang="ja-JP" altLang="en-US" smtClean="0"/>
              <a:pPr/>
              <a:t>2020/12/7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D2E6F2F-ADD1-4EA5-9256-B2857E63DF7B}"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10C0C9-7EEE-45DB-827A-37BAA81C11E2}" type="datetimeFigureOut">
              <a:rPr kumimoji="1" lang="ja-JP" altLang="en-US" smtClean="0"/>
              <a:pPr/>
              <a:t>2020/12/7</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2E6F2F-ADD1-4EA5-9256-B2857E63DF7B}"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Autofit/>
          </a:bodyPr>
          <a:lstStyle/>
          <a:p>
            <a:r>
              <a:rPr kumimoji="1" lang="ja-JP" altLang="en-US" sz="9600" dirty="0" smtClean="0">
                <a:latin typeface="HG創英角ﾎﾟｯﾌﾟ体" pitchFamily="49" charset="-128"/>
                <a:ea typeface="HG創英角ﾎﾟｯﾌﾟ体" pitchFamily="49" charset="-128"/>
              </a:rPr>
              <a:t>職 業 奉 仕</a:t>
            </a:r>
            <a:endParaRPr kumimoji="1" lang="ja-JP" altLang="en-US" sz="9600" dirty="0">
              <a:latin typeface="HG創英角ﾎﾟｯﾌﾟ体" pitchFamily="49" charset="-128"/>
              <a:ea typeface="HG創英角ﾎﾟｯﾌﾟ体" pitchFamily="49" charset="-128"/>
            </a:endParaRPr>
          </a:p>
        </p:txBody>
      </p:sp>
      <p:sp>
        <p:nvSpPr>
          <p:cNvPr id="3" name="サブタイトル 2"/>
          <p:cNvSpPr>
            <a:spLocks noGrp="1"/>
          </p:cNvSpPr>
          <p:nvPr>
            <p:ph type="subTitle" idx="1"/>
          </p:nvPr>
        </p:nvSpPr>
        <p:spPr/>
        <p:txBody>
          <a:bodyPr>
            <a:normAutofit fontScale="92500"/>
          </a:bodyPr>
          <a:lstStyle/>
          <a:p>
            <a:r>
              <a:rPr kumimoji="1" lang="ja-JP" altLang="en-US" dirty="0" smtClean="0">
                <a:solidFill>
                  <a:srgbClr val="0070C0"/>
                </a:solidFill>
                <a:latin typeface="+mj-ea"/>
                <a:ea typeface="+mj-ea"/>
              </a:rPr>
              <a:t>国際ﾛｰﾀﾘｰ第</a:t>
            </a:r>
            <a:r>
              <a:rPr kumimoji="1" lang="en-US" altLang="ja-JP" dirty="0" smtClean="0">
                <a:solidFill>
                  <a:srgbClr val="0070C0"/>
                </a:solidFill>
                <a:latin typeface="+mj-ea"/>
                <a:ea typeface="+mj-ea"/>
              </a:rPr>
              <a:t>2790</a:t>
            </a:r>
            <a:r>
              <a:rPr kumimoji="1" lang="ja-JP" altLang="en-US" dirty="0" smtClean="0">
                <a:solidFill>
                  <a:srgbClr val="0070C0"/>
                </a:solidFill>
                <a:latin typeface="+mj-ea"/>
                <a:ea typeface="+mj-ea"/>
              </a:rPr>
              <a:t>地区</a:t>
            </a:r>
          </a:p>
          <a:p>
            <a:r>
              <a:rPr kumimoji="1" lang="ja-JP" altLang="en-US" dirty="0" smtClean="0">
                <a:solidFill>
                  <a:srgbClr val="0070C0"/>
                </a:solidFill>
                <a:latin typeface="+mj-ea"/>
                <a:ea typeface="+mj-ea"/>
              </a:rPr>
              <a:t>職業奉仕委員会</a:t>
            </a:r>
          </a:p>
          <a:p>
            <a:r>
              <a:rPr lang="ja-JP" altLang="en-US" dirty="0" smtClean="0">
                <a:solidFill>
                  <a:srgbClr val="0070C0"/>
                </a:solidFill>
                <a:latin typeface="+mj-ea"/>
                <a:ea typeface="+mj-ea"/>
              </a:rPr>
              <a:t>委員長　高橋潤一</a:t>
            </a:r>
            <a:r>
              <a:rPr lang="ja-JP" altLang="en-US" sz="2600" dirty="0" smtClean="0">
                <a:solidFill>
                  <a:srgbClr val="0070C0"/>
                </a:solidFill>
                <a:latin typeface="+mj-ea"/>
                <a:ea typeface="+mj-ea"/>
              </a:rPr>
              <a:t>（新千葉ロータリークラブ）</a:t>
            </a:r>
            <a:endParaRPr kumimoji="1" lang="ja-JP" altLang="en-US" sz="2600" dirty="0">
              <a:solidFill>
                <a:srgbClr val="0070C0"/>
              </a:solidFill>
              <a:latin typeface="+mj-ea"/>
              <a:ea typeface="+mj-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980728"/>
            <a:ext cx="8229600" cy="1143000"/>
          </a:xfrm>
          <a:solidFill>
            <a:srgbClr val="0070C0"/>
          </a:solidFill>
        </p:spPr>
        <p:txBody>
          <a:bodyPr>
            <a:normAutofit fontScale="90000"/>
          </a:bodyPr>
          <a:lstStyle/>
          <a:p>
            <a:r>
              <a:rPr lang="ja-JP" altLang="ja-JP" dirty="0" smtClean="0">
                <a:solidFill>
                  <a:schemeClr val="bg1"/>
                </a:solidFill>
                <a:latin typeface="HG創英角ﾎﾟｯﾌﾟ体" pitchFamily="49" charset="-128"/>
                <a:ea typeface="HG創英角ﾎﾟｯﾌﾟ体" pitchFamily="49" charset="-128"/>
              </a:rPr>
              <a:t>１</a:t>
            </a:r>
            <a:r>
              <a:rPr lang="en-US" altLang="ja-JP" dirty="0" smtClean="0">
                <a:solidFill>
                  <a:schemeClr val="bg1"/>
                </a:solidFill>
                <a:latin typeface="HG創英角ﾎﾟｯﾌﾟ体" pitchFamily="49" charset="-128"/>
                <a:ea typeface="HG創英角ﾎﾟｯﾌﾟ体" pitchFamily="49" charset="-128"/>
              </a:rPr>
              <a:t>.</a:t>
            </a:r>
            <a:r>
              <a:rPr lang="ja-JP" altLang="ja-JP" dirty="0" smtClean="0">
                <a:solidFill>
                  <a:schemeClr val="bg1"/>
                </a:solidFill>
                <a:latin typeface="HG創英角ﾎﾟｯﾌﾟ体" pitchFamily="49" charset="-128"/>
                <a:ea typeface="HG創英角ﾎﾟｯﾌﾟ体" pitchFamily="49" charset="-128"/>
              </a:rPr>
              <a:t>より</a:t>
            </a:r>
            <a:r>
              <a:rPr lang="ja-JP" altLang="ja-JP" dirty="0">
                <a:solidFill>
                  <a:schemeClr val="bg1"/>
                </a:solidFill>
                <a:latin typeface="HG創英角ﾎﾟｯﾌﾟ体" pitchFamily="49" charset="-128"/>
                <a:ea typeface="HG創英角ﾎﾟｯﾌﾟ体" pitchFamily="49" charset="-128"/>
              </a:rPr>
              <a:t>大きなインパクトを与える</a:t>
            </a:r>
            <a:endParaRPr kumimoji="1" lang="ja-JP" altLang="en-US" dirty="0">
              <a:solidFill>
                <a:schemeClr val="bg1"/>
              </a:solidFill>
              <a:latin typeface="HG創英角ﾎﾟｯﾌﾟ体" pitchFamily="49" charset="-128"/>
              <a:ea typeface="HG創英角ﾎﾟｯﾌﾟ体" pitchFamily="49" charset="-128"/>
            </a:endParaRPr>
          </a:p>
        </p:txBody>
      </p:sp>
      <p:sp>
        <p:nvSpPr>
          <p:cNvPr id="3" name="コンテンツ プレースホルダ 2"/>
          <p:cNvSpPr>
            <a:spLocks noGrp="1"/>
          </p:cNvSpPr>
          <p:nvPr>
            <p:ph idx="1"/>
          </p:nvPr>
        </p:nvSpPr>
        <p:spPr>
          <a:xfrm>
            <a:off x="457200" y="2132856"/>
            <a:ext cx="8229600" cy="3993307"/>
          </a:xfrm>
        </p:spPr>
        <p:txBody>
          <a:bodyPr lIns="0" rIns="0" numCol="1" anchor="ctr" anchorCtr="0">
            <a:normAutofit/>
          </a:bodyPr>
          <a:lstStyle/>
          <a:p>
            <a:r>
              <a:rPr lang="ja-JP" altLang="ja-JP" dirty="0"/>
              <a:t>ポリオ根絶運動をはじめ地域や世界での私達</a:t>
            </a:r>
            <a:r>
              <a:rPr lang="ja-JP" altLang="ja-JP" dirty="0" smtClean="0"/>
              <a:t>の奉仕</a:t>
            </a:r>
            <a:r>
              <a:rPr lang="ja-JP" altLang="ja-JP" dirty="0"/>
              <a:t>活動が、周囲に強い印象を与えます。</a:t>
            </a:r>
            <a:endParaRPr kumimoji="1" lang="ja-JP"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980728"/>
            <a:ext cx="8229600" cy="1143000"/>
          </a:xfrm>
          <a:solidFill>
            <a:srgbClr val="0070C0"/>
          </a:solidFill>
        </p:spPr>
        <p:txBody>
          <a:bodyPr>
            <a:normAutofit/>
          </a:bodyPr>
          <a:lstStyle/>
          <a:p>
            <a:r>
              <a:rPr lang="ja-JP" altLang="ja-JP" dirty="0" smtClean="0">
                <a:solidFill>
                  <a:schemeClr val="bg1"/>
                </a:solidFill>
                <a:latin typeface="HG創英角ﾎﾟｯﾌﾟ体" pitchFamily="49" charset="-128"/>
                <a:ea typeface="HG創英角ﾎﾟｯﾌﾟ体" pitchFamily="49" charset="-128"/>
              </a:rPr>
              <a:t>２</a:t>
            </a:r>
            <a:r>
              <a:rPr lang="en-US" altLang="ja-JP" dirty="0" smtClean="0">
                <a:solidFill>
                  <a:schemeClr val="bg1"/>
                </a:solidFill>
                <a:latin typeface="HG創英角ﾎﾟｯﾌﾟ体" pitchFamily="49" charset="-128"/>
                <a:ea typeface="HG創英角ﾎﾟｯﾌﾟ体" pitchFamily="49" charset="-128"/>
              </a:rPr>
              <a:t>.</a:t>
            </a:r>
            <a:r>
              <a:rPr lang="ja-JP" altLang="ja-JP" dirty="0" smtClean="0">
                <a:solidFill>
                  <a:schemeClr val="bg1"/>
                </a:solidFill>
                <a:latin typeface="HG創英角ﾎﾟｯﾌﾟ体" pitchFamily="49" charset="-128"/>
                <a:ea typeface="HG創英角ﾎﾟｯﾌﾟ体" pitchFamily="49" charset="-128"/>
              </a:rPr>
              <a:t>参加者</a:t>
            </a:r>
            <a:r>
              <a:rPr lang="ja-JP" altLang="ja-JP" dirty="0">
                <a:solidFill>
                  <a:schemeClr val="bg1"/>
                </a:solidFill>
                <a:latin typeface="HG創英角ﾎﾟｯﾌﾟ体" pitchFamily="49" charset="-128"/>
                <a:ea typeface="HG創英角ﾎﾟｯﾌﾟ体" pitchFamily="49" charset="-128"/>
              </a:rPr>
              <a:t>の基盤を広げる</a:t>
            </a:r>
            <a:endParaRPr kumimoji="1" lang="ja-JP" altLang="en-US" dirty="0">
              <a:solidFill>
                <a:schemeClr val="bg1"/>
              </a:solidFill>
              <a:latin typeface="HG創英角ﾎﾟｯﾌﾟ体" pitchFamily="49" charset="-128"/>
              <a:ea typeface="HG創英角ﾎﾟｯﾌﾟ体" pitchFamily="49" charset="-128"/>
            </a:endParaRPr>
          </a:p>
        </p:txBody>
      </p:sp>
      <p:sp>
        <p:nvSpPr>
          <p:cNvPr id="3" name="コンテンツ プレースホルダ 2"/>
          <p:cNvSpPr>
            <a:spLocks noGrp="1"/>
          </p:cNvSpPr>
          <p:nvPr>
            <p:ph idx="1"/>
          </p:nvPr>
        </p:nvSpPr>
        <p:spPr>
          <a:xfrm>
            <a:off x="457200" y="2132856"/>
            <a:ext cx="8229600" cy="3993307"/>
          </a:xfrm>
        </p:spPr>
        <p:txBody>
          <a:bodyPr lIns="0" rIns="0" numCol="1" anchor="ctr" anchorCtr="0">
            <a:normAutofit/>
          </a:bodyPr>
          <a:lstStyle/>
          <a:p>
            <a:r>
              <a:rPr lang="ja-JP" altLang="ja-JP" dirty="0"/>
              <a:t>年齢・性別・国籍など多様な参加者を募る</a:t>
            </a:r>
            <a:r>
              <a:rPr lang="ja-JP" altLang="ja-JP" dirty="0" smtClean="0"/>
              <a:t>ことで</a:t>
            </a:r>
            <a:r>
              <a:rPr lang="ja-JP" altLang="ja-JP" dirty="0"/>
              <a:t>、多くの新しいアイデアが生まれます</a:t>
            </a:r>
            <a:endParaRPr kumimoji="1" lang="ja-JP"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980728"/>
            <a:ext cx="8229600" cy="1143000"/>
          </a:xfrm>
          <a:solidFill>
            <a:srgbClr val="0070C0"/>
          </a:solidFill>
        </p:spPr>
        <p:txBody>
          <a:bodyPr>
            <a:normAutofit fontScale="90000"/>
          </a:bodyPr>
          <a:lstStyle/>
          <a:p>
            <a:r>
              <a:rPr lang="ja-JP" altLang="en-US" dirty="0" smtClean="0">
                <a:solidFill>
                  <a:schemeClr val="bg1"/>
                </a:solidFill>
                <a:latin typeface="HG創英角ﾎﾟｯﾌﾟ体" pitchFamily="49" charset="-128"/>
                <a:ea typeface="HG創英角ﾎﾟｯﾌﾟ体" pitchFamily="49" charset="-128"/>
              </a:rPr>
              <a:t>３</a:t>
            </a:r>
            <a:r>
              <a:rPr lang="en-US" altLang="ja-JP" dirty="0" smtClean="0">
                <a:solidFill>
                  <a:schemeClr val="bg1"/>
                </a:solidFill>
                <a:latin typeface="HG創英角ﾎﾟｯﾌﾟ体" pitchFamily="49" charset="-128"/>
                <a:ea typeface="HG創英角ﾎﾟｯﾌﾟ体" pitchFamily="49" charset="-128"/>
              </a:rPr>
              <a:t>.</a:t>
            </a:r>
            <a:r>
              <a:rPr lang="ja-JP" altLang="ja-JP" sz="4200" dirty="0">
                <a:solidFill>
                  <a:schemeClr val="bg1"/>
                </a:solidFill>
                <a:latin typeface="HG創英角ﾎﾟｯﾌﾟ体" pitchFamily="49" charset="-128"/>
                <a:ea typeface="HG創英角ﾎﾟｯﾌﾟ体" pitchFamily="49" charset="-128"/>
              </a:rPr>
              <a:t>参加者の積極的なかかわりを促す</a:t>
            </a:r>
            <a:endParaRPr kumimoji="1" lang="ja-JP" altLang="en-US" sz="4200" dirty="0">
              <a:solidFill>
                <a:schemeClr val="bg1"/>
              </a:solidFill>
              <a:latin typeface="HG創英角ﾎﾟｯﾌﾟ体" pitchFamily="49" charset="-128"/>
              <a:ea typeface="HG創英角ﾎﾟｯﾌﾟ体" pitchFamily="49" charset="-128"/>
            </a:endParaRPr>
          </a:p>
        </p:txBody>
      </p:sp>
      <p:sp>
        <p:nvSpPr>
          <p:cNvPr id="3" name="コンテンツ プレースホルダ 2"/>
          <p:cNvSpPr>
            <a:spLocks noGrp="1"/>
          </p:cNvSpPr>
          <p:nvPr>
            <p:ph idx="1"/>
          </p:nvPr>
        </p:nvSpPr>
        <p:spPr>
          <a:xfrm>
            <a:off x="457200" y="2132856"/>
            <a:ext cx="8229600" cy="3993307"/>
          </a:xfrm>
        </p:spPr>
        <p:txBody>
          <a:bodyPr lIns="0" rIns="0" numCol="1" anchor="ctr" anchorCtr="0">
            <a:normAutofit/>
          </a:bodyPr>
          <a:lstStyle/>
          <a:p>
            <a:r>
              <a:rPr lang="ja-JP" altLang="ja-JP" dirty="0"/>
              <a:t>様々な活動に参加者がやりがいを見出せる</a:t>
            </a:r>
            <a:r>
              <a:rPr lang="ja-JP" altLang="ja-JP" dirty="0" smtClean="0"/>
              <a:t>ように</a:t>
            </a:r>
            <a:r>
              <a:rPr lang="ja-JP" altLang="ja-JP" dirty="0"/>
              <a:t>フォローをし、更に次の活動に進んで</a:t>
            </a:r>
            <a:r>
              <a:rPr lang="ja-JP" altLang="ja-JP" dirty="0" smtClean="0"/>
              <a:t>取り組んで</a:t>
            </a:r>
            <a:r>
              <a:rPr lang="ja-JP" altLang="ja-JP" dirty="0"/>
              <a:t>もらいましょう。</a:t>
            </a:r>
            <a:endParaRPr kumimoji="1" lang="ja-JP"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980728"/>
            <a:ext cx="8229600" cy="1143000"/>
          </a:xfrm>
          <a:solidFill>
            <a:srgbClr val="0070C0"/>
          </a:solidFill>
        </p:spPr>
        <p:txBody>
          <a:bodyPr>
            <a:normAutofit/>
          </a:bodyPr>
          <a:lstStyle/>
          <a:p>
            <a:r>
              <a:rPr lang="ja-JP" altLang="en-US" dirty="0" smtClean="0">
                <a:solidFill>
                  <a:schemeClr val="bg1"/>
                </a:solidFill>
                <a:latin typeface="HG創英角ﾎﾟｯﾌﾟ体" pitchFamily="49" charset="-128"/>
                <a:ea typeface="HG創英角ﾎﾟｯﾌﾟ体" pitchFamily="49" charset="-128"/>
              </a:rPr>
              <a:t>４</a:t>
            </a:r>
            <a:r>
              <a:rPr lang="en-US" altLang="ja-JP" dirty="0" smtClean="0">
                <a:solidFill>
                  <a:schemeClr val="bg1"/>
                </a:solidFill>
                <a:latin typeface="HG創英角ﾎﾟｯﾌﾟ体" pitchFamily="49" charset="-128"/>
                <a:ea typeface="HG創英角ﾎﾟｯﾌﾟ体" pitchFamily="49" charset="-128"/>
              </a:rPr>
              <a:t>.</a:t>
            </a:r>
            <a:r>
              <a:rPr lang="ja-JP" altLang="ja-JP" dirty="0">
                <a:solidFill>
                  <a:schemeClr val="bg1"/>
                </a:solidFill>
                <a:latin typeface="HG創英角ﾎﾟｯﾌﾟ体" pitchFamily="49" charset="-128"/>
                <a:ea typeface="HG創英角ﾎﾟｯﾌﾟ体" pitchFamily="49" charset="-128"/>
              </a:rPr>
              <a:t>適応力を高める</a:t>
            </a:r>
            <a:endParaRPr kumimoji="1" lang="ja-JP" altLang="en-US" dirty="0">
              <a:solidFill>
                <a:schemeClr val="bg1"/>
              </a:solidFill>
              <a:latin typeface="HG創英角ﾎﾟｯﾌﾟ体" pitchFamily="49" charset="-128"/>
              <a:ea typeface="HG創英角ﾎﾟｯﾌﾟ体" pitchFamily="49" charset="-128"/>
            </a:endParaRPr>
          </a:p>
        </p:txBody>
      </p:sp>
      <p:sp>
        <p:nvSpPr>
          <p:cNvPr id="3" name="コンテンツ プレースホルダ 2"/>
          <p:cNvSpPr>
            <a:spLocks noGrp="1"/>
          </p:cNvSpPr>
          <p:nvPr>
            <p:ph idx="1"/>
          </p:nvPr>
        </p:nvSpPr>
        <p:spPr>
          <a:xfrm>
            <a:off x="457200" y="2132856"/>
            <a:ext cx="8229600" cy="3993307"/>
          </a:xfrm>
        </p:spPr>
        <p:txBody>
          <a:bodyPr lIns="0" rIns="0" numCol="1" anchor="ctr" anchorCtr="0">
            <a:normAutofit/>
          </a:bodyPr>
          <a:lstStyle/>
          <a:p>
            <a:r>
              <a:rPr lang="ja-JP" altLang="ja-JP" dirty="0"/>
              <a:t>研修や親睦活動を通して、クラブの現状</a:t>
            </a:r>
            <a:r>
              <a:rPr lang="ja-JP" altLang="ja-JP" dirty="0" smtClean="0"/>
              <a:t>そしてロータリー</a:t>
            </a:r>
            <a:r>
              <a:rPr lang="ja-JP" altLang="ja-JP" dirty="0"/>
              <a:t>の過去・現在を学び、将来を見据え</a:t>
            </a:r>
            <a:r>
              <a:rPr lang="ja-JP" altLang="ja-JP" dirty="0" smtClean="0"/>
              <a:t>、柔軟</a:t>
            </a:r>
            <a:r>
              <a:rPr lang="ja-JP" altLang="ja-JP" dirty="0"/>
              <a:t>に対応する能力を身に付けましょう。</a:t>
            </a:r>
            <a:endParaRPr kumimoji="1" lang="ja-JP"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908720"/>
            <a:ext cx="8229600" cy="5040560"/>
          </a:xfrm>
          <a:solidFill>
            <a:srgbClr val="0070C0"/>
          </a:solidFill>
        </p:spPr>
        <p:txBody>
          <a:bodyPr>
            <a:normAutofit/>
          </a:bodyPr>
          <a:lstStyle/>
          <a:p>
            <a:r>
              <a:rPr lang="ja-JP" altLang="ja-JP" dirty="0">
                <a:solidFill>
                  <a:schemeClr val="bg1"/>
                </a:solidFill>
                <a:latin typeface="HG創英角ﾎﾟｯﾌﾟ体" pitchFamily="49" charset="-128"/>
                <a:ea typeface="HG創英角ﾎﾟｯﾌﾟ体" pitchFamily="49" charset="-128"/>
              </a:rPr>
              <a:t>クラブが主役となり</a:t>
            </a:r>
            <a:r>
              <a:rPr lang="ja-JP" altLang="ja-JP" dirty="0" smtClean="0">
                <a:solidFill>
                  <a:schemeClr val="bg1"/>
                </a:solidFill>
                <a:latin typeface="HG創英角ﾎﾟｯﾌﾟ体" pitchFamily="49" charset="-128"/>
                <a:ea typeface="HG創英角ﾎﾟｯﾌﾟ体" pitchFamily="49" charset="-128"/>
              </a:rPr>
              <a:t>、</a:t>
            </a:r>
            <a:r>
              <a:rPr lang="ja-JP" altLang="en-US" dirty="0" smtClean="0">
                <a:solidFill>
                  <a:schemeClr val="bg1"/>
                </a:solidFill>
                <a:latin typeface="HG創英角ﾎﾟｯﾌﾟ体" pitchFamily="49" charset="-128"/>
                <a:ea typeface="HG創英角ﾎﾟｯﾌﾟ体" pitchFamily="49" charset="-128"/>
              </a:rPr>
              <a:t/>
            </a:r>
            <a:br>
              <a:rPr lang="ja-JP" altLang="en-US" dirty="0" smtClean="0">
                <a:solidFill>
                  <a:schemeClr val="bg1"/>
                </a:solidFill>
                <a:latin typeface="HG創英角ﾎﾟｯﾌﾟ体" pitchFamily="49" charset="-128"/>
                <a:ea typeface="HG創英角ﾎﾟｯﾌﾟ体" pitchFamily="49" charset="-128"/>
              </a:rPr>
            </a:br>
            <a:r>
              <a:rPr lang="ja-JP" altLang="ja-JP" dirty="0" smtClean="0">
                <a:solidFill>
                  <a:schemeClr val="bg1"/>
                </a:solidFill>
                <a:latin typeface="HG創英角ﾎﾟｯﾌﾟ体" pitchFamily="49" charset="-128"/>
                <a:ea typeface="HG創英角ﾎﾟｯﾌﾟ体" pitchFamily="49" charset="-128"/>
              </a:rPr>
              <a:t>奉仕</a:t>
            </a:r>
            <a:r>
              <a:rPr lang="ja-JP" altLang="ja-JP" dirty="0">
                <a:solidFill>
                  <a:schemeClr val="bg1"/>
                </a:solidFill>
                <a:latin typeface="HG創英角ﾎﾟｯﾌﾟ体" pitchFamily="49" charset="-128"/>
                <a:ea typeface="HG創英角ﾎﾟｯﾌﾟ体" pitchFamily="49" charset="-128"/>
              </a:rPr>
              <a:t>の理念の実践を！</a:t>
            </a:r>
            <a:endParaRPr kumimoji="1" lang="ja-JP" altLang="en-US" dirty="0">
              <a:solidFill>
                <a:schemeClr val="bg1"/>
              </a:solidFill>
              <a:latin typeface="HG創英角ﾎﾟｯﾌﾟ体" pitchFamily="49" charset="-128"/>
              <a:ea typeface="HG創英角ﾎﾟｯﾌﾟ体" pitchFamily="49" charset="-12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980728"/>
            <a:ext cx="8229600" cy="1143000"/>
          </a:xfrm>
          <a:solidFill>
            <a:srgbClr val="0070C0"/>
          </a:solidFill>
        </p:spPr>
        <p:txBody>
          <a:bodyPr>
            <a:normAutofit fontScale="90000"/>
          </a:bodyPr>
          <a:lstStyle/>
          <a:p>
            <a:r>
              <a:rPr lang="ja-JP" altLang="ja-JP" dirty="0">
                <a:solidFill>
                  <a:schemeClr val="bg1"/>
                </a:solidFill>
                <a:latin typeface="HG創英角ﾎﾟｯﾌﾟ体" pitchFamily="49" charset="-128"/>
                <a:ea typeface="HG創英角ﾎﾟｯﾌﾟ体" pitchFamily="49" charset="-128"/>
              </a:rPr>
              <a:t>奉仕の</a:t>
            </a:r>
            <a:r>
              <a:rPr lang="ja-JP" altLang="ja-JP" dirty="0" smtClean="0">
                <a:solidFill>
                  <a:schemeClr val="bg1"/>
                </a:solidFill>
                <a:latin typeface="HG創英角ﾎﾟｯﾌﾟ体" pitchFamily="49" charset="-128"/>
                <a:ea typeface="HG創英角ﾎﾟｯﾌﾟ体" pitchFamily="49" charset="-128"/>
              </a:rPr>
              <a:t>理念</a:t>
            </a:r>
            <a:r>
              <a:rPr lang="ja-JP" altLang="en-US" dirty="0" smtClean="0">
                <a:solidFill>
                  <a:schemeClr val="bg1"/>
                </a:solidFill>
                <a:latin typeface="HG創英角ﾎﾟｯﾌﾟ体" pitchFamily="49" charset="-128"/>
                <a:ea typeface="HG創英角ﾎﾟｯﾌﾟ体" pitchFamily="49" charset="-128"/>
              </a:rPr>
              <a:t/>
            </a:r>
            <a:br>
              <a:rPr lang="ja-JP" altLang="en-US" dirty="0" smtClean="0">
                <a:solidFill>
                  <a:schemeClr val="bg1"/>
                </a:solidFill>
                <a:latin typeface="HG創英角ﾎﾟｯﾌﾟ体" pitchFamily="49" charset="-128"/>
                <a:ea typeface="HG創英角ﾎﾟｯﾌﾟ体" pitchFamily="49" charset="-128"/>
              </a:rPr>
            </a:br>
            <a:r>
              <a:rPr lang="en-US" altLang="ja-JP" dirty="0" smtClean="0">
                <a:solidFill>
                  <a:schemeClr val="bg1"/>
                </a:solidFill>
                <a:latin typeface="HG創英角ﾎﾟｯﾌﾟ体" pitchFamily="49" charset="-128"/>
                <a:ea typeface="HG創英角ﾎﾟｯﾌﾟ体" pitchFamily="49" charset="-128"/>
              </a:rPr>
              <a:t>The </a:t>
            </a:r>
            <a:r>
              <a:rPr lang="en-US" altLang="ja-JP" dirty="0">
                <a:solidFill>
                  <a:schemeClr val="bg1"/>
                </a:solidFill>
                <a:latin typeface="HG創英角ﾎﾟｯﾌﾟ体" pitchFamily="49" charset="-128"/>
                <a:ea typeface="HG創英角ﾎﾟｯﾌﾟ体" pitchFamily="49" charset="-128"/>
              </a:rPr>
              <a:t>Ideal of </a:t>
            </a:r>
            <a:r>
              <a:rPr lang="en-US" altLang="ja-JP" dirty="0" smtClean="0">
                <a:solidFill>
                  <a:schemeClr val="bg1"/>
                </a:solidFill>
                <a:latin typeface="HG創英角ﾎﾟｯﾌﾟ体" pitchFamily="49" charset="-128"/>
                <a:ea typeface="HG創英角ﾎﾟｯﾌﾟ体" pitchFamily="49" charset="-128"/>
              </a:rPr>
              <a:t>Service</a:t>
            </a:r>
            <a:endParaRPr kumimoji="1" lang="ja-JP" altLang="en-US" dirty="0">
              <a:solidFill>
                <a:schemeClr val="bg1"/>
              </a:solidFill>
              <a:latin typeface="HG創英角ﾎﾟｯﾌﾟ体" pitchFamily="49" charset="-128"/>
              <a:ea typeface="HG創英角ﾎﾟｯﾌﾟ体" pitchFamily="49" charset="-128"/>
            </a:endParaRPr>
          </a:p>
        </p:txBody>
      </p:sp>
      <p:sp>
        <p:nvSpPr>
          <p:cNvPr id="3" name="コンテンツ プレースホルダ 2"/>
          <p:cNvSpPr>
            <a:spLocks noGrp="1"/>
          </p:cNvSpPr>
          <p:nvPr>
            <p:ph idx="1"/>
          </p:nvPr>
        </p:nvSpPr>
        <p:spPr>
          <a:xfrm>
            <a:off x="457200" y="2132856"/>
            <a:ext cx="8229600" cy="3993307"/>
          </a:xfrm>
        </p:spPr>
        <p:txBody>
          <a:bodyPr lIns="0" rIns="0" numCol="1" anchor="ctr" anchorCtr="0">
            <a:normAutofit/>
          </a:bodyPr>
          <a:lstStyle/>
          <a:p>
            <a:r>
              <a:rPr lang="ja-JP" altLang="ja-JP" dirty="0" smtClean="0"/>
              <a:t>サーヴィス</a:t>
            </a:r>
            <a:r>
              <a:rPr lang="ja-JP" altLang="ja-JP" dirty="0"/>
              <a:t>という</a:t>
            </a:r>
            <a:r>
              <a:rPr lang="ja-JP" altLang="ja-JP" dirty="0" smtClean="0"/>
              <a:t>考え方</a:t>
            </a:r>
            <a:endParaRPr lang="ja-JP" altLang="en-US" dirty="0" smtClean="0"/>
          </a:p>
          <a:p>
            <a:r>
              <a:rPr lang="ja-JP" altLang="ja-JP" dirty="0"/>
              <a:t>他人を思いやり、他人のためになることを</a:t>
            </a:r>
            <a:r>
              <a:rPr lang="ja-JP" altLang="ja-JP" dirty="0" smtClean="0"/>
              <a:t>しよう</a:t>
            </a:r>
            <a:r>
              <a:rPr lang="ja-JP" altLang="ja-JP" dirty="0"/>
              <a:t>という</a:t>
            </a:r>
            <a:r>
              <a:rPr lang="ja-JP" altLang="ja-JP" dirty="0" smtClean="0"/>
              <a:t>考え方</a:t>
            </a:r>
            <a:endParaRPr kumimoji="1" lang="ja-JP"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r>
              <a:rPr lang="ja-JP" altLang="ja-JP" dirty="0"/>
              <a:t>より大きなインパクトを</a:t>
            </a:r>
            <a:r>
              <a:rPr lang="ja-JP" altLang="ja-JP" dirty="0" smtClean="0"/>
              <a:t>与え</a:t>
            </a:r>
            <a:r>
              <a:rPr lang="ja-JP" altLang="en-US" dirty="0" smtClean="0"/>
              <a:t>る</a:t>
            </a:r>
          </a:p>
          <a:p>
            <a:r>
              <a:rPr lang="ja-JP" altLang="ja-JP" dirty="0"/>
              <a:t>参加者の基盤が</a:t>
            </a:r>
            <a:r>
              <a:rPr lang="ja-JP" altLang="ja-JP" dirty="0" smtClean="0"/>
              <a:t>広が</a:t>
            </a:r>
            <a:r>
              <a:rPr lang="ja-JP" altLang="en-US" dirty="0" smtClean="0"/>
              <a:t>る</a:t>
            </a:r>
          </a:p>
          <a:p>
            <a:r>
              <a:rPr lang="ja-JP" altLang="ja-JP" dirty="0"/>
              <a:t>積極的にかかわって</a:t>
            </a:r>
            <a:r>
              <a:rPr lang="ja-JP" altLang="ja-JP" dirty="0" smtClean="0"/>
              <a:t>くれる</a:t>
            </a:r>
            <a:endParaRPr lang="ja-JP" altLang="en-US" dirty="0" smtClean="0"/>
          </a:p>
          <a:p>
            <a:r>
              <a:rPr lang="ja-JP" altLang="ja-JP" dirty="0"/>
              <a:t>適応力を高める</a:t>
            </a:r>
            <a:endParaRPr kumimoji="1" lang="ja-JP"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908720"/>
            <a:ext cx="8229600" cy="5040560"/>
          </a:xfrm>
          <a:solidFill>
            <a:srgbClr val="0070C0"/>
          </a:solidFill>
        </p:spPr>
        <p:txBody>
          <a:bodyPr>
            <a:normAutofit/>
          </a:bodyPr>
          <a:lstStyle/>
          <a:p>
            <a:r>
              <a:rPr lang="ja-JP" altLang="ja-JP" dirty="0">
                <a:solidFill>
                  <a:schemeClr val="bg1"/>
                </a:solidFill>
                <a:latin typeface="HG創英角ﾎﾟｯﾌﾟ体" pitchFamily="49" charset="-128"/>
                <a:ea typeface="HG創英角ﾎﾟｯﾌﾟ体" pitchFamily="49" charset="-128"/>
              </a:rPr>
              <a:t>戦略計画の</a:t>
            </a:r>
            <a:r>
              <a:rPr lang="ja-JP" altLang="ja-JP" dirty="0" smtClean="0">
                <a:solidFill>
                  <a:schemeClr val="bg1"/>
                </a:solidFill>
                <a:latin typeface="HG創英角ﾎﾟｯﾌﾟ体" pitchFamily="49" charset="-128"/>
                <a:ea typeface="HG創英角ﾎﾟｯﾌﾟ体" pitchFamily="49" charset="-128"/>
              </a:rPr>
              <a:t>立案</a:t>
            </a:r>
            <a:r>
              <a:rPr lang="ja-JP" altLang="en-US" dirty="0" smtClean="0">
                <a:solidFill>
                  <a:schemeClr val="bg1"/>
                </a:solidFill>
                <a:latin typeface="HG創英角ﾎﾟｯﾌﾟ体" pitchFamily="49" charset="-128"/>
                <a:ea typeface="HG創英角ﾎﾟｯﾌﾟ体" pitchFamily="49" charset="-128"/>
              </a:rPr>
              <a:t/>
            </a:r>
            <a:br>
              <a:rPr lang="ja-JP" altLang="en-US" dirty="0" smtClean="0">
                <a:solidFill>
                  <a:schemeClr val="bg1"/>
                </a:solidFill>
                <a:latin typeface="HG創英角ﾎﾟｯﾌﾟ体" pitchFamily="49" charset="-128"/>
                <a:ea typeface="HG創英角ﾎﾟｯﾌﾟ体" pitchFamily="49" charset="-128"/>
              </a:rPr>
            </a:br>
            <a:r>
              <a:rPr lang="ja-JP" altLang="en-US" dirty="0" smtClean="0">
                <a:solidFill>
                  <a:schemeClr val="bg1"/>
                </a:solidFill>
                <a:latin typeface="HG創英角ﾎﾟｯﾌﾟ体" pitchFamily="49" charset="-128"/>
                <a:ea typeface="HG創英角ﾎﾟｯﾌﾟ体" pitchFamily="49" charset="-128"/>
              </a:rPr>
              <a:t>（中長期的計画）</a:t>
            </a:r>
            <a:endParaRPr kumimoji="1" lang="ja-JP" altLang="en-US" dirty="0">
              <a:solidFill>
                <a:schemeClr val="bg1"/>
              </a:solidFill>
              <a:latin typeface="HG創英角ﾎﾟｯﾌﾟ体" pitchFamily="49" charset="-128"/>
              <a:ea typeface="HG創英角ﾎﾟｯﾌﾟ体" pitchFamily="49" charset="-12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980728"/>
            <a:ext cx="8229600" cy="1143000"/>
          </a:xfrm>
          <a:solidFill>
            <a:srgbClr val="0070C0"/>
          </a:solidFill>
        </p:spPr>
        <p:txBody>
          <a:bodyPr>
            <a:normAutofit/>
          </a:bodyPr>
          <a:lstStyle/>
          <a:p>
            <a:r>
              <a:rPr lang="ja-JP" altLang="ja-JP" dirty="0">
                <a:solidFill>
                  <a:schemeClr val="bg1"/>
                </a:solidFill>
                <a:latin typeface="HG創英角ﾎﾟｯﾌﾟ体" pitchFamily="49" charset="-128"/>
                <a:ea typeface="HG創英角ﾎﾟｯﾌﾟ体" pitchFamily="49" charset="-128"/>
              </a:rPr>
              <a:t>強力な</a:t>
            </a:r>
            <a:r>
              <a:rPr lang="ja-JP" altLang="ja-JP" dirty="0" smtClean="0">
                <a:solidFill>
                  <a:schemeClr val="bg1"/>
                </a:solidFill>
                <a:latin typeface="HG創英角ﾎﾟｯﾌﾟ体" pitchFamily="49" charset="-128"/>
                <a:ea typeface="HG創英角ﾎﾟｯﾌﾟ体" pitchFamily="49" charset="-128"/>
              </a:rPr>
              <a:t>リーダーシップ</a:t>
            </a:r>
            <a:endParaRPr kumimoji="1" lang="ja-JP" altLang="en-US" dirty="0">
              <a:solidFill>
                <a:schemeClr val="bg1"/>
              </a:solidFill>
              <a:latin typeface="HG創英角ﾎﾟｯﾌﾟ体" pitchFamily="49" charset="-128"/>
              <a:ea typeface="HG創英角ﾎﾟｯﾌﾟ体" pitchFamily="49" charset="-128"/>
            </a:endParaRPr>
          </a:p>
        </p:txBody>
      </p:sp>
      <p:sp>
        <p:nvSpPr>
          <p:cNvPr id="3" name="コンテンツ プレースホルダ 2"/>
          <p:cNvSpPr>
            <a:spLocks noGrp="1"/>
          </p:cNvSpPr>
          <p:nvPr>
            <p:ph idx="1"/>
          </p:nvPr>
        </p:nvSpPr>
        <p:spPr>
          <a:xfrm>
            <a:off x="457200" y="2132856"/>
            <a:ext cx="8229600" cy="3993307"/>
          </a:xfrm>
        </p:spPr>
        <p:txBody>
          <a:bodyPr lIns="0" rIns="0" numCol="1" anchor="ctr" anchorCtr="0">
            <a:normAutofit fontScale="92500"/>
          </a:bodyPr>
          <a:lstStyle/>
          <a:p>
            <a:r>
              <a:rPr lang="en-US" altLang="ja-JP" dirty="0"/>
              <a:t>5 </a:t>
            </a:r>
            <a:r>
              <a:rPr lang="ja-JP" altLang="ja-JP" dirty="0"/>
              <a:t>年後の</a:t>
            </a:r>
            <a:r>
              <a:rPr lang="ja-JP" altLang="ja-JP" dirty="0" smtClean="0"/>
              <a:t>クラブ戦略</a:t>
            </a:r>
            <a:r>
              <a:rPr lang="ja-JP" altLang="ja-JP" dirty="0"/>
              <a:t>計画の</a:t>
            </a:r>
            <a:r>
              <a:rPr lang="ja-JP" altLang="ja-JP" dirty="0" smtClean="0"/>
              <a:t>立案</a:t>
            </a:r>
            <a:endParaRPr lang="ja-JP" altLang="en-US" dirty="0" smtClean="0"/>
          </a:p>
          <a:p>
            <a:pPr>
              <a:buNone/>
            </a:pPr>
            <a:r>
              <a:rPr lang="ja-JP" altLang="en-US" dirty="0" smtClean="0"/>
              <a:t>　　</a:t>
            </a:r>
            <a:r>
              <a:rPr lang="ja-JP" altLang="ja-JP" dirty="0" smtClean="0"/>
              <a:t>１</a:t>
            </a:r>
            <a:r>
              <a:rPr lang="ja-JP" altLang="ja-JP" dirty="0"/>
              <a:t>． クラブの現状分析、クラブの長所と</a:t>
            </a:r>
            <a:r>
              <a:rPr lang="ja-JP" altLang="ja-JP" dirty="0" smtClean="0"/>
              <a:t>短所</a:t>
            </a:r>
            <a:r>
              <a:rPr lang="ja-JP" altLang="en-US" dirty="0" smtClean="0"/>
              <a:t>の</a:t>
            </a:r>
            <a:r>
              <a:rPr lang="ja-JP" altLang="ja-JP" dirty="0" smtClean="0"/>
              <a:t>認</a:t>
            </a:r>
            <a:endParaRPr lang="ja-JP" altLang="ja-JP" dirty="0"/>
          </a:p>
          <a:p>
            <a:pPr>
              <a:buNone/>
            </a:pPr>
            <a:r>
              <a:rPr lang="ja-JP" altLang="en-US" dirty="0" smtClean="0"/>
              <a:t>　　</a:t>
            </a:r>
            <a:r>
              <a:rPr lang="ja-JP" altLang="ja-JP" dirty="0" smtClean="0"/>
              <a:t>２</a:t>
            </a:r>
            <a:r>
              <a:rPr lang="ja-JP" altLang="ja-JP" dirty="0"/>
              <a:t>． どのようなクラブになりたいの</a:t>
            </a:r>
            <a:r>
              <a:rPr lang="ja-JP" altLang="ja-JP" dirty="0" smtClean="0"/>
              <a:t>か</a:t>
            </a:r>
            <a:endParaRPr lang="ja-JP" altLang="en-US" dirty="0" smtClean="0"/>
          </a:p>
          <a:p>
            <a:pPr>
              <a:buNone/>
            </a:pPr>
            <a:r>
              <a:rPr lang="ja-JP" altLang="en-US" dirty="0"/>
              <a:t>　</a:t>
            </a:r>
            <a:r>
              <a:rPr lang="ja-JP" altLang="en-US" dirty="0" smtClean="0"/>
              <a:t>　　　　</a:t>
            </a:r>
            <a:r>
              <a:rPr lang="ja-JP" altLang="ja-JP" dirty="0" smtClean="0"/>
              <a:t>クラブビジョン</a:t>
            </a:r>
            <a:endParaRPr lang="ja-JP" altLang="ja-JP" dirty="0"/>
          </a:p>
          <a:p>
            <a:pPr>
              <a:buNone/>
            </a:pPr>
            <a:r>
              <a:rPr lang="ja-JP" altLang="en-US" dirty="0" smtClean="0"/>
              <a:t>　　</a:t>
            </a:r>
            <a:r>
              <a:rPr lang="ja-JP" altLang="ja-JP" dirty="0" smtClean="0"/>
              <a:t>３．ビジョン</a:t>
            </a:r>
            <a:r>
              <a:rPr lang="ja-JP" altLang="ja-JP" dirty="0"/>
              <a:t>に向けて</a:t>
            </a:r>
            <a:r>
              <a:rPr lang="ja-JP" altLang="ja-JP" dirty="0" smtClean="0"/>
              <a:t>、具体的</a:t>
            </a:r>
            <a:r>
              <a:rPr lang="ja-JP" altLang="en-US" dirty="0" smtClean="0"/>
              <a:t>な</a:t>
            </a:r>
            <a:r>
              <a:rPr lang="ja-JP" altLang="ja-JP" dirty="0" smtClean="0"/>
              <a:t>計画</a:t>
            </a:r>
            <a:endParaRPr lang="ja-JP" altLang="en-US" dirty="0" smtClean="0"/>
          </a:p>
          <a:p>
            <a:pPr>
              <a:buNone/>
            </a:pPr>
            <a:r>
              <a:rPr lang="ja-JP" altLang="en-US" dirty="0"/>
              <a:t>　</a:t>
            </a:r>
            <a:r>
              <a:rPr lang="ja-JP" altLang="en-US" dirty="0" smtClean="0"/>
              <a:t>　　　　</a:t>
            </a:r>
            <a:r>
              <a:rPr lang="ja-JP" altLang="ja-JP" dirty="0" smtClean="0"/>
              <a:t>年次目標</a:t>
            </a:r>
            <a:endParaRPr lang="ja-JP" altLang="ja-JP" dirty="0"/>
          </a:p>
          <a:p>
            <a:pPr>
              <a:buNone/>
            </a:pPr>
            <a:r>
              <a:rPr lang="ja-JP" altLang="en-US" dirty="0" smtClean="0"/>
              <a:t>　　</a:t>
            </a:r>
            <a:r>
              <a:rPr lang="ja-JP" altLang="ja-JP" dirty="0" smtClean="0"/>
              <a:t>４</a:t>
            </a:r>
            <a:r>
              <a:rPr lang="ja-JP" altLang="ja-JP" dirty="0"/>
              <a:t>． </a:t>
            </a:r>
            <a:r>
              <a:rPr lang="ja-JP" altLang="ja-JP" dirty="0" smtClean="0"/>
              <a:t>毎年年次目標</a:t>
            </a:r>
            <a:r>
              <a:rPr lang="ja-JP" altLang="en-US" dirty="0" smtClean="0"/>
              <a:t>の</a:t>
            </a:r>
            <a:r>
              <a:rPr lang="ja-JP" altLang="ja-JP" dirty="0" smtClean="0"/>
              <a:t>チェック</a:t>
            </a:r>
            <a:endParaRPr kumimoji="1" lang="ja-JP"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noChangeAspect="1"/>
          </p:cNvSpPr>
          <p:nvPr>
            <p:ph type="title"/>
          </p:nvPr>
        </p:nvSpPr>
        <p:spPr>
          <a:xfrm>
            <a:off x="0" y="0"/>
            <a:ext cx="9144000" cy="1628800"/>
          </a:xfrm>
          <a:solidFill>
            <a:srgbClr val="0070C0"/>
          </a:solidFill>
        </p:spPr>
        <p:txBody>
          <a:bodyPr lIns="144000" rIns="144000">
            <a:normAutofit/>
          </a:bodyPr>
          <a:lstStyle/>
          <a:p>
            <a:r>
              <a:rPr lang="ja-JP" altLang="en-US" dirty="0" smtClean="0">
                <a:solidFill>
                  <a:schemeClr val="bg1"/>
                </a:solidFill>
                <a:latin typeface="HG創英角ﾎﾟｯﾌﾟ体" pitchFamily="49" charset="-128"/>
                <a:ea typeface="HG創英角ﾎﾟｯﾌﾟ体" pitchFamily="49" charset="-128"/>
              </a:rPr>
              <a:t>　</a:t>
            </a:r>
            <a:r>
              <a:rPr lang="ja-JP" altLang="ja-JP" sz="5000" dirty="0" smtClean="0">
                <a:solidFill>
                  <a:schemeClr val="bg1"/>
                </a:solidFill>
                <a:latin typeface="HG創英角ﾎﾟｯﾌﾟ体" pitchFamily="49" charset="-128"/>
                <a:ea typeface="HG創英角ﾎﾟｯﾌﾟ体" pitchFamily="49" charset="-128"/>
              </a:rPr>
              <a:t>ロータリー</a:t>
            </a:r>
            <a:r>
              <a:rPr lang="ja-JP" altLang="ja-JP" sz="5000" dirty="0">
                <a:solidFill>
                  <a:schemeClr val="bg1"/>
                </a:solidFill>
                <a:latin typeface="HG創英角ﾎﾟｯﾌﾟ体" pitchFamily="49" charset="-128"/>
                <a:ea typeface="HG創英角ﾎﾟｯﾌﾟ体" pitchFamily="49" charset="-128"/>
              </a:rPr>
              <a:t>のビジョン</a:t>
            </a:r>
            <a:r>
              <a:rPr lang="ja-JP" altLang="ja-JP" sz="5000" dirty="0" smtClean="0">
                <a:solidFill>
                  <a:schemeClr val="bg1"/>
                </a:solidFill>
                <a:latin typeface="HG創英角ﾎﾟｯﾌﾟ体" pitchFamily="49" charset="-128"/>
                <a:ea typeface="HG創英角ﾎﾟｯﾌﾟ体" pitchFamily="49" charset="-128"/>
              </a:rPr>
              <a:t>声明</a:t>
            </a:r>
            <a:endParaRPr kumimoji="1" lang="ja-JP" altLang="en-US" dirty="0">
              <a:solidFill>
                <a:schemeClr val="bg1"/>
              </a:solidFill>
              <a:latin typeface="HG創英角ﾎﾟｯﾌﾟ体" pitchFamily="49" charset="-128"/>
              <a:ea typeface="HG創英角ﾎﾟｯﾌﾟ体" pitchFamily="49" charset="-128"/>
            </a:endParaRPr>
          </a:p>
        </p:txBody>
      </p:sp>
      <p:sp>
        <p:nvSpPr>
          <p:cNvPr id="3" name="タイトル 1"/>
          <p:cNvSpPr txBox="1">
            <a:spLocks noChangeAspect="1"/>
          </p:cNvSpPr>
          <p:nvPr/>
        </p:nvSpPr>
        <p:spPr>
          <a:xfrm>
            <a:off x="0" y="1628800"/>
            <a:ext cx="9144000" cy="5229200"/>
          </a:xfrm>
          <a:prstGeom prst="rect">
            <a:avLst/>
          </a:prstGeom>
          <a:solidFill>
            <a:srgbClr val="0070C0"/>
          </a:solidFill>
        </p:spPr>
        <p:txBody>
          <a:bodyPr vert="horz" lIns="396000" tIns="45720" rIns="10800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1" lang="ja-JP" altLang="ja-JP" sz="4400" b="0" i="0" u="none" strike="noStrike" kern="1200" cap="none" spc="0" normalizeH="0" baseline="0" noProof="0" dirty="0" smtClean="0">
                <a:ln>
                  <a:noFill/>
                </a:ln>
                <a:solidFill>
                  <a:schemeClr val="bg1"/>
                </a:solidFill>
                <a:effectLst/>
                <a:uLnTx/>
                <a:uFillTx/>
                <a:latin typeface="HG創英角ﾎﾟｯﾌﾟ体" pitchFamily="49" charset="-128"/>
                <a:ea typeface="HG創英角ﾎﾟｯﾌﾟ体" pitchFamily="49" charset="-128"/>
                <a:cs typeface="+mj-cs"/>
              </a:rPr>
              <a:t>私たちは、世界で、地域社会で、</a:t>
            </a:r>
            <a:r>
              <a:rPr kumimoji="1" lang="ja-JP" altLang="en-US" sz="4400" b="0" i="0" u="none" strike="noStrike" kern="1200" cap="none" spc="0" normalizeH="0" baseline="0" noProof="0" dirty="0" smtClean="0">
                <a:ln>
                  <a:noFill/>
                </a:ln>
                <a:solidFill>
                  <a:schemeClr val="bg1"/>
                </a:solidFill>
                <a:effectLst/>
                <a:uLnTx/>
                <a:uFillTx/>
                <a:latin typeface="HG創英角ﾎﾟｯﾌﾟ体" pitchFamily="49" charset="-128"/>
                <a:ea typeface="HG創英角ﾎﾟｯﾌﾟ体" pitchFamily="49" charset="-128"/>
                <a:cs typeface="+mj-cs"/>
              </a:rPr>
              <a:t>　　　</a:t>
            </a:r>
            <a:r>
              <a:rPr kumimoji="1" lang="ja-JP" altLang="ja-JP" sz="4400" b="0" i="0" u="none" strike="noStrike" kern="1200" cap="none" spc="0" normalizeH="0" baseline="0" noProof="0" dirty="0" smtClean="0">
                <a:ln>
                  <a:noFill/>
                </a:ln>
                <a:solidFill>
                  <a:schemeClr val="bg1"/>
                </a:solidFill>
                <a:effectLst/>
                <a:uLnTx/>
                <a:uFillTx/>
                <a:latin typeface="HG創英角ﾎﾟｯﾌﾟ体" pitchFamily="49" charset="-128"/>
                <a:ea typeface="HG創英角ﾎﾟｯﾌﾟ体" pitchFamily="49" charset="-128"/>
                <a:cs typeface="+mj-cs"/>
              </a:rPr>
              <a:t>そして自分自身の中で、持続可能な良い変化を生むために、人びとが手を取り合って行動する世界を目指しています</a:t>
            </a:r>
            <a:endParaRPr kumimoji="1" lang="ja-JP" altLang="en-US" sz="4400" b="0" i="0" u="none" strike="noStrike" kern="1200" cap="none" spc="0" normalizeH="0" baseline="0" noProof="0" dirty="0" smtClean="0">
              <a:ln>
                <a:noFill/>
              </a:ln>
              <a:solidFill>
                <a:schemeClr val="bg1"/>
              </a:solidFill>
              <a:effectLst/>
              <a:uLnTx/>
              <a:uFillTx/>
              <a:latin typeface="HG創英角ﾎﾟｯﾌﾟ体" pitchFamily="49" charset="-128"/>
              <a:ea typeface="HG創英角ﾎﾟｯﾌﾟ体" pitchFamily="49" charset="-128"/>
              <a:cs typeface="+mj-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980728"/>
            <a:ext cx="8229600" cy="1143000"/>
          </a:xfrm>
          <a:solidFill>
            <a:srgbClr val="0070C0"/>
          </a:solidFill>
        </p:spPr>
        <p:txBody>
          <a:bodyPr>
            <a:normAutofit/>
          </a:bodyPr>
          <a:lstStyle/>
          <a:p>
            <a:r>
              <a:rPr lang="en-US" altLang="ja-JP" dirty="0" smtClean="0">
                <a:solidFill>
                  <a:schemeClr val="bg1"/>
                </a:solidFill>
                <a:latin typeface="HG創英角ﾎﾟｯﾌﾟ体" pitchFamily="49" charset="-128"/>
                <a:ea typeface="HG創英角ﾎﾟｯﾌﾟ体" pitchFamily="49" charset="-128"/>
              </a:rPr>
              <a:t>1905</a:t>
            </a:r>
            <a:r>
              <a:rPr lang="ja-JP" altLang="en-US" dirty="0" smtClean="0">
                <a:solidFill>
                  <a:schemeClr val="bg1"/>
                </a:solidFill>
                <a:latin typeface="HG創英角ﾎﾟｯﾌﾟ体" pitchFamily="49" charset="-128"/>
                <a:ea typeface="HG創英角ﾎﾟｯﾌﾟ体" pitchFamily="49" charset="-128"/>
              </a:rPr>
              <a:t>年のシカゴ</a:t>
            </a:r>
            <a:endParaRPr kumimoji="1" lang="ja-JP" altLang="en-US" sz="2400" dirty="0">
              <a:solidFill>
                <a:schemeClr val="bg1"/>
              </a:solidFill>
              <a:latin typeface="HG創英角ﾎﾟｯﾌﾟ体" pitchFamily="49" charset="-128"/>
              <a:ea typeface="HG創英角ﾎﾟｯﾌﾟ体" pitchFamily="49" charset="-128"/>
            </a:endParaRPr>
          </a:p>
        </p:txBody>
      </p:sp>
      <p:pic>
        <p:nvPicPr>
          <p:cNvPr id="1027" name="Picture 3" descr="C:\Users\uekusa4.uekusa4-PC\Desktop\361.jpg"/>
          <p:cNvPicPr>
            <a:picLocks noChangeAspect="1" noChangeArrowheads="1"/>
          </p:cNvPicPr>
          <p:nvPr/>
        </p:nvPicPr>
        <p:blipFill>
          <a:blip r:embed="rId2" cstate="print"/>
          <a:srcRect/>
          <a:stretch>
            <a:fillRect/>
          </a:stretch>
        </p:blipFill>
        <p:spPr bwMode="auto">
          <a:xfrm>
            <a:off x="1403648" y="2204864"/>
            <a:ext cx="6192688" cy="4450995"/>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908720"/>
            <a:ext cx="8229600" cy="5040560"/>
          </a:xfrm>
          <a:solidFill>
            <a:srgbClr val="0070C0"/>
          </a:solidFill>
        </p:spPr>
        <p:txBody>
          <a:bodyPr>
            <a:normAutofit/>
          </a:bodyPr>
          <a:lstStyle/>
          <a:p>
            <a:r>
              <a:rPr lang="ja-JP" altLang="ja-JP" dirty="0" smtClean="0">
                <a:solidFill>
                  <a:schemeClr val="bg1"/>
                </a:solidFill>
                <a:latin typeface="HG創英角ﾎﾟｯﾌﾟ体" pitchFamily="49" charset="-128"/>
                <a:ea typeface="HG創英角ﾎﾟｯﾌﾟ体" pitchFamily="49" charset="-128"/>
              </a:rPr>
              <a:t>職業</a:t>
            </a:r>
            <a:r>
              <a:rPr lang="ja-JP" altLang="ja-JP" dirty="0">
                <a:solidFill>
                  <a:schemeClr val="bg1"/>
                </a:solidFill>
                <a:latin typeface="HG創英角ﾎﾟｯﾌﾟ体" pitchFamily="49" charset="-128"/>
                <a:ea typeface="HG創英角ﾎﾟｯﾌﾟ体" pitchFamily="49" charset="-128"/>
              </a:rPr>
              <a:t>奉</a:t>
            </a:r>
            <a:r>
              <a:rPr lang="ja-JP" altLang="ja-JP" dirty="0" smtClean="0">
                <a:solidFill>
                  <a:schemeClr val="bg1"/>
                </a:solidFill>
                <a:latin typeface="HG創英角ﾎﾟｯﾌﾟ体" pitchFamily="49" charset="-128"/>
                <a:ea typeface="HG創英角ﾎﾟｯﾌﾟ体" pitchFamily="49" charset="-128"/>
              </a:rPr>
              <a:t>仕って</a:t>
            </a:r>
            <a:endParaRPr kumimoji="1" lang="ja-JP" altLang="en-US" dirty="0">
              <a:solidFill>
                <a:schemeClr val="bg1"/>
              </a:solidFill>
              <a:latin typeface="HG創英角ﾎﾟｯﾌﾟ体" pitchFamily="49" charset="-128"/>
              <a:ea typeface="HG創英角ﾎﾟｯﾌﾟ体" pitchFamily="49" charset="-12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980728"/>
            <a:ext cx="8229600" cy="1143000"/>
          </a:xfrm>
          <a:solidFill>
            <a:srgbClr val="0070C0"/>
          </a:solidFill>
        </p:spPr>
        <p:txBody>
          <a:bodyPr>
            <a:normAutofit/>
          </a:bodyPr>
          <a:lstStyle/>
          <a:p>
            <a:r>
              <a:rPr lang="ja-JP" altLang="ja-JP" dirty="0">
                <a:solidFill>
                  <a:schemeClr val="bg1"/>
                </a:solidFill>
                <a:latin typeface="HG創英角ﾎﾟｯﾌﾟ体" pitchFamily="49" charset="-128"/>
                <a:ea typeface="HG創英角ﾎﾟｯﾌﾟ体" pitchFamily="49" charset="-128"/>
              </a:rPr>
              <a:t>「職業奉仕って何ですか」</a:t>
            </a:r>
            <a:endParaRPr kumimoji="1" lang="ja-JP" altLang="en-US" dirty="0">
              <a:solidFill>
                <a:schemeClr val="bg1"/>
              </a:solidFill>
              <a:latin typeface="HG創英角ﾎﾟｯﾌﾟ体" pitchFamily="49" charset="-128"/>
              <a:ea typeface="HG創英角ﾎﾟｯﾌﾟ体" pitchFamily="49" charset="-128"/>
            </a:endParaRPr>
          </a:p>
        </p:txBody>
      </p:sp>
      <p:sp>
        <p:nvSpPr>
          <p:cNvPr id="3" name="コンテンツ プレースホルダ 2"/>
          <p:cNvSpPr>
            <a:spLocks noGrp="1"/>
          </p:cNvSpPr>
          <p:nvPr>
            <p:ph idx="1"/>
          </p:nvPr>
        </p:nvSpPr>
        <p:spPr>
          <a:xfrm>
            <a:off x="457200" y="2132856"/>
            <a:ext cx="8229600" cy="3993307"/>
          </a:xfrm>
        </p:spPr>
        <p:txBody>
          <a:bodyPr lIns="0" rIns="0" numCol="1" anchor="ctr" anchorCtr="0">
            <a:normAutofit/>
          </a:bodyPr>
          <a:lstStyle/>
          <a:p>
            <a:r>
              <a:rPr lang="ja-JP" altLang="ja-JP" dirty="0" smtClean="0"/>
              <a:t>「自分の仕事をしっかり</a:t>
            </a:r>
            <a:r>
              <a:rPr lang="ja-JP" altLang="ja-JP" dirty="0"/>
              <a:t>やることでしょ</a:t>
            </a:r>
            <a:r>
              <a:rPr lang="ja-JP" altLang="ja-JP" dirty="0" smtClean="0"/>
              <a:t>」</a:t>
            </a:r>
            <a:endParaRPr lang="ja-JP" altLang="en-US" dirty="0" smtClean="0"/>
          </a:p>
          <a:p>
            <a:r>
              <a:rPr lang="ja-JP" altLang="ja-JP" dirty="0"/>
              <a:t>「職業を通じて社会に奉仕すること</a:t>
            </a:r>
            <a:r>
              <a:rPr lang="ja-JP" altLang="ja-JP" dirty="0" smtClean="0"/>
              <a:t>」</a:t>
            </a:r>
            <a:endParaRPr lang="ja-JP" altLang="en-US" dirty="0" smtClean="0"/>
          </a:p>
          <a:p>
            <a:r>
              <a:rPr lang="ja-JP" altLang="ja-JP" dirty="0"/>
              <a:t>「社会奉仕とどう違うのだろう</a:t>
            </a:r>
            <a:r>
              <a:rPr lang="ja-JP" altLang="ja-JP" dirty="0" smtClean="0"/>
              <a:t>か</a:t>
            </a:r>
            <a:r>
              <a:rPr lang="ja-JP" altLang="en-US" dirty="0" smtClean="0"/>
              <a:t>？</a:t>
            </a:r>
            <a:r>
              <a:rPr lang="ja-JP" altLang="ja-JP" dirty="0" smtClean="0"/>
              <a:t>」</a:t>
            </a:r>
            <a:endParaRPr kumimoji="1" lang="ja-JP"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980728"/>
            <a:ext cx="8229600" cy="1143000"/>
          </a:xfrm>
          <a:solidFill>
            <a:srgbClr val="0070C0"/>
          </a:solidFill>
        </p:spPr>
        <p:txBody>
          <a:bodyPr>
            <a:normAutofit/>
          </a:bodyPr>
          <a:lstStyle/>
          <a:p>
            <a:r>
              <a:rPr lang="ja-JP" altLang="ja-JP" dirty="0">
                <a:solidFill>
                  <a:schemeClr val="bg1"/>
                </a:solidFill>
                <a:latin typeface="HG創英角ﾎﾟｯﾌﾟ体" pitchFamily="49" charset="-128"/>
                <a:ea typeface="HG創英角ﾎﾟｯﾌﾟ体" pitchFamily="49" charset="-128"/>
              </a:rPr>
              <a:t>地</a:t>
            </a:r>
            <a:r>
              <a:rPr lang="ja-JP" altLang="ja-JP" dirty="0" smtClean="0">
                <a:solidFill>
                  <a:schemeClr val="bg1"/>
                </a:solidFill>
                <a:latin typeface="HG創英角ﾎﾟｯﾌﾟ体" pitchFamily="49" charset="-128"/>
                <a:ea typeface="HG創英角ﾎﾟｯﾌﾟ体" pitchFamily="49" charset="-128"/>
              </a:rPr>
              <a:t>区内クラブ</a:t>
            </a:r>
            <a:r>
              <a:rPr lang="ja-JP" altLang="en-US" dirty="0" smtClean="0">
                <a:solidFill>
                  <a:schemeClr val="bg1"/>
                </a:solidFill>
                <a:latin typeface="HG創英角ﾎﾟｯﾌﾟ体" pitchFamily="49" charset="-128"/>
                <a:ea typeface="HG創英角ﾎﾟｯﾌﾟ体" pitchFamily="49" charset="-128"/>
              </a:rPr>
              <a:t>から</a:t>
            </a:r>
            <a:r>
              <a:rPr lang="ja-JP" altLang="ja-JP" dirty="0" smtClean="0">
                <a:solidFill>
                  <a:schemeClr val="bg1"/>
                </a:solidFill>
                <a:latin typeface="HG創英角ﾎﾟｯﾌﾟ体" pitchFamily="49" charset="-128"/>
                <a:ea typeface="HG創英角ﾎﾟｯﾌﾟ体" pitchFamily="49" charset="-128"/>
              </a:rPr>
              <a:t>、３つ</a:t>
            </a:r>
            <a:r>
              <a:rPr lang="ja-JP" altLang="ja-JP" dirty="0">
                <a:solidFill>
                  <a:schemeClr val="bg1"/>
                </a:solidFill>
                <a:latin typeface="HG創英角ﾎﾟｯﾌﾟ体" pitchFamily="49" charset="-128"/>
                <a:ea typeface="HG創英角ﾎﾟｯﾌﾟ体" pitchFamily="49" charset="-128"/>
              </a:rPr>
              <a:t>の質問</a:t>
            </a:r>
            <a:endParaRPr kumimoji="1" lang="ja-JP" altLang="en-US" dirty="0">
              <a:solidFill>
                <a:schemeClr val="bg1"/>
              </a:solidFill>
              <a:latin typeface="HG創英角ﾎﾟｯﾌﾟ体" pitchFamily="49" charset="-128"/>
              <a:ea typeface="HG創英角ﾎﾟｯﾌﾟ体" pitchFamily="49" charset="-128"/>
            </a:endParaRPr>
          </a:p>
        </p:txBody>
      </p:sp>
      <p:sp>
        <p:nvSpPr>
          <p:cNvPr id="3" name="コンテンツ プレースホルダ 2"/>
          <p:cNvSpPr>
            <a:spLocks noGrp="1"/>
          </p:cNvSpPr>
          <p:nvPr>
            <p:ph idx="1"/>
          </p:nvPr>
        </p:nvSpPr>
        <p:spPr>
          <a:xfrm>
            <a:off x="457200" y="2132856"/>
            <a:ext cx="8229600" cy="3993307"/>
          </a:xfrm>
        </p:spPr>
        <p:txBody>
          <a:bodyPr lIns="0" rIns="0" numCol="1" anchor="ctr" anchorCtr="0">
            <a:normAutofit/>
          </a:bodyPr>
          <a:lstStyle/>
          <a:p>
            <a:pPr>
              <a:buNone/>
            </a:pPr>
            <a:r>
              <a:rPr lang="ja-JP" altLang="ja-JP" dirty="0"/>
              <a:t>１．社会奉仕と職業奉仕はどのように違うのですか？</a:t>
            </a:r>
          </a:p>
          <a:p>
            <a:pPr>
              <a:buNone/>
            </a:pPr>
            <a:r>
              <a:rPr lang="ja-JP" altLang="ja-JP" dirty="0" smtClean="0"/>
              <a:t>２</a:t>
            </a:r>
            <a:r>
              <a:rPr lang="ja-JP" altLang="ja-JP" dirty="0"/>
              <a:t>．職業奉仕って具体的にどういう活動をするのですか？</a:t>
            </a:r>
          </a:p>
          <a:p>
            <a:pPr>
              <a:buNone/>
            </a:pPr>
            <a:r>
              <a:rPr lang="ja-JP" altLang="ja-JP" dirty="0" smtClean="0"/>
              <a:t>３</a:t>
            </a:r>
            <a:r>
              <a:rPr lang="ja-JP" altLang="ja-JP" dirty="0"/>
              <a:t>．職業奉仕を一言で言うとどういうことですか？</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908720"/>
            <a:ext cx="8229600" cy="5040560"/>
          </a:xfrm>
          <a:solidFill>
            <a:srgbClr val="0070C0"/>
          </a:solidFill>
        </p:spPr>
        <p:txBody>
          <a:bodyPr>
            <a:normAutofit/>
          </a:bodyPr>
          <a:lstStyle/>
          <a:p>
            <a:r>
              <a:rPr lang="ja-JP" altLang="ja-JP" dirty="0">
                <a:solidFill>
                  <a:schemeClr val="bg1"/>
                </a:solidFill>
                <a:latin typeface="HG創英角ﾎﾟｯﾌﾟ体" pitchFamily="49" charset="-128"/>
                <a:ea typeface="HG創英角ﾎﾟｯﾌﾟ体" pitchFamily="49" charset="-128"/>
              </a:rPr>
              <a:t>奉仕の理念（理想）と</a:t>
            </a:r>
            <a:r>
              <a:rPr lang="ja-JP" altLang="ja-JP" dirty="0" smtClean="0">
                <a:solidFill>
                  <a:schemeClr val="bg1"/>
                </a:solidFill>
                <a:latin typeface="HG創英角ﾎﾟｯﾌﾟ体" pitchFamily="49" charset="-128"/>
                <a:ea typeface="HG創英角ﾎﾟｯﾌﾟ体" pitchFamily="49" charset="-128"/>
              </a:rPr>
              <a:t>は</a:t>
            </a:r>
            <a:r>
              <a:rPr lang="ja-JP" altLang="en-US" dirty="0" smtClean="0">
                <a:solidFill>
                  <a:schemeClr val="bg1"/>
                </a:solidFill>
                <a:latin typeface="HG創英角ﾎﾟｯﾌﾟ体" pitchFamily="49" charset="-128"/>
                <a:ea typeface="HG創英角ﾎﾟｯﾌﾟ体" pitchFamily="49" charset="-128"/>
              </a:rPr>
              <a:t/>
            </a:r>
            <a:br>
              <a:rPr lang="ja-JP" altLang="en-US" dirty="0" smtClean="0">
                <a:solidFill>
                  <a:schemeClr val="bg1"/>
                </a:solidFill>
                <a:latin typeface="HG創英角ﾎﾟｯﾌﾟ体" pitchFamily="49" charset="-128"/>
                <a:ea typeface="HG創英角ﾎﾟｯﾌﾟ体" pitchFamily="49" charset="-128"/>
              </a:rPr>
            </a:br>
            <a:r>
              <a:rPr lang="ja-JP" altLang="ja-JP" dirty="0" smtClean="0">
                <a:solidFill>
                  <a:schemeClr val="bg1"/>
                </a:solidFill>
                <a:latin typeface="HG創英角ﾎﾟｯﾌﾟ体" pitchFamily="49" charset="-128"/>
                <a:ea typeface="HG創英角ﾎﾟｯﾌﾟ体" pitchFamily="49" charset="-128"/>
              </a:rPr>
              <a:t>何</a:t>
            </a:r>
            <a:r>
              <a:rPr lang="ja-JP" altLang="ja-JP" dirty="0">
                <a:solidFill>
                  <a:schemeClr val="bg1"/>
                </a:solidFill>
                <a:latin typeface="HG創英角ﾎﾟｯﾌﾟ体" pitchFamily="49" charset="-128"/>
                <a:ea typeface="HG創英角ﾎﾟｯﾌﾟ体" pitchFamily="49" charset="-128"/>
              </a:rPr>
              <a:t>かを考えてみましょう</a:t>
            </a:r>
            <a:endParaRPr kumimoji="1" lang="ja-JP" altLang="en-US" dirty="0">
              <a:solidFill>
                <a:schemeClr val="bg1"/>
              </a:solidFill>
              <a:latin typeface="HG創英角ﾎﾟｯﾌﾟ体" pitchFamily="49" charset="-128"/>
              <a:ea typeface="HG創英角ﾎﾟｯﾌﾟ体" pitchFamily="49" charset="-128"/>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980728"/>
            <a:ext cx="8229600" cy="1143000"/>
          </a:xfrm>
          <a:solidFill>
            <a:srgbClr val="0070C0"/>
          </a:solidFill>
        </p:spPr>
        <p:txBody>
          <a:bodyPr>
            <a:normAutofit/>
          </a:bodyPr>
          <a:lstStyle/>
          <a:p>
            <a:r>
              <a:rPr lang="ja-JP" altLang="ja-JP" dirty="0">
                <a:solidFill>
                  <a:schemeClr val="bg1"/>
                </a:solidFill>
                <a:latin typeface="HG創英角ﾎﾟｯﾌﾟ体" pitchFamily="49" charset="-128"/>
                <a:ea typeface="HG創英角ﾎﾟｯﾌﾟ体" pitchFamily="49" charset="-128"/>
              </a:rPr>
              <a:t>小さな親切大きなお世話</a:t>
            </a:r>
            <a:endParaRPr kumimoji="1" lang="ja-JP" altLang="en-US" dirty="0">
              <a:solidFill>
                <a:schemeClr val="bg1"/>
              </a:solidFill>
              <a:latin typeface="HG創英角ﾎﾟｯﾌﾟ体" pitchFamily="49" charset="-128"/>
              <a:ea typeface="HG創英角ﾎﾟｯﾌﾟ体" pitchFamily="49" charset="-128"/>
            </a:endParaRPr>
          </a:p>
        </p:txBody>
      </p:sp>
      <p:sp>
        <p:nvSpPr>
          <p:cNvPr id="3" name="コンテンツ プレースホルダ 2"/>
          <p:cNvSpPr>
            <a:spLocks noGrp="1"/>
          </p:cNvSpPr>
          <p:nvPr>
            <p:ph idx="1"/>
          </p:nvPr>
        </p:nvSpPr>
        <p:spPr>
          <a:xfrm>
            <a:off x="457200" y="2132856"/>
            <a:ext cx="8229600" cy="3993307"/>
          </a:xfrm>
        </p:spPr>
        <p:txBody>
          <a:bodyPr lIns="0" rIns="0" numCol="1" anchor="ctr" anchorCtr="0">
            <a:normAutofit/>
          </a:bodyPr>
          <a:lstStyle/>
          <a:p>
            <a:r>
              <a:rPr lang="ja-JP" altLang="ja-JP" dirty="0"/>
              <a:t>東日本</a:t>
            </a:r>
            <a:r>
              <a:rPr lang="ja-JP" altLang="ja-JP" dirty="0" smtClean="0"/>
              <a:t>大震災</a:t>
            </a:r>
            <a:endParaRPr lang="ja-JP" altLang="en-US" dirty="0" smtClean="0"/>
          </a:p>
          <a:p>
            <a:pPr>
              <a:buNone/>
            </a:pPr>
            <a:r>
              <a:rPr lang="ja-JP" altLang="en-US" dirty="0" smtClean="0"/>
              <a:t>１．</a:t>
            </a:r>
            <a:r>
              <a:rPr lang="ja-JP" altLang="ja-JP" dirty="0" smtClean="0"/>
              <a:t>赤ちゃん</a:t>
            </a:r>
            <a:r>
              <a:rPr lang="ja-JP" altLang="ja-JP" dirty="0"/>
              <a:t>のおむつが欲しいのに、毛布ばかり送られてきた</a:t>
            </a:r>
            <a:r>
              <a:rPr lang="ja-JP" altLang="ja-JP" dirty="0" smtClean="0"/>
              <a:t>。</a:t>
            </a:r>
            <a:endParaRPr lang="ja-JP" altLang="en-US" dirty="0" smtClean="0"/>
          </a:p>
          <a:p>
            <a:pPr>
              <a:buNone/>
            </a:pPr>
            <a:r>
              <a:rPr lang="ja-JP" altLang="en-US" dirty="0" smtClean="0"/>
              <a:t>２．</a:t>
            </a:r>
            <a:r>
              <a:rPr lang="ja-JP" altLang="ja-JP" dirty="0" smtClean="0"/>
              <a:t>水</a:t>
            </a:r>
            <a:r>
              <a:rPr lang="ja-JP" altLang="ja-JP" dirty="0"/>
              <a:t>が欲しいのにパンが連続して救援物資として</a:t>
            </a:r>
            <a:r>
              <a:rPr lang="ja-JP" altLang="ja-JP" dirty="0" smtClean="0"/>
              <a:t>運ばれた</a:t>
            </a:r>
            <a:r>
              <a:rPr lang="ja-JP" altLang="en-US" dirty="0" smtClean="0"/>
              <a:t>。</a:t>
            </a:r>
          </a:p>
          <a:p>
            <a:pPr>
              <a:buNone/>
            </a:pPr>
            <a:r>
              <a:rPr lang="ja-JP" altLang="ja-JP" dirty="0" smtClean="0"/>
              <a:t>など</a:t>
            </a:r>
            <a:r>
              <a:rPr lang="ja-JP" altLang="ja-JP" dirty="0"/>
              <a:t>、現地では求めるものと供給できるものとの差があり、両者ともに苦労された状況でした。</a:t>
            </a:r>
            <a:endParaRPr kumimoji="1" lang="ja-JP"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980728"/>
            <a:ext cx="8229600" cy="1143000"/>
          </a:xfrm>
          <a:solidFill>
            <a:srgbClr val="0070C0"/>
          </a:solidFill>
        </p:spPr>
        <p:txBody>
          <a:bodyPr>
            <a:normAutofit/>
          </a:bodyPr>
          <a:lstStyle/>
          <a:p>
            <a:r>
              <a:rPr kumimoji="1" lang="ja-JP" altLang="en-US" dirty="0" smtClean="0">
                <a:solidFill>
                  <a:schemeClr val="bg1"/>
                </a:solidFill>
                <a:latin typeface="HG創英角ﾎﾟｯﾌﾟ体" pitchFamily="49" charset="-128"/>
                <a:ea typeface="HG創英角ﾎﾟｯﾌﾟ体" pitchFamily="49" charset="-128"/>
              </a:rPr>
              <a:t>需要と供給のマッチ</a:t>
            </a:r>
            <a:endParaRPr kumimoji="1" lang="ja-JP" altLang="en-US" dirty="0">
              <a:solidFill>
                <a:schemeClr val="bg1"/>
              </a:solidFill>
              <a:latin typeface="HG創英角ﾎﾟｯﾌﾟ体" pitchFamily="49" charset="-128"/>
              <a:ea typeface="HG創英角ﾎﾟｯﾌﾟ体" pitchFamily="49" charset="-128"/>
            </a:endParaRPr>
          </a:p>
        </p:txBody>
      </p:sp>
      <p:sp>
        <p:nvSpPr>
          <p:cNvPr id="3" name="コンテンツ プレースホルダ 2"/>
          <p:cNvSpPr>
            <a:spLocks noGrp="1"/>
          </p:cNvSpPr>
          <p:nvPr>
            <p:ph idx="1"/>
          </p:nvPr>
        </p:nvSpPr>
        <p:spPr>
          <a:xfrm>
            <a:off x="457200" y="2132856"/>
            <a:ext cx="8229600" cy="3993307"/>
          </a:xfrm>
        </p:spPr>
        <p:txBody>
          <a:bodyPr lIns="0" rIns="0" numCol="1" anchor="ctr" anchorCtr="0">
            <a:normAutofit/>
          </a:bodyPr>
          <a:lstStyle/>
          <a:p>
            <a:r>
              <a:rPr lang="ja-JP" altLang="ja-JP" dirty="0"/>
              <a:t>して欲しい事と、してあげたい事がうまくマッチすれば、素晴しい奉仕に</a:t>
            </a:r>
            <a:r>
              <a:rPr lang="ja-JP" altLang="ja-JP" dirty="0" smtClean="0"/>
              <a:t>な</a:t>
            </a:r>
            <a:r>
              <a:rPr lang="ja-JP" altLang="en-US" dirty="0" smtClean="0"/>
              <a:t>ります。</a:t>
            </a:r>
          </a:p>
          <a:p>
            <a:r>
              <a:rPr lang="ja-JP" altLang="ja-JP" dirty="0"/>
              <a:t>相手が望む奉仕をすることを考えて活動することが大切です。</a:t>
            </a:r>
            <a:endParaRPr kumimoji="1" lang="ja-JP"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980728"/>
            <a:ext cx="8229600" cy="1143000"/>
          </a:xfrm>
          <a:solidFill>
            <a:srgbClr val="0070C0"/>
          </a:solidFill>
        </p:spPr>
        <p:txBody>
          <a:bodyPr>
            <a:normAutofit/>
          </a:bodyPr>
          <a:lstStyle/>
          <a:p>
            <a:r>
              <a:rPr lang="ja-JP" altLang="ja-JP" dirty="0">
                <a:solidFill>
                  <a:schemeClr val="bg1"/>
                </a:solidFill>
                <a:latin typeface="HG創英角ﾎﾟｯﾌﾟ体" pitchFamily="49" charset="-128"/>
                <a:ea typeface="HG創英角ﾎﾟｯﾌﾟ体" pitchFamily="49" charset="-128"/>
              </a:rPr>
              <a:t>奉仕か親睦か</a:t>
            </a:r>
            <a:endParaRPr kumimoji="1" lang="ja-JP" altLang="en-US" dirty="0">
              <a:solidFill>
                <a:schemeClr val="bg1"/>
              </a:solidFill>
              <a:latin typeface="HG創英角ﾎﾟｯﾌﾟ体" pitchFamily="49" charset="-128"/>
              <a:ea typeface="HG創英角ﾎﾟｯﾌﾟ体" pitchFamily="49" charset="-128"/>
            </a:endParaRPr>
          </a:p>
        </p:txBody>
      </p:sp>
      <p:sp>
        <p:nvSpPr>
          <p:cNvPr id="3" name="コンテンツ プレースホルダ 2"/>
          <p:cNvSpPr>
            <a:spLocks noGrp="1"/>
          </p:cNvSpPr>
          <p:nvPr>
            <p:ph idx="1"/>
          </p:nvPr>
        </p:nvSpPr>
        <p:spPr>
          <a:xfrm>
            <a:off x="457200" y="2132856"/>
            <a:ext cx="8229600" cy="3993307"/>
          </a:xfrm>
        </p:spPr>
        <p:txBody>
          <a:bodyPr lIns="0" rIns="0" numCol="1" anchor="ctr" anchorCtr="0">
            <a:normAutofit/>
          </a:bodyPr>
          <a:lstStyle/>
          <a:p>
            <a:r>
              <a:rPr lang="ja-JP" altLang="ja-JP" dirty="0"/>
              <a:t>親睦は会員同士がより親しくなり胸襟を開いて語り合い、奉仕することに協力し合える雰囲気を作りだすためのもの</a:t>
            </a:r>
            <a:r>
              <a:rPr lang="ja-JP" altLang="ja-JP" dirty="0" smtClean="0"/>
              <a:t>で</a:t>
            </a:r>
            <a:r>
              <a:rPr lang="ja-JP" altLang="en-US" dirty="0" smtClean="0"/>
              <a:t>す。</a:t>
            </a:r>
            <a:endParaRPr kumimoji="1" lang="ja-JP"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980728"/>
            <a:ext cx="8229600" cy="1143000"/>
          </a:xfrm>
          <a:solidFill>
            <a:srgbClr val="0070C0"/>
          </a:solidFill>
        </p:spPr>
        <p:txBody>
          <a:bodyPr>
            <a:normAutofit/>
          </a:bodyPr>
          <a:lstStyle/>
          <a:p>
            <a:r>
              <a:rPr lang="ja-JP" altLang="ja-JP" dirty="0">
                <a:solidFill>
                  <a:schemeClr val="bg1"/>
                </a:solidFill>
                <a:latin typeface="HG創英角ﾎﾟｯﾌﾟ体" pitchFamily="49" charset="-128"/>
                <a:ea typeface="HG創英角ﾎﾟｯﾌﾟ体" pitchFamily="49" charset="-128"/>
              </a:rPr>
              <a:t>例会出席</a:t>
            </a:r>
            <a:endParaRPr kumimoji="1" lang="ja-JP" altLang="en-US" dirty="0">
              <a:solidFill>
                <a:schemeClr val="bg1"/>
              </a:solidFill>
              <a:latin typeface="HG創英角ﾎﾟｯﾌﾟ体" pitchFamily="49" charset="-128"/>
              <a:ea typeface="HG創英角ﾎﾟｯﾌﾟ体" pitchFamily="49" charset="-128"/>
            </a:endParaRPr>
          </a:p>
        </p:txBody>
      </p:sp>
      <p:sp>
        <p:nvSpPr>
          <p:cNvPr id="3" name="コンテンツ プレースホルダ 2"/>
          <p:cNvSpPr>
            <a:spLocks noGrp="1"/>
          </p:cNvSpPr>
          <p:nvPr>
            <p:ph idx="1"/>
          </p:nvPr>
        </p:nvSpPr>
        <p:spPr>
          <a:xfrm>
            <a:off x="457200" y="2132856"/>
            <a:ext cx="8229600" cy="3993307"/>
          </a:xfrm>
        </p:spPr>
        <p:txBody>
          <a:bodyPr lIns="0" rIns="0" numCol="1" anchor="ctr" anchorCtr="0">
            <a:normAutofit/>
          </a:bodyPr>
          <a:lstStyle/>
          <a:p>
            <a:r>
              <a:rPr lang="ja-JP" altLang="ja-JP" dirty="0"/>
              <a:t>職業奉仕を行うには、例会に出席することが必要になります</a:t>
            </a:r>
            <a:r>
              <a:rPr lang="ja-JP" altLang="ja-JP" dirty="0" smtClean="0"/>
              <a:t>。</a:t>
            </a:r>
            <a:endParaRPr lang="ja-JP" altLang="en-US" dirty="0" smtClean="0"/>
          </a:p>
          <a:p>
            <a:r>
              <a:rPr lang="ja-JP" altLang="ja-JP" dirty="0"/>
              <a:t>出席して楽しい、出席したくなるような例会運営が必要となり、様々な親睦活動を行うことが重要なのです</a:t>
            </a:r>
            <a:r>
              <a:rPr lang="ja-JP" altLang="ja-JP" dirty="0" smtClean="0"/>
              <a:t>。</a:t>
            </a:r>
            <a:endParaRPr lang="ja-JP" altLang="en-US" dirty="0" smtClean="0"/>
          </a:p>
          <a:p>
            <a:r>
              <a:rPr lang="ja-JP" altLang="ja-JP" dirty="0"/>
              <a:t>例会出席は、いわば職業奉仕の入口なのです。</a:t>
            </a:r>
            <a:endParaRPr kumimoji="1" lang="ja-JP"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980728"/>
            <a:ext cx="8229600" cy="1143000"/>
          </a:xfrm>
          <a:solidFill>
            <a:srgbClr val="0070C0"/>
          </a:solidFill>
        </p:spPr>
        <p:txBody>
          <a:bodyPr>
            <a:normAutofit/>
          </a:bodyPr>
          <a:lstStyle/>
          <a:p>
            <a:r>
              <a:rPr lang="ja-JP" altLang="ja-JP" dirty="0" smtClean="0">
                <a:solidFill>
                  <a:schemeClr val="bg1"/>
                </a:solidFill>
                <a:latin typeface="HG創英角ﾎﾟｯﾌﾟ体" pitchFamily="49" charset="-128"/>
                <a:ea typeface="HG創英角ﾎﾟｯﾌﾟ体" pitchFamily="49" charset="-128"/>
              </a:rPr>
              <a:t>例会</a:t>
            </a:r>
            <a:r>
              <a:rPr lang="ja-JP" altLang="en-US" dirty="0" smtClean="0">
                <a:solidFill>
                  <a:schemeClr val="bg1"/>
                </a:solidFill>
                <a:latin typeface="HG創英角ﾎﾟｯﾌﾟ体" pitchFamily="49" charset="-128"/>
                <a:ea typeface="HG創英角ﾎﾟｯﾌﾟ体" pitchFamily="49" charset="-128"/>
              </a:rPr>
              <a:t>の場では</a:t>
            </a:r>
            <a:endParaRPr kumimoji="1" lang="ja-JP" altLang="en-US" dirty="0">
              <a:solidFill>
                <a:schemeClr val="bg1"/>
              </a:solidFill>
              <a:latin typeface="HG創英角ﾎﾟｯﾌﾟ体" pitchFamily="49" charset="-128"/>
              <a:ea typeface="HG創英角ﾎﾟｯﾌﾟ体" pitchFamily="49" charset="-128"/>
            </a:endParaRPr>
          </a:p>
        </p:txBody>
      </p:sp>
      <p:sp>
        <p:nvSpPr>
          <p:cNvPr id="3" name="コンテンツ プレースホルダ 2"/>
          <p:cNvSpPr>
            <a:spLocks noGrp="1"/>
          </p:cNvSpPr>
          <p:nvPr>
            <p:ph idx="1"/>
          </p:nvPr>
        </p:nvSpPr>
        <p:spPr>
          <a:xfrm>
            <a:off x="457200" y="2132856"/>
            <a:ext cx="8229600" cy="3993307"/>
          </a:xfrm>
        </p:spPr>
        <p:txBody>
          <a:bodyPr lIns="0" rIns="0" numCol="1" anchor="ctr" anchorCtr="0">
            <a:normAutofit/>
          </a:bodyPr>
          <a:lstStyle/>
          <a:p>
            <a:r>
              <a:rPr lang="ja-JP" altLang="ja-JP" dirty="0"/>
              <a:t>職業奉仕に関する話しを会員同士で</a:t>
            </a:r>
            <a:r>
              <a:rPr lang="ja-JP" altLang="ja-JP" dirty="0" smtClean="0"/>
              <a:t>語り合い</a:t>
            </a:r>
            <a:endParaRPr lang="ja-JP" altLang="en-US" dirty="0" smtClean="0"/>
          </a:p>
          <a:p>
            <a:r>
              <a:rPr lang="ja-JP" altLang="ja-JP" dirty="0"/>
              <a:t>職業奉仕に関する卓話を聴き、発想の交換を</a:t>
            </a:r>
            <a:r>
              <a:rPr lang="ja-JP" altLang="ja-JP" dirty="0" smtClean="0"/>
              <a:t>行い</a:t>
            </a:r>
            <a:endParaRPr lang="ja-JP" altLang="en-US" dirty="0" smtClean="0"/>
          </a:p>
          <a:p>
            <a:r>
              <a:rPr lang="ja-JP" altLang="ja-JP" dirty="0"/>
              <a:t>自らの倫理を</a:t>
            </a:r>
            <a:r>
              <a:rPr lang="ja-JP" altLang="ja-JP" dirty="0" smtClean="0"/>
              <a:t>高め</a:t>
            </a:r>
            <a:r>
              <a:rPr lang="ja-JP" altLang="en-US" dirty="0" smtClean="0"/>
              <a:t>る</a:t>
            </a:r>
            <a:endParaRPr kumimoji="1" lang="ja-JP"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980728"/>
            <a:ext cx="8229600" cy="1143000"/>
          </a:xfrm>
          <a:solidFill>
            <a:srgbClr val="0070C0"/>
          </a:solidFill>
        </p:spPr>
        <p:txBody>
          <a:bodyPr>
            <a:normAutofit/>
          </a:bodyPr>
          <a:lstStyle/>
          <a:p>
            <a:r>
              <a:rPr lang="ja-JP" altLang="ja-JP" dirty="0" smtClean="0">
                <a:solidFill>
                  <a:schemeClr val="bg1"/>
                </a:solidFill>
                <a:latin typeface="HG創英角ﾎﾟｯﾌﾟ体" pitchFamily="49" charset="-128"/>
                <a:ea typeface="HG創英角ﾎﾟｯﾌﾟ体" pitchFamily="49" charset="-128"/>
              </a:rPr>
              <a:t>例会</a:t>
            </a:r>
            <a:r>
              <a:rPr lang="ja-JP" altLang="en-US" dirty="0" smtClean="0">
                <a:solidFill>
                  <a:schemeClr val="bg1"/>
                </a:solidFill>
                <a:latin typeface="HG創英角ﾎﾟｯﾌﾟ体" pitchFamily="49" charset="-128"/>
                <a:ea typeface="HG創英角ﾎﾟｯﾌﾟ体" pitchFamily="49" charset="-128"/>
              </a:rPr>
              <a:t>の内容</a:t>
            </a:r>
            <a:endParaRPr kumimoji="1" lang="ja-JP" altLang="en-US" dirty="0">
              <a:solidFill>
                <a:schemeClr val="bg1"/>
              </a:solidFill>
              <a:latin typeface="HG創英角ﾎﾟｯﾌﾟ体" pitchFamily="49" charset="-128"/>
              <a:ea typeface="HG創英角ﾎﾟｯﾌﾟ体" pitchFamily="49" charset="-128"/>
            </a:endParaRPr>
          </a:p>
        </p:txBody>
      </p:sp>
      <p:sp>
        <p:nvSpPr>
          <p:cNvPr id="3" name="コンテンツ プレースホルダ 2"/>
          <p:cNvSpPr>
            <a:spLocks noGrp="1"/>
          </p:cNvSpPr>
          <p:nvPr>
            <p:ph idx="1"/>
          </p:nvPr>
        </p:nvSpPr>
        <p:spPr>
          <a:xfrm>
            <a:off x="457200" y="2132856"/>
            <a:ext cx="8229600" cy="3993307"/>
          </a:xfrm>
        </p:spPr>
        <p:txBody>
          <a:bodyPr lIns="0" rIns="0" numCol="1" anchor="ctr" anchorCtr="0">
            <a:normAutofit/>
          </a:bodyPr>
          <a:lstStyle/>
          <a:p>
            <a:r>
              <a:rPr lang="ja-JP" altLang="ja-JP" dirty="0"/>
              <a:t>職業に関する例会と職業奉仕に関する例会とは</a:t>
            </a:r>
            <a:r>
              <a:rPr lang="ja-JP" altLang="ja-JP" dirty="0" smtClean="0"/>
              <a:t>区別</a:t>
            </a:r>
            <a:endParaRPr lang="ja-JP" altLang="en-US" dirty="0" smtClean="0"/>
          </a:p>
          <a:p>
            <a:r>
              <a:rPr lang="ja-JP" altLang="ja-JP" dirty="0"/>
              <a:t>職業に関する例会でも</a:t>
            </a:r>
            <a:r>
              <a:rPr lang="ja-JP" altLang="ja-JP" dirty="0" smtClean="0"/>
              <a:t>、社会</a:t>
            </a:r>
            <a:r>
              <a:rPr lang="ja-JP" altLang="ja-JP" dirty="0"/>
              <a:t>奉仕の範疇のものも多くあると</a:t>
            </a:r>
            <a:r>
              <a:rPr lang="ja-JP" altLang="ja-JP" dirty="0" smtClean="0"/>
              <a:t>思います</a:t>
            </a:r>
            <a:r>
              <a:rPr lang="ja-JP" altLang="en-US" dirty="0" smtClean="0"/>
              <a:t>が、</a:t>
            </a:r>
            <a:r>
              <a:rPr lang="ja-JP" altLang="ja-JP" dirty="0" smtClean="0"/>
              <a:t>倫理</a:t>
            </a:r>
            <a:r>
              <a:rPr lang="ja-JP" altLang="ja-JP" dirty="0"/>
              <a:t>を高めて行くかを目的とされていれば、職業奉仕の例会と</a:t>
            </a:r>
            <a:r>
              <a:rPr lang="ja-JP" altLang="ja-JP" dirty="0" smtClean="0"/>
              <a:t>言え</a:t>
            </a:r>
            <a:r>
              <a:rPr lang="ja-JP" altLang="en-US" dirty="0" smtClean="0"/>
              <a:t>ます</a:t>
            </a:r>
            <a:endParaRPr kumimoji="1" lang="ja-JP"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980728"/>
            <a:ext cx="8229600" cy="1143000"/>
          </a:xfrm>
          <a:solidFill>
            <a:srgbClr val="0070C0"/>
          </a:solidFill>
        </p:spPr>
        <p:txBody>
          <a:bodyPr>
            <a:normAutofit/>
          </a:bodyPr>
          <a:lstStyle/>
          <a:p>
            <a:r>
              <a:rPr lang="en-US" altLang="ja-JP" dirty="0" smtClean="0">
                <a:solidFill>
                  <a:schemeClr val="bg1"/>
                </a:solidFill>
                <a:latin typeface="HG創英角ﾎﾟｯﾌﾟ体" pitchFamily="49" charset="-128"/>
                <a:ea typeface="HG創英角ﾎﾟｯﾌﾟ体" pitchFamily="49" charset="-128"/>
              </a:rPr>
              <a:t>1905</a:t>
            </a:r>
            <a:r>
              <a:rPr lang="ja-JP" altLang="en-US" dirty="0" smtClean="0">
                <a:solidFill>
                  <a:schemeClr val="bg1"/>
                </a:solidFill>
                <a:latin typeface="HG創英角ﾎﾟｯﾌﾟ体" pitchFamily="49" charset="-128"/>
                <a:ea typeface="HG創英角ﾎﾟｯﾌﾟ体" pitchFamily="49" charset="-128"/>
              </a:rPr>
              <a:t>年のシカゴ</a:t>
            </a:r>
            <a:endParaRPr kumimoji="1" lang="ja-JP" altLang="en-US" sz="2400" dirty="0">
              <a:solidFill>
                <a:schemeClr val="bg1"/>
              </a:solidFill>
              <a:latin typeface="HG創英角ﾎﾟｯﾌﾟ体" pitchFamily="49" charset="-128"/>
              <a:ea typeface="HG創英角ﾎﾟｯﾌﾟ体" pitchFamily="49" charset="-128"/>
            </a:endParaRPr>
          </a:p>
        </p:txBody>
      </p:sp>
      <p:pic>
        <p:nvPicPr>
          <p:cNvPr id="2050" name="Picture 2" descr="C:\Users\uekusa4.uekusa4-PC\Desktop\tumblr_mzh6vyn6341si52xio1_1280.jpg"/>
          <p:cNvPicPr>
            <a:picLocks noChangeAspect="1" noChangeArrowheads="1"/>
          </p:cNvPicPr>
          <p:nvPr/>
        </p:nvPicPr>
        <p:blipFill>
          <a:blip r:embed="rId2" cstate="print"/>
          <a:srcRect/>
          <a:stretch>
            <a:fillRect/>
          </a:stretch>
        </p:blipFill>
        <p:spPr bwMode="auto">
          <a:xfrm>
            <a:off x="1259632" y="2348880"/>
            <a:ext cx="6429375" cy="39243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980728"/>
            <a:ext cx="8229600" cy="1143000"/>
          </a:xfrm>
          <a:solidFill>
            <a:srgbClr val="0070C0"/>
          </a:solidFill>
        </p:spPr>
        <p:txBody>
          <a:bodyPr>
            <a:normAutofit/>
          </a:bodyPr>
          <a:lstStyle/>
          <a:p>
            <a:r>
              <a:rPr lang="ja-JP" altLang="ja-JP" dirty="0" smtClean="0">
                <a:solidFill>
                  <a:schemeClr val="bg1"/>
                </a:solidFill>
                <a:latin typeface="HG創英角ﾎﾟｯﾌﾟ体" pitchFamily="49" charset="-128"/>
                <a:ea typeface="HG創英角ﾎﾟｯﾌﾟ体" pitchFamily="49" charset="-128"/>
              </a:rPr>
              <a:t>職業</a:t>
            </a:r>
            <a:r>
              <a:rPr lang="ja-JP" altLang="ja-JP" dirty="0">
                <a:solidFill>
                  <a:schemeClr val="bg1"/>
                </a:solidFill>
                <a:latin typeface="HG創英角ﾎﾟｯﾌﾟ体" pitchFamily="49" charset="-128"/>
                <a:ea typeface="HG創英角ﾎﾟｯﾌﾟ体" pitchFamily="49" charset="-128"/>
              </a:rPr>
              <a:t>奉仕月間の例会</a:t>
            </a:r>
            <a:endParaRPr kumimoji="1" lang="ja-JP" altLang="en-US" dirty="0">
              <a:solidFill>
                <a:schemeClr val="bg1"/>
              </a:solidFill>
              <a:latin typeface="HG創英角ﾎﾟｯﾌﾟ体" pitchFamily="49" charset="-128"/>
              <a:ea typeface="HG創英角ﾎﾟｯﾌﾟ体" pitchFamily="49" charset="-128"/>
            </a:endParaRPr>
          </a:p>
        </p:txBody>
      </p:sp>
      <p:sp>
        <p:nvSpPr>
          <p:cNvPr id="3" name="コンテンツ プレースホルダ 2"/>
          <p:cNvSpPr>
            <a:spLocks noGrp="1"/>
          </p:cNvSpPr>
          <p:nvPr>
            <p:ph idx="1"/>
          </p:nvPr>
        </p:nvSpPr>
        <p:spPr>
          <a:xfrm>
            <a:off x="457200" y="2132856"/>
            <a:ext cx="8229600" cy="3993307"/>
          </a:xfrm>
        </p:spPr>
        <p:txBody>
          <a:bodyPr lIns="0" rIns="0" numCol="1" anchor="ctr" anchorCtr="0">
            <a:normAutofit/>
          </a:bodyPr>
          <a:lstStyle/>
          <a:p>
            <a:r>
              <a:rPr lang="ja-JP" altLang="ja-JP" dirty="0"/>
              <a:t>職業サービスの向上や職業倫理の向上が含まれているでしょうか</a:t>
            </a:r>
            <a:r>
              <a:rPr lang="ja-JP" altLang="ja-JP" dirty="0" smtClean="0"/>
              <a:t>。</a:t>
            </a:r>
            <a:endParaRPr lang="ja-JP" altLang="en-US" dirty="0" smtClean="0"/>
          </a:p>
          <a:p>
            <a:r>
              <a:rPr lang="ja-JP" altLang="ja-JP" dirty="0"/>
              <a:t>職場見学会（職場例会</a:t>
            </a:r>
            <a:r>
              <a:rPr lang="ja-JP" altLang="ja-JP" dirty="0" smtClean="0"/>
              <a:t>）で</a:t>
            </a:r>
            <a:r>
              <a:rPr lang="ja-JP" altLang="en-US" dirty="0" smtClean="0"/>
              <a:t>も</a:t>
            </a:r>
            <a:r>
              <a:rPr lang="ja-JP" altLang="ja-JP" dirty="0" smtClean="0"/>
              <a:t>、担当者</a:t>
            </a:r>
            <a:r>
              <a:rPr lang="ja-JP" altLang="ja-JP" dirty="0"/>
              <a:t>から職業サービスや職業倫理についてお話しいただくような例会となっていれば月間にふさわしい</a:t>
            </a:r>
            <a:r>
              <a:rPr lang="ja-JP" altLang="ja-JP" dirty="0" smtClean="0"/>
              <a:t>内容</a:t>
            </a:r>
            <a:r>
              <a:rPr lang="ja-JP" altLang="en-US" dirty="0" smtClean="0"/>
              <a:t>です。</a:t>
            </a:r>
          </a:p>
          <a:p>
            <a:r>
              <a:rPr lang="ja-JP" altLang="ja-JP" dirty="0"/>
              <a:t>職業奉仕を円滑に行うために親睦活動が</a:t>
            </a:r>
            <a:r>
              <a:rPr lang="ja-JP" altLang="ja-JP" dirty="0" smtClean="0"/>
              <a:t>あ</a:t>
            </a:r>
            <a:r>
              <a:rPr lang="ja-JP" altLang="en-US" dirty="0" smtClean="0"/>
              <a:t>る</a:t>
            </a:r>
            <a:endParaRPr kumimoji="1" lang="ja-JP"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noChangeAspect="1"/>
          </p:cNvSpPr>
          <p:nvPr>
            <p:ph type="title"/>
          </p:nvPr>
        </p:nvSpPr>
        <p:spPr>
          <a:xfrm>
            <a:off x="0" y="0"/>
            <a:ext cx="9144000" cy="1628800"/>
          </a:xfrm>
          <a:solidFill>
            <a:srgbClr val="0070C0"/>
          </a:solidFill>
        </p:spPr>
        <p:txBody>
          <a:bodyPr lIns="144000" rIns="144000">
            <a:normAutofit/>
          </a:bodyPr>
          <a:lstStyle/>
          <a:p>
            <a:r>
              <a:rPr lang="ja-JP" altLang="en-US" dirty="0" smtClean="0">
                <a:solidFill>
                  <a:schemeClr val="bg1"/>
                </a:solidFill>
                <a:latin typeface="HG創英角ﾎﾟｯﾌﾟ体" pitchFamily="49" charset="-128"/>
                <a:ea typeface="HG創英角ﾎﾟｯﾌﾟ体" pitchFamily="49" charset="-128"/>
              </a:rPr>
              <a:t>　</a:t>
            </a:r>
            <a:r>
              <a:rPr lang="ja-JP" altLang="ja-JP" sz="5400" dirty="0">
                <a:solidFill>
                  <a:schemeClr val="bg1"/>
                </a:solidFill>
                <a:latin typeface="HG創英角ﾎﾟｯﾌﾟ体" pitchFamily="49" charset="-128"/>
                <a:ea typeface="HG創英角ﾎﾟｯﾌﾟ体" pitchFamily="49" charset="-128"/>
              </a:rPr>
              <a:t>職業奉仕とは</a:t>
            </a:r>
            <a:endParaRPr kumimoji="1" lang="ja-JP" altLang="en-US" dirty="0">
              <a:solidFill>
                <a:schemeClr val="bg1"/>
              </a:solidFill>
              <a:latin typeface="HG創英角ﾎﾟｯﾌﾟ体" pitchFamily="49" charset="-128"/>
              <a:ea typeface="HG創英角ﾎﾟｯﾌﾟ体" pitchFamily="49" charset="-128"/>
            </a:endParaRPr>
          </a:p>
        </p:txBody>
      </p:sp>
      <p:sp>
        <p:nvSpPr>
          <p:cNvPr id="3" name="タイトル 1"/>
          <p:cNvSpPr txBox="1">
            <a:spLocks noChangeAspect="1"/>
          </p:cNvSpPr>
          <p:nvPr/>
        </p:nvSpPr>
        <p:spPr>
          <a:xfrm>
            <a:off x="0" y="1628800"/>
            <a:ext cx="9144000" cy="5229200"/>
          </a:xfrm>
          <a:prstGeom prst="rect">
            <a:avLst/>
          </a:prstGeom>
          <a:solidFill>
            <a:srgbClr val="0070C0"/>
          </a:solidFill>
        </p:spPr>
        <p:txBody>
          <a:bodyPr vert="horz" lIns="396000" tIns="45720" rIns="108000" bIns="45720" rtlCol="0" anchor="ctr">
            <a:normAutofit/>
          </a:bodyPr>
          <a:lstStyle/>
          <a:p>
            <a:pPr lvl="0">
              <a:spcBef>
                <a:spcPct val="0"/>
              </a:spcBef>
            </a:pPr>
            <a:r>
              <a:rPr lang="ja-JP" altLang="ja-JP" sz="4400" dirty="0" smtClean="0">
                <a:solidFill>
                  <a:schemeClr val="bg1"/>
                </a:solidFill>
                <a:latin typeface="HG創英角ﾎﾟｯﾌﾟ体" pitchFamily="49" charset="-128"/>
                <a:ea typeface="HG創英角ﾎﾟｯﾌﾟ体" pitchFamily="49" charset="-128"/>
              </a:rPr>
              <a:t>『職業</a:t>
            </a:r>
            <a:r>
              <a:rPr lang="ja-JP" altLang="ja-JP" sz="4400" dirty="0">
                <a:solidFill>
                  <a:schemeClr val="bg1"/>
                </a:solidFill>
                <a:latin typeface="HG創英角ﾎﾟｯﾌﾟ体" pitchFamily="49" charset="-128"/>
                <a:ea typeface="HG創英角ﾎﾟｯﾌﾟ体" pitchFamily="49" charset="-128"/>
              </a:rPr>
              <a:t>サービスを念頭に相手の立場に立った職業活動を行い、相手の喜びを自分の喜びとしながら、職業人としてのより高い倫理の向上に努め、世の中に広めていくこと</a:t>
            </a:r>
            <a:r>
              <a:rPr lang="ja-JP" altLang="ja-JP" sz="4400" dirty="0" smtClean="0">
                <a:solidFill>
                  <a:schemeClr val="bg1"/>
                </a:solidFill>
                <a:latin typeface="HG創英角ﾎﾟｯﾌﾟ体" pitchFamily="49" charset="-128"/>
                <a:ea typeface="HG創英角ﾎﾟｯﾌﾟ体" pitchFamily="49" charset="-128"/>
              </a:rPr>
              <a:t>』</a:t>
            </a:r>
            <a:r>
              <a:rPr lang="ja-JP" altLang="en-US" sz="4400" dirty="0" smtClean="0">
                <a:solidFill>
                  <a:schemeClr val="bg1"/>
                </a:solidFill>
                <a:latin typeface="HG創英角ﾎﾟｯﾌﾟ体" pitchFamily="49" charset="-128"/>
                <a:ea typeface="HG創英角ﾎﾟｯﾌﾟ体" pitchFamily="49" charset="-128"/>
              </a:rPr>
              <a:t>だと思います</a:t>
            </a:r>
            <a:endParaRPr kumimoji="1" lang="ja-JP" altLang="en-US" sz="4400" b="0" i="0" u="none" strike="noStrike" kern="1200" cap="none" spc="0" normalizeH="0" baseline="0" noProof="0" dirty="0" smtClean="0">
              <a:ln>
                <a:noFill/>
              </a:ln>
              <a:solidFill>
                <a:schemeClr val="bg1"/>
              </a:solidFill>
              <a:effectLst/>
              <a:uLnTx/>
              <a:uFillTx/>
              <a:latin typeface="HG創英角ﾎﾟｯﾌﾟ体" pitchFamily="49" charset="-128"/>
              <a:ea typeface="HG創英角ﾎﾟｯﾌﾟ体" pitchFamily="49" charset="-128"/>
              <a:cs typeface="+mj-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noChangeAspect="1"/>
          </p:cNvSpPr>
          <p:nvPr>
            <p:ph type="title"/>
          </p:nvPr>
        </p:nvSpPr>
        <p:spPr>
          <a:xfrm>
            <a:off x="0" y="0"/>
            <a:ext cx="9144000" cy="908720"/>
          </a:xfrm>
          <a:solidFill>
            <a:srgbClr val="0070C0"/>
          </a:solidFill>
        </p:spPr>
        <p:txBody>
          <a:bodyPr lIns="144000" rIns="144000">
            <a:normAutofit fontScale="90000"/>
          </a:bodyPr>
          <a:lstStyle/>
          <a:p>
            <a:r>
              <a:rPr lang="ja-JP" altLang="en-US" sz="5400" dirty="0" smtClean="0">
                <a:solidFill>
                  <a:schemeClr val="bg1"/>
                </a:solidFill>
                <a:latin typeface="HG創英角ﾎﾟｯﾌﾟ体" pitchFamily="49" charset="-128"/>
                <a:ea typeface="HG創英角ﾎﾟｯﾌﾟ体" pitchFamily="49" charset="-128"/>
              </a:rPr>
              <a:t>ま と </a:t>
            </a:r>
            <a:r>
              <a:rPr lang="ja-JP" altLang="en-US" sz="5400" dirty="0" err="1" smtClean="0">
                <a:solidFill>
                  <a:schemeClr val="bg1"/>
                </a:solidFill>
                <a:latin typeface="HG創英角ﾎﾟｯﾌﾟ体" pitchFamily="49" charset="-128"/>
                <a:ea typeface="HG創英角ﾎﾟｯﾌﾟ体" pitchFamily="49" charset="-128"/>
              </a:rPr>
              <a:t>め</a:t>
            </a:r>
            <a:endParaRPr kumimoji="1" lang="ja-JP" altLang="en-US" dirty="0">
              <a:solidFill>
                <a:schemeClr val="bg1"/>
              </a:solidFill>
              <a:latin typeface="HG創英角ﾎﾟｯﾌﾟ体" pitchFamily="49" charset="-128"/>
              <a:ea typeface="HG創英角ﾎﾟｯﾌﾟ体" pitchFamily="49" charset="-128"/>
            </a:endParaRPr>
          </a:p>
        </p:txBody>
      </p:sp>
      <p:sp>
        <p:nvSpPr>
          <p:cNvPr id="3" name="タイトル 1"/>
          <p:cNvSpPr txBox="1">
            <a:spLocks noChangeAspect="1"/>
          </p:cNvSpPr>
          <p:nvPr/>
        </p:nvSpPr>
        <p:spPr>
          <a:xfrm>
            <a:off x="0" y="908720"/>
            <a:ext cx="9144000" cy="5949280"/>
          </a:xfrm>
          <a:prstGeom prst="rect">
            <a:avLst/>
          </a:prstGeom>
          <a:solidFill>
            <a:srgbClr val="0070C0"/>
          </a:solidFill>
        </p:spPr>
        <p:txBody>
          <a:bodyPr vert="horz" lIns="396000" tIns="45720" rIns="108000" bIns="45720" rtlCol="0" anchor="ctr">
            <a:normAutofit/>
          </a:bodyPr>
          <a:lstStyle/>
          <a:p>
            <a:pPr lvl="0">
              <a:spcBef>
                <a:spcPct val="0"/>
              </a:spcBef>
            </a:pPr>
            <a:r>
              <a:rPr lang="ja-JP" altLang="en-US" sz="4400" dirty="0" smtClean="0">
                <a:solidFill>
                  <a:schemeClr val="bg1"/>
                </a:solidFill>
                <a:latin typeface="HG創英角ﾎﾟｯﾌﾟ体" pitchFamily="49" charset="-128"/>
                <a:ea typeface="HG創英角ﾎﾟｯﾌﾟ体" pitchFamily="49" charset="-128"/>
              </a:rPr>
              <a:t>ロータリアンは地域社会において責任ある職業人として推薦され、認められてロータリークラブに入会しました。高潔な職業人です。</a:t>
            </a:r>
          </a:p>
          <a:p>
            <a:pPr lvl="0">
              <a:spcBef>
                <a:spcPct val="0"/>
              </a:spcBef>
            </a:pPr>
            <a:r>
              <a:rPr kumimoji="1" lang="ja-JP" altLang="en-US" sz="4400" b="0" i="0" u="none" strike="noStrike" kern="1200" cap="none" spc="0" normalizeH="0" baseline="0" noProof="0" dirty="0" smtClean="0">
                <a:ln>
                  <a:noFill/>
                </a:ln>
                <a:solidFill>
                  <a:schemeClr val="bg1"/>
                </a:solidFill>
                <a:effectLst/>
                <a:uLnTx/>
                <a:uFillTx/>
                <a:latin typeface="HG創英角ﾎﾟｯﾌﾟ体" pitchFamily="49" charset="-128"/>
                <a:ea typeface="HG創英角ﾎﾟｯﾌﾟ体" pitchFamily="49" charset="-128"/>
                <a:cs typeface="+mj-cs"/>
              </a:rPr>
              <a:t>米山梅吉は「ロータリーの例会は人生の道場である」と唱えております</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noChangeAspect="1"/>
          </p:cNvSpPr>
          <p:nvPr/>
        </p:nvSpPr>
        <p:spPr>
          <a:xfrm>
            <a:off x="0" y="0"/>
            <a:ext cx="9144000" cy="6858000"/>
          </a:xfrm>
          <a:prstGeom prst="rect">
            <a:avLst/>
          </a:prstGeom>
          <a:solidFill>
            <a:srgbClr val="0070C0"/>
          </a:solidFill>
        </p:spPr>
        <p:txBody>
          <a:bodyPr vert="horz" lIns="396000" tIns="45720" rIns="108000" bIns="45720" rtlCol="0" anchor="ctr">
            <a:normAutofit/>
          </a:bodyPr>
          <a:lstStyle/>
          <a:p>
            <a:pPr lvl="0">
              <a:spcBef>
                <a:spcPct val="0"/>
              </a:spcBef>
            </a:pPr>
            <a:r>
              <a:rPr lang="ja-JP" altLang="en-US" sz="4400" dirty="0" smtClean="0">
                <a:solidFill>
                  <a:schemeClr val="bg1"/>
                </a:solidFill>
                <a:latin typeface="HG創英角ﾎﾟｯﾌﾟ体" pitchFamily="49" charset="-128"/>
                <a:ea typeface="HG創英角ﾎﾟｯﾌﾟ体" pitchFamily="49" charset="-128"/>
              </a:rPr>
              <a:t>その例会において学び、考え、奉仕プロジェクトを職業人としてのスキル・経験・情報・ネットワークを生かして計画し、立案した奉仕プロジェクトに対して縦割りの委員会ではなく、</a:t>
            </a:r>
            <a:endParaRPr kumimoji="1" lang="ja-JP" altLang="en-US" sz="4400" b="0" i="0" u="none" strike="noStrike" kern="1200" cap="none" spc="0" normalizeH="0" baseline="0" noProof="0" dirty="0" smtClean="0">
              <a:ln>
                <a:noFill/>
              </a:ln>
              <a:solidFill>
                <a:schemeClr val="bg1"/>
              </a:solidFill>
              <a:effectLst/>
              <a:uLnTx/>
              <a:uFillTx/>
              <a:latin typeface="HG創英角ﾎﾟｯﾌﾟ体" pitchFamily="49" charset="-128"/>
              <a:ea typeface="HG創英角ﾎﾟｯﾌﾟ体" pitchFamily="49" charset="-128"/>
              <a:cs typeface="+mj-c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noChangeAspect="1"/>
          </p:cNvSpPr>
          <p:nvPr/>
        </p:nvSpPr>
        <p:spPr>
          <a:xfrm>
            <a:off x="0" y="0"/>
            <a:ext cx="9144000" cy="6858000"/>
          </a:xfrm>
          <a:prstGeom prst="rect">
            <a:avLst/>
          </a:prstGeom>
          <a:solidFill>
            <a:srgbClr val="0070C0"/>
          </a:solidFill>
        </p:spPr>
        <p:txBody>
          <a:bodyPr vert="horz" lIns="396000" tIns="45720" rIns="108000" bIns="45720" rtlCol="0" anchor="ctr">
            <a:normAutofit/>
          </a:bodyPr>
          <a:lstStyle/>
          <a:p>
            <a:pPr lvl="0">
              <a:spcBef>
                <a:spcPct val="0"/>
              </a:spcBef>
            </a:pPr>
            <a:r>
              <a:rPr lang="ja-JP" altLang="en-US" sz="4400" dirty="0" smtClean="0">
                <a:solidFill>
                  <a:schemeClr val="bg1"/>
                </a:solidFill>
                <a:latin typeface="HG創英角ﾎﾟｯﾌﾟ体" pitchFamily="49" charset="-128"/>
                <a:ea typeface="HG創英角ﾎﾟｯﾌﾟ体" pitchFamily="49" charset="-128"/>
              </a:rPr>
              <a:t>全ての奉仕プロジェクト委員会に関係する事業と考え、積極的に取り組み、参加・実行することではないでしょうか？</a:t>
            </a:r>
            <a:endParaRPr kumimoji="1" lang="ja-JP" altLang="en-US" sz="4400" b="0" i="0" u="none" strike="noStrike" kern="1200" cap="none" spc="0" normalizeH="0" baseline="0" noProof="0" dirty="0" smtClean="0">
              <a:ln>
                <a:noFill/>
              </a:ln>
              <a:solidFill>
                <a:schemeClr val="bg1"/>
              </a:solidFill>
              <a:effectLst/>
              <a:uLnTx/>
              <a:uFillTx/>
              <a:latin typeface="HG創英角ﾎﾟｯﾌﾟ体" pitchFamily="49" charset="-128"/>
              <a:ea typeface="HG創英角ﾎﾟｯﾌﾟ体" pitchFamily="49" charset="-128"/>
              <a:cs typeface="+mj-c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noChangeAspect="1"/>
          </p:cNvSpPr>
          <p:nvPr/>
        </p:nvSpPr>
        <p:spPr>
          <a:xfrm>
            <a:off x="0" y="0"/>
            <a:ext cx="9144000" cy="6858000"/>
          </a:xfrm>
          <a:prstGeom prst="rect">
            <a:avLst/>
          </a:prstGeom>
          <a:solidFill>
            <a:srgbClr val="0070C0"/>
          </a:solidFill>
        </p:spPr>
        <p:txBody>
          <a:bodyPr vert="horz" lIns="396000" tIns="45720" rIns="108000" bIns="45720" rtlCol="0" anchor="ctr">
            <a:normAutofit/>
          </a:bodyPr>
          <a:lstStyle/>
          <a:p>
            <a:pPr lvl="0">
              <a:spcBef>
                <a:spcPct val="0"/>
              </a:spcBef>
            </a:pPr>
            <a:r>
              <a:rPr lang="ja-JP" altLang="en-US" sz="4400" dirty="0" smtClean="0">
                <a:solidFill>
                  <a:schemeClr val="bg1"/>
                </a:solidFill>
                <a:latin typeface="HG創英角ﾎﾟｯﾌﾟ体" pitchFamily="49" charset="-128"/>
                <a:ea typeface="HG創英角ﾎﾟｯﾌﾟ体" pitchFamily="49" charset="-128"/>
              </a:rPr>
              <a:t>まさに</a:t>
            </a:r>
          </a:p>
          <a:p>
            <a:pPr lvl="0">
              <a:spcBef>
                <a:spcPct val="0"/>
              </a:spcBef>
            </a:pPr>
            <a:endParaRPr kumimoji="1" lang="ja-JP" altLang="en-US" sz="4400" b="0" i="0" u="none" strike="noStrike" kern="1200" cap="none" spc="0" normalizeH="0" baseline="0" noProof="0" dirty="0" smtClean="0">
              <a:ln>
                <a:noFill/>
              </a:ln>
              <a:solidFill>
                <a:schemeClr val="bg1"/>
              </a:solidFill>
              <a:effectLst/>
              <a:uLnTx/>
              <a:uFillTx/>
              <a:latin typeface="HG創英角ﾎﾟｯﾌﾟ体" pitchFamily="49" charset="-128"/>
              <a:ea typeface="HG創英角ﾎﾟｯﾌﾟ体" pitchFamily="49" charset="-128"/>
              <a:cs typeface="+mj-cs"/>
            </a:endParaRPr>
          </a:p>
          <a:p>
            <a:pPr lvl="0">
              <a:spcBef>
                <a:spcPct val="0"/>
              </a:spcBef>
            </a:pPr>
            <a:r>
              <a:rPr lang="ja-JP" altLang="en-US" sz="4400" dirty="0" smtClean="0">
                <a:solidFill>
                  <a:schemeClr val="bg1"/>
                </a:solidFill>
                <a:latin typeface="HG創英角ﾎﾟｯﾌﾟ体" pitchFamily="49" charset="-128"/>
                <a:ea typeface="HG創英角ﾎﾟｯﾌﾟ体" pitchFamily="49" charset="-128"/>
                <a:cs typeface="+mj-cs"/>
              </a:rPr>
              <a:t>「入り</a:t>
            </a:r>
            <a:r>
              <a:rPr lang="ja-JP" altLang="en-US" sz="4400" dirty="0" err="1" smtClean="0">
                <a:solidFill>
                  <a:schemeClr val="bg1"/>
                </a:solidFill>
                <a:latin typeface="HG創英角ﾎﾟｯﾌﾟ体" pitchFamily="49" charset="-128"/>
                <a:ea typeface="HG創英角ﾎﾟｯﾌﾟ体" pitchFamily="49" charset="-128"/>
                <a:cs typeface="+mj-cs"/>
              </a:rPr>
              <a:t>て</a:t>
            </a:r>
            <a:r>
              <a:rPr lang="ja-JP" altLang="en-US" sz="4400" dirty="0" smtClean="0">
                <a:solidFill>
                  <a:schemeClr val="bg1"/>
                </a:solidFill>
                <a:latin typeface="HG創英角ﾎﾟｯﾌﾟ体" pitchFamily="49" charset="-128"/>
                <a:ea typeface="HG創英角ﾎﾟｯﾌﾟ体" pitchFamily="49" charset="-128"/>
                <a:cs typeface="+mj-cs"/>
              </a:rPr>
              <a:t>学び、出でて奉仕せよ」</a:t>
            </a:r>
          </a:p>
          <a:p>
            <a:pPr lvl="0">
              <a:spcBef>
                <a:spcPct val="0"/>
              </a:spcBef>
            </a:pPr>
            <a:endParaRPr kumimoji="1" lang="ja-JP" altLang="en-US" sz="4400" b="0" i="0" u="none" strike="noStrike" kern="1200" cap="none" spc="0" normalizeH="0" baseline="0" noProof="0" dirty="0" smtClean="0">
              <a:ln>
                <a:noFill/>
              </a:ln>
              <a:solidFill>
                <a:schemeClr val="bg1"/>
              </a:solidFill>
              <a:effectLst/>
              <a:uLnTx/>
              <a:uFillTx/>
              <a:latin typeface="HG創英角ﾎﾟｯﾌﾟ体" pitchFamily="49" charset="-128"/>
              <a:ea typeface="HG創英角ﾎﾟｯﾌﾟ体" pitchFamily="49" charset="-128"/>
              <a:cs typeface="+mj-cs"/>
            </a:endParaRPr>
          </a:p>
          <a:p>
            <a:pPr lvl="0">
              <a:spcBef>
                <a:spcPct val="0"/>
              </a:spcBef>
            </a:pPr>
            <a:r>
              <a:rPr lang="ja-JP" altLang="en-US" sz="4400" dirty="0" smtClean="0">
                <a:solidFill>
                  <a:schemeClr val="bg1"/>
                </a:solidFill>
                <a:latin typeface="HG創英角ﾎﾟｯﾌﾟ体" pitchFamily="49" charset="-128"/>
                <a:ea typeface="HG創英角ﾎﾟｯﾌﾟ体" pitchFamily="49" charset="-128"/>
                <a:cs typeface="+mj-cs"/>
              </a:rPr>
              <a:t>　　　　　　　　　と考えます。</a:t>
            </a:r>
            <a:endParaRPr kumimoji="1" lang="ja-JP" altLang="en-US" sz="4400" b="0" i="0" u="none" strike="noStrike" kern="1200" cap="none" spc="0" normalizeH="0" baseline="0" noProof="0" dirty="0" smtClean="0">
              <a:ln>
                <a:noFill/>
              </a:ln>
              <a:solidFill>
                <a:schemeClr val="bg1"/>
              </a:solidFill>
              <a:effectLst/>
              <a:uLnTx/>
              <a:uFillTx/>
              <a:latin typeface="HG創英角ﾎﾟｯﾌﾟ体" pitchFamily="49" charset="-128"/>
              <a:ea typeface="HG創英角ﾎﾟｯﾌﾟ体" pitchFamily="49" charset="-128"/>
              <a:cs typeface="+mj-c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980728"/>
            <a:ext cx="8229600" cy="1143000"/>
          </a:xfrm>
          <a:solidFill>
            <a:srgbClr val="0070C0"/>
          </a:solidFill>
        </p:spPr>
        <p:txBody>
          <a:bodyPr>
            <a:normAutofit fontScale="90000"/>
          </a:bodyPr>
          <a:lstStyle/>
          <a:p>
            <a:r>
              <a:rPr lang="ja-JP" altLang="ja-JP" dirty="0" smtClean="0">
                <a:solidFill>
                  <a:schemeClr val="bg1"/>
                </a:solidFill>
                <a:latin typeface="HG創英角ﾎﾟｯﾌﾟ体" pitchFamily="49" charset="-128"/>
                <a:ea typeface="HG創英角ﾎﾟｯﾌﾟ体" pitchFamily="49" charset="-128"/>
              </a:rPr>
              <a:t>東京ロータリークラブ会長</a:t>
            </a:r>
            <a:r>
              <a:rPr lang="ja-JP" altLang="en-US" dirty="0" smtClean="0">
                <a:solidFill>
                  <a:schemeClr val="bg1"/>
                </a:solidFill>
                <a:latin typeface="HG創英角ﾎﾟｯﾌﾟ体" pitchFamily="49" charset="-128"/>
                <a:ea typeface="HG創英角ﾎﾟｯﾌﾟ体" pitchFamily="49" charset="-128"/>
              </a:rPr>
              <a:t/>
            </a:r>
            <a:br>
              <a:rPr lang="ja-JP" altLang="en-US" dirty="0" smtClean="0">
                <a:solidFill>
                  <a:schemeClr val="bg1"/>
                </a:solidFill>
                <a:latin typeface="HG創英角ﾎﾟｯﾌﾟ体" pitchFamily="49" charset="-128"/>
                <a:ea typeface="HG創英角ﾎﾟｯﾌﾟ体" pitchFamily="49" charset="-128"/>
              </a:rPr>
            </a:br>
            <a:r>
              <a:rPr lang="ja-JP" altLang="ja-JP" dirty="0" smtClean="0">
                <a:solidFill>
                  <a:schemeClr val="bg1"/>
                </a:solidFill>
                <a:latin typeface="HG創英角ﾎﾟｯﾌﾟ体" pitchFamily="49" charset="-128"/>
                <a:ea typeface="HG創英角ﾎﾟｯﾌﾟ体" pitchFamily="49" charset="-128"/>
              </a:rPr>
              <a:t>濱口 道雄</a:t>
            </a:r>
            <a:r>
              <a:rPr lang="ja-JP" altLang="ja-JP" sz="2200" dirty="0" smtClean="0">
                <a:solidFill>
                  <a:schemeClr val="bg1"/>
                </a:solidFill>
                <a:latin typeface="HG創英角ﾎﾟｯﾌﾟ体" pitchFamily="49" charset="-128"/>
                <a:ea typeface="HG創英角ﾎﾟｯﾌﾟ体" pitchFamily="49" charset="-128"/>
              </a:rPr>
              <a:t>（</a:t>
            </a:r>
            <a:r>
              <a:rPr lang="ja-JP" altLang="ja-JP" sz="2400" dirty="0" smtClean="0">
                <a:solidFill>
                  <a:schemeClr val="bg1"/>
                </a:solidFill>
                <a:latin typeface="HG創英角ﾎﾟｯﾌﾟ体" pitchFamily="49" charset="-128"/>
                <a:ea typeface="HG創英角ﾎﾟｯﾌﾟ体" pitchFamily="49" charset="-128"/>
              </a:rPr>
              <a:t>ヤマサ醤油株式会社 代表取締役会長）</a:t>
            </a:r>
            <a:endParaRPr kumimoji="1" lang="ja-JP" altLang="en-US" sz="2400" dirty="0">
              <a:solidFill>
                <a:schemeClr val="bg1"/>
              </a:solidFill>
              <a:latin typeface="HG創英角ﾎﾟｯﾌﾟ体" pitchFamily="49" charset="-128"/>
              <a:ea typeface="HG創英角ﾎﾟｯﾌﾟ体" pitchFamily="49" charset="-128"/>
            </a:endParaRPr>
          </a:p>
        </p:txBody>
      </p:sp>
      <p:pic>
        <p:nvPicPr>
          <p:cNvPr id="4" name="コンテンツ プレースホルダ 3" descr="jti2007_01_1.jpg"/>
          <p:cNvPicPr>
            <a:picLocks noGrp="1" noChangeAspect="1"/>
          </p:cNvPicPr>
          <p:nvPr>
            <p:ph idx="1"/>
          </p:nvPr>
        </p:nvPicPr>
        <p:blipFill>
          <a:blip r:embed="rId2" cstate="print"/>
          <a:stretch>
            <a:fillRect/>
          </a:stretch>
        </p:blipFill>
        <p:spPr>
          <a:xfrm>
            <a:off x="3023828" y="2332061"/>
            <a:ext cx="3096344" cy="4068750"/>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980728"/>
            <a:ext cx="8229600" cy="1143000"/>
          </a:xfrm>
          <a:solidFill>
            <a:srgbClr val="0070C0"/>
          </a:solidFill>
        </p:spPr>
        <p:txBody>
          <a:bodyPr>
            <a:normAutofit fontScale="90000"/>
          </a:bodyPr>
          <a:lstStyle/>
          <a:p>
            <a:r>
              <a:rPr lang="ja-JP" altLang="ja-JP" dirty="0" smtClean="0">
                <a:solidFill>
                  <a:schemeClr val="bg1"/>
                </a:solidFill>
                <a:latin typeface="HG創英角ﾎﾟｯﾌﾟ体" pitchFamily="49" charset="-128"/>
                <a:ea typeface="HG創英角ﾎﾟｯﾌﾟ体" pitchFamily="49" charset="-128"/>
              </a:rPr>
              <a:t>東京ロータリークラブ会長</a:t>
            </a:r>
            <a:r>
              <a:rPr lang="ja-JP" altLang="en-US" dirty="0" smtClean="0">
                <a:solidFill>
                  <a:schemeClr val="bg1"/>
                </a:solidFill>
                <a:latin typeface="HG創英角ﾎﾟｯﾌﾟ体" pitchFamily="49" charset="-128"/>
                <a:ea typeface="HG創英角ﾎﾟｯﾌﾟ体" pitchFamily="49" charset="-128"/>
              </a:rPr>
              <a:t/>
            </a:r>
            <a:br>
              <a:rPr lang="ja-JP" altLang="en-US" dirty="0" smtClean="0">
                <a:solidFill>
                  <a:schemeClr val="bg1"/>
                </a:solidFill>
                <a:latin typeface="HG創英角ﾎﾟｯﾌﾟ体" pitchFamily="49" charset="-128"/>
                <a:ea typeface="HG創英角ﾎﾟｯﾌﾟ体" pitchFamily="49" charset="-128"/>
              </a:rPr>
            </a:br>
            <a:r>
              <a:rPr lang="ja-JP" altLang="ja-JP" dirty="0" smtClean="0">
                <a:solidFill>
                  <a:schemeClr val="bg1"/>
                </a:solidFill>
                <a:latin typeface="HG創英角ﾎﾟｯﾌﾟ体" pitchFamily="49" charset="-128"/>
                <a:ea typeface="HG創英角ﾎﾟｯﾌﾟ体" pitchFamily="49" charset="-128"/>
              </a:rPr>
              <a:t>濱口 道雄</a:t>
            </a:r>
            <a:r>
              <a:rPr lang="ja-JP" altLang="ja-JP" sz="2200" dirty="0" smtClean="0">
                <a:solidFill>
                  <a:schemeClr val="bg1"/>
                </a:solidFill>
                <a:latin typeface="HG創英角ﾎﾟｯﾌﾟ体" pitchFamily="49" charset="-128"/>
                <a:ea typeface="HG創英角ﾎﾟｯﾌﾟ体" pitchFamily="49" charset="-128"/>
              </a:rPr>
              <a:t>（</a:t>
            </a:r>
            <a:r>
              <a:rPr lang="ja-JP" altLang="ja-JP" sz="2400" dirty="0" smtClean="0">
                <a:solidFill>
                  <a:schemeClr val="bg1"/>
                </a:solidFill>
                <a:latin typeface="HG創英角ﾎﾟｯﾌﾟ体" pitchFamily="49" charset="-128"/>
                <a:ea typeface="HG創英角ﾎﾟｯﾌﾟ体" pitchFamily="49" charset="-128"/>
              </a:rPr>
              <a:t>ヤマサ醤油株式会社 代表取締役会長）</a:t>
            </a:r>
            <a:endParaRPr kumimoji="1" lang="ja-JP" altLang="en-US" sz="2400" dirty="0">
              <a:solidFill>
                <a:schemeClr val="bg1"/>
              </a:solidFill>
              <a:latin typeface="HG創英角ﾎﾟｯﾌﾟ体" pitchFamily="49" charset="-128"/>
              <a:ea typeface="HG創英角ﾎﾟｯﾌﾟ体" pitchFamily="49" charset="-128"/>
            </a:endParaRPr>
          </a:p>
        </p:txBody>
      </p:sp>
      <p:sp>
        <p:nvSpPr>
          <p:cNvPr id="3" name="コンテンツ プレースホルダ 2"/>
          <p:cNvSpPr>
            <a:spLocks noGrp="1"/>
          </p:cNvSpPr>
          <p:nvPr>
            <p:ph idx="1"/>
          </p:nvPr>
        </p:nvSpPr>
        <p:spPr>
          <a:xfrm>
            <a:off x="457200" y="2132856"/>
            <a:ext cx="8229600" cy="3993307"/>
          </a:xfrm>
        </p:spPr>
        <p:txBody>
          <a:bodyPr lIns="0" rIns="0" numCol="1" anchor="ctr" anchorCtr="0">
            <a:normAutofit/>
          </a:bodyPr>
          <a:lstStyle/>
          <a:p>
            <a:r>
              <a:rPr lang="ja-JP" altLang="ja-JP" dirty="0" smtClean="0"/>
              <a:t>ヤマサ醬油は初代当主の頃より幾度も新規事業の展開に挑戦されてきました。日本初となるソースを製造し米国で販売したり、近年では醤油の消費量減少に応じて醤油ベースの加工調味料に注力、また医薬品事業を展開したりと、失敗を乗り越えながら挑戦を続けられています。</a:t>
            </a:r>
            <a:endParaRPr kumimoji="1" lang="ja-JP" alt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980728"/>
            <a:ext cx="8229600" cy="1143000"/>
          </a:xfrm>
          <a:solidFill>
            <a:srgbClr val="0070C0"/>
          </a:solidFill>
        </p:spPr>
        <p:txBody>
          <a:bodyPr>
            <a:normAutofit fontScale="90000"/>
          </a:bodyPr>
          <a:lstStyle/>
          <a:p>
            <a:r>
              <a:rPr lang="ja-JP" altLang="ja-JP" dirty="0" smtClean="0">
                <a:solidFill>
                  <a:schemeClr val="bg1"/>
                </a:solidFill>
                <a:latin typeface="HG創英角ﾎﾟｯﾌﾟ体" pitchFamily="49" charset="-128"/>
                <a:ea typeface="HG創英角ﾎﾟｯﾌﾟ体" pitchFamily="49" charset="-128"/>
              </a:rPr>
              <a:t>東京ロータリークラブ会長</a:t>
            </a:r>
            <a:r>
              <a:rPr lang="ja-JP" altLang="en-US" dirty="0" smtClean="0">
                <a:solidFill>
                  <a:schemeClr val="bg1"/>
                </a:solidFill>
                <a:latin typeface="HG創英角ﾎﾟｯﾌﾟ体" pitchFamily="49" charset="-128"/>
                <a:ea typeface="HG創英角ﾎﾟｯﾌﾟ体" pitchFamily="49" charset="-128"/>
              </a:rPr>
              <a:t/>
            </a:r>
            <a:br>
              <a:rPr lang="ja-JP" altLang="en-US" dirty="0" smtClean="0">
                <a:solidFill>
                  <a:schemeClr val="bg1"/>
                </a:solidFill>
                <a:latin typeface="HG創英角ﾎﾟｯﾌﾟ体" pitchFamily="49" charset="-128"/>
                <a:ea typeface="HG創英角ﾎﾟｯﾌﾟ体" pitchFamily="49" charset="-128"/>
              </a:rPr>
            </a:br>
            <a:r>
              <a:rPr lang="ja-JP" altLang="ja-JP" dirty="0" smtClean="0">
                <a:solidFill>
                  <a:schemeClr val="bg1"/>
                </a:solidFill>
                <a:latin typeface="HG創英角ﾎﾟｯﾌﾟ体" pitchFamily="49" charset="-128"/>
                <a:ea typeface="HG創英角ﾎﾟｯﾌﾟ体" pitchFamily="49" charset="-128"/>
              </a:rPr>
              <a:t>濱口 道雄</a:t>
            </a:r>
            <a:r>
              <a:rPr lang="ja-JP" altLang="ja-JP" sz="2200" dirty="0" smtClean="0">
                <a:solidFill>
                  <a:schemeClr val="bg1"/>
                </a:solidFill>
                <a:latin typeface="HG創英角ﾎﾟｯﾌﾟ体" pitchFamily="49" charset="-128"/>
                <a:ea typeface="HG創英角ﾎﾟｯﾌﾟ体" pitchFamily="49" charset="-128"/>
              </a:rPr>
              <a:t>（</a:t>
            </a:r>
            <a:r>
              <a:rPr lang="ja-JP" altLang="ja-JP" sz="2400" dirty="0" smtClean="0">
                <a:solidFill>
                  <a:schemeClr val="bg1"/>
                </a:solidFill>
                <a:latin typeface="HG創英角ﾎﾟｯﾌﾟ体" pitchFamily="49" charset="-128"/>
                <a:ea typeface="HG創英角ﾎﾟｯﾌﾟ体" pitchFamily="49" charset="-128"/>
              </a:rPr>
              <a:t>ヤマサ醤油株式会社 代表取締役会長）</a:t>
            </a:r>
            <a:endParaRPr kumimoji="1" lang="ja-JP" altLang="en-US" sz="2400" dirty="0">
              <a:solidFill>
                <a:schemeClr val="bg1"/>
              </a:solidFill>
              <a:latin typeface="HG創英角ﾎﾟｯﾌﾟ体" pitchFamily="49" charset="-128"/>
              <a:ea typeface="HG創英角ﾎﾟｯﾌﾟ体" pitchFamily="49" charset="-128"/>
            </a:endParaRPr>
          </a:p>
        </p:txBody>
      </p:sp>
      <p:sp>
        <p:nvSpPr>
          <p:cNvPr id="3" name="コンテンツ プレースホルダ 2"/>
          <p:cNvSpPr>
            <a:spLocks noGrp="1"/>
          </p:cNvSpPr>
          <p:nvPr>
            <p:ph idx="1"/>
          </p:nvPr>
        </p:nvSpPr>
        <p:spPr>
          <a:xfrm>
            <a:off x="457200" y="2132856"/>
            <a:ext cx="8229600" cy="3993307"/>
          </a:xfrm>
        </p:spPr>
        <p:txBody>
          <a:bodyPr lIns="0" rIns="0" numCol="1" anchor="ctr" anchorCtr="0">
            <a:normAutofit/>
          </a:bodyPr>
          <a:lstStyle/>
          <a:p>
            <a:r>
              <a:rPr lang="ja-JP" altLang="ja-JP" dirty="0" smtClean="0"/>
              <a:t>一般に保守的なイメージをもたれる「長寿企業」の実際は、環境の変化をいち早く察知して積極的に自らを変化することのできる企業であるということ、またそのためには失敗を恐れずに挑戦することが重要だと教えていただきました。</a:t>
            </a:r>
            <a:endParaRPr kumimoji="1" lang="ja-JP" alt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ekusa4.uekusa4-PC\Desktop\名称未設定 1.jpg"/>
          <p:cNvPicPr>
            <a:picLocks noChangeAspect="1" noChangeArrowheads="1"/>
          </p:cNvPicPr>
          <p:nvPr/>
        </p:nvPicPr>
        <p:blipFill>
          <a:blip r:embed="rId2" cstate="print"/>
          <a:srcRect/>
          <a:stretch>
            <a:fillRect/>
          </a:stretch>
        </p:blipFill>
        <p:spPr bwMode="auto">
          <a:xfrm>
            <a:off x="2267744" y="0"/>
            <a:ext cx="4896543" cy="6665689"/>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980728"/>
            <a:ext cx="8229600" cy="1143000"/>
          </a:xfrm>
          <a:solidFill>
            <a:srgbClr val="0070C0"/>
          </a:solidFill>
        </p:spPr>
        <p:txBody>
          <a:bodyPr>
            <a:normAutofit/>
          </a:bodyPr>
          <a:lstStyle/>
          <a:p>
            <a:r>
              <a:rPr lang="en-US" altLang="ja-JP" dirty="0" smtClean="0">
                <a:solidFill>
                  <a:schemeClr val="bg1"/>
                </a:solidFill>
                <a:latin typeface="HG創英角ﾎﾟｯﾌﾟ体" pitchFamily="49" charset="-128"/>
                <a:ea typeface="HG創英角ﾎﾟｯﾌﾟ体" pitchFamily="49" charset="-128"/>
              </a:rPr>
              <a:t>100</a:t>
            </a:r>
            <a:r>
              <a:rPr lang="ja-JP" altLang="en-US" dirty="0" smtClean="0">
                <a:solidFill>
                  <a:schemeClr val="bg1"/>
                </a:solidFill>
                <a:latin typeface="HG創英角ﾎﾟｯﾌﾟ体" pitchFamily="49" charset="-128"/>
                <a:ea typeface="HG創英角ﾎﾟｯﾌﾟ体" pitchFamily="49" charset="-128"/>
              </a:rPr>
              <a:t>年前の日本</a:t>
            </a:r>
            <a:endParaRPr kumimoji="1" lang="ja-JP" altLang="en-US" sz="2400" dirty="0">
              <a:solidFill>
                <a:schemeClr val="bg1"/>
              </a:solidFill>
              <a:latin typeface="HG創英角ﾎﾟｯﾌﾟ体" pitchFamily="49" charset="-128"/>
              <a:ea typeface="HG創英角ﾎﾟｯﾌﾟ体" pitchFamily="49" charset="-128"/>
            </a:endParaRPr>
          </a:p>
        </p:txBody>
      </p:sp>
      <p:pic>
        <p:nvPicPr>
          <p:cNvPr id="3075" name="Picture 3" descr="C:\Users\uekusa4.uekusa4-PC\Desktop\e0983f4b.jpg"/>
          <p:cNvPicPr>
            <a:picLocks noChangeAspect="1" noChangeArrowheads="1"/>
          </p:cNvPicPr>
          <p:nvPr/>
        </p:nvPicPr>
        <p:blipFill>
          <a:blip r:embed="rId2" cstate="print"/>
          <a:srcRect/>
          <a:stretch>
            <a:fillRect/>
          </a:stretch>
        </p:blipFill>
        <p:spPr bwMode="auto">
          <a:xfrm>
            <a:off x="1475656" y="2276872"/>
            <a:ext cx="5976664" cy="4193969"/>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ekusa4.uekusa4-PC\Desktop\名称未設定 1.jpg"/>
          <p:cNvPicPr>
            <a:picLocks noChangeAspect="1" noChangeArrowheads="1"/>
          </p:cNvPicPr>
          <p:nvPr/>
        </p:nvPicPr>
        <p:blipFill>
          <a:blip r:embed="rId2" cstate="print"/>
          <a:srcRect/>
          <a:stretch>
            <a:fillRect/>
          </a:stretch>
        </p:blipFill>
        <p:spPr bwMode="auto">
          <a:xfrm>
            <a:off x="2557463" y="2055813"/>
            <a:ext cx="3633787" cy="4635500"/>
          </a:xfrm>
          <a:prstGeom prst="rect">
            <a:avLst/>
          </a:prstGeom>
          <a:noFill/>
        </p:spPr>
      </p:pic>
      <p:pic>
        <p:nvPicPr>
          <p:cNvPr id="3075" name="Picture 3" descr="C:\Users\uekusa4.uekusa4-PC\Desktop\名称未設定 2.jpg"/>
          <p:cNvPicPr>
            <a:picLocks noChangeAspect="1" noChangeArrowheads="1"/>
          </p:cNvPicPr>
          <p:nvPr/>
        </p:nvPicPr>
        <p:blipFill>
          <a:blip r:embed="rId3" cstate="print"/>
          <a:srcRect/>
          <a:stretch>
            <a:fillRect/>
          </a:stretch>
        </p:blipFill>
        <p:spPr bwMode="auto">
          <a:xfrm>
            <a:off x="2339752" y="116632"/>
            <a:ext cx="5013193" cy="6583363"/>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ekusa4.uekusa4-PC\Desktop\名称未設定 1.jpg"/>
          <p:cNvPicPr>
            <a:picLocks noChangeAspect="1" noChangeArrowheads="1"/>
          </p:cNvPicPr>
          <p:nvPr/>
        </p:nvPicPr>
        <p:blipFill>
          <a:blip r:embed="rId2" cstate="print"/>
          <a:srcRect/>
          <a:stretch>
            <a:fillRect/>
          </a:stretch>
        </p:blipFill>
        <p:spPr bwMode="auto">
          <a:xfrm>
            <a:off x="2053010" y="188640"/>
            <a:ext cx="5111278" cy="6520286"/>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noChangeAspect="1"/>
          </p:cNvSpPr>
          <p:nvPr>
            <p:ph type="title"/>
          </p:nvPr>
        </p:nvSpPr>
        <p:spPr>
          <a:xfrm>
            <a:off x="0" y="0"/>
            <a:ext cx="9144000" cy="908720"/>
          </a:xfrm>
          <a:solidFill>
            <a:srgbClr val="0070C0"/>
          </a:solidFill>
        </p:spPr>
        <p:txBody>
          <a:bodyPr lIns="144000" rIns="144000">
            <a:normAutofit/>
          </a:bodyPr>
          <a:lstStyle/>
          <a:p>
            <a:r>
              <a:rPr lang="ja-JP" altLang="ja-JP" sz="4800" dirty="0" smtClean="0">
                <a:solidFill>
                  <a:schemeClr val="bg1"/>
                </a:solidFill>
                <a:latin typeface="HG創英角ﾎﾟｯﾌﾟ体" pitchFamily="49" charset="-128"/>
                <a:ea typeface="HG創英角ﾎﾟｯﾌﾟ体" pitchFamily="49" charset="-128"/>
              </a:rPr>
              <a:t>ロータリー行動グループ</a:t>
            </a:r>
            <a:endParaRPr kumimoji="1" lang="ja-JP" altLang="en-US" dirty="0">
              <a:solidFill>
                <a:schemeClr val="bg1"/>
              </a:solidFill>
              <a:latin typeface="HG創英角ﾎﾟｯﾌﾟ体" pitchFamily="49" charset="-128"/>
              <a:ea typeface="HG創英角ﾎﾟｯﾌﾟ体" pitchFamily="49" charset="-128"/>
            </a:endParaRPr>
          </a:p>
        </p:txBody>
      </p:sp>
      <p:sp>
        <p:nvSpPr>
          <p:cNvPr id="3" name="タイトル 1"/>
          <p:cNvSpPr txBox="1">
            <a:spLocks noChangeAspect="1"/>
          </p:cNvSpPr>
          <p:nvPr/>
        </p:nvSpPr>
        <p:spPr>
          <a:xfrm>
            <a:off x="0" y="908720"/>
            <a:ext cx="9144000" cy="5949280"/>
          </a:xfrm>
          <a:prstGeom prst="rect">
            <a:avLst/>
          </a:prstGeom>
          <a:solidFill>
            <a:srgbClr val="0070C0"/>
          </a:solidFill>
        </p:spPr>
        <p:txBody>
          <a:bodyPr vert="horz" lIns="396000" tIns="45720" rIns="108000" bIns="45720" rtlCol="0" anchor="ctr">
            <a:normAutofit/>
          </a:bodyPr>
          <a:lstStyle/>
          <a:p>
            <a:r>
              <a:rPr lang="ja-JP" altLang="ja-JP" sz="4400" dirty="0" smtClean="0">
                <a:solidFill>
                  <a:schemeClr val="bg1"/>
                </a:solidFill>
                <a:latin typeface="HG創英角ﾎﾟｯﾌﾟ体" pitchFamily="49" charset="-128"/>
                <a:ea typeface="HG創英角ﾎﾟｯﾌﾟ体" pitchFamily="49" charset="-128"/>
              </a:rPr>
              <a:t>ご自身の専門的スキルや知識を社会や世界のために生かすべく、世界中の人が集まって行動しているのが、ロータリー行動グループです。</a:t>
            </a:r>
            <a:endParaRPr kumimoji="1" lang="ja-JP" altLang="en-US" sz="4400" b="0" i="0" u="none" strike="noStrike" kern="1200" cap="none" spc="0" normalizeH="0" baseline="0" noProof="0" dirty="0" smtClean="0">
              <a:ln>
                <a:noFill/>
              </a:ln>
              <a:solidFill>
                <a:schemeClr val="bg1"/>
              </a:solidFill>
              <a:effectLst/>
              <a:uLnTx/>
              <a:uFillTx/>
              <a:latin typeface="HG創英角ﾎﾟｯﾌﾟ体" pitchFamily="49" charset="-128"/>
              <a:ea typeface="HG創英角ﾎﾟｯﾌﾟ体" pitchFamily="49" charset="-128"/>
              <a:cs typeface="+mj-c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noChangeAspect="1"/>
          </p:cNvSpPr>
          <p:nvPr>
            <p:ph type="title"/>
          </p:nvPr>
        </p:nvSpPr>
        <p:spPr>
          <a:xfrm>
            <a:off x="0" y="0"/>
            <a:ext cx="9144000" cy="908720"/>
          </a:xfrm>
          <a:solidFill>
            <a:srgbClr val="0070C0"/>
          </a:solidFill>
        </p:spPr>
        <p:txBody>
          <a:bodyPr lIns="144000" rIns="144000">
            <a:normAutofit/>
          </a:bodyPr>
          <a:lstStyle/>
          <a:p>
            <a:r>
              <a:rPr lang="ja-JP" altLang="ja-JP" sz="4800" dirty="0" smtClean="0">
                <a:solidFill>
                  <a:schemeClr val="bg1"/>
                </a:solidFill>
                <a:latin typeface="HG創英角ﾎﾟｯﾌﾟ体" pitchFamily="49" charset="-128"/>
                <a:ea typeface="HG創英角ﾎﾟｯﾌﾟ体" pitchFamily="49" charset="-128"/>
              </a:rPr>
              <a:t>ロータリー行動グループ</a:t>
            </a:r>
            <a:endParaRPr kumimoji="1" lang="ja-JP" altLang="en-US" dirty="0">
              <a:solidFill>
                <a:schemeClr val="bg1"/>
              </a:solidFill>
              <a:latin typeface="HG創英角ﾎﾟｯﾌﾟ体" pitchFamily="49" charset="-128"/>
              <a:ea typeface="HG創英角ﾎﾟｯﾌﾟ体" pitchFamily="49" charset="-128"/>
            </a:endParaRPr>
          </a:p>
        </p:txBody>
      </p:sp>
      <p:sp>
        <p:nvSpPr>
          <p:cNvPr id="3" name="タイトル 1"/>
          <p:cNvSpPr txBox="1">
            <a:spLocks noChangeAspect="1"/>
          </p:cNvSpPr>
          <p:nvPr/>
        </p:nvSpPr>
        <p:spPr>
          <a:xfrm>
            <a:off x="0" y="908720"/>
            <a:ext cx="9144000" cy="5949280"/>
          </a:xfrm>
          <a:prstGeom prst="rect">
            <a:avLst/>
          </a:prstGeom>
          <a:solidFill>
            <a:srgbClr val="0070C0"/>
          </a:solidFill>
        </p:spPr>
        <p:txBody>
          <a:bodyPr vert="horz" lIns="396000" tIns="45720" rIns="108000" bIns="45720" rtlCol="0" anchor="ctr">
            <a:normAutofit/>
          </a:bodyPr>
          <a:lstStyle/>
          <a:p>
            <a:r>
              <a:rPr lang="ja-JP" altLang="ja-JP" sz="4400" dirty="0" smtClean="0">
                <a:solidFill>
                  <a:schemeClr val="bg1"/>
                </a:solidFill>
                <a:latin typeface="HG創英角ﾎﾟｯﾌﾟ体" pitchFamily="49" charset="-128"/>
                <a:ea typeface="HG創英角ﾎﾟｯﾌﾟ体" pitchFamily="49" charset="-128"/>
              </a:rPr>
              <a:t>さまざまな分野のグループがそれぞれ独立して活動しており、ロータリーの</a:t>
            </a:r>
            <a:r>
              <a:rPr lang="en-US" altLang="ja-JP" sz="4400" dirty="0" smtClean="0">
                <a:solidFill>
                  <a:schemeClr val="bg1"/>
                </a:solidFill>
                <a:latin typeface="HG創英角ﾎﾟｯﾌﾟ体" pitchFamily="49" charset="-128"/>
                <a:ea typeface="HG創英角ﾎﾟｯﾌﾟ体" pitchFamily="49" charset="-128"/>
              </a:rPr>
              <a:t>4 </a:t>
            </a:r>
            <a:r>
              <a:rPr lang="ja-JP" altLang="ja-JP" sz="4400" dirty="0" err="1" smtClean="0">
                <a:solidFill>
                  <a:schemeClr val="bg1"/>
                </a:solidFill>
                <a:latin typeface="HG創英角ﾎﾟｯﾌﾟ体" pitchFamily="49" charset="-128"/>
                <a:ea typeface="HG創英角ﾎﾟｯﾌﾟ体" pitchFamily="49" charset="-128"/>
              </a:rPr>
              <a:t>つの</a:t>
            </a:r>
            <a:r>
              <a:rPr lang="ja-JP" altLang="ja-JP" sz="4400" dirty="0" smtClean="0">
                <a:solidFill>
                  <a:schemeClr val="bg1"/>
                </a:solidFill>
                <a:latin typeface="HG創英角ﾎﾟｯﾌﾟ体" pitchFamily="49" charset="-128"/>
                <a:ea typeface="HG創英角ﾎﾟｯﾌﾟ体" pitchFamily="49" charset="-128"/>
              </a:rPr>
              <a:t>行動計画の</a:t>
            </a:r>
            <a:r>
              <a:rPr lang="en-US" altLang="ja-JP" sz="4400" dirty="0" smtClean="0">
                <a:solidFill>
                  <a:schemeClr val="bg1"/>
                </a:solidFill>
                <a:latin typeface="HG創英角ﾎﾟｯﾌﾟ体" pitchFamily="49" charset="-128"/>
                <a:ea typeface="HG創英角ﾎﾟｯﾌﾟ体" pitchFamily="49" charset="-128"/>
              </a:rPr>
              <a:t>1 </a:t>
            </a:r>
            <a:r>
              <a:rPr lang="ja-JP" altLang="ja-JP" sz="4400" dirty="0" err="1" smtClean="0">
                <a:solidFill>
                  <a:schemeClr val="bg1"/>
                </a:solidFill>
                <a:latin typeface="HG創英角ﾎﾟｯﾌﾟ体" pitchFamily="49" charset="-128"/>
                <a:ea typeface="HG創英角ﾎﾟｯﾌﾟ体" pitchFamily="49" charset="-128"/>
              </a:rPr>
              <a:t>つで</a:t>
            </a:r>
            <a:r>
              <a:rPr lang="ja-JP" altLang="ja-JP" sz="4400" dirty="0" smtClean="0">
                <a:solidFill>
                  <a:schemeClr val="bg1"/>
                </a:solidFill>
                <a:latin typeface="HG創英角ﾎﾟｯﾌﾟ体" pitchFamily="49" charset="-128"/>
                <a:ea typeface="HG創英角ﾎﾟｯﾌﾟ体" pitchFamily="49" charset="-128"/>
              </a:rPr>
              <a:t>ある</a:t>
            </a:r>
            <a:endParaRPr kumimoji="1" lang="ja-JP" altLang="en-US" sz="4400" b="0" i="0" u="none" strike="noStrike" kern="1200" cap="none" spc="0" normalizeH="0" baseline="0" noProof="0" dirty="0" smtClean="0">
              <a:ln>
                <a:noFill/>
              </a:ln>
              <a:solidFill>
                <a:schemeClr val="bg1"/>
              </a:solidFill>
              <a:effectLst/>
              <a:uLnTx/>
              <a:uFillTx/>
              <a:latin typeface="HG創英角ﾎﾟｯﾌﾟ体" pitchFamily="49" charset="-128"/>
              <a:ea typeface="HG創英角ﾎﾟｯﾌﾟ体" pitchFamily="49" charset="-128"/>
              <a:cs typeface="+mj-c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noChangeAspect="1"/>
          </p:cNvSpPr>
          <p:nvPr>
            <p:ph type="title"/>
          </p:nvPr>
        </p:nvSpPr>
        <p:spPr>
          <a:xfrm>
            <a:off x="0" y="0"/>
            <a:ext cx="9144000" cy="908720"/>
          </a:xfrm>
          <a:solidFill>
            <a:srgbClr val="0070C0"/>
          </a:solidFill>
        </p:spPr>
        <p:txBody>
          <a:bodyPr lIns="144000" rIns="144000">
            <a:normAutofit/>
          </a:bodyPr>
          <a:lstStyle/>
          <a:p>
            <a:r>
              <a:rPr lang="ja-JP" altLang="ja-JP" sz="4800" dirty="0" smtClean="0">
                <a:solidFill>
                  <a:schemeClr val="bg1"/>
                </a:solidFill>
                <a:latin typeface="HG創英角ﾎﾟｯﾌﾟ体" pitchFamily="49" charset="-128"/>
                <a:ea typeface="HG創英角ﾎﾟｯﾌﾟ体" pitchFamily="49" charset="-128"/>
              </a:rPr>
              <a:t>ロータリー行動グループ</a:t>
            </a:r>
            <a:endParaRPr kumimoji="1" lang="ja-JP" altLang="en-US" dirty="0">
              <a:solidFill>
                <a:schemeClr val="bg1"/>
              </a:solidFill>
              <a:latin typeface="HG創英角ﾎﾟｯﾌﾟ体" pitchFamily="49" charset="-128"/>
              <a:ea typeface="HG創英角ﾎﾟｯﾌﾟ体" pitchFamily="49" charset="-128"/>
            </a:endParaRPr>
          </a:p>
        </p:txBody>
      </p:sp>
      <p:sp>
        <p:nvSpPr>
          <p:cNvPr id="3" name="タイトル 1"/>
          <p:cNvSpPr txBox="1">
            <a:spLocks noChangeAspect="1"/>
          </p:cNvSpPr>
          <p:nvPr/>
        </p:nvSpPr>
        <p:spPr>
          <a:xfrm>
            <a:off x="0" y="908720"/>
            <a:ext cx="9144000" cy="5949280"/>
          </a:xfrm>
          <a:prstGeom prst="rect">
            <a:avLst/>
          </a:prstGeom>
          <a:solidFill>
            <a:srgbClr val="0070C0"/>
          </a:solidFill>
        </p:spPr>
        <p:txBody>
          <a:bodyPr vert="horz" lIns="396000" tIns="45720" rIns="108000" bIns="45720" rtlCol="0" anchor="ctr">
            <a:normAutofit/>
          </a:bodyPr>
          <a:lstStyle/>
          <a:p>
            <a:r>
              <a:rPr lang="ja-JP" altLang="ja-JP" sz="4400" smtClean="0">
                <a:solidFill>
                  <a:schemeClr val="bg1"/>
                </a:solidFill>
                <a:latin typeface="HG創英角ﾎﾟｯﾌﾟ体" pitchFamily="49" charset="-128"/>
                <a:ea typeface="HG創英角ﾎﾟｯﾌﾟ体" pitchFamily="49" charset="-128"/>
              </a:rPr>
              <a:t>「</a:t>
            </a:r>
            <a:r>
              <a:rPr lang="ja-JP" altLang="ja-JP" sz="4400" dirty="0" smtClean="0">
                <a:solidFill>
                  <a:schemeClr val="bg1"/>
                </a:solidFill>
                <a:latin typeface="HG創英角ﾎﾟｯﾌﾟ体" pitchFamily="49" charset="-128"/>
                <a:ea typeface="HG創英角ﾎﾟｯﾌﾟ体" pitchFamily="49" charset="-128"/>
              </a:rPr>
              <a:t>より大きなインパクトをもたらす」を支えるため、プジェクトの計画と実施のために専門知識を提供したり、協力者（パートナー）、資金などを確保するためのサポートを実施し、クラブや地区に協力しています。</a:t>
            </a:r>
            <a:endParaRPr kumimoji="1" lang="ja-JP" altLang="en-US" sz="4400" b="0" i="0" u="none" strike="noStrike" kern="1200" cap="none" spc="0" normalizeH="0" baseline="0" noProof="0" dirty="0" smtClean="0">
              <a:ln>
                <a:noFill/>
              </a:ln>
              <a:solidFill>
                <a:schemeClr val="bg1"/>
              </a:solidFill>
              <a:effectLst/>
              <a:uLnTx/>
              <a:uFillTx/>
              <a:latin typeface="HG創英角ﾎﾟｯﾌﾟ体" pitchFamily="49" charset="-128"/>
              <a:ea typeface="HG創英角ﾎﾟｯﾌﾟ体" pitchFamily="49" charset="-128"/>
              <a:cs typeface="+mj-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980728"/>
            <a:ext cx="8229600" cy="1143000"/>
          </a:xfrm>
          <a:solidFill>
            <a:srgbClr val="0070C0"/>
          </a:solidFill>
        </p:spPr>
        <p:txBody>
          <a:bodyPr>
            <a:normAutofit/>
          </a:bodyPr>
          <a:lstStyle/>
          <a:p>
            <a:r>
              <a:rPr lang="en-US" altLang="ja-JP" dirty="0" smtClean="0">
                <a:solidFill>
                  <a:schemeClr val="bg1"/>
                </a:solidFill>
                <a:latin typeface="HG創英角ﾎﾟｯﾌﾟ体" pitchFamily="49" charset="-128"/>
                <a:ea typeface="HG創英角ﾎﾟｯﾌﾟ体" pitchFamily="49" charset="-128"/>
              </a:rPr>
              <a:t>100</a:t>
            </a:r>
            <a:r>
              <a:rPr lang="ja-JP" altLang="en-US" dirty="0" smtClean="0">
                <a:solidFill>
                  <a:schemeClr val="bg1"/>
                </a:solidFill>
                <a:latin typeface="HG創英角ﾎﾟｯﾌﾟ体" pitchFamily="49" charset="-128"/>
                <a:ea typeface="HG創英角ﾎﾟｯﾌﾟ体" pitchFamily="49" charset="-128"/>
              </a:rPr>
              <a:t>年前の日本</a:t>
            </a:r>
            <a:endParaRPr kumimoji="1" lang="ja-JP" altLang="en-US" sz="2400" dirty="0">
              <a:solidFill>
                <a:schemeClr val="bg1"/>
              </a:solidFill>
              <a:latin typeface="HG創英角ﾎﾟｯﾌﾟ体" pitchFamily="49" charset="-128"/>
              <a:ea typeface="HG創英角ﾎﾟｯﾌﾟ体" pitchFamily="49" charset="-128"/>
            </a:endParaRPr>
          </a:p>
        </p:txBody>
      </p:sp>
      <p:pic>
        <p:nvPicPr>
          <p:cNvPr id="4098" name="Picture 2" descr="C:\Users\uekusa4.uekusa4-PC\Desktop\2b13efd3.jpg"/>
          <p:cNvPicPr>
            <a:picLocks noChangeAspect="1" noChangeArrowheads="1"/>
          </p:cNvPicPr>
          <p:nvPr/>
        </p:nvPicPr>
        <p:blipFill>
          <a:blip r:embed="rId2" cstate="print"/>
          <a:srcRect/>
          <a:stretch>
            <a:fillRect/>
          </a:stretch>
        </p:blipFill>
        <p:spPr bwMode="auto">
          <a:xfrm>
            <a:off x="1547664" y="2276872"/>
            <a:ext cx="6120680" cy="4295029"/>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noChangeAspect="1"/>
          </p:cNvSpPr>
          <p:nvPr>
            <p:ph type="title"/>
          </p:nvPr>
        </p:nvSpPr>
        <p:spPr>
          <a:xfrm>
            <a:off x="0" y="5949280"/>
            <a:ext cx="9144000" cy="908720"/>
          </a:xfrm>
          <a:solidFill>
            <a:srgbClr val="0070C0"/>
          </a:solidFill>
        </p:spPr>
        <p:txBody>
          <a:bodyPr lIns="144000" rIns="144000">
            <a:normAutofit/>
          </a:bodyPr>
          <a:lstStyle/>
          <a:p>
            <a:r>
              <a:rPr lang="ja-JP" altLang="ja-JP" sz="4800" dirty="0" smtClean="0">
                <a:solidFill>
                  <a:schemeClr val="bg1"/>
                </a:solidFill>
                <a:latin typeface="HG創英角ﾎﾟｯﾌﾟ体" pitchFamily="49" charset="-128"/>
                <a:ea typeface="HG創英角ﾎﾟｯﾌﾟ体" pitchFamily="49" charset="-128"/>
              </a:rPr>
              <a:t>寺嶋</a:t>
            </a:r>
            <a:r>
              <a:rPr lang="ja-JP" altLang="en-US" sz="4800" dirty="0" smtClean="0">
                <a:solidFill>
                  <a:schemeClr val="bg1"/>
                </a:solidFill>
                <a:latin typeface="HG創英角ﾎﾟｯﾌﾟ体" pitchFamily="49" charset="-128"/>
                <a:ea typeface="HG創英角ﾎﾟｯﾌﾟ体" pitchFamily="49" charset="-128"/>
              </a:rPr>
              <a:t>哲生</a:t>
            </a:r>
            <a:r>
              <a:rPr lang="ja-JP" altLang="ja-JP" sz="4800" dirty="0" smtClean="0">
                <a:solidFill>
                  <a:schemeClr val="bg1"/>
                </a:solidFill>
                <a:latin typeface="HG創英角ﾎﾟｯﾌﾟ体" pitchFamily="49" charset="-128"/>
                <a:ea typeface="HG創英角ﾎﾟｯﾌﾟ体" pitchFamily="49" charset="-128"/>
              </a:rPr>
              <a:t>パストガバナー</a:t>
            </a:r>
            <a:endParaRPr kumimoji="1" lang="ja-JP" altLang="en-US" dirty="0">
              <a:solidFill>
                <a:schemeClr val="bg1"/>
              </a:solidFill>
              <a:latin typeface="HG創英角ﾎﾟｯﾌﾟ体" pitchFamily="49" charset="-128"/>
              <a:ea typeface="HG創英角ﾎﾟｯﾌﾟ体" pitchFamily="49" charset="-128"/>
            </a:endParaRPr>
          </a:p>
        </p:txBody>
      </p:sp>
      <p:sp>
        <p:nvSpPr>
          <p:cNvPr id="3" name="タイトル 1"/>
          <p:cNvSpPr txBox="1">
            <a:spLocks noChangeAspect="1"/>
          </p:cNvSpPr>
          <p:nvPr/>
        </p:nvSpPr>
        <p:spPr>
          <a:xfrm>
            <a:off x="0" y="0"/>
            <a:ext cx="9144000" cy="5949280"/>
          </a:xfrm>
          <a:prstGeom prst="rect">
            <a:avLst/>
          </a:prstGeom>
          <a:solidFill>
            <a:srgbClr val="0070C0"/>
          </a:solidFill>
        </p:spPr>
        <p:txBody>
          <a:bodyPr vert="horz" lIns="396000" tIns="45720" rIns="108000" bIns="45720" rtlCol="0" anchor="ctr">
            <a:normAutofit/>
          </a:bodyPr>
          <a:lstStyle/>
          <a:p>
            <a:pPr algn="ctr">
              <a:lnSpc>
                <a:spcPct val="150000"/>
              </a:lnSpc>
            </a:pPr>
            <a:r>
              <a:rPr lang="ja-JP" altLang="ja-JP" sz="4400" dirty="0" smtClean="0">
                <a:solidFill>
                  <a:schemeClr val="bg1"/>
                </a:solidFill>
                <a:latin typeface="HG創英角ﾎﾟｯﾌﾟ体" pitchFamily="49" charset="-128"/>
                <a:ea typeface="HG創英角ﾎﾟｯﾌﾟ体" pitchFamily="49" charset="-128"/>
              </a:rPr>
              <a:t>理念選択は実践を否定せず</a:t>
            </a:r>
          </a:p>
          <a:p>
            <a:pPr algn="ctr">
              <a:lnSpc>
                <a:spcPct val="150000"/>
              </a:lnSpc>
            </a:pPr>
            <a:r>
              <a:rPr lang="ja-JP" altLang="ja-JP" sz="4400" dirty="0" smtClean="0">
                <a:solidFill>
                  <a:schemeClr val="bg1"/>
                </a:solidFill>
                <a:latin typeface="HG創英角ﾎﾟｯﾌﾟ体" pitchFamily="49" charset="-128"/>
                <a:ea typeface="HG創英角ﾎﾟｯﾌﾟ体" pitchFamily="49" charset="-128"/>
              </a:rPr>
              <a:t>実践は理念を否定しない</a:t>
            </a:r>
            <a:r>
              <a:rPr lang="en-US" altLang="ja-JP" sz="4400" dirty="0" smtClean="0">
                <a:solidFill>
                  <a:schemeClr val="bg1"/>
                </a:solidFill>
                <a:latin typeface="HG創英角ﾎﾟｯﾌﾟ体" pitchFamily="49" charset="-128"/>
                <a:ea typeface="HG創英角ﾎﾟｯﾌﾟ体" pitchFamily="49" charset="-128"/>
              </a:rPr>
              <a:t>‼</a:t>
            </a:r>
            <a:endParaRPr lang="ja-JP" altLang="ja-JP" sz="4400" dirty="0">
              <a:solidFill>
                <a:schemeClr val="bg1"/>
              </a:solidFill>
              <a:latin typeface="HG創英角ﾎﾟｯﾌﾟ体" pitchFamily="49" charset="-128"/>
              <a:ea typeface="HG創英角ﾎﾟｯﾌﾟ体" pitchFamily="49"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ekusa4.uekusa4-PC\Desktop\T2021JA_RGB.png"/>
          <p:cNvPicPr>
            <a:picLocks noChangeAspect="1" noChangeArrowheads="1"/>
          </p:cNvPicPr>
          <p:nvPr/>
        </p:nvPicPr>
        <p:blipFill>
          <a:blip r:embed="rId2" cstate="print"/>
          <a:srcRect/>
          <a:stretch>
            <a:fillRect/>
          </a:stretch>
        </p:blipFill>
        <p:spPr bwMode="auto">
          <a:xfrm>
            <a:off x="1619672" y="836712"/>
            <a:ext cx="5769102" cy="499691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980728"/>
            <a:ext cx="8229600" cy="1143000"/>
          </a:xfrm>
          <a:solidFill>
            <a:srgbClr val="0070C0"/>
          </a:solidFill>
        </p:spPr>
        <p:txBody>
          <a:bodyPr>
            <a:normAutofit fontScale="90000"/>
          </a:bodyPr>
          <a:lstStyle/>
          <a:p>
            <a:r>
              <a:rPr lang="ja-JP" altLang="ja-JP" dirty="0">
                <a:solidFill>
                  <a:schemeClr val="bg1"/>
                </a:solidFill>
                <a:latin typeface="HG創英角ﾎﾟｯﾌﾟ体" pitchFamily="49" charset="-128"/>
                <a:ea typeface="HG創英角ﾎﾟｯﾌﾟ体" pitchFamily="49" charset="-128"/>
              </a:rPr>
              <a:t>ロータリーは機会の扉を</a:t>
            </a:r>
            <a:r>
              <a:rPr lang="ja-JP" altLang="ja-JP" dirty="0" smtClean="0">
                <a:solidFill>
                  <a:schemeClr val="bg1"/>
                </a:solidFill>
                <a:latin typeface="HG創英角ﾎﾟｯﾌﾟ体" pitchFamily="49" charset="-128"/>
                <a:ea typeface="HG創英角ﾎﾟｯﾌﾟ体" pitchFamily="49" charset="-128"/>
              </a:rPr>
              <a:t>開く</a:t>
            </a:r>
            <a:r>
              <a:rPr lang="ja-JP" altLang="en-US" dirty="0" smtClean="0">
                <a:solidFill>
                  <a:schemeClr val="bg1"/>
                </a:solidFill>
                <a:latin typeface="HG創英角ﾎﾟｯﾌﾟ体" pitchFamily="49" charset="-128"/>
                <a:ea typeface="HG創英角ﾎﾟｯﾌﾟ体" pitchFamily="49" charset="-128"/>
              </a:rPr>
              <a:t/>
            </a:r>
            <a:br>
              <a:rPr lang="ja-JP" altLang="en-US" dirty="0" smtClean="0">
                <a:solidFill>
                  <a:schemeClr val="bg1"/>
                </a:solidFill>
                <a:latin typeface="HG創英角ﾎﾟｯﾌﾟ体" pitchFamily="49" charset="-128"/>
                <a:ea typeface="HG創英角ﾎﾟｯﾌﾟ体" pitchFamily="49" charset="-128"/>
              </a:rPr>
            </a:br>
            <a:r>
              <a:rPr lang="en-US" altLang="ja-JP" dirty="0" smtClean="0">
                <a:solidFill>
                  <a:schemeClr val="bg1"/>
                </a:solidFill>
                <a:latin typeface="HG創英角ﾎﾟｯﾌﾟ体" pitchFamily="49" charset="-128"/>
                <a:ea typeface="HG創英角ﾎﾟｯﾌﾟ体" pitchFamily="49" charset="-128"/>
              </a:rPr>
              <a:t>Rotary Opens Opportunities</a:t>
            </a:r>
            <a:endParaRPr kumimoji="1" lang="ja-JP" altLang="en-US" dirty="0">
              <a:solidFill>
                <a:schemeClr val="bg1"/>
              </a:solidFill>
              <a:latin typeface="HG創英角ﾎﾟｯﾌﾟ体" pitchFamily="49" charset="-128"/>
              <a:ea typeface="HG創英角ﾎﾟｯﾌﾟ体" pitchFamily="49" charset="-128"/>
            </a:endParaRPr>
          </a:p>
        </p:txBody>
      </p:sp>
      <p:sp>
        <p:nvSpPr>
          <p:cNvPr id="3" name="コンテンツ プレースホルダ 2"/>
          <p:cNvSpPr>
            <a:spLocks noGrp="1"/>
          </p:cNvSpPr>
          <p:nvPr>
            <p:ph idx="1"/>
          </p:nvPr>
        </p:nvSpPr>
        <p:spPr>
          <a:xfrm>
            <a:off x="457200" y="2132856"/>
            <a:ext cx="8229600" cy="3993307"/>
          </a:xfrm>
        </p:spPr>
        <p:txBody>
          <a:bodyPr lIns="0" rIns="0" numCol="1" anchor="ctr" anchorCtr="0">
            <a:normAutofit/>
          </a:bodyPr>
          <a:lstStyle/>
          <a:p>
            <a:pPr marL="0">
              <a:buNone/>
            </a:pPr>
            <a:r>
              <a:rPr lang="ja-JP" altLang="ja-JP" dirty="0" smtClean="0"/>
              <a:t>扉</a:t>
            </a:r>
            <a:r>
              <a:rPr lang="ja-JP" altLang="ja-JP" dirty="0"/>
              <a:t>の向こうには</a:t>
            </a:r>
            <a:r>
              <a:rPr lang="ja-JP" altLang="ja-JP" dirty="0" smtClean="0"/>
              <a:t>、私達</a:t>
            </a:r>
            <a:r>
              <a:rPr lang="ja-JP" altLang="ja-JP" dirty="0"/>
              <a:t>ロータリアンが、</a:t>
            </a:r>
            <a:r>
              <a:rPr lang="ja-JP" altLang="ja-JP" dirty="0" smtClean="0"/>
              <a:t>自分自身</a:t>
            </a:r>
            <a:r>
              <a:rPr lang="ja-JP" altLang="ja-JP" dirty="0"/>
              <a:t>を磨く為の新しい</a:t>
            </a:r>
            <a:r>
              <a:rPr lang="ja-JP" altLang="ja-JP" dirty="0" smtClean="0"/>
              <a:t>環境</a:t>
            </a:r>
            <a:r>
              <a:rPr lang="ja-JP" altLang="ja-JP" dirty="0"/>
              <a:t>や学びの機会があるかもしれない。あるいは、</a:t>
            </a:r>
            <a:r>
              <a:rPr lang="ja-JP" altLang="ja-JP" dirty="0" smtClean="0"/>
              <a:t>困って</a:t>
            </a:r>
            <a:r>
              <a:rPr lang="ja-JP" altLang="ja-JP" dirty="0"/>
              <a:t>いる人々のために役立つ機会が待っているかも</a:t>
            </a:r>
            <a:r>
              <a:rPr lang="ja-JP" altLang="ja-JP" dirty="0" smtClean="0"/>
              <a:t>しれない。</a:t>
            </a:r>
            <a:endParaRPr lang="ja-JP" altLang="en-US" dirty="0" smtClean="0"/>
          </a:p>
          <a:p>
            <a:pPr marL="0">
              <a:buNone/>
            </a:pPr>
            <a:r>
              <a:rPr lang="ja-JP" altLang="ja-JP" dirty="0" smtClean="0"/>
              <a:t>私達</a:t>
            </a:r>
            <a:r>
              <a:rPr lang="ja-JP" altLang="ja-JP" dirty="0"/>
              <a:t>ロータリアンは、</a:t>
            </a:r>
            <a:r>
              <a:rPr lang="en-US" altLang="ja-JP" dirty="0"/>
              <a:t>People of Action</a:t>
            </a:r>
            <a:r>
              <a:rPr lang="ja-JP" altLang="ja-JP" dirty="0"/>
              <a:t>（</a:t>
            </a:r>
            <a:r>
              <a:rPr lang="ja-JP" altLang="ja-JP" dirty="0" smtClean="0"/>
              <a:t>世界を</a:t>
            </a:r>
            <a:r>
              <a:rPr lang="ja-JP" altLang="ja-JP" dirty="0"/>
              <a:t>変える行動人）です。</a:t>
            </a:r>
            <a:endParaRPr kumimoji="1" lang="ja-JP"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908720"/>
            <a:ext cx="8229600" cy="5040560"/>
          </a:xfrm>
          <a:solidFill>
            <a:srgbClr val="0070C0"/>
          </a:solidFill>
        </p:spPr>
        <p:txBody>
          <a:bodyPr>
            <a:normAutofit/>
          </a:bodyPr>
          <a:lstStyle/>
          <a:p>
            <a:r>
              <a:rPr lang="en-US" altLang="ja-JP" dirty="0">
                <a:solidFill>
                  <a:schemeClr val="bg1"/>
                </a:solidFill>
                <a:latin typeface="HG創英角ﾎﾟｯﾌﾟ体" pitchFamily="49" charset="-128"/>
                <a:ea typeface="HG創英角ﾎﾟｯﾌﾟ体" pitchFamily="49" charset="-128"/>
              </a:rPr>
              <a:t>4 </a:t>
            </a:r>
            <a:r>
              <a:rPr lang="ja-JP" altLang="ja-JP" dirty="0" err="1">
                <a:solidFill>
                  <a:schemeClr val="bg1"/>
                </a:solidFill>
                <a:latin typeface="HG創英角ﾎﾟｯﾌﾟ体" pitchFamily="49" charset="-128"/>
                <a:ea typeface="HG創英角ﾎﾟｯﾌﾟ体" pitchFamily="49" charset="-128"/>
              </a:rPr>
              <a:t>つの</a:t>
            </a:r>
            <a:r>
              <a:rPr lang="ja-JP" altLang="ja-JP" dirty="0">
                <a:solidFill>
                  <a:schemeClr val="bg1"/>
                </a:solidFill>
                <a:latin typeface="HG創英角ﾎﾟｯﾌﾟ体" pitchFamily="49" charset="-128"/>
                <a:ea typeface="HG創英角ﾎﾟｯﾌﾟ体" pitchFamily="49" charset="-128"/>
              </a:rPr>
              <a:t>戦略的</a:t>
            </a:r>
            <a:r>
              <a:rPr lang="ja-JP" altLang="ja-JP" dirty="0" smtClean="0">
                <a:solidFill>
                  <a:schemeClr val="bg1"/>
                </a:solidFill>
                <a:latin typeface="HG創英角ﾎﾟｯﾌﾟ体" pitchFamily="49" charset="-128"/>
                <a:ea typeface="HG創英角ﾎﾟｯﾌﾟ体" pitchFamily="49" charset="-128"/>
              </a:rPr>
              <a:t>優先事項</a:t>
            </a:r>
            <a:endParaRPr kumimoji="1" lang="ja-JP" altLang="en-US" dirty="0">
              <a:solidFill>
                <a:schemeClr val="bg1"/>
              </a:solidFill>
              <a:latin typeface="HG創英角ﾎﾟｯﾌﾟ体" pitchFamily="49" charset="-128"/>
              <a:ea typeface="HG創英角ﾎﾟｯﾌﾟ体" pitchFamily="49" charset="-128"/>
            </a:endParaRPr>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TotalTime>
  <Words>1173</Words>
  <Application>Microsoft Office PowerPoint</Application>
  <PresentationFormat>画面に合わせる (4:3)</PresentationFormat>
  <Paragraphs>100</Paragraphs>
  <Slides>44</Slides>
  <Notes>0</Notes>
  <HiddenSlides>0</HiddenSlides>
  <MMClips>0</MMClips>
  <ScaleCrop>false</ScaleCrop>
  <HeadingPairs>
    <vt:vector size="4" baseType="variant">
      <vt:variant>
        <vt:lpstr>テーマ</vt:lpstr>
      </vt:variant>
      <vt:variant>
        <vt:i4>1</vt:i4>
      </vt:variant>
      <vt:variant>
        <vt:lpstr>スライド タイトル</vt:lpstr>
      </vt:variant>
      <vt:variant>
        <vt:i4>44</vt:i4>
      </vt:variant>
    </vt:vector>
  </HeadingPairs>
  <TitlesOfParts>
    <vt:vector size="45" baseType="lpstr">
      <vt:lpstr>Office テーマ</vt:lpstr>
      <vt:lpstr>職 業 奉 仕</vt:lpstr>
      <vt:lpstr>1905年のシカゴ</vt:lpstr>
      <vt:lpstr>1905年のシカゴ</vt:lpstr>
      <vt:lpstr>100年前の日本</vt:lpstr>
      <vt:lpstr>100年前の日本</vt:lpstr>
      <vt:lpstr>寺嶋哲生パストガバナー</vt:lpstr>
      <vt:lpstr>スライド 7</vt:lpstr>
      <vt:lpstr>ロータリーは機会の扉を開く Rotary Opens Opportunities</vt:lpstr>
      <vt:lpstr>4 つの戦略的優先事項</vt:lpstr>
      <vt:lpstr>１.より大きなインパクトを与える</vt:lpstr>
      <vt:lpstr>２.参加者の基盤を広げる</vt:lpstr>
      <vt:lpstr>３.参加者の積極的なかかわりを促す</vt:lpstr>
      <vt:lpstr>４.適応力を高める</vt:lpstr>
      <vt:lpstr>クラブが主役となり、 奉仕の理念の実践を！</vt:lpstr>
      <vt:lpstr>奉仕の理念 The Ideal of Service</vt:lpstr>
      <vt:lpstr>スライド 16</vt:lpstr>
      <vt:lpstr>戦略計画の立案 （中長期的計画）</vt:lpstr>
      <vt:lpstr>強力なリーダーシップ</vt:lpstr>
      <vt:lpstr>　ロータリーのビジョン声明</vt:lpstr>
      <vt:lpstr>職業奉仕って</vt:lpstr>
      <vt:lpstr>「職業奉仕って何ですか」</vt:lpstr>
      <vt:lpstr>地区内クラブから、３つの質問</vt:lpstr>
      <vt:lpstr>奉仕の理念（理想）とは 何かを考えてみましょう</vt:lpstr>
      <vt:lpstr>小さな親切大きなお世話</vt:lpstr>
      <vt:lpstr>需要と供給のマッチ</vt:lpstr>
      <vt:lpstr>奉仕か親睦か</vt:lpstr>
      <vt:lpstr>例会出席</vt:lpstr>
      <vt:lpstr>例会の場では</vt:lpstr>
      <vt:lpstr>例会の内容</vt:lpstr>
      <vt:lpstr>職業奉仕月間の例会</vt:lpstr>
      <vt:lpstr>　職業奉仕とは</vt:lpstr>
      <vt:lpstr>ま と め</vt:lpstr>
      <vt:lpstr>スライド 33</vt:lpstr>
      <vt:lpstr>スライド 34</vt:lpstr>
      <vt:lpstr>スライド 35</vt:lpstr>
      <vt:lpstr>東京ロータリークラブ会長 濱口 道雄（ヤマサ醤油株式会社 代表取締役会長）</vt:lpstr>
      <vt:lpstr>東京ロータリークラブ会長 濱口 道雄（ヤマサ醤油株式会社 代表取締役会長）</vt:lpstr>
      <vt:lpstr>東京ロータリークラブ会長 濱口 道雄（ヤマサ醤油株式会社 代表取締役会長）</vt:lpstr>
      <vt:lpstr>スライド 39</vt:lpstr>
      <vt:lpstr>スライド 40</vt:lpstr>
      <vt:lpstr>スライド 41</vt:lpstr>
      <vt:lpstr>ロータリー行動グループ</vt:lpstr>
      <vt:lpstr>ロータリー行動グループ</vt:lpstr>
      <vt:lpstr>ロータリー行動グループ</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職 業 奉 仕</dc:title>
  <dc:creator>Hewlett-Packard</dc:creator>
  <cp:lastModifiedBy>Hewlett-Packard</cp:lastModifiedBy>
  <cp:revision>26</cp:revision>
  <dcterms:created xsi:type="dcterms:W3CDTF">2020-12-05T00:15:53Z</dcterms:created>
  <dcterms:modified xsi:type="dcterms:W3CDTF">2020-12-07T08:08:49Z</dcterms:modified>
</cp:coreProperties>
</file>