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3"/>
  </p:notesMasterIdLst>
  <p:sldIdLst>
    <p:sldId id="256" r:id="rId2"/>
    <p:sldId id="257" r:id="rId3"/>
    <p:sldId id="285" r:id="rId4"/>
    <p:sldId id="274" r:id="rId5"/>
    <p:sldId id="269" r:id="rId6"/>
    <p:sldId id="259" r:id="rId7"/>
    <p:sldId id="260" r:id="rId8"/>
    <p:sldId id="261" r:id="rId9"/>
    <p:sldId id="270" r:id="rId10"/>
    <p:sldId id="277" r:id="rId11"/>
    <p:sldId id="278" r:id="rId12"/>
    <p:sldId id="262" r:id="rId13"/>
    <p:sldId id="263" r:id="rId14"/>
    <p:sldId id="272" r:id="rId15"/>
    <p:sldId id="283" r:id="rId16"/>
    <p:sldId id="282" r:id="rId17"/>
    <p:sldId id="279" r:id="rId18"/>
    <p:sldId id="288" r:id="rId19"/>
    <p:sldId id="267" r:id="rId20"/>
    <p:sldId id="286" r:id="rId21"/>
    <p:sldId id="268" r:id="rId2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401" autoAdjust="0"/>
    <p:restoredTop sz="77028" autoAdjust="0"/>
  </p:normalViewPr>
  <p:slideViewPr>
    <p:cSldViewPr snapToGrid="0">
      <p:cViewPr varScale="1">
        <p:scale>
          <a:sx n="69" d="100"/>
          <a:sy n="69" d="100"/>
        </p:scale>
        <p:origin x="64" y="364"/>
      </p:cViewPr>
      <p:guideLst>
        <p:guide orient="horz" pos="2160"/>
        <p:guide pos="3840"/>
      </p:guideLst>
    </p:cSldViewPr>
  </p:slideViewPr>
  <p:outlineViewPr>
    <p:cViewPr>
      <p:scale>
        <a:sx n="33" d="100"/>
        <a:sy n="33" d="100"/>
      </p:scale>
      <p:origin x="0" y="-438"/>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25" d="100"/>
          <a:sy n="125" d="100"/>
        </p:scale>
        <p:origin x="493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B64F4F-9B2F-404C-AA40-50B0BEDB0CBA}" type="datetimeFigureOut">
              <a:rPr kumimoji="1" lang="ja-JP" altLang="en-US" smtClean="0"/>
              <a:t>2020/9/11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1AE099-143B-48DF-910F-F4EA4A15320F}" type="slidenum">
              <a:rPr kumimoji="1" lang="ja-JP" altLang="en-US" smtClean="0"/>
              <a:t>‹#›</a:t>
            </a:fld>
            <a:endParaRPr kumimoji="1" lang="ja-JP" altLang="en-US"/>
          </a:p>
        </p:txBody>
      </p:sp>
    </p:spTree>
    <p:extLst>
      <p:ext uri="{BB962C8B-B14F-4D97-AF65-F5344CB8AC3E}">
        <p14:creationId xmlns:p14="http://schemas.microsoft.com/office/powerpoint/2010/main" val="25610338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ロータリー財団資金管理寄付推進小委員会の委員長の北村謙介と申します。</a:t>
            </a:r>
          </a:p>
          <a:p>
            <a:pPr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宜しくお願い致します。</a:t>
            </a:r>
          </a:p>
          <a:p>
            <a:pPr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私は市原中央ロータリークラブに所属しております。</a:t>
            </a: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本日は皆様貴重なお時間を割いてセミナーへご参加いただき誠にありがとうございます。</a:t>
            </a:r>
          </a:p>
          <a:p>
            <a:pPr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４０分という長時間になりますが、よろしくお願いいたします。</a:t>
            </a:r>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テーマはロータリー財団への寄付です。</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F91AE099-143B-48DF-910F-F4EA4A15320F}" type="slidenum">
              <a:rPr kumimoji="1" lang="ja-JP" altLang="en-US" smtClean="0"/>
              <a:t>1</a:t>
            </a:fld>
            <a:endParaRPr kumimoji="1" lang="ja-JP" altLang="en-US"/>
          </a:p>
        </p:txBody>
      </p:sp>
    </p:spTree>
    <p:extLst>
      <p:ext uri="{BB962C8B-B14F-4D97-AF65-F5344CB8AC3E}">
        <p14:creationId xmlns:p14="http://schemas.microsoft.com/office/powerpoint/2010/main" val="27757032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まず、３年前の年次基金寄付が、</a:t>
            </a:r>
            <a:r>
              <a:rPr kumimoji="1" lang="en-US" altLang="ja-JP" dirty="0"/>
              <a:t>DDF</a:t>
            </a:r>
            <a:r>
              <a:rPr kumimoji="1" lang="ja-JP" altLang="en-US" dirty="0"/>
              <a:t>と</a:t>
            </a:r>
            <a:r>
              <a:rPr kumimoji="1" lang="en-US" altLang="ja-JP" dirty="0"/>
              <a:t>WF</a:t>
            </a:r>
            <a:r>
              <a:rPr kumimoji="1" lang="ja-JP" altLang="en-US" dirty="0"/>
              <a:t>とに５０パーセントずつ配分されます。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②地区財団活動資金（</a:t>
            </a:r>
            <a:r>
              <a:rPr kumimoji="1" lang="en-US" altLang="ja-JP" dirty="0"/>
              <a:t>DDF</a:t>
            </a:r>
            <a:r>
              <a:rPr kumimoji="1" lang="ja-JP" altLang="en-US" dirty="0"/>
              <a:t>）枠に④恒久基金の運用益の５０パーセントを足したもの、これが地区補助金とグローバル補助金の原資となっております。⑥と⑧に５０パーセントずつ分かれています。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この表のとおり、３年前の年次基金に２５パーセントが地区補助金となります。たとえば、１０万円寄付したとすれば、２万５０００円分の地区補助金が返ってくるということです。</a:t>
            </a:r>
          </a:p>
        </p:txBody>
      </p:sp>
      <p:sp>
        <p:nvSpPr>
          <p:cNvPr id="4" name="スライド番号プレースホルダー 3"/>
          <p:cNvSpPr>
            <a:spLocks noGrp="1"/>
          </p:cNvSpPr>
          <p:nvPr>
            <p:ph type="sldNum" sz="quarter" idx="10"/>
          </p:nvPr>
        </p:nvSpPr>
        <p:spPr/>
        <p:txBody>
          <a:bodyPr/>
          <a:lstStyle/>
          <a:p>
            <a:fld id="{F91AE099-143B-48DF-910F-F4EA4A15320F}" type="slidenum">
              <a:rPr kumimoji="1" lang="ja-JP" altLang="en-US" smtClean="0"/>
              <a:t>10</a:t>
            </a:fld>
            <a:endParaRPr kumimoji="1" lang="ja-JP" altLang="en-US"/>
          </a:p>
        </p:txBody>
      </p:sp>
    </p:spTree>
    <p:extLst>
      <p:ext uri="{BB962C8B-B14F-4D97-AF65-F5344CB8AC3E}">
        <p14:creationId xmlns:p14="http://schemas.microsoft.com/office/powerpoint/2010/main" val="36945601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下半分は、地区補助金やグローバル補助金の内訳となっています。</a:t>
            </a:r>
            <a:endParaRPr kumimoji="1" lang="en-US" altLang="ja-JP" dirty="0"/>
          </a:p>
          <a:p>
            <a:pPr algn="l"/>
            <a:r>
              <a:rPr lang="ja-JP" altLang="ja-JP" sz="1800" b="1" kern="0" dirty="0">
                <a:solidFill>
                  <a:srgbClr val="FF0000"/>
                </a:solidFill>
                <a:effectLst/>
                <a:latin typeface="Arial" panose="020B0604020202020204" pitchFamily="34" charset="0"/>
                <a:ea typeface="游明朝" panose="02020400000000000000" pitchFamily="18" charset="-128"/>
                <a:cs typeface="Arial" panose="020B0604020202020204" pitchFamily="34" charset="0"/>
              </a:rPr>
              <a:t>以上、チャートの説明をしましたが、これを全部覚えようとすると、「財団は難しくて判んねーよ」　となってしまいます。</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ja-JP" sz="1800" b="1" kern="0" dirty="0">
                <a:solidFill>
                  <a:srgbClr val="FF0000"/>
                </a:solidFill>
                <a:effectLst/>
                <a:latin typeface="Arial" panose="020B0604020202020204" pitchFamily="34" charset="0"/>
                <a:ea typeface="游明朝" panose="02020400000000000000" pitchFamily="18" charset="-128"/>
                <a:cs typeface="Arial" panose="020B0604020202020204" pitchFamily="34" charset="0"/>
              </a:rPr>
              <a:t>このチャートの太枠で囲んだ部分だけを覚えて下さい。　つまり、我々の寄付の半分が地区で使えて、その半分が各クラブからの地区補助金要請に応える原資になります。これはスライド</a:t>
            </a:r>
            <a:r>
              <a:rPr lang="ja-JP" altLang="ja-JP" sz="1800" b="1" kern="0" dirty="0">
                <a:solidFill>
                  <a:srgbClr val="FF0000"/>
                </a:solidFill>
                <a:effectLst/>
                <a:latin typeface="游明朝" panose="02020400000000000000" pitchFamily="18" charset="-128"/>
                <a:ea typeface="Arial" panose="020B0604020202020204" pitchFamily="34" charset="0"/>
                <a:cs typeface="Times New Roman" panose="02020603050405020304" pitchFamily="18" charset="0"/>
              </a:rPr>
              <a:t>10</a:t>
            </a:r>
            <a:r>
              <a:rPr lang="ja-JP" altLang="ja-JP" sz="1800" b="1" kern="0" dirty="0">
                <a:solidFill>
                  <a:srgbClr val="FF0000"/>
                </a:solidFill>
                <a:effectLst/>
                <a:latin typeface="Arial" panose="020B0604020202020204" pitchFamily="34" charset="0"/>
                <a:ea typeface="游明朝" panose="02020400000000000000" pitchFamily="18" charset="-128"/>
                <a:cs typeface="Arial" panose="020B0604020202020204" pitchFamily="34" charset="0"/>
              </a:rPr>
              <a:t>で説明した通りです。</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fld id="{F91AE099-143B-48DF-910F-F4EA4A15320F}" type="slidenum">
              <a:rPr kumimoji="1" lang="ja-JP" altLang="en-US" smtClean="0"/>
              <a:t>11</a:t>
            </a:fld>
            <a:endParaRPr kumimoji="1" lang="ja-JP" altLang="en-US"/>
          </a:p>
        </p:txBody>
      </p:sp>
    </p:spTree>
    <p:extLst>
      <p:ext uri="{BB962C8B-B14F-4D97-AF65-F5344CB8AC3E}">
        <p14:creationId xmlns:p14="http://schemas.microsoft.com/office/powerpoint/2010/main" val="11823541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今お見せした図の右側</a:t>
            </a:r>
            <a:r>
              <a:rPr kumimoji="1" lang="en-US" altLang="ja-JP" dirty="0"/>
              <a:t>…WF</a:t>
            </a:r>
            <a:r>
              <a:rPr kumimoji="1" lang="ja-JP" altLang="en-US" dirty="0"/>
              <a:t>についてご説明します。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a:t>
            </a:r>
            <a:r>
              <a:rPr kumimoji="1" lang="en-US" altLang="ja-JP" dirty="0"/>
              <a:t>WF</a:t>
            </a:r>
            <a:r>
              <a:rPr kumimoji="1" lang="ja-JP" altLang="en-US" dirty="0"/>
              <a:t>はロータリー財団が主導する地球規模の活動費として、ロータリー財団本部の主導で活用されます。具体例を上げると、世界中のポリオウイルス保有国に行ってポリオワクチンを飲ませる活動、紛争解決と平和構築の活動、衛生的な水が飲める環境づくり、教育が行き届かない地域への支援、これは無教育が暴力や紛争に繋がるという考えからです、そして平和の構築を目指す学生への奨学金、その他となっております。</a:t>
            </a:r>
            <a:endParaRPr kumimoji="1" lang="en-US" altLang="ja-JP" dirty="0"/>
          </a:p>
          <a:p>
            <a:pPr algn="l"/>
            <a:r>
              <a:rPr lang="ja-JP" altLang="ja-JP" sz="1800" b="1" kern="0" dirty="0">
                <a:solidFill>
                  <a:srgbClr val="FF0000"/>
                </a:solidFill>
                <a:effectLst/>
                <a:latin typeface="Arial" panose="020B0604020202020204" pitchFamily="34" charset="0"/>
                <a:ea typeface="游明朝" panose="02020400000000000000" pitchFamily="18" charset="-128"/>
                <a:cs typeface="Arial" panose="020B0604020202020204" pitchFamily="34" charset="0"/>
              </a:rPr>
              <a:t>このように、クラブ単位や地区単位を超えた地球規模の活動に使われます。</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ja-JP" sz="1800" b="1" kern="0" dirty="0">
                <a:solidFill>
                  <a:srgbClr val="FF0000"/>
                </a:solidFill>
                <a:effectLst/>
                <a:latin typeface="Arial" panose="020B0604020202020204" pitchFamily="34" charset="0"/>
                <a:ea typeface="游明朝" panose="02020400000000000000" pitchFamily="18" charset="-128"/>
                <a:cs typeface="Arial" panose="020B0604020202020204" pitchFamily="34" charset="0"/>
              </a:rPr>
              <a:t>また、一部は地区の</a:t>
            </a:r>
            <a:r>
              <a:rPr lang="ja-JP" altLang="ja-JP" sz="1800" b="1" kern="0" dirty="0">
                <a:solidFill>
                  <a:srgbClr val="FF0000"/>
                </a:solidFill>
                <a:effectLst/>
                <a:latin typeface="游明朝" panose="02020400000000000000" pitchFamily="18" charset="-128"/>
                <a:ea typeface="Arial" panose="020B0604020202020204" pitchFamily="34" charset="0"/>
                <a:cs typeface="Times New Roman" panose="02020603050405020304" pitchFamily="18" charset="0"/>
              </a:rPr>
              <a:t>GG</a:t>
            </a:r>
            <a:r>
              <a:rPr lang="ja-JP" altLang="ja-JP" sz="1800" b="1" kern="0" dirty="0">
                <a:solidFill>
                  <a:srgbClr val="FF0000"/>
                </a:solidFill>
                <a:effectLst/>
                <a:latin typeface="Arial" panose="020B0604020202020204" pitchFamily="34" charset="0"/>
                <a:ea typeface="游明朝" panose="02020400000000000000" pitchFamily="18" charset="-128"/>
                <a:cs typeface="Arial" panose="020B0604020202020204" pitchFamily="34" charset="0"/>
              </a:rPr>
              <a:t>への補助として地区に還元されます。</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fld id="{F91AE099-143B-48DF-910F-F4EA4A15320F}" type="slidenum">
              <a:rPr kumimoji="1" lang="ja-JP" altLang="en-US" smtClean="0"/>
              <a:t>12</a:t>
            </a:fld>
            <a:endParaRPr kumimoji="1" lang="ja-JP" altLang="en-US"/>
          </a:p>
        </p:txBody>
      </p:sp>
    </p:spTree>
    <p:extLst>
      <p:ext uri="{BB962C8B-B14F-4D97-AF65-F5344CB8AC3E}">
        <p14:creationId xmlns:p14="http://schemas.microsoft.com/office/powerpoint/2010/main" val="31761477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続いてシェアシステムフローチャートの右側について、すなわち</a:t>
            </a:r>
            <a:r>
              <a:rPr kumimoji="1" lang="en-US" altLang="ja-JP" dirty="0"/>
              <a:t>DDF</a:t>
            </a:r>
            <a:r>
              <a:rPr kumimoji="1" lang="ja-JP" altLang="en-US" dirty="0"/>
              <a:t>についてご説明します。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a:t>
            </a:r>
            <a:r>
              <a:rPr kumimoji="1" lang="en-US" altLang="ja-JP" dirty="0"/>
              <a:t>DDF</a:t>
            </a:r>
            <a:r>
              <a:rPr kumimoji="1" lang="ja-JP" altLang="en-US" dirty="0"/>
              <a:t>は、ロータリーの各クラブが奉仕プロジェクトに使用できる資金になります。使用用途は地区の裁量で決めることが可能です。これには２種類あり、地区補助金は活動が財団の使命に沿うものであれば、６つの重点分野に関連する必要がなく、柔軟な運用が可能になります。もう１つのグローバル補助金、</a:t>
            </a:r>
            <a:r>
              <a:rPr kumimoji="1" lang="en-US" altLang="ja-JP" dirty="0"/>
              <a:t>GG</a:t>
            </a:r>
            <a:r>
              <a:rPr kumimoji="1" lang="ja-JP" altLang="en-US" dirty="0" err="1"/>
              <a:t>、</a:t>
            </a:r>
            <a:r>
              <a:rPr kumimoji="1" lang="en-US" altLang="ja-JP" dirty="0"/>
              <a:t>Global Grants</a:t>
            </a:r>
            <a:r>
              <a:rPr kumimoji="1" lang="ja-JP" altLang="en-US" dirty="0"/>
              <a:t>（グローバルグランツ）は、いわゆる「６つの重点分野」を中心とした人道的奉仕に使用されます。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rPr>
              <a:t>この６つの重点分野については、２０２０年６月２５日に周知されたとおり、７つ目の重点分野が加わります。環境の保全です。</a:t>
            </a:r>
            <a:endParaRPr kumimoji="1"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グローバル補助金は地区財団活動資金</a:t>
            </a:r>
            <a:r>
              <a:rPr kumimoji="1" lang="en-US" altLang="ja-JP" dirty="0"/>
              <a:t>DDF</a:t>
            </a:r>
            <a:r>
              <a:rPr kumimoji="1" lang="ja-JP" altLang="en-US" dirty="0"/>
              <a:t>からだけではなく、ロータリー財団から同額の支援を受けることができ、地区補助金より、大規模な国際的活動を支援するものです。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a:t>
            </a:r>
          </a:p>
        </p:txBody>
      </p:sp>
      <p:sp>
        <p:nvSpPr>
          <p:cNvPr id="4" name="スライド番号プレースホルダー 3"/>
          <p:cNvSpPr>
            <a:spLocks noGrp="1"/>
          </p:cNvSpPr>
          <p:nvPr>
            <p:ph type="sldNum" sz="quarter" idx="10"/>
          </p:nvPr>
        </p:nvSpPr>
        <p:spPr/>
        <p:txBody>
          <a:bodyPr/>
          <a:lstStyle/>
          <a:p>
            <a:fld id="{F91AE099-143B-48DF-910F-F4EA4A15320F}" type="slidenum">
              <a:rPr kumimoji="1" lang="ja-JP" altLang="en-US" smtClean="0"/>
              <a:t>13</a:t>
            </a:fld>
            <a:endParaRPr kumimoji="1" lang="ja-JP" altLang="en-US"/>
          </a:p>
        </p:txBody>
      </p:sp>
    </p:spTree>
    <p:extLst>
      <p:ext uri="{BB962C8B-B14F-4D97-AF65-F5344CB8AC3E}">
        <p14:creationId xmlns:p14="http://schemas.microsoft.com/office/powerpoint/2010/main" val="36236111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７つの重点分野を申し上げますと、</a:t>
            </a:r>
            <a:r>
              <a:rPr kumimoji="1" lang="ja-JP" altLang="en-US" sz="1200" dirty="0"/>
              <a:t>基本的教育と識字率向上、</a:t>
            </a:r>
            <a:r>
              <a:rPr lang="ja-JP" altLang="en-US" sz="1200" dirty="0"/>
              <a:t>地域社会の経済発展、</a:t>
            </a:r>
            <a:r>
              <a:rPr kumimoji="1" lang="ja-JP" altLang="en-US" sz="1200" dirty="0"/>
              <a:t>疾病予防と治療、</a:t>
            </a:r>
            <a:r>
              <a:rPr lang="ja-JP" altLang="en-US" sz="1200" dirty="0"/>
              <a:t>母子の健康、</a:t>
            </a:r>
            <a:r>
              <a:rPr kumimoji="1" lang="ja-JP" altLang="en-US" sz="1200" dirty="0"/>
              <a:t>平和構築と紛争予防、</a:t>
            </a:r>
            <a:r>
              <a:rPr lang="ja-JP" altLang="en-US" sz="1200" dirty="0"/>
              <a:t>水と衛生</a:t>
            </a:r>
            <a:r>
              <a:rPr kumimoji="1" lang="ja-JP" altLang="en-US" dirty="0"/>
              <a:t>と、新たに加わった環境の保全となっております。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グローバル補助金については、この７つの重点分野を中心として人道的奉仕であることが必要です。</a:t>
            </a:r>
            <a:endParaRPr kumimoji="1" lang="en-US" altLang="ja-JP" dirty="0"/>
          </a:p>
          <a:p>
            <a:pPr algn="l"/>
            <a:r>
              <a:rPr lang="ja-JP" altLang="ja-JP" sz="1800" b="1" kern="1200" dirty="0">
                <a:solidFill>
                  <a:srgbClr val="FF0000"/>
                </a:solidFill>
                <a:effectLst/>
                <a:latin typeface="Calibri" panose="020F0502020204030204" pitchFamily="34" charset="0"/>
                <a:ea typeface="ＭＳ Ｐゴシック" panose="020B0600070205080204" pitchFamily="50" charset="-128"/>
                <a:cs typeface="ＭＳ Ｐゴシック" panose="020B0600070205080204" pitchFamily="50" charset="-128"/>
              </a:rPr>
              <a:t>これらを考えると、日本では「基本的人権」として人間が生きていくうえで最低必要なものとして憲法や法律で守られている事柄です。</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ja-JP" sz="1800" b="1" kern="1200" dirty="0">
                <a:solidFill>
                  <a:srgbClr val="FF0000"/>
                </a:solidFill>
                <a:effectLst/>
                <a:latin typeface="Calibri" panose="020F0502020204030204" pitchFamily="34" charset="0"/>
                <a:ea typeface="ＭＳ Ｐゴシック" panose="020B0600070205080204" pitchFamily="50" charset="-128"/>
                <a:cs typeface="ＭＳ Ｐゴシック" panose="020B0600070205080204" pitchFamily="50" charset="-128"/>
              </a:rPr>
              <a:t>しかし、世界を見るとこの事すらが保障されていない国が圧倒的に多いのが現状です。　これらの国々の人々を支援するのが国際的な視野に立つ国際ロータリーとロータリー財団の視点です。</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r>
              <a:rPr lang="ja-JP" altLang="ja-JP" sz="1800" b="1" kern="1200" dirty="0">
                <a:solidFill>
                  <a:srgbClr val="FF0000"/>
                </a:solidFill>
                <a:effectLst/>
                <a:latin typeface="Calibri" panose="020F0502020204030204" pitchFamily="34" charset="0"/>
                <a:ea typeface="ＭＳ Ｐゴシック" panose="020B0600070205080204" pitchFamily="50" charset="-128"/>
                <a:cs typeface="ＭＳ Ｐゴシック" panose="020B0600070205080204" pitchFamily="50" charset="-128"/>
              </a:rPr>
              <a:t>我々個々のロータリークラブは、片目で地域を見て、もう一つの片目で世界を見る事が必要です。</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fld id="{F91AE099-143B-48DF-910F-F4EA4A15320F}" type="slidenum">
              <a:rPr kumimoji="1" lang="ja-JP" altLang="en-US" smtClean="0"/>
              <a:t>14</a:t>
            </a:fld>
            <a:endParaRPr kumimoji="1" lang="ja-JP" altLang="en-US"/>
          </a:p>
        </p:txBody>
      </p:sp>
    </p:spTree>
    <p:extLst>
      <p:ext uri="{BB962C8B-B14F-4D97-AF65-F5344CB8AC3E}">
        <p14:creationId xmlns:p14="http://schemas.microsoft.com/office/powerpoint/2010/main" val="12392829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年次基金への寄付は，皆様に申請いただける地区補助金やグローバル補助金等の原資となっております。</a:t>
            </a:r>
          </a:p>
          <a:p>
            <a:pPr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つまり年次基金寄付というのは、寄付をして終わりではなく、地区補助金を申請して、使うところまでがワンセットとなっています。</a:t>
            </a:r>
          </a:p>
          <a:p>
            <a:pPr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皆様方は多年にわたりロータリーの活動をとおして、地域社会の発展に発展してきたことと思います。地区補助金も地域社会の発展のため、みなさまのクラブ活動にお役立ていただければ幸いです。</a:t>
            </a:r>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133350" algn="just" defTabSz="914400" rtl="0" eaLnBrk="1" fontAlgn="auto" latinLnBrk="0" hangingPunct="1">
              <a:lnSpc>
                <a:spcPct val="100000"/>
              </a:lnSpc>
              <a:spcBef>
                <a:spcPts val="0"/>
              </a:spcBef>
              <a:spcAft>
                <a:spcPts val="0"/>
              </a:spcAft>
              <a:buClrTx/>
              <a:buSzTx/>
              <a:buFontTx/>
              <a:buNone/>
              <a:tabLst/>
              <a:defRPr/>
            </a:pP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地域にとってどのような奉仕が必要かは、地元クラブがよく知っているはずであり、かつ、地域にとって必要な奉仕をもっとも適切に実践できるのは地元クラブだと思います。</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TRF</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の基準にしたがい、もっとも効果的な地域貢献をしていただくのが、地区補助金の本旨だと考えています</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ただ、今申し上げましたとおり、地区補助金の原資はロータリー財団、いわゆる</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TRF</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から捻出されるものですから、ロータリー財団（</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TRF</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）の使命にあてはまる活動である必要があります。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地区補助金については、地区に裁量があるため、例年地区のロータリー財団と奉仕プロジェクトの皆様で合同で審査会を行っております。「</a:t>
            </a:r>
            <a:r>
              <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ロータリー財団（</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TRF</a:t>
            </a:r>
            <a:r>
              <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）の使命にあてはまる</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かどうか」の基準については毎年補助金管理セミナーでお配りしている補助金ハンドブックに記載しておりますので、ご確認ください。</a:t>
            </a:r>
            <a:endPar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800" b="1" kern="100" dirty="0">
                <a:solidFill>
                  <a:srgbClr val="FF0000"/>
                </a:solidFill>
                <a:effectLst/>
                <a:latin typeface="游明朝" panose="02020400000000000000" pitchFamily="18" charset="-128"/>
                <a:ea typeface="游明朝" panose="02020400000000000000" pitchFamily="18" charset="-128"/>
                <a:cs typeface="游明朝" panose="02020400000000000000" pitchFamily="18" charset="-128"/>
              </a:rPr>
              <a:t>また、補助金としてのルールに合致している事も必要です。　詳しくは補助金小委員会のプレゼンをお聞きください。</a:t>
            </a:r>
            <a:endPar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　グローバル補助金については、地区には審査権限がありません。補助金申請として適格な形式になるよう各クラブにアドバイスを差し上げ、</a:t>
            </a:r>
            <a:r>
              <a:rPr kumimoji="1"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TRF</a:t>
            </a:r>
            <a:r>
              <a:rPr kumimoji="1"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に判断していただくよう段取りをするにとどまっております。</a:t>
            </a:r>
            <a:endParaRPr kumimoji="1" lang="ja-JP" altLang="en-US" dirty="0"/>
          </a:p>
        </p:txBody>
      </p:sp>
      <p:sp>
        <p:nvSpPr>
          <p:cNvPr id="4" name="スライド番号プレースホルダー 3"/>
          <p:cNvSpPr>
            <a:spLocks noGrp="1"/>
          </p:cNvSpPr>
          <p:nvPr>
            <p:ph type="sldNum" sz="quarter" idx="10"/>
          </p:nvPr>
        </p:nvSpPr>
        <p:spPr/>
        <p:txBody>
          <a:bodyPr/>
          <a:lstStyle/>
          <a:p>
            <a:fld id="{F91AE099-143B-48DF-910F-F4EA4A15320F}" type="slidenum">
              <a:rPr kumimoji="1" lang="ja-JP" altLang="en-US" smtClean="0"/>
              <a:t>15</a:t>
            </a:fld>
            <a:endParaRPr kumimoji="1" lang="ja-JP" altLang="en-US"/>
          </a:p>
        </p:txBody>
      </p:sp>
    </p:spTree>
    <p:extLst>
      <p:ext uri="{BB962C8B-B14F-4D97-AF65-F5344CB8AC3E}">
        <p14:creationId xmlns:p14="http://schemas.microsoft.com/office/powerpoint/2010/main" val="40589792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補助金申請については、２月の補助金管理セミナーにおいてまた詳しく説明させていただきますのでどうぞよろしくお願いいたします。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800" b="1" kern="0" dirty="0">
                <a:solidFill>
                  <a:srgbClr val="FF0000"/>
                </a:solidFill>
                <a:effectLst/>
                <a:latin typeface="Arial" panose="020B0604020202020204" pitchFamily="34" charset="0"/>
                <a:ea typeface="游明朝" panose="02020400000000000000" pitchFamily="18" charset="-128"/>
                <a:cs typeface="Arial" panose="020B0604020202020204" pitchFamily="34" charset="0"/>
              </a:rPr>
              <a:t>次年度の事業に補助金を申請する予定があるクラブは今の内からその準備を始めて下さい。</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fld id="{F91AE099-143B-48DF-910F-F4EA4A15320F}" type="slidenum">
              <a:rPr kumimoji="1" lang="ja-JP" altLang="en-US" smtClean="0"/>
              <a:t>16</a:t>
            </a:fld>
            <a:endParaRPr kumimoji="1" lang="ja-JP" altLang="en-US"/>
          </a:p>
        </p:txBody>
      </p:sp>
    </p:spTree>
    <p:extLst>
      <p:ext uri="{BB962C8B-B14F-4D97-AF65-F5344CB8AC3E}">
        <p14:creationId xmlns:p14="http://schemas.microsoft.com/office/powerpoint/2010/main" val="30872484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年次基金への寄付がゼロのクラブを寄付ゼロクラブといい、日本全体で寄付ゼロクラブゼロを３年連続で達成していました。当地区では４年連続の寄付ゼロクラブゼロを達成しております。</a:t>
            </a:r>
            <a:endParaRPr kumimoji="1" lang="en-US" altLang="ja-JP" dirty="0"/>
          </a:p>
          <a:p>
            <a:r>
              <a:rPr kumimoji="1" lang="ja-JP" altLang="en-US" dirty="0"/>
              <a:t>残念ながら２０１９－２０年度においては、</a:t>
            </a:r>
            <a:r>
              <a:rPr kumimoji="1" lang="en-US" altLang="ja-JP" dirty="0"/>
              <a:t>2020</a:t>
            </a:r>
            <a:r>
              <a:rPr kumimoji="1" lang="ja-JP" altLang="en-US" dirty="0"/>
              <a:t>年</a:t>
            </a:r>
            <a:r>
              <a:rPr kumimoji="1" lang="en-US" altLang="ja-JP" dirty="0"/>
              <a:t>8</a:t>
            </a:r>
            <a:r>
              <a:rPr kumimoji="1" lang="ja-JP" altLang="en-US" dirty="0"/>
              <a:t>月</a:t>
            </a:r>
            <a:r>
              <a:rPr kumimoji="1" lang="en-US" altLang="ja-JP" dirty="0"/>
              <a:t>28</a:t>
            </a:r>
            <a:r>
              <a:rPr kumimoji="1" lang="ja-JP" altLang="en-US" dirty="0"/>
              <a:t>日現在において、暫定ではありますが、２６４０地区において３クラブが寄付ゼロだったと国際ロータリー日本事務局財団室から発表がなされています。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800" b="1" kern="1200" dirty="0">
                <a:solidFill>
                  <a:srgbClr val="FF0000"/>
                </a:solidFill>
                <a:effectLst/>
                <a:latin typeface="Calibri" panose="020F0502020204030204" pitchFamily="34" charset="0"/>
                <a:ea typeface="ＭＳ Ｐゴシック" panose="020B0600070205080204" pitchFamily="50" charset="-128"/>
                <a:cs typeface="ＭＳ Ｐゴシック" panose="020B0600070205080204" pitchFamily="50" charset="-128"/>
              </a:rPr>
              <a:t>もしも寄付ゼロが確定したらその地区は有名になってしまうでしょう。</a:t>
            </a:r>
            <a:endParaRPr kumimoji="1" lang="en-US" altLang="ja-JP" dirty="0"/>
          </a:p>
          <a:p>
            <a:r>
              <a:rPr kumimoji="1" lang="ja-JP" altLang="en-US" dirty="0"/>
              <a:t>もっとも、今後も当地区においては寄付ゼロクラブゼロへのご協力を何卒よろしくお願いいたします。</a:t>
            </a:r>
          </a:p>
        </p:txBody>
      </p:sp>
      <p:sp>
        <p:nvSpPr>
          <p:cNvPr id="4" name="スライド番号プレースホルダー 3"/>
          <p:cNvSpPr>
            <a:spLocks noGrp="1"/>
          </p:cNvSpPr>
          <p:nvPr>
            <p:ph type="sldNum" sz="quarter" idx="10"/>
          </p:nvPr>
        </p:nvSpPr>
        <p:spPr/>
        <p:txBody>
          <a:bodyPr/>
          <a:lstStyle/>
          <a:p>
            <a:fld id="{F91AE099-143B-48DF-910F-F4EA4A15320F}" type="slidenum">
              <a:rPr kumimoji="1" lang="ja-JP" altLang="en-US" smtClean="0"/>
              <a:t>17</a:t>
            </a:fld>
            <a:endParaRPr kumimoji="1" lang="ja-JP" altLang="en-US"/>
          </a:p>
        </p:txBody>
      </p:sp>
    </p:spTree>
    <p:extLst>
      <p:ext uri="{BB962C8B-B14F-4D97-AF65-F5344CB8AC3E}">
        <p14:creationId xmlns:p14="http://schemas.microsoft.com/office/powerpoint/2010/main" val="39978415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日本のロータリーでは、</a:t>
            </a:r>
            <a:r>
              <a:rPr kumimoji="1" lang="en-US" altLang="ja-JP" dirty="0"/>
              <a:t>2020</a:t>
            </a:r>
            <a:r>
              <a:rPr kumimoji="1" lang="ja-JP" altLang="en-US" dirty="0"/>
              <a:t>年ー</a:t>
            </a:r>
            <a:r>
              <a:rPr kumimoji="1" lang="en-US" altLang="ja-JP" dirty="0"/>
              <a:t>21</a:t>
            </a:r>
            <a:r>
              <a:rPr kumimoji="1" lang="ja-JP" altLang="en-US" dirty="0"/>
              <a:t>年度の寄付目標として、年次基金については一人当たり１５０ドル、ポリオプラスについては一人当たり３０ドルという数字を打ち出しています。みなさんもこの数字についてはどこかでお聞きしたことがあるのではないでしょうか。</a:t>
            </a:r>
          </a:p>
        </p:txBody>
      </p:sp>
      <p:sp>
        <p:nvSpPr>
          <p:cNvPr id="4" name="スライド番号プレースホルダー 3"/>
          <p:cNvSpPr>
            <a:spLocks noGrp="1"/>
          </p:cNvSpPr>
          <p:nvPr>
            <p:ph type="sldNum" sz="quarter" idx="10"/>
          </p:nvPr>
        </p:nvSpPr>
        <p:spPr/>
        <p:txBody>
          <a:bodyPr/>
          <a:lstStyle/>
          <a:p>
            <a:fld id="{F91AE099-143B-48DF-910F-F4EA4A15320F}" type="slidenum">
              <a:rPr kumimoji="1" lang="ja-JP" altLang="en-US" smtClean="0"/>
              <a:t>18</a:t>
            </a:fld>
            <a:endParaRPr kumimoji="1" lang="ja-JP" altLang="en-US"/>
          </a:p>
        </p:txBody>
      </p:sp>
    </p:spTree>
    <p:extLst>
      <p:ext uri="{BB962C8B-B14F-4D97-AF65-F5344CB8AC3E}">
        <p14:creationId xmlns:p14="http://schemas.microsoft.com/office/powerpoint/2010/main" val="1419037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indent="133350" algn="just"/>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ところで、</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２７９０地区のここ数年の課題として、年次基金寄付の一人当たりの金額が、関東</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10</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地区最下位またはその付近に低迷しつづけているということをみなさんご存じでしょうか</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私が財団資金管理寄付推進小委員会の委員長を引き継ぐにあたっても、この問題が要検討事項でした。</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なぜ最下位なのか？そもそも最下位とはどういうことなのか？</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当時の私の漠然とした考えでは、「１０地区の中で最下位になる地区はかならずいるのであるから、いたちごっこになってしまわないか」「最下位を脱するのを目指すとして、何位を目指すのだろうか」といったものでした。</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みなさんはどうお考えでしょうか。</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私が去年のデータをまとめていて気付いたことがあります。</a:t>
            </a:r>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　　データをご参照ください。</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当地区以外の地区は、一人当たりの年次基金寄付額が軒並み１５０ドル</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を超えている</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のがおわかりでしょうか。</a:t>
            </a: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この隔たりが、当地区が最下位である理由だと思います。</a:t>
            </a: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言いづらいことをはっきり言ってしまうと、当地区以外の地区は、年次基金一人当たり１５０ドルという目標達成に向け、ロータリー年度末に向けて寄付を行っているという現状が見えてきました。</a:t>
            </a: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したがって、２７９０地区が最下位を脱するためにはこの１５０ドルという数字を目標にすること</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が考えられます</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。１５０ドルという数字を達成したとしても、まだ２７９０地区が最下位である可能性は否定できませんが、これまでの最下位とは全く意味が異なると思っています。貰う側ではなく、ほかの地区</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や世界中のロータリークラブ</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を応援する側になっていくからです</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800" b="1" kern="1200" dirty="0">
                <a:solidFill>
                  <a:srgbClr val="FF0000"/>
                </a:solidFill>
                <a:effectLst/>
                <a:latin typeface="Calibri" panose="020F0502020204030204" pitchFamily="34" charset="0"/>
                <a:ea typeface="ＭＳ Ｐゴシック" panose="020B0600070205080204" pitchFamily="50" charset="-128"/>
                <a:cs typeface="Calibri" panose="020F0502020204030204" pitchFamily="34" charset="0"/>
              </a:rPr>
              <a:t>「最下位」というよりも、ロータリー財団の推奨であり目標である</a:t>
            </a:r>
            <a:r>
              <a:rPr lang="ja-JP" altLang="ja-JP" sz="1800" b="1" kern="1200" dirty="0">
                <a:solidFill>
                  <a:srgbClr val="FF0000"/>
                </a:solidFill>
                <a:effectLst/>
                <a:latin typeface="游明朝" panose="02020400000000000000" pitchFamily="18" charset="-128"/>
                <a:ea typeface="Calibri" panose="020F0502020204030204" pitchFamily="34" charset="0"/>
                <a:cs typeface="Times New Roman" panose="02020603050405020304" pitchFamily="18" charset="0"/>
              </a:rPr>
              <a:t>150</a:t>
            </a:r>
            <a:r>
              <a:rPr lang="ja-JP" altLang="ja-JP" sz="1800" b="1" kern="1200" dirty="0">
                <a:solidFill>
                  <a:srgbClr val="FF0000"/>
                </a:solidFill>
                <a:effectLst/>
                <a:latin typeface="Calibri" panose="020F0502020204030204" pitchFamily="34" charset="0"/>
                <a:ea typeface="ＭＳ Ｐゴシック" panose="020B0600070205080204" pitchFamily="50" charset="-128"/>
                <a:cs typeface="Calibri" panose="020F0502020204030204" pitchFamily="34" charset="0"/>
              </a:rPr>
              <a:t>ドルを下回る事が第一の問題だと考えます。</a:t>
            </a:r>
            <a:endParaRPr lang="en-US" altLang="ja-JP" sz="1800" b="1" kern="1200" dirty="0">
              <a:solidFill>
                <a:srgbClr val="FF0000"/>
              </a:solidFill>
              <a:effectLst/>
              <a:latin typeface="Calibri" panose="020F0502020204030204" pitchFamily="34" charset="0"/>
              <a:ea typeface="ＭＳ Ｐゴシック" panose="020B0600070205080204" pitchFamily="50" charset="-128"/>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800" dirty="0">
                <a:effectLst/>
                <a:ea typeface="游ゴシック" panose="020B0400000000000000" pitchFamily="50" charset="-128"/>
                <a:cs typeface="Times New Roman" panose="02020603050405020304" pitchFamily="18" charset="0"/>
              </a:rPr>
              <a:t>各クラブの寄付実績の一覧表は毎月クラブオールで皆さんのクラブに送ります</a:t>
            </a:r>
            <a:r>
              <a:rPr lang="ja-JP" altLang="en-US" sz="1800" b="1" kern="1200" dirty="0">
                <a:solidFill>
                  <a:srgbClr val="FF0000"/>
                </a:solidFill>
                <a:effectLst/>
                <a:latin typeface="Calibri" panose="020F0502020204030204" pitchFamily="34" charset="0"/>
                <a:ea typeface="ＭＳ Ｐゴシック" panose="020B0600070205080204" pitchFamily="50" charset="-128"/>
                <a:cs typeface="Calibri" panose="020F0502020204030204" pitchFamily="34" charset="0"/>
              </a:rPr>
              <a:t>のでご確認</a:t>
            </a:r>
            <a:r>
              <a:rPr lang="ja-JP" altLang="en-US" sz="1800" b="1" kern="1200">
                <a:solidFill>
                  <a:srgbClr val="FF0000"/>
                </a:solidFill>
                <a:effectLst/>
                <a:latin typeface="Calibri" panose="020F0502020204030204" pitchFamily="34" charset="0"/>
                <a:ea typeface="ＭＳ Ｐゴシック" panose="020B0600070205080204" pitchFamily="50" charset="-128"/>
                <a:cs typeface="Calibri" panose="020F0502020204030204" pitchFamily="34" charset="0"/>
              </a:rPr>
              <a:t>ください。</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fld id="{F91AE099-143B-48DF-910F-F4EA4A15320F}" type="slidenum">
              <a:rPr kumimoji="1" lang="ja-JP" altLang="en-US" smtClean="0"/>
              <a:t>19</a:t>
            </a:fld>
            <a:endParaRPr kumimoji="1" lang="ja-JP" altLang="en-US"/>
          </a:p>
        </p:txBody>
      </p:sp>
    </p:spTree>
    <p:extLst>
      <p:ext uri="{BB962C8B-B14F-4D97-AF65-F5344CB8AC3E}">
        <p14:creationId xmlns:p14="http://schemas.microsoft.com/office/powerpoint/2010/main" val="901290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今日のテーマとして、さらに細かく、上記①から④についてご説明させていただきます。最後にまとめさせていただきますが、頭の片隅に入れてお話を聞いていただければ幸いです。</a:t>
            </a:r>
          </a:p>
        </p:txBody>
      </p:sp>
      <p:sp>
        <p:nvSpPr>
          <p:cNvPr id="4" name="スライド番号プレースホルダー 3"/>
          <p:cNvSpPr>
            <a:spLocks noGrp="1"/>
          </p:cNvSpPr>
          <p:nvPr>
            <p:ph type="sldNum" sz="quarter" idx="10"/>
          </p:nvPr>
        </p:nvSpPr>
        <p:spPr/>
        <p:txBody>
          <a:bodyPr/>
          <a:lstStyle/>
          <a:p>
            <a:fld id="{F91AE099-143B-48DF-910F-F4EA4A15320F}" type="slidenum">
              <a:rPr kumimoji="1" lang="ja-JP" altLang="en-US" smtClean="0"/>
              <a:t>2</a:t>
            </a:fld>
            <a:endParaRPr kumimoji="1" lang="ja-JP" altLang="en-US"/>
          </a:p>
        </p:txBody>
      </p:sp>
    </p:spTree>
    <p:extLst>
      <p:ext uri="{BB962C8B-B14F-4D97-AF65-F5344CB8AC3E}">
        <p14:creationId xmlns:p14="http://schemas.microsoft.com/office/powerpoint/2010/main" val="24009752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こで、冒頭において、今日の小テーマを４つあげさせていただきましたが、覚えていただいているでしょうか。回答をお読みいただき、「「ロータリー財団とは何か」についてのご理解の一助としていただければ何よりです。</a:t>
            </a:r>
          </a:p>
        </p:txBody>
      </p:sp>
      <p:sp>
        <p:nvSpPr>
          <p:cNvPr id="4" name="スライド番号プレースホルダー 3"/>
          <p:cNvSpPr>
            <a:spLocks noGrp="1"/>
          </p:cNvSpPr>
          <p:nvPr>
            <p:ph type="sldNum" sz="quarter" idx="10"/>
          </p:nvPr>
        </p:nvSpPr>
        <p:spPr/>
        <p:txBody>
          <a:bodyPr/>
          <a:lstStyle/>
          <a:p>
            <a:fld id="{F91AE099-143B-48DF-910F-F4EA4A15320F}" type="slidenum">
              <a:rPr kumimoji="1" lang="ja-JP" altLang="en-US" smtClean="0"/>
              <a:t>20</a:t>
            </a:fld>
            <a:endParaRPr kumimoji="1" lang="ja-JP" altLang="en-US"/>
          </a:p>
        </p:txBody>
      </p:sp>
    </p:spTree>
    <p:extLst>
      <p:ext uri="{BB962C8B-B14F-4D97-AF65-F5344CB8AC3E}">
        <p14:creationId xmlns:p14="http://schemas.microsoft.com/office/powerpoint/2010/main" val="17146551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今年はコロナの影響があるため、寄付総額としては例年よりどうしても低くなるかと思います。余裕のあるロータリアンの皆様には例年よりも少々多めのご寄付を何卒よろしくお願いいたします。</a:t>
            </a:r>
            <a:endPar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寄付は第二の奉仕です。寄付へご協力いただければ幸甚です。</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33350" algn="just"/>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以上で</a:t>
            </a:r>
            <a:r>
              <a:rPr lang="ja-JP" altLang="en-US" sz="1800" kern="100" dirty="0">
                <a:effectLst/>
                <a:latin typeface="游明朝" panose="02020400000000000000" pitchFamily="18" charset="-128"/>
                <a:ea typeface="游明朝" panose="02020400000000000000" pitchFamily="18" charset="-128"/>
                <a:cs typeface="Times New Roman" panose="02020603050405020304" pitchFamily="18" charset="0"/>
              </a:rPr>
              <a:t>ご説明</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を終えさせていただきます。ご清聴いただきまして誠にありがとうございました。</a:t>
            </a:r>
          </a:p>
        </p:txBody>
      </p:sp>
      <p:sp>
        <p:nvSpPr>
          <p:cNvPr id="4" name="スライド番号プレースホルダー 3"/>
          <p:cNvSpPr>
            <a:spLocks noGrp="1"/>
          </p:cNvSpPr>
          <p:nvPr>
            <p:ph type="sldNum" sz="quarter" idx="10"/>
          </p:nvPr>
        </p:nvSpPr>
        <p:spPr/>
        <p:txBody>
          <a:bodyPr/>
          <a:lstStyle/>
          <a:p>
            <a:fld id="{F91AE099-143B-48DF-910F-F4EA4A15320F}" type="slidenum">
              <a:rPr kumimoji="1" lang="ja-JP" altLang="en-US" smtClean="0"/>
              <a:t>21</a:t>
            </a:fld>
            <a:endParaRPr kumimoji="1" lang="ja-JP" altLang="en-US"/>
          </a:p>
        </p:txBody>
      </p:sp>
    </p:spTree>
    <p:extLst>
      <p:ext uri="{BB962C8B-B14F-4D97-AF65-F5344CB8AC3E}">
        <p14:creationId xmlns:p14="http://schemas.microsoft.com/office/powerpoint/2010/main" val="1153840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さて、ここにいらっしゃる皆様は財団委員長として、クラブ内で寄付のお願いをする立場になると思いますが、そもそも、何故ロータリー財団に寄付をしなければならないのか、皆様ご存知でいらっしゃいますでしょうか。</a:t>
            </a:r>
            <a:endParaRPr kumimoji="1" lang="en-US" altLang="ja-JP" dirty="0"/>
          </a:p>
          <a:p>
            <a:pPr algn="l"/>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みなさんは</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「世界で良いことをしよう」（</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Doing good in the world</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）という標語を知っていますか。</a:t>
            </a:r>
          </a:p>
          <a:p>
            <a:pPr algn="l"/>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b="1" dirty="0">
                <a:solidFill>
                  <a:srgbClr val="FF0000"/>
                </a:solidFill>
                <a:effectLst/>
                <a:ea typeface="游明朝" panose="02020400000000000000" pitchFamily="18" charset="-128"/>
                <a:cs typeface="游明朝" panose="02020400000000000000" pitchFamily="18" charset="-128"/>
              </a:rPr>
              <a:t>1917年に</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ロータリーの国際大会において</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正式な標語として決定されたものです。</a:t>
            </a:r>
          </a:p>
          <a:p>
            <a:pPr algn="l"/>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この標語の意味を知るために</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ロータリー財団の歴史をごく簡単にご紹介いたします。</a:t>
            </a:r>
          </a:p>
          <a:p>
            <a:pPr algn="l"/>
            <a:r>
              <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kumimoji="1" lang="ja-JP" altLang="en-US" dirty="0"/>
          </a:p>
        </p:txBody>
      </p:sp>
      <p:sp>
        <p:nvSpPr>
          <p:cNvPr id="4" name="スライド番号プレースホルダー 3"/>
          <p:cNvSpPr>
            <a:spLocks noGrp="1"/>
          </p:cNvSpPr>
          <p:nvPr>
            <p:ph type="sldNum" sz="quarter" idx="10"/>
          </p:nvPr>
        </p:nvSpPr>
        <p:spPr/>
        <p:txBody>
          <a:bodyPr/>
          <a:lstStyle/>
          <a:p>
            <a:fld id="{F91AE099-143B-48DF-910F-F4EA4A15320F}" type="slidenum">
              <a:rPr kumimoji="1" lang="ja-JP" altLang="en-US" smtClean="0"/>
              <a:t>3</a:t>
            </a:fld>
            <a:endParaRPr kumimoji="1" lang="ja-JP" altLang="en-US"/>
          </a:p>
        </p:txBody>
      </p:sp>
    </p:spTree>
    <p:extLst>
      <p:ext uri="{BB962C8B-B14F-4D97-AF65-F5344CB8AC3E}">
        <p14:creationId xmlns:p14="http://schemas.microsoft.com/office/powerpoint/2010/main" val="1644011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ロータリー財団は</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世界第一次大戦後、ヨーロッパの戦傷者を支援する機運がアメリカにおいて起きました。そこで、</a:t>
            </a:r>
            <a:r>
              <a:rPr lang="ja-JP" altLang="ja-JP" sz="1800" b="1" dirty="0">
                <a:solidFill>
                  <a:srgbClr val="FF0000"/>
                </a:solidFill>
                <a:effectLst/>
                <a:ea typeface="游明朝" panose="02020400000000000000" pitchFamily="18" charset="-128"/>
                <a:cs typeface="游明朝" panose="02020400000000000000" pitchFamily="18" charset="-128"/>
              </a:rPr>
              <a:t>RI会長であった</a:t>
            </a:r>
            <a:r>
              <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アーチクランフが、</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1917</a:t>
            </a:r>
            <a:r>
              <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6</a:t>
            </a:r>
            <a:r>
              <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月</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18</a:t>
            </a:r>
            <a:r>
              <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日アトランタで開催された第</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8</a:t>
            </a:r>
            <a:r>
              <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回ロータリー年次大会において、世界でいいことをするための基金として設立したものです。</a:t>
            </a:r>
          </a:p>
          <a:p>
            <a:r>
              <a:rPr kumimoji="1" lang="ja-JP" altLang="en-US" dirty="0"/>
              <a:t>なんどかの組織改編があり、現在の組織になっています。たとえば、現在ではロータリーに対する寄付は税金の控除の対象になっていますが、これも先人の努力の賜物といえます。</a:t>
            </a:r>
          </a:p>
        </p:txBody>
      </p:sp>
      <p:sp>
        <p:nvSpPr>
          <p:cNvPr id="4" name="スライド番号プレースホルダー 3"/>
          <p:cNvSpPr>
            <a:spLocks noGrp="1"/>
          </p:cNvSpPr>
          <p:nvPr>
            <p:ph type="sldNum" sz="quarter" idx="10"/>
          </p:nvPr>
        </p:nvSpPr>
        <p:spPr/>
        <p:txBody>
          <a:bodyPr/>
          <a:lstStyle/>
          <a:p>
            <a:fld id="{F91AE099-143B-48DF-910F-F4EA4A15320F}" type="slidenum">
              <a:rPr kumimoji="1" lang="ja-JP" altLang="en-US" smtClean="0"/>
              <a:t>4</a:t>
            </a:fld>
            <a:endParaRPr kumimoji="1" lang="ja-JP" altLang="en-US"/>
          </a:p>
        </p:txBody>
      </p:sp>
    </p:spTree>
    <p:extLst>
      <p:ext uri="{BB962C8B-B14F-4D97-AF65-F5344CB8AC3E}">
        <p14:creationId xmlns:p14="http://schemas.microsoft.com/office/powerpoint/2010/main" val="620025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ロータリーの寄付は他の団体に寄付するお金ではございません。通常寄付と言うと、ユニセフですとか、赤十字に寄付されますが、ロータリーの寄付はロータリー財団に寄付されます。ここが他の寄付と大きな違いとなっております。</a:t>
            </a:r>
          </a:p>
          <a:p>
            <a:r>
              <a:rPr kumimoji="1" lang="ja-JP" altLang="en-US" dirty="0"/>
              <a:t>ロータリアンが事業を行うため、人件費等の経費が他寄付と違って少ないこと、ロータリー財団の使命にあてはまる奉仕活動のための資金となることが特徴となっております。</a:t>
            </a:r>
          </a:p>
        </p:txBody>
      </p:sp>
      <p:sp>
        <p:nvSpPr>
          <p:cNvPr id="4" name="スライド番号プレースホルダー 3"/>
          <p:cNvSpPr>
            <a:spLocks noGrp="1"/>
          </p:cNvSpPr>
          <p:nvPr>
            <p:ph type="sldNum" sz="quarter" idx="10"/>
          </p:nvPr>
        </p:nvSpPr>
        <p:spPr/>
        <p:txBody>
          <a:bodyPr/>
          <a:lstStyle/>
          <a:p>
            <a:fld id="{F91AE099-143B-48DF-910F-F4EA4A15320F}" type="slidenum">
              <a:rPr kumimoji="1" lang="ja-JP" altLang="en-US" smtClean="0"/>
              <a:t>5</a:t>
            </a:fld>
            <a:endParaRPr kumimoji="1" lang="ja-JP" altLang="en-US"/>
          </a:p>
        </p:txBody>
      </p:sp>
    </p:spTree>
    <p:extLst>
      <p:ext uri="{BB962C8B-B14F-4D97-AF65-F5344CB8AC3E}">
        <p14:creationId xmlns:p14="http://schemas.microsoft.com/office/powerpoint/2010/main" val="3966122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ロータリーへの寄付は、年次基金寄付、ポリオプラス、恒久基金寄付、その他寄付とございますが、わたくしからは主に年次基金寄付について、ご説明をさせて頂きます。</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fld id="{F91AE099-143B-48DF-910F-F4EA4A15320F}" type="slidenum">
              <a:rPr kumimoji="1" lang="ja-JP" altLang="en-US" smtClean="0"/>
              <a:t>6</a:t>
            </a:fld>
            <a:endParaRPr kumimoji="1" lang="ja-JP" altLang="en-US"/>
          </a:p>
        </p:txBody>
      </p:sp>
    </p:spTree>
    <p:extLst>
      <p:ext uri="{BB962C8B-B14F-4D97-AF65-F5344CB8AC3E}">
        <p14:creationId xmlns:p14="http://schemas.microsoft.com/office/powerpoint/2010/main" val="16097922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年次基金寄付は、毎年寄付をする事を強くお願いしております。皆様から集められた年次基金は３年間投資に回され、年度によって異なりますが、平均６％程度の収益を得てから活用に回されます。ロータリー財団の運営費は、この投資運用によって賄われており、皆様から寄付された寄付金は全額、事業の活動費に使われています。</a:t>
            </a:r>
            <a:endParaRPr kumimoji="1" lang="en-US" altLang="ja-JP" dirty="0"/>
          </a:p>
          <a:p>
            <a:pPr indent="133350" algn="just"/>
            <a:r>
              <a:rPr lang="ja-JP" altLang="ja-JP" sz="1200" kern="100" dirty="0">
                <a:solidFill>
                  <a:srgbClr val="000000"/>
                </a:solidFill>
                <a:effectLst/>
                <a:latin typeface="Calibri" panose="020F0502020204030204" pitchFamily="34" charset="0"/>
                <a:ea typeface="游明朝" panose="02020400000000000000" pitchFamily="18" charset="-128"/>
                <a:cs typeface="Calibri" panose="020F0502020204030204" pitchFamily="34" charset="0"/>
              </a:rPr>
              <a:t>年次基金は財団による</a:t>
            </a:r>
            <a:r>
              <a:rPr lang="en-US" altLang="ja-JP" sz="1200" kern="100" dirty="0">
                <a:solidFill>
                  <a:srgbClr val="000000"/>
                </a:solidFill>
                <a:effectLst/>
                <a:latin typeface="Calibri" panose="020F0502020204030204" pitchFamily="34" charset="0"/>
                <a:ea typeface="游明朝" panose="02020400000000000000" pitchFamily="18" charset="-128"/>
                <a:cs typeface="Calibri" panose="020F0502020204030204" pitchFamily="34" charset="0"/>
              </a:rPr>
              <a:t>3</a:t>
            </a:r>
            <a:r>
              <a:rPr lang="ja-JP" altLang="en-US" sz="1200" kern="100" dirty="0">
                <a:solidFill>
                  <a:srgbClr val="000000"/>
                </a:solidFill>
                <a:effectLst/>
                <a:latin typeface="Calibri" panose="020F0502020204030204" pitchFamily="34" charset="0"/>
                <a:ea typeface="游明朝" panose="02020400000000000000" pitchFamily="18" charset="-128"/>
                <a:cs typeface="Calibri" panose="020F0502020204030204" pitchFamily="34" charset="0"/>
              </a:rPr>
              <a:t>年間の</a:t>
            </a:r>
            <a:r>
              <a:rPr lang="ja-JP" altLang="ja-JP" sz="1200" kern="100" dirty="0">
                <a:solidFill>
                  <a:srgbClr val="000000"/>
                </a:solidFill>
                <a:effectLst/>
                <a:latin typeface="Calibri" panose="020F0502020204030204" pitchFamily="34" charset="0"/>
                <a:ea typeface="游明朝" panose="02020400000000000000" pitchFamily="18" charset="-128"/>
                <a:cs typeface="Calibri" panose="020F0502020204030204" pitchFamily="34" charset="0"/>
              </a:rPr>
              <a:t>運用ののち、シェアシステムにより地区財団活動資金として地区に配分され、皆様の奉仕プロジェクトの補助金として活用されています。</a:t>
            </a:r>
            <a:endPar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fld id="{F91AE099-143B-48DF-910F-F4EA4A15320F}" type="slidenum">
              <a:rPr kumimoji="1" lang="ja-JP" altLang="en-US" smtClean="0"/>
              <a:t>7</a:t>
            </a:fld>
            <a:endParaRPr kumimoji="1" lang="ja-JP" altLang="en-US"/>
          </a:p>
        </p:txBody>
      </p:sp>
    </p:spTree>
    <p:extLst>
      <p:ext uri="{BB962C8B-B14F-4D97-AF65-F5344CB8AC3E}">
        <p14:creationId xmlns:p14="http://schemas.microsoft.com/office/powerpoint/2010/main" val="2789257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年次基金寄付はシェアスステムという仕組みに基づき、寄付された金額の半額はロータリー財団によって管理・運営されます。これを国際財団活動資金、ＷＦ、</a:t>
            </a:r>
            <a:r>
              <a:rPr kumimoji="1" lang="en-US" altLang="ja-JP" dirty="0"/>
              <a:t>World Fund</a:t>
            </a:r>
            <a:r>
              <a:rPr kumimoji="1" lang="ja-JP" altLang="en-US" dirty="0" err="1"/>
              <a:t>、</a:t>
            </a:r>
            <a:r>
              <a:rPr kumimoji="1" lang="ja-JP" altLang="en-US" dirty="0"/>
              <a:t>ワールドファンドと呼びます。もう半額は寄付した地区に還元され、地区によって管理・運営されます。これを地区財団活動資金、ＤＤＦ、</a:t>
            </a:r>
            <a:r>
              <a:rPr kumimoji="1" lang="en-US" altLang="ja-JP" dirty="0"/>
              <a:t>District Designated Fund</a:t>
            </a:r>
            <a:r>
              <a:rPr kumimoji="1" lang="ja-JP" altLang="en-US" dirty="0" err="1"/>
              <a:t>、</a:t>
            </a:r>
            <a:r>
              <a:rPr kumimoji="1" lang="ja-JP" altLang="en-US" dirty="0"/>
              <a:t>ディストリクト・デジグネーテッド・ファンドと呼びます。年次基金寄付はきっちり半額ずつ、ロータリー財団と地区に分配されます。</a:t>
            </a:r>
          </a:p>
        </p:txBody>
      </p:sp>
      <p:sp>
        <p:nvSpPr>
          <p:cNvPr id="4" name="スライド番号プレースホルダー 3"/>
          <p:cNvSpPr>
            <a:spLocks noGrp="1"/>
          </p:cNvSpPr>
          <p:nvPr>
            <p:ph type="sldNum" sz="quarter" idx="10"/>
          </p:nvPr>
        </p:nvSpPr>
        <p:spPr/>
        <p:txBody>
          <a:bodyPr/>
          <a:lstStyle/>
          <a:p>
            <a:fld id="{F91AE099-143B-48DF-910F-F4EA4A15320F}" type="slidenum">
              <a:rPr kumimoji="1" lang="ja-JP" altLang="en-US" smtClean="0"/>
              <a:t>8</a:t>
            </a:fld>
            <a:endParaRPr kumimoji="1" lang="ja-JP" altLang="en-US"/>
          </a:p>
        </p:txBody>
      </p:sp>
    </p:spTree>
    <p:extLst>
      <p:ext uri="{BB962C8B-B14F-4D97-AF65-F5344CB8AC3E}">
        <p14:creationId xmlns:p14="http://schemas.microsoft.com/office/powerpoint/2010/main" val="3625819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シェアシステムによる寄付金の流れを説明したフローチャートがこちらです。</a:t>
            </a:r>
          </a:p>
        </p:txBody>
      </p:sp>
      <p:sp>
        <p:nvSpPr>
          <p:cNvPr id="4" name="スライド番号プレースホルダー 3"/>
          <p:cNvSpPr>
            <a:spLocks noGrp="1"/>
          </p:cNvSpPr>
          <p:nvPr>
            <p:ph type="sldNum" sz="quarter" idx="10"/>
          </p:nvPr>
        </p:nvSpPr>
        <p:spPr/>
        <p:txBody>
          <a:bodyPr/>
          <a:lstStyle/>
          <a:p>
            <a:fld id="{F91AE099-143B-48DF-910F-F4EA4A15320F}" type="slidenum">
              <a:rPr kumimoji="1" lang="ja-JP" altLang="en-US" smtClean="0"/>
              <a:t>9</a:t>
            </a:fld>
            <a:endParaRPr kumimoji="1" lang="ja-JP" altLang="en-US"/>
          </a:p>
        </p:txBody>
      </p:sp>
    </p:spTree>
    <p:extLst>
      <p:ext uri="{BB962C8B-B14F-4D97-AF65-F5344CB8AC3E}">
        <p14:creationId xmlns:p14="http://schemas.microsoft.com/office/powerpoint/2010/main" val="1309095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8067C3B-957B-4AE7-9ACC-8371FBB409B4}"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EE7939-278F-4210-922A-0AE9232857EE}" type="slidenum">
              <a:rPr kumimoji="1" lang="ja-JP" altLang="en-US" smtClean="0"/>
              <a:t>‹#›</a:t>
            </a:fld>
            <a:endParaRPr kumimoji="1" lang="ja-JP" altLang="en-US"/>
          </a:p>
        </p:txBody>
      </p:sp>
    </p:spTree>
    <p:extLst>
      <p:ext uri="{BB962C8B-B14F-4D97-AF65-F5344CB8AC3E}">
        <p14:creationId xmlns:p14="http://schemas.microsoft.com/office/powerpoint/2010/main" val="1304129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8067C3B-957B-4AE7-9ACC-8371FBB409B4}"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EE7939-278F-4210-922A-0AE9232857EE}" type="slidenum">
              <a:rPr kumimoji="1" lang="ja-JP" altLang="en-US" smtClean="0"/>
              <a:t>‹#›</a:t>
            </a:fld>
            <a:endParaRPr kumimoji="1" lang="ja-JP" altLang="en-US"/>
          </a:p>
        </p:txBody>
      </p:sp>
    </p:spTree>
    <p:extLst>
      <p:ext uri="{BB962C8B-B14F-4D97-AF65-F5344CB8AC3E}">
        <p14:creationId xmlns:p14="http://schemas.microsoft.com/office/powerpoint/2010/main" val="3595162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8067C3B-957B-4AE7-9ACC-8371FBB409B4}"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EE7939-278F-4210-922A-0AE9232857EE}" type="slidenum">
              <a:rPr kumimoji="1" lang="ja-JP" altLang="en-US" smtClean="0"/>
              <a:t>‹#›</a:t>
            </a:fld>
            <a:endParaRPr kumimoji="1" lang="ja-JP" altLang="en-US"/>
          </a:p>
        </p:txBody>
      </p:sp>
    </p:spTree>
    <p:extLst>
      <p:ext uri="{BB962C8B-B14F-4D97-AF65-F5344CB8AC3E}">
        <p14:creationId xmlns:p14="http://schemas.microsoft.com/office/powerpoint/2010/main" val="3459318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8067C3B-957B-4AE7-9ACC-8371FBB409B4}"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EE7939-278F-4210-922A-0AE9232857EE}" type="slidenum">
              <a:rPr kumimoji="1" lang="ja-JP" altLang="en-US" smtClean="0"/>
              <a:t>‹#›</a:t>
            </a:fld>
            <a:endParaRPr kumimoji="1" lang="ja-JP" altLang="en-US"/>
          </a:p>
        </p:txBody>
      </p:sp>
    </p:spTree>
    <p:extLst>
      <p:ext uri="{BB962C8B-B14F-4D97-AF65-F5344CB8AC3E}">
        <p14:creationId xmlns:p14="http://schemas.microsoft.com/office/powerpoint/2010/main" val="2205756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8067C3B-957B-4AE7-9ACC-8371FBB409B4}" type="datetimeFigureOut">
              <a:rPr kumimoji="1" lang="ja-JP" altLang="en-US" smtClean="0"/>
              <a:t>2020/9/11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EE7939-278F-4210-922A-0AE9232857EE}" type="slidenum">
              <a:rPr kumimoji="1" lang="ja-JP" altLang="en-US" smtClean="0"/>
              <a:t>‹#›</a:t>
            </a:fld>
            <a:endParaRPr kumimoji="1" lang="ja-JP" altLang="en-US"/>
          </a:p>
        </p:txBody>
      </p:sp>
    </p:spTree>
    <p:extLst>
      <p:ext uri="{BB962C8B-B14F-4D97-AF65-F5344CB8AC3E}">
        <p14:creationId xmlns:p14="http://schemas.microsoft.com/office/powerpoint/2010/main" val="2799222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8067C3B-957B-4AE7-9ACC-8371FBB409B4}" type="datetimeFigureOut">
              <a:rPr kumimoji="1" lang="ja-JP" altLang="en-US" smtClean="0"/>
              <a:t>2020/9/11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EE7939-278F-4210-922A-0AE9232857EE}" type="slidenum">
              <a:rPr kumimoji="1" lang="ja-JP" altLang="en-US" smtClean="0"/>
              <a:t>‹#›</a:t>
            </a:fld>
            <a:endParaRPr kumimoji="1" lang="ja-JP" altLang="en-US"/>
          </a:p>
        </p:txBody>
      </p:sp>
    </p:spTree>
    <p:extLst>
      <p:ext uri="{BB962C8B-B14F-4D97-AF65-F5344CB8AC3E}">
        <p14:creationId xmlns:p14="http://schemas.microsoft.com/office/powerpoint/2010/main" val="2048858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8067C3B-957B-4AE7-9ACC-8371FBB409B4}" type="datetimeFigureOut">
              <a:rPr kumimoji="1" lang="ja-JP" altLang="en-US" smtClean="0"/>
              <a:t>2020/9/11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1EE7939-278F-4210-922A-0AE9232857EE}" type="slidenum">
              <a:rPr kumimoji="1" lang="ja-JP" altLang="en-US" smtClean="0"/>
              <a:t>‹#›</a:t>
            </a:fld>
            <a:endParaRPr kumimoji="1" lang="ja-JP" altLang="en-US"/>
          </a:p>
        </p:txBody>
      </p:sp>
    </p:spTree>
    <p:extLst>
      <p:ext uri="{BB962C8B-B14F-4D97-AF65-F5344CB8AC3E}">
        <p14:creationId xmlns:p14="http://schemas.microsoft.com/office/powerpoint/2010/main" val="1079037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8067C3B-957B-4AE7-9ACC-8371FBB409B4}" type="datetimeFigureOut">
              <a:rPr kumimoji="1" lang="ja-JP" altLang="en-US" smtClean="0"/>
              <a:t>2020/9/11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1EE7939-278F-4210-922A-0AE9232857EE}" type="slidenum">
              <a:rPr kumimoji="1" lang="ja-JP" altLang="en-US" smtClean="0"/>
              <a:t>‹#›</a:t>
            </a:fld>
            <a:endParaRPr kumimoji="1" lang="ja-JP" altLang="en-US"/>
          </a:p>
        </p:txBody>
      </p:sp>
    </p:spTree>
    <p:extLst>
      <p:ext uri="{BB962C8B-B14F-4D97-AF65-F5344CB8AC3E}">
        <p14:creationId xmlns:p14="http://schemas.microsoft.com/office/powerpoint/2010/main" val="4258288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8067C3B-957B-4AE7-9ACC-8371FBB409B4}" type="datetimeFigureOut">
              <a:rPr kumimoji="1" lang="ja-JP" altLang="en-US" smtClean="0"/>
              <a:t>2020/9/11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1EE7939-278F-4210-922A-0AE9232857EE}" type="slidenum">
              <a:rPr kumimoji="1" lang="ja-JP" altLang="en-US" smtClean="0"/>
              <a:t>‹#›</a:t>
            </a:fld>
            <a:endParaRPr kumimoji="1" lang="ja-JP" altLang="en-US"/>
          </a:p>
        </p:txBody>
      </p:sp>
    </p:spTree>
    <p:extLst>
      <p:ext uri="{BB962C8B-B14F-4D97-AF65-F5344CB8AC3E}">
        <p14:creationId xmlns:p14="http://schemas.microsoft.com/office/powerpoint/2010/main" val="372112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8067C3B-957B-4AE7-9ACC-8371FBB409B4}" type="datetimeFigureOut">
              <a:rPr kumimoji="1" lang="ja-JP" altLang="en-US" smtClean="0"/>
              <a:t>2020/9/11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EE7939-278F-4210-922A-0AE9232857EE}" type="slidenum">
              <a:rPr kumimoji="1" lang="ja-JP" altLang="en-US" smtClean="0"/>
              <a:t>‹#›</a:t>
            </a:fld>
            <a:endParaRPr kumimoji="1" lang="ja-JP" altLang="en-US"/>
          </a:p>
        </p:txBody>
      </p:sp>
    </p:spTree>
    <p:extLst>
      <p:ext uri="{BB962C8B-B14F-4D97-AF65-F5344CB8AC3E}">
        <p14:creationId xmlns:p14="http://schemas.microsoft.com/office/powerpoint/2010/main" val="1617366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8067C3B-957B-4AE7-9ACC-8371FBB409B4}" type="datetimeFigureOut">
              <a:rPr kumimoji="1" lang="ja-JP" altLang="en-US" smtClean="0"/>
              <a:t>2020/9/11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EE7939-278F-4210-922A-0AE9232857EE}" type="slidenum">
              <a:rPr kumimoji="1" lang="ja-JP" altLang="en-US" smtClean="0"/>
              <a:t>‹#›</a:t>
            </a:fld>
            <a:endParaRPr kumimoji="1" lang="ja-JP" altLang="en-US"/>
          </a:p>
        </p:txBody>
      </p:sp>
    </p:spTree>
    <p:extLst>
      <p:ext uri="{BB962C8B-B14F-4D97-AF65-F5344CB8AC3E}">
        <p14:creationId xmlns:p14="http://schemas.microsoft.com/office/powerpoint/2010/main" val="86719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067C3B-957B-4AE7-9ACC-8371FBB409B4}" type="datetimeFigureOut">
              <a:rPr kumimoji="1" lang="ja-JP" altLang="en-US" smtClean="0"/>
              <a:t>2020/9/11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EE7939-278F-4210-922A-0AE9232857EE}" type="slidenum">
              <a:rPr kumimoji="1" lang="ja-JP" altLang="en-US" smtClean="0"/>
              <a:t>‹#›</a:t>
            </a:fld>
            <a:endParaRPr kumimoji="1" lang="ja-JP" altLang="en-US"/>
          </a:p>
        </p:txBody>
      </p:sp>
    </p:spTree>
    <p:extLst>
      <p:ext uri="{BB962C8B-B14F-4D97-AF65-F5344CB8AC3E}">
        <p14:creationId xmlns:p14="http://schemas.microsoft.com/office/powerpoint/2010/main" val="389789402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4394" y="1736764"/>
            <a:ext cx="8893475" cy="3351813"/>
          </a:xfrm>
          <a:prstGeom prst="rect">
            <a:avLst/>
          </a:prstGeom>
        </p:spPr>
      </p:pic>
      <p:sp>
        <p:nvSpPr>
          <p:cNvPr id="6" name="正方形/長方形 5"/>
          <p:cNvSpPr/>
          <p:nvPr/>
        </p:nvSpPr>
        <p:spPr>
          <a:xfrm>
            <a:off x="6894157" y="5421237"/>
            <a:ext cx="5128161" cy="1238801"/>
          </a:xfrm>
          <a:prstGeom prst="rect">
            <a:avLst/>
          </a:prstGeom>
        </p:spPr>
        <p:txBody>
          <a:bodyPr wrap="square">
            <a:spAutoFit/>
          </a:bodyPr>
          <a:lstStyle/>
          <a:p>
            <a:endParaRPr lang="ja-JP" altLang="en-US" sz="1050" dirty="0">
              <a:solidFill>
                <a:srgbClr val="000000"/>
              </a:solidFill>
              <a:latin typeface="ＭＳ Ｐゴシック" panose="020B0600070205080204" pitchFamily="50" charset="-128"/>
            </a:endParaRPr>
          </a:p>
          <a:p>
            <a:r>
              <a:rPr lang="ja-JP" altLang="en-US" sz="3200" dirty="0">
                <a:solidFill>
                  <a:srgbClr val="1F487C"/>
                </a:solidFill>
                <a:latin typeface="ＭＳ Ｐゴシック" panose="020B0600070205080204" pitchFamily="50" charset="-128"/>
              </a:rPr>
              <a:t>ロータリー財団資金管理寄付推進小委員会</a:t>
            </a:r>
            <a:endParaRPr lang="ja-JP" altLang="en-US" sz="3200" dirty="0"/>
          </a:p>
        </p:txBody>
      </p:sp>
    </p:spTree>
    <p:extLst>
      <p:ext uri="{BB962C8B-B14F-4D97-AF65-F5344CB8AC3E}">
        <p14:creationId xmlns:p14="http://schemas.microsoft.com/office/powerpoint/2010/main" val="3978104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9BD9D779-2DF2-44BC-B7BC-105418D36530}"/>
              </a:ext>
            </a:extLst>
          </p:cNvPr>
          <p:cNvSpPr>
            <a:spLocks noGrp="1"/>
          </p:cNvSpPr>
          <p:nvPr>
            <p:ph type="title"/>
          </p:nvPr>
        </p:nvSpPr>
        <p:spPr/>
        <p:txBody>
          <a:bodyPr/>
          <a:lstStyle/>
          <a:p>
            <a:endParaRPr lang="ja-JP" altLang="en-US" dirty="0"/>
          </a:p>
        </p:txBody>
      </p:sp>
      <p:sp>
        <p:nvSpPr>
          <p:cNvPr id="3" name="コンテンツ プレースホルダー 2">
            <a:extLst>
              <a:ext uri="{FF2B5EF4-FFF2-40B4-BE49-F238E27FC236}">
                <a16:creationId xmlns:a16="http://schemas.microsoft.com/office/drawing/2014/main" id="{7E03B67A-A1C5-4171-94EA-7FDF693AD447}"/>
              </a:ext>
            </a:extLst>
          </p:cNvPr>
          <p:cNvSpPr>
            <a:spLocks noGrp="1"/>
          </p:cNvSpPr>
          <p:nvPr>
            <p:ph idx="1"/>
          </p:nvPr>
        </p:nvSpPr>
        <p:spPr/>
        <p:txBody>
          <a:bodyPr/>
          <a:lstStyle/>
          <a:p>
            <a:endParaRPr lang="ja-JP" altLang="en-US"/>
          </a:p>
        </p:txBody>
      </p:sp>
      <p:pic>
        <p:nvPicPr>
          <p:cNvPr id="5" name="図 4">
            <a:extLst>
              <a:ext uri="{FF2B5EF4-FFF2-40B4-BE49-F238E27FC236}">
                <a16:creationId xmlns:a16="http://schemas.microsoft.com/office/drawing/2014/main" id="{B8EB9723-FC97-4674-822E-658ED15B641D}"/>
              </a:ext>
            </a:extLst>
          </p:cNvPr>
          <p:cNvPicPr>
            <a:picLocks noChangeAspect="1"/>
          </p:cNvPicPr>
          <p:nvPr/>
        </p:nvPicPr>
        <p:blipFill>
          <a:blip r:embed="rId3"/>
          <a:stretch>
            <a:fillRect/>
          </a:stretch>
        </p:blipFill>
        <p:spPr>
          <a:xfrm>
            <a:off x="2362200" y="666750"/>
            <a:ext cx="7467600" cy="5524500"/>
          </a:xfrm>
          <a:prstGeom prst="rect">
            <a:avLst/>
          </a:prstGeom>
        </p:spPr>
      </p:pic>
    </p:spTree>
    <p:extLst>
      <p:ext uri="{BB962C8B-B14F-4D97-AF65-F5344CB8AC3E}">
        <p14:creationId xmlns:p14="http://schemas.microsoft.com/office/powerpoint/2010/main" val="3306540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9BD9D779-2DF2-44BC-B7BC-105418D36530}"/>
              </a:ext>
            </a:extLst>
          </p:cNvPr>
          <p:cNvSpPr>
            <a:spLocks noGrp="1"/>
          </p:cNvSpPr>
          <p:nvPr>
            <p:ph type="title"/>
          </p:nvPr>
        </p:nvSpPr>
        <p:spPr/>
        <p:txBody>
          <a:bodyPr/>
          <a:lstStyle/>
          <a:p>
            <a:endParaRPr lang="ja-JP" altLang="en-US" dirty="0"/>
          </a:p>
        </p:txBody>
      </p:sp>
      <p:sp>
        <p:nvSpPr>
          <p:cNvPr id="3" name="コンテンツ プレースホルダー 2">
            <a:extLst>
              <a:ext uri="{FF2B5EF4-FFF2-40B4-BE49-F238E27FC236}">
                <a16:creationId xmlns:a16="http://schemas.microsoft.com/office/drawing/2014/main" id="{65001848-314A-46BE-8C15-96436772E140}"/>
              </a:ext>
            </a:extLst>
          </p:cNvPr>
          <p:cNvSpPr>
            <a:spLocks noGrp="1"/>
          </p:cNvSpPr>
          <p:nvPr>
            <p:ph idx="1"/>
          </p:nvPr>
        </p:nvSpPr>
        <p:spPr/>
        <p:txBody>
          <a:bodyPr/>
          <a:lstStyle/>
          <a:p>
            <a:endParaRPr lang="ja-JP" altLang="en-US"/>
          </a:p>
        </p:txBody>
      </p:sp>
      <p:pic>
        <p:nvPicPr>
          <p:cNvPr id="8" name="図 7">
            <a:extLst>
              <a:ext uri="{FF2B5EF4-FFF2-40B4-BE49-F238E27FC236}">
                <a16:creationId xmlns:a16="http://schemas.microsoft.com/office/drawing/2014/main" id="{4CB26DE8-5D6B-47AE-93C1-621A9DEDC111}"/>
              </a:ext>
            </a:extLst>
          </p:cNvPr>
          <p:cNvPicPr>
            <a:picLocks noChangeAspect="1"/>
          </p:cNvPicPr>
          <p:nvPr/>
        </p:nvPicPr>
        <p:blipFill>
          <a:blip r:embed="rId3"/>
          <a:stretch>
            <a:fillRect/>
          </a:stretch>
        </p:blipFill>
        <p:spPr>
          <a:xfrm>
            <a:off x="2586037" y="742950"/>
            <a:ext cx="7019925" cy="5372100"/>
          </a:xfrm>
          <a:prstGeom prst="rect">
            <a:avLst/>
          </a:prstGeom>
        </p:spPr>
      </p:pic>
    </p:spTree>
    <p:extLst>
      <p:ext uri="{BB962C8B-B14F-4D97-AF65-F5344CB8AC3E}">
        <p14:creationId xmlns:p14="http://schemas.microsoft.com/office/powerpoint/2010/main" val="3434903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solidFill>
            <a:schemeClr val="accent1">
              <a:lumMod val="75000"/>
            </a:schemeClr>
          </a:solidFill>
        </p:spPr>
        <p:txBody>
          <a:bodyPr/>
          <a:lstStyle/>
          <a:p>
            <a:pPr algn="ctr"/>
            <a:r>
              <a:rPr kumimoji="1" lang="ja-JP" altLang="en-US" dirty="0">
                <a:solidFill>
                  <a:schemeClr val="bg1"/>
                </a:solidFill>
              </a:rPr>
              <a:t>国際財団活動資金・ＷＦ</a:t>
            </a:r>
          </a:p>
        </p:txBody>
      </p:sp>
      <p:sp>
        <p:nvSpPr>
          <p:cNvPr id="3" name="コンテンツ プレースホルダー 2"/>
          <p:cNvSpPr>
            <a:spLocks noGrp="1"/>
          </p:cNvSpPr>
          <p:nvPr>
            <p:ph idx="1"/>
          </p:nvPr>
        </p:nvSpPr>
        <p:spPr>
          <a:xfrm>
            <a:off x="838200" y="1984075"/>
            <a:ext cx="10425953" cy="4382219"/>
          </a:xfrm>
        </p:spPr>
        <p:txBody>
          <a:bodyPr>
            <a:normAutofit/>
          </a:bodyPr>
          <a:lstStyle/>
          <a:p>
            <a:pPr marL="0" indent="0">
              <a:buNone/>
            </a:pPr>
            <a:r>
              <a:rPr lang="ja-JP" altLang="en-US" sz="3200" dirty="0"/>
              <a:t>使用用途の具体例</a:t>
            </a:r>
            <a:endParaRPr lang="en-US" altLang="ja-JP" sz="3200" dirty="0"/>
          </a:p>
          <a:p>
            <a:r>
              <a:rPr lang="ja-JP" altLang="en-US" sz="3200" dirty="0"/>
              <a:t>世界中のポリオウイルス保有国に行ってポリオワクチンを飲ませる活動</a:t>
            </a:r>
            <a:endParaRPr lang="en-US" altLang="ja-JP" sz="3200" dirty="0"/>
          </a:p>
          <a:p>
            <a:r>
              <a:rPr lang="ja-JP" altLang="en-US" sz="3200" dirty="0"/>
              <a:t>紛争解決と平和構築の活動</a:t>
            </a:r>
          </a:p>
          <a:p>
            <a:r>
              <a:rPr lang="ja-JP" altLang="en-US" sz="3200" dirty="0"/>
              <a:t>衛生的な水が飲める環境づくり</a:t>
            </a:r>
            <a:endParaRPr lang="en-US" altLang="ja-JP" sz="3200" dirty="0"/>
          </a:p>
          <a:p>
            <a:r>
              <a:rPr lang="ja-JP" altLang="en-US" sz="3200" dirty="0"/>
              <a:t>教育が行き届かない地域への支援</a:t>
            </a:r>
            <a:endParaRPr lang="en-US" altLang="ja-JP" sz="3200" dirty="0"/>
          </a:p>
          <a:p>
            <a:r>
              <a:rPr lang="ja-JP" altLang="en-US" sz="3200" dirty="0"/>
              <a:t>平和の構築を目指す学生への奨学金</a:t>
            </a:r>
            <a:endParaRPr lang="en-US" altLang="ja-JP" sz="3200" dirty="0"/>
          </a:p>
          <a:p>
            <a:r>
              <a:rPr lang="ja-JP" altLang="en-US" sz="3200" dirty="0"/>
              <a:t>その他</a:t>
            </a:r>
            <a:endParaRPr lang="en-US" altLang="ja-JP" sz="3200" dirty="0"/>
          </a:p>
          <a:p>
            <a:endParaRPr lang="en-US" altLang="ja-JP" sz="3200" dirty="0"/>
          </a:p>
        </p:txBody>
      </p:sp>
    </p:spTree>
    <p:extLst>
      <p:ext uri="{BB962C8B-B14F-4D97-AF65-F5344CB8AC3E}">
        <p14:creationId xmlns:p14="http://schemas.microsoft.com/office/powerpoint/2010/main" val="3056864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solidFill>
            <a:schemeClr val="accent1">
              <a:lumMod val="75000"/>
            </a:schemeClr>
          </a:solidFill>
        </p:spPr>
        <p:txBody>
          <a:bodyPr/>
          <a:lstStyle/>
          <a:p>
            <a:pPr algn="ctr"/>
            <a:r>
              <a:rPr lang="ja-JP" altLang="en-US" dirty="0">
                <a:solidFill>
                  <a:schemeClr val="bg1"/>
                </a:solidFill>
              </a:rPr>
              <a:t>地区</a:t>
            </a:r>
            <a:r>
              <a:rPr kumimoji="1" lang="ja-JP" altLang="en-US" dirty="0">
                <a:solidFill>
                  <a:schemeClr val="bg1"/>
                </a:solidFill>
              </a:rPr>
              <a:t>財団活動資金・ＤＤＦ</a:t>
            </a:r>
          </a:p>
        </p:txBody>
      </p:sp>
      <p:sp>
        <p:nvSpPr>
          <p:cNvPr id="3" name="コンテンツ プレースホルダー 2"/>
          <p:cNvSpPr>
            <a:spLocks noGrp="1"/>
          </p:cNvSpPr>
          <p:nvPr>
            <p:ph idx="1"/>
          </p:nvPr>
        </p:nvSpPr>
        <p:spPr>
          <a:xfrm>
            <a:off x="838200" y="1984075"/>
            <a:ext cx="10425953" cy="4382219"/>
          </a:xfrm>
        </p:spPr>
        <p:txBody>
          <a:bodyPr>
            <a:normAutofit fontScale="85000" lnSpcReduction="20000"/>
          </a:bodyPr>
          <a:lstStyle/>
          <a:p>
            <a:r>
              <a:rPr lang="ja-JP" altLang="en-US" sz="4300" dirty="0"/>
              <a:t>地区補助金</a:t>
            </a:r>
            <a:br>
              <a:rPr lang="en-US" altLang="ja-JP" sz="4300" dirty="0"/>
            </a:br>
            <a:r>
              <a:rPr lang="ja-JP" altLang="en-US" sz="4300" dirty="0"/>
              <a:t>→用途を地区の裁量で柔軟に決定できる</a:t>
            </a:r>
            <a:br>
              <a:rPr lang="en-US" altLang="ja-JP" sz="4300" dirty="0"/>
            </a:br>
            <a:r>
              <a:rPr lang="ja-JP" altLang="en-US" sz="4300" dirty="0"/>
              <a:t>→６つの重点分野に関連する必要はない</a:t>
            </a:r>
            <a:endParaRPr lang="en-US" altLang="ja-JP" sz="4300" dirty="0"/>
          </a:p>
          <a:p>
            <a:pPr marL="0" indent="0">
              <a:buNone/>
            </a:pPr>
            <a:r>
              <a:rPr lang="ja-JP" altLang="en-US" sz="4300" dirty="0"/>
              <a:t>　　</a:t>
            </a:r>
            <a:r>
              <a:rPr lang="ja-JP" altLang="en-US" sz="4300" dirty="0">
                <a:solidFill>
                  <a:srgbClr val="FF0000"/>
                </a:solidFill>
              </a:rPr>
              <a:t>（次年度から７つになります）</a:t>
            </a:r>
            <a:endParaRPr lang="en-US" altLang="ja-JP" sz="4300" dirty="0">
              <a:solidFill>
                <a:srgbClr val="FF0000"/>
              </a:solidFill>
            </a:endParaRPr>
          </a:p>
          <a:p>
            <a:r>
              <a:rPr lang="ja-JP" altLang="en-US" sz="4300" dirty="0"/>
              <a:t>グローバル補助金（ＧＧ・</a:t>
            </a:r>
            <a:r>
              <a:rPr lang="en-US" altLang="ja-JP" sz="4300" dirty="0"/>
              <a:t>Global Grants</a:t>
            </a:r>
            <a:r>
              <a:rPr lang="ja-JP" altLang="en-US" sz="4300" dirty="0"/>
              <a:t>）</a:t>
            </a:r>
            <a:br>
              <a:rPr lang="en-US" altLang="ja-JP" sz="4300" dirty="0"/>
            </a:br>
            <a:r>
              <a:rPr lang="ja-JP" altLang="en-US" sz="4300" dirty="0"/>
              <a:t>→６つの重点分野を中心とした人道的奉仕</a:t>
            </a:r>
            <a:br>
              <a:rPr lang="en-US" altLang="ja-JP" sz="4300" dirty="0"/>
            </a:br>
            <a:r>
              <a:rPr lang="ja-JP" altLang="en-US" sz="4300" dirty="0"/>
              <a:t>→ＤＤＦとＷＦから同額の支援</a:t>
            </a:r>
            <a:br>
              <a:rPr lang="en-US" altLang="ja-JP" sz="4300" dirty="0"/>
            </a:br>
            <a:r>
              <a:rPr lang="ja-JP" altLang="en-US" sz="4300" dirty="0"/>
              <a:t>→大規模な国際的活動を支援</a:t>
            </a:r>
            <a:br>
              <a:rPr lang="en-US" altLang="ja-JP" sz="3200" dirty="0"/>
            </a:br>
            <a:br>
              <a:rPr lang="en-US" altLang="ja-JP" sz="3200" dirty="0"/>
            </a:br>
            <a:endParaRPr lang="en-US" altLang="ja-JP" sz="3200" dirty="0"/>
          </a:p>
        </p:txBody>
      </p:sp>
    </p:spTree>
    <p:extLst>
      <p:ext uri="{BB962C8B-B14F-4D97-AF65-F5344CB8AC3E}">
        <p14:creationId xmlns:p14="http://schemas.microsoft.com/office/powerpoint/2010/main" val="2378834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solidFill>
            <a:schemeClr val="accent1">
              <a:lumMod val="75000"/>
            </a:schemeClr>
          </a:solidFill>
        </p:spPr>
        <p:txBody>
          <a:bodyPr/>
          <a:lstStyle/>
          <a:p>
            <a:pPr algn="ctr"/>
            <a:r>
              <a:rPr lang="ja-JP" altLang="en-US" dirty="0">
                <a:solidFill>
                  <a:srgbClr val="FF0000"/>
                </a:solidFill>
              </a:rPr>
              <a:t>７</a:t>
            </a:r>
            <a:r>
              <a:rPr kumimoji="1" lang="ja-JP" altLang="en-US" dirty="0">
                <a:solidFill>
                  <a:schemeClr val="bg1"/>
                </a:solidFill>
              </a:rPr>
              <a:t>つの重点分野</a:t>
            </a:r>
          </a:p>
        </p:txBody>
      </p:sp>
      <p:sp>
        <p:nvSpPr>
          <p:cNvPr id="3" name="コンテンツ プレースホルダー 2"/>
          <p:cNvSpPr>
            <a:spLocks noGrp="1"/>
          </p:cNvSpPr>
          <p:nvPr>
            <p:ph idx="1"/>
          </p:nvPr>
        </p:nvSpPr>
        <p:spPr>
          <a:xfrm>
            <a:off x="883023" y="1925949"/>
            <a:ext cx="10425953" cy="4428552"/>
          </a:xfrm>
        </p:spPr>
        <p:txBody>
          <a:bodyPr>
            <a:normAutofit fontScale="92500" lnSpcReduction="20000"/>
          </a:bodyPr>
          <a:lstStyle/>
          <a:p>
            <a:r>
              <a:rPr kumimoji="1" lang="ja-JP" altLang="en-US" sz="4800" dirty="0"/>
              <a:t>基本的教育と識字率向上</a:t>
            </a:r>
            <a:endParaRPr kumimoji="1" lang="en-US" altLang="ja-JP" sz="4800" dirty="0"/>
          </a:p>
          <a:p>
            <a:r>
              <a:rPr lang="ja-JP" altLang="en-US" sz="4800" dirty="0"/>
              <a:t>地域社会の経済発展</a:t>
            </a:r>
            <a:endParaRPr lang="en-US" altLang="ja-JP" sz="4800" dirty="0"/>
          </a:p>
          <a:p>
            <a:r>
              <a:rPr kumimoji="1" lang="ja-JP" altLang="en-US" sz="4800" dirty="0"/>
              <a:t>疾病予防と治療</a:t>
            </a:r>
            <a:endParaRPr kumimoji="1" lang="en-US" altLang="ja-JP" sz="4800" dirty="0"/>
          </a:p>
          <a:p>
            <a:r>
              <a:rPr lang="ja-JP" altLang="en-US" sz="4800" dirty="0"/>
              <a:t>母子の健康</a:t>
            </a:r>
            <a:endParaRPr lang="en-US" altLang="ja-JP" sz="4800" dirty="0"/>
          </a:p>
          <a:p>
            <a:r>
              <a:rPr kumimoji="1" lang="ja-JP" altLang="en-US" sz="4800" dirty="0"/>
              <a:t>平和構築と紛争予防</a:t>
            </a:r>
            <a:endParaRPr kumimoji="1" lang="en-US" altLang="ja-JP" sz="4800" dirty="0"/>
          </a:p>
          <a:p>
            <a:r>
              <a:rPr lang="ja-JP" altLang="en-US" sz="4800" dirty="0"/>
              <a:t>水と衛生</a:t>
            </a:r>
            <a:endParaRPr lang="en-US" altLang="ja-JP" sz="4800" dirty="0"/>
          </a:p>
          <a:p>
            <a:r>
              <a:rPr kumimoji="1" lang="ja-JP" altLang="en-US" sz="4800" dirty="0">
                <a:solidFill>
                  <a:srgbClr val="FF0000"/>
                </a:solidFill>
              </a:rPr>
              <a:t>環境の保全（新しい分野）</a:t>
            </a:r>
            <a:endParaRPr kumimoji="1" lang="en-US" altLang="ja-JP" sz="4800" dirty="0">
              <a:solidFill>
                <a:srgbClr val="FF0000"/>
              </a:solidFill>
            </a:endParaRPr>
          </a:p>
          <a:p>
            <a:endParaRPr lang="en-US" altLang="ja-JP" sz="4800" dirty="0"/>
          </a:p>
        </p:txBody>
      </p:sp>
    </p:spTree>
    <p:extLst>
      <p:ext uri="{BB962C8B-B14F-4D97-AF65-F5344CB8AC3E}">
        <p14:creationId xmlns:p14="http://schemas.microsoft.com/office/powerpoint/2010/main" val="1979771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solidFill>
            <a:schemeClr val="accent1">
              <a:lumMod val="75000"/>
            </a:schemeClr>
          </a:solidFill>
        </p:spPr>
        <p:txBody>
          <a:bodyPr/>
          <a:lstStyle/>
          <a:p>
            <a:pPr algn="ctr"/>
            <a:r>
              <a:rPr lang="ja-JP" altLang="en-US" dirty="0">
                <a:solidFill>
                  <a:schemeClr val="bg1"/>
                </a:solidFill>
              </a:rPr>
              <a:t>地区</a:t>
            </a:r>
            <a:r>
              <a:rPr kumimoji="1" lang="ja-JP" altLang="en-US" dirty="0">
                <a:solidFill>
                  <a:schemeClr val="bg1"/>
                </a:solidFill>
              </a:rPr>
              <a:t>財団活動資金・ＤＤＦ</a:t>
            </a:r>
          </a:p>
        </p:txBody>
      </p:sp>
      <p:sp>
        <p:nvSpPr>
          <p:cNvPr id="3" name="コンテンツ プレースホルダー 2"/>
          <p:cNvSpPr>
            <a:spLocks noGrp="1"/>
          </p:cNvSpPr>
          <p:nvPr>
            <p:ph idx="1"/>
          </p:nvPr>
        </p:nvSpPr>
        <p:spPr>
          <a:xfrm>
            <a:off x="838200" y="1984075"/>
            <a:ext cx="10425953" cy="4382219"/>
          </a:xfrm>
        </p:spPr>
        <p:txBody>
          <a:bodyPr>
            <a:normAutofit fontScale="85000" lnSpcReduction="20000"/>
          </a:bodyPr>
          <a:lstStyle/>
          <a:p>
            <a:r>
              <a:rPr lang="ja-JP" altLang="en-US" sz="4300" dirty="0"/>
              <a:t>地区補助金</a:t>
            </a:r>
            <a:br>
              <a:rPr lang="en-US" altLang="ja-JP" sz="4300" dirty="0"/>
            </a:br>
            <a:r>
              <a:rPr lang="ja-JP" altLang="en-US" sz="4300" dirty="0"/>
              <a:t>→用途を地区の裁量で柔軟に決定できる</a:t>
            </a:r>
            <a:br>
              <a:rPr lang="en-US" altLang="ja-JP" sz="4300" dirty="0"/>
            </a:br>
            <a:r>
              <a:rPr lang="ja-JP" altLang="en-US" sz="4300" dirty="0"/>
              <a:t>→７つの重点分野に関連する必要はない</a:t>
            </a:r>
            <a:endParaRPr lang="en-US" altLang="ja-JP" sz="4300" dirty="0"/>
          </a:p>
          <a:p>
            <a:pPr marL="0" indent="0">
              <a:buNone/>
            </a:pPr>
            <a:r>
              <a:rPr lang="ja-JP" altLang="en-US" sz="4300" dirty="0"/>
              <a:t>　→ロータリー財団の使命に合致する事業</a:t>
            </a:r>
            <a:endParaRPr lang="en-US" altLang="ja-JP" sz="4300" dirty="0"/>
          </a:p>
          <a:p>
            <a:r>
              <a:rPr lang="ja-JP" altLang="en-US" sz="4300" dirty="0"/>
              <a:t>グローバル補助金（ＧＧ・</a:t>
            </a:r>
            <a:r>
              <a:rPr lang="en-US" altLang="ja-JP" sz="4300" dirty="0"/>
              <a:t>Global Grants</a:t>
            </a:r>
            <a:r>
              <a:rPr lang="ja-JP" altLang="en-US" sz="4300" dirty="0"/>
              <a:t>）</a:t>
            </a:r>
            <a:br>
              <a:rPr lang="en-US" altLang="ja-JP" sz="4300" dirty="0"/>
            </a:br>
            <a:r>
              <a:rPr lang="ja-JP" altLang="en-US" sz="4300" dirty="0"/>
              <a:t>→７つの重点分野を中心とした人道的奉仕</a:t>
            </a:r>
            <a:br>
              <a:rPr lang="en-US" altLang="ja-JP" sz="4300" dirty="0"/>
            </a:br>
            <a:r>
              <a:rPr lang="ja-JP" altLang="en-US" sz="4300" dirty="0"/>
              <a:t>→ＤＤＦとＷＦから同額の支援</a:t>
            </a:r>
            <a:br>
              <a:rPr lang="en-US" altLang="ja-JP" sz="4300" dirty="0"/>
            </a:br>
            <a:r>
              <a:rPr lang="ja-JP" altLang="en-US" sz="4300" dirty="0"/>
              <a:t>→大規模な国際的活動を支援</a:t>
            </a:r>
            <a:br>
              <a:rPr lang="en-US" altLang="ja-JP" sz="3200" dirty="0"/>
            </a:br>
            <a:br>
              <a:rPr lang="en-US" altLang="ja-JP" sz="3200" dirty="0"/>
            </a:br>
            <a:endParaRPr lang="en-US" altLang="ja-JP" sz="3200" dirty="0"/>
          </a:p>
        </p:txBody>
      </p:sp>
    </p:spTree>
    <p:extLst>
      <p:ext uri="{BB962C8B-B14F-4D97-AF65-F5344CB8AC3E}">
        <p14:creationId xmlns:p14="http://schemas.microsoft.com/office/powerpoint/2010/main" val="271176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solidFill>
            <a:schemeClr val="accent1">
              <a:lumMod val="75000"/>
            </a:schemeClr>
          </a:solidFill>
        </p:spPr>
        <p:txBody>
          <a:bodyPr/>
          <a:lstStyle/>
          <a:p>
            <a:pPr algn="ctr"/>
            <a:r>
              <a:rPr kumimoji="1" lang="ja-JP" altLang="en-US" dirty="0">
                <a:solidFill>
                  <a:schemeClr val="bg1"/>
                </a:solidFill>
              </a:rPr>
              <a:t>地区ロータリー財団の年間スケジュール</a:t>
            </a:r>
          </a:p>
        </p:txBody>
      </p:sp>
      <p:sp>
        <p:nvSpPr>
          <p:cNvPr id="3" name="コンテンツ プレースホルダー 2"/>
          <p:cNvSpPr>
            <a:spLocks noGrp="1"/>
          </p:cNvSpPr>
          <p:nvPr>
            <p:ph idx="1"/>
          </p:nvPr>
        </p:nvSpPr>
        <p:spPr>
          <a:xfrm>
            <a:off x="838200" y="2125980"/>
            <a:ext cx="10425953" cy="4526280"/>
          </a:xfrm>
        </p:spPr>
        <p:txBody>
          <a:bodyPr>
            <a:normAutofit/>
          </a:bodyPr>
          <a:lstStyle/>
          <a:p>
            <a:pPr marL="0" indent="0">
              <a:buNone/>
            </a:pPr>
            <a:r>
              <a:rPr kumimoji="1" lang="ja-JP" altLang="en-US" sz="6000" dirty="0"/>
              <a:t>７月　年度初め</a:t>
            </a:r>
            <a:endParaRPr kumimoji="1" lang="en-US" altLang="ja-JP" sz="6000" dirty="0"/>
          </a:p>
          <a:p>
            <a:pPr marL="0" indent="0">
              <a:buNone/>
            </a:pPr>
            <a:r>
              <a:rPr kumimoji="1" lang="ja-JP" altLang="en-US" sz="6000" dirty="0"/>
              <a:t>９月　ロータリー財団セミナー</a:t>
            </a:r>
            <a:endParaRPr kumimoji="1" lang="en-US" altLang="ja-JP" sz="6000" dirty="0"/>
          </a:p>
          <a:p>
            <a:pPr marL="0" indent="0">
              <a:buNone/>
            </a:pPr>
            <a:r>
              <a:rPr kumimoji="1" lang="ja-JP" altLang="en-US" sz="6000" dirty="0"/>
              <a:t>２月　補助金管理セミナー</a:t>
            </a:r>
            <a:endParaRPr kumimoji="1" lang="en-US" altLang="ja-JP" sz="6000" dirty="0"/>
          </a:p>
          <a:p>
            <a:pPr marL="0" indent="0">
              <a:buNone/>
            </a:pPr>
            <a:r>
              <a:rPr kumimoji="1" lang="ja-JP" altLang="en-US" sz="6000" dirty="0"/>
              <a:t>４月　地区協議会</a:t>
            </a:r>
            <a:endParaRPr kumimoji="1" lang="en-US" altLang="ja-JP" sz="6000" dirty="0"/>
          </a:p>
        </p:txBody>
      </p:sp>
    </p:spTree>
    <p:extLst>
      <p:ext uri="{BB962C8B-B14F-4D97-AF65-F5344CB8AC3E}">
        <p14:creationId xmlns:p14="http://schemas.microsoft.com/office/powerpoint/2010/main" val="889796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solidFill>
            <a:schemeClr val="accent1">
              <a:lumMod val="75000"/>
            </a:schemeClr>
          </a:solidFill>
        </p:spPr>
        <p:txBody>
          <a:bodyPr/>
          <a:lstStyle/>
          <a:p>
            <a:pPr algn="ctr"/>
            <a:r>
              <a:rPr kumimoji="1" lang="ja-JP" altLang="en-US" dirty="0">
                <a:solidFill>
                  <a:schemeClr val="bg1"/>
                </a:solidFill>
              </a:rPr>
              <a:t>寄付ゼロクラブ</a:t>
            </a:r>
          </a:p>
        </p:txBody>
      </p:sp>
      <p:sp>
        <p:nvSpPr>
          <p:cNvPr id="3" name="コンテンツ プレースホルダー 2"/>
          <p:cNvSpPr>
            <a:spLocks noGrp="1"/>
          </p:cNvSpPr>
          <p:nvPr>
            <p:ph idx="1"/>
          </p:nvPr>
        </p:nvSpPr>
        <p:spPr>
          <a:xfrm>
            <a:off x="883023" y="1925949"/>
            <a:ext cx="10425953" cy="4428552"/>
          </a:xfrm>
        </p:spPr>
        <p:txBody>
          <a:bodyPr>
            <a:normAutofit/>
          </a:bodyPr>
          <a:lstStyle/>
          <a:p>
            <a:pPr marL="0" indent="0">
              <a:buNone/>
            </a:pPr>
            <a:r>
              <a:rPr lang="ja-JP" altLang="en-US" sz="4800" dirty="0"/>
              <a:t>年次基金への寄付がゼロのクラブ</a:t>
            </a:r>
            <a:endParaRPr lang="en-US" altLang="ja-JP" sz="4800" dirty="0"/>
          </a:p>
          <a:p>
            <a:pPr marL="0" indent="0">
              <a:buNone/>
            </a:pPr>
            <a:r>
              <a:rPr lang="ja-JP" altLang="en-US" sz="4800" dirty="0"/>
              <a:t>→寄付ゼロクラブ</a:t>
            </a:r>
            <a:r>
              <a:rPr lang="ja-JP" altLang="en-US" sz="4800" dirty="0">
                <a:solidFill>
                  <a:srgbClr val="FF0000"/>
                </a:solidFill>
              </a:rPr>
              <a:t>ゼロ</a:t>
            </a:r>
            <a:r>
              <a:rPr lang="ja-JP" altLang="en-US" sz="4800" dirty="0"/>
              <a:t>を！</a:t>
            </a:r>
            <a:endParaRPr lang="en-US" altLang="ja-JP" sz="4800" dirty="0"/>
          </a:p>
        </p:txBody>
      </p:sp>
    </p:spTree>
    <p:extLst>
      <p:ext uri="{BB962C8B-B14F-4D97-AF65-F5344CB8AC3E}">
        <p14:creationId xmlns:p14="http://schemas.microsoft.com/office/powerpoint/2010/main" val="1310139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solidFill>
            <a:schemeClr val="accent1">
              <a:lumMod val="75000"/>
            </a:schemeClr>
          </a:solidFill>
        </p:spPr>
        <p:txBody>
          <a:bodyPr/>
          <a:lstStyle/>
          <a:p>
            <a:pPr algn="ctr"/>
            <a:r>
              <a:rPr kumimoji="1" lang="ja-JP" altLang="en-US" dirty="0">
                <a:solidFill>
                  <a:schemeClr val="bg1"/>
                </a:solidFill>
              </a:rPr>
              <a:t>２０－２１年度の寄付目標（日本）</a:t>
            </a:r>
          </a:p>
        </p:txBody>
      </p:sp>
      <p:sp>
        <p:nvSpPr>
          <p:cNvPr id="3" name="コンテンツ プレースホルダー 2"/>
          <p:cNvSpPr>
            <a:spLocks noGrp="1"/>
          </p:cNvSpPr>
          <p:nvPr>
            <p:ph idx="1"/>
          </p:nvPr>
        </p:nvSpPr>
        <p:spPr>
          <a:xfrm>
            <a:off x="883023" y="1925949"/>
            <a:ext cx="10425953" cy="4428552"/>
          </a:xfrm>
        </p:spPr>
        <p:txBody>
          <a:bodyPr>
            <a:normAutofit/>
          </a:bodyPr>
          <a:lstStyle/>
          <a:p>
            <a:pPr marL="0" indent="0">
              <a:buNone/>
            </a:pPr>
            <a:r>
              <a:rPr lang="ja-JP" altLang="en-US" sz="4800" dirty="0"/>
              <a:t>年次基金寄付</a:t>
            </a:r>
            <a:endParaRPr lang="en-US" altLang="ja-JP" sz="4800" dirty="0"/>
          </a:p>
          <a:p>
            <a:pPr marL="0" indent="0">
              <a:buNone/>
            </a:pPr>
            <a:r>
              <a:rPr lang="ja-JP" altLang="en-US" sz="4800" dirty="0"/>
              <a:t>→一人当たり１５０ドル</a:t>
            </a:r>
            <a:endParaRPr lang="en-US" altLang="ja-JP" sz="4800" dirty="0"/>
          </a:p>
          <a:p>
            <a:pPr marL="0" indent="0">
              <a:buNone/>
            </a:pPr>
            <a:r>
              <a:rPr lang="ja-JP" altLang="en-US" sz="4800" dirty="0"/>
              <a:t>ポリオプラス</a:t>
            </a:r>
            <a:endParaRPr lang="en-US" altLang="ja-JP" sz="4800" dirty="0"/>
          </a:p>
          <a:p>
            <a:pPr marL="0" indent="0">
              <a:buNone/>
            </a:pPr>
            <a:r>
              <a:rPr lang="ja-JP" altLang="en-US" sz="4800" dirty="0"/>
              <a:t>→一人当たり３０ドル</a:t>
            </a:r>
            <a:endParaRPr lang="en-US" altLang="ja-JP" sz="4800" dirty="0"/>
          </a:p>
        </p:txBody>
      </p:sp>
    </p:spTree>
    <p:extLst>
      <p:ext uri="{BB962C8B-B14F-4D97-AF65-F5344CB8AC3E}">
        <p14:creationId xmlns:p14="http://schemas.microsoft.com/office/powerpoint/2010/main" val="28714333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838200" y="365125"/>
            <a:ext cx="10515600" cy="1084113"/>
          </a:xfrm>
          <a:solidFill>
            <a:schemeClr val="accent1">
              <a:lumMod val="75000"/>
            </a:schemeClr>
          </a:solidFill>
        </p:spPr>
        <p:txBody>
          <a:bodyPr/>
          <a:lstStyle/>
          <a:p>
            <a:pPr algn="ctr"/>
            <a:r>
              <a:rPr kumimoji="1" lang="ja-JP" altLang="en-US" dirty="0">
                <a:solidFill>
                  <a:schemeClr val="bg1"/>
                </a:solidFill>
              </a:rPr>
              <a:t>関東１０地区における寄付額の推移</a:t>
            </a:r>
          </a:p>
        </p:txBody>
      </p:sp>
      <p:graphicFrame>
        <p:nvGraphicFramePr>
          <p:cNvPr id="4" name="表 3"/>
          <p:cNvGraphicFramePr>
            <a:graphicFrameLocks noGrp="1"/>
          </p:cNvGraphicFramePr>
          <p:nvPr>
            <p:extLst>
              <p:ext uri="{D42A27DB-BD31-4B8C-83A1-F6EECF244321}">
                <p14:modId xmlns:p14="http://schemas.microsoft.com/office/powerpoint/2010/main" val="3752656525"/>
              </p:ext>
            </p:extLst>
          </p:nvPr>
        </p:nvGraphicFramePr>
        <p:xfrm>
          <a:off x="838200" y="1841098"/>
          <a:ext cx="10515601" cy="4754880"/>
        </p:xfrm>
        <a:graphic>
          <a:graphicData uri="http://schemas.openxmlformats.org/drawingml/2006/table">
            <a:tbl>
              <a:tblPr firstRow="1" bandRow="1">
                <a:tableStyleId>{5C22544A-7EE6-4342-B048-85BDC9FD1C3A}</a:tableStyleId>
              </a:tblPr>
              <a:tblGrid>
                <a:gridCol w="1757717">
                  <a:extLst>
                    <a:ext uri="{9D8B030D-6E8A-4147-A177-3AD203B41FA5}">
                      <a16:colId xmlns:a16="http://schemas.microsoft.com/office/drawing/2014/main" val="20001"/>
                    </a:ext>
                  </a:extLst>
                </a:gridCol>
                <a:gridCol w="1597392">
                  <a:extLst>
                    <a:ext uri="{9D8B030D-6E8A-4147-A177-3AD203B41FA5}">
                      <a16:colId xmlns:a16="http://schemas.microsoft.com/office/drawing/2014/main" val="20002"/>
                    </a:ext>
                  </a:extLst>
                </a:gridCol>
                <a:gridCol w="1638112">
                  <a:extLst>
                    <a:ext uri="{9D8B030D-6E8A-4147-A177-3AD203B41FA5}">
                      <a16:colId xmlns:a16="http://schemas.microsoft.com/office/drawing/2014/main" val="20003"/>
                    </a:ext>
                  </a:extLst>
                </a:gridCol>
                <a:gridCol w="1771180">
                  <a:extLst>
                    <a:ext uri="{9D8B030D-6E8A-4147-A177-3AD203B41FA5}">
                      <a16:colId xmlns:a16="http://schemas.microsoft.com/office/drawing/2014/main" val="20004"/>
                    </a:ext>
                  </a:extLst>
                </a:gridCol>
                <a:gridCol w="1836963">
                  <a:extLst>
                    <a:ext uri="{9D8B030D-6E8A-4147-A177-3AD203B41FA5}">
                      <a16:colId xmlns:a16="http://schemas.microsoft.com/office/drawing/2014/main" val="20005"/>
                    </a:ext>
                  </a:extLst>
                </a:gridCol>
                <a:gridCol w="1914237">
                  <a:extLst>
                    <a:ext uri="{9D8B030D-6E8A-4147-A177-3AD203B41FA5}">
                      <a16:colId xmlns:a16="http://schemas.microsoft.com/office/drawing/2014/main" val="20006"/>
                    </a:ext>
                  </a:extLst>
                </a:gridCol>
              </a:tblGrid>
              <a:tr h="394363">
                <a:tc>
                  <a:txBody>
                    <a:bodyPr/>
                    <a:lstStyle/>
                    <a:p>
                      <a:pPr algn="ctr"/>
                      <a:r>
                        <a:rPr kumimoji="1" lang="ja-JP" altLang="en-US" sz="2000" dirty="0"/>
                        <a:t>地区番号</a:t>
                      </a:r>
                    </a:p>
                  </a:txBody>
                  <a:tcPr/>
                </a:tc>
                <a:tc>
                  <a:txBody>
                    <a:bodyPr/>
                    <a:lstStyle/>
                    <a:p>
                      <a:pPr algn="ctr"/>
                      <a:r>
                        <a:rPr kumimoji="1" lang="en-US" altLang="ja-JP" sz="2000" dirty="0"/>
                        <a:t>2014-15</a:t>
                      </a:r>
                      <a:endParaRPr kumimoji="1" lang="ja-JP" altLang="en-US" sz="2000" dirty="0"/>
                    </a:p>
                  </a:txBody>
                  <a:tcPr/>
                </a:tc>
                <a:tc>
                  <a:txBody>
                    <a:bodyPr/>
                    <a:lstStyle/>
                    <a:p>
                      <a:pPr algn="ctr"/>
                      <a:r>
                        <a:rPr kumimoji="1" lang="en-US" altLang="ja-JP" sz="2000" dirty="0"/>
                        <a:t>2015-16</a:t>
                      </a:r>
                      <a:endParaRPr kumimoji="1" lang="ja-JP" altLang="en-US" sz="2000" dirty="0"/>
                    </a:p>
                  </a:txBody>
                  <a:tcPr/>
                </a:tc>
                <a:tc>
                  <a:txBody>
                    <a:bodyPr/>
                    <a:lstStyle/>
                    <a:p>
                      <a:pPr algn="ctr"/>
                      <a:r>
                        <a:rPr kumimoji="1" lang="en-US" altLang="ja-JP" sz="2000" dirty="0"/>
                        <a:t>2016-17</a:t>
                      </a:r>
                      <a:endParaRPr kumimoji="1" lang="ja-JP" altLang="en-US" sz="2000" dirty="0"/>
                    </a:p>
                  </a:txBody>
                  <a:tcPr/>
                </a:tc>
                <a:tc>
                  <a:txBody>
                    <a:bodyPr/>
                    <a:lstStyle/>
                    <a:p>
                      <a:pPr algn="ctr"/>
                      <a:r>
                        <a:rPr kumimoji="1" lang="en-US" altLang="ja-JP" sz="2000" dirty="0"/>
                        <a:t>2017-18</a:t>
                      </a:r>
                      <a:endParaRPr kumimoji="1" lang="ja-JP" altLang="en-US" sz="2000" dirty="0"/>
                    </a:p>
                  </a:txBody>
                  <a:tcPr/>
                </a:tc>
                <a:tc>
                  <a:txBody>
                    <a:bodyPr/>
                    <a:lstStyle/>
                    <a:p>
                      <a:pPr algn="ctr"/>
                      <a:r>
                        <a:rPr kumimoji="1" lang="en-US" altLang="ja-JP" sz="2000" dirty="0"/>
                        <a:t>2018-19</a:t>
                      </a:r>
                      <a:endParaRPr kumimoji="1" lang="ja-JP" altLang="en-US" sz="2000" dirty="0"/>
                    </a:p>
                  </a:txBody>
                  <a:tcPr/>
                </a:tc>
                <a:extLst>
                  <a:ext uri="{0D108BD9-81ED-4DB2-BD59-A6C34878D82A}">
                    <a16:rowId xmlns:a16="http://schemas.microsoft.com/office/drawing/2014/main" val="10000"/>
                  </a:ext>
                </a:extLst>
              </a:tr>
              <a:tr h="394363">
                <a:tc>
                  <a:txBody>
                    <a:bodyPr/>
                    <a:lstStyle/>
                    <a:p>
                      <a:pPr algn="ctr"/>
                      <a:r>
                        <a:rPr kumimoji="1" lang="en-US" altLang="ja-JP" sz="2000" dirty="0"/>
                        <a:t>2770</a:t>
                      </a:r>
                      <a:endParaRPr kumimoji="1" lang="ja-JP" altLang="en-US" sz="2000" dirty="0"/>
                    </a:p>
                  </a:txBody>
                  <a:tcPr/>
                </a:tc>
                <a:tc>
                  <a:txBody>
                    <a:bodyPr/>
                    <a:lstStyle/>
                    <a:p>
                      <a:pPr algn="ctr"/>
                      <a:r>
                        <a:rPr kumimoji="1" lang="en-US" altLang="ja-JP" sz="2000" dirty="0"/>
                        <a:t>202.18</a:t>
                      </a:r>
                      <a:endParaRPr kumimoji="1" lang="ja-JP" altLang="en-US" sz="2000" dirty="0"/>
                    </a:p>
                  </a:txBody>
                  <a:tcPr/>
                </a:tc>
                <a:tc>
                  <a:txBody>
                    <a:bodyPr/>
                    <a:lstStyle/>
                    <a:p>
                      <a:pPr algn="ctr"/>
                      <a:r>
                        <a:rPr kumimoji="1" lang="en-US" altLang="ja-JP" sz="2000" dirty="0"/>
                        <a:t>205.8</a:t>
                      </a:r>
                      <a:endParaRPr kumimoji="1" lang="ja-JP" altLang="en-US" sz="2000" dirty="0"/>
                    </a:p>
                  </a:txBody>
                  <a:tcPr/>
                </a:tc>
                <a:tc>
                  <a:txBody>
                    <a:bodyPr/>
                    <a:lstStyle/>
                    <a:p>
                      <a:pPr algn="ctr"/>
                      <a:r>
                        <a:rPr kumimoji="1" lang="en-US" altLang="ja-JP" sz="2000" dirty="0"/>
                        <a:t>207.55</a:t>
                      </a:r>
                      <a:endParaRPr kumimoji="1" lang="ja-JP" altLang="en-US" sz="2000" dirty="0"/>
                    </a:p>
                  </a:txBody>
                  <a:tcPr/>
                </a:tc>
                <a:tc>
                  <a:txBody>
                    <a:bodyPr/>
                    <a:lstStyle/>
                    <a:p>
                      <a:pPr algn="ctr"/>
                      <a:r>
                        <a:rPr kumimoji="1" lang="en-US" altLang="ja-JP" sz="2000" dirty="0"/>
                        <a:t>207.65</a:t>
                      </a:r>
                      <a:endParaRPr kumimoji="1" lang="ja-JP" altLang="en-US" sz="2000" dirty="0"/>
                    </a:p>
                  </a:txBody>
                  <a:tcPr/>
                </a:tc>
                <a:tc>
                  <a:txBody>
                    <a:bodyPr/>
                    <a:lstStyle/>
                    <a:p>
                      <a:pPr algn="ctr"/>
                      <a:r>
                        <a:rPr kumimoji="1" lang="en-US" altLang="ja-JP" sz="2000" dirty="0"/>
                        <a:t>197.34</a:t>
                      </a:r>
                      <a:endParaRPr kumimoji="1" lang="ja-JP" altLang="en-US" sz="2000" dirty="0"/>
                    </a:p>
                  </a:txBody>
                  <a:tcPr/>
                </a:tc>
                <a:extLst>
                  <a:ext uri="{0D108BD9-81ED-4DB2-BD59-A6C34878D82A}">
                    <a16:rowId xmlns:a16="http://schemas.microsoft.com/office/drawing/2014/main" val="10001"/>
                  </a:ext>
                </a:extLst>
              </a:tr>
              <a:tr h="394363">
                <a:tc>
                  <a:txBody>
                    <a:bodyPr/>
                    <a:lstStyle/>
                    <a:p>
                      <a:pPr algn="ctr"/>
                      <a:r>
                        <a:rPr kumimoji="1" lang="en-US" altLang="ja-JP" sz="2000" dirty="0"/>
                        <a:t>2840</a:t>
                      </a:r>
                      <a:endParaRPr kumimoji="1" lang="ja-JP" altLang="en-US" sz="2000" dirty="0"/>
                    </a:p>
                  </a:txBody>
                  <a:tcPr/>
                </a:tc>
                <a:tc>
                  <a:txBody>
                    <a:bodyPr/>
                    <a:lstStyle/>
                    <a:p>
                      <a:pPr algn="ctr"/>
                      <a:r>
                        <a:rPr kumimoji="1" lang="en-US" altLang="ja-JP" sz="2000" dirty="0"/>
                        <a:t>171.58</a:t>
                      </a:r>
                      <a:endParaRPr kumimoji="1" lang="ja-JP" altLang="en-US" sz="2000" dirty="0"/>
                    </a:p>
                  </a:txBody>
                  <a:tcPr/>
                </a:tc>
                <a:tc>
                  <a:txBody>
                    <a:bodyPr/>
                    <a:lstStyle/>
                    <a:p>
                      <a:pPr algn="ctr"/>
                      <a:r>
                        <a:rPr kumimoji="1" lang="en-US" altLang="ja-JP" sz="2000" dirty="0"/>
                        <a:t>179.15</a:t>
                      </a:r>
                      <a:endParaRPr kumimoji="1" lang="ja-JP" altLang="en-US" sz="2000" dirty="0"/>
                    </a:p>
                  </a:txBody>
                  <a:tcPr/>
                </a:tc>
                <a:tc>
                  <a:txBody>
                    <a:bodyPr/>
                    <a:lstStyle/>
                    <a:p>
                      <a:pPr algn="ctr"/>
                      <a:r>
                        <a:rPr kumimoji="1" lang="en-US" altLang="ja-JP" sz="2000" dirty="0"/>
                        <a:t>169.5</a:t>
                      </a:r>
                      <a:endParaRPr kumimoji="1" lang="ja-JP" altLang="en-US" sz="2000" dirty="0"/>
                    </a:p>
                  </a:txBody>
                  <a:tcPr/>
                </a:tc>
                <a:tc>
                  <a:txBody>
                    <a:bodyPr/>
                    <a:lstStyle/>
                    <a:p>
                      <a:pPr algn="ctr"/>
                      <a:r>
                        <a:rPr kumimoji="1" lang="en-US" altLang="ja-JP" sz="2000" dirty="0"/>
                        <a:t>172.33</a:t>
                      </a:r>
                      <a:endParaRPr kumimoji="1" lang="ja-JP" altLang="en-US" sz="2000" dirty="0"/>
                    </a:p>
                  </a:txBody>
                  <a:tcPr/>
                </a:tc>
                <a:tc>
                  <a:txBody>
                    <a:bodyPr/>
                    <a:lstStyle/>
                    <a:p>
                      <a:pPr algn="ctr"/>
                      <a:r>
                        <a:rPr kumimoji="1" lang="en-US" altLang="ja-JP" sz="2000" dirty="0"/>
                        <a:t>173.93</a:t>
                      </a:r>
                      <a:endParaRPr kumimoji="1" lang="ja-JP" altLang="en-US" sz="2000" dirty="0"/>
                    </a:p>
                  </a:txBody>
                  <a:tcPr/>
                </a:tc>
                <a:extLst>
                  <a:ext uri="{0D108BD9-81ED-4DB2-BD59-A6C34878D82A}">
                    <a16:rowId xmlns:a16="http://schemas.microsoft.com/office/drawing/2014/main" val="10002"/>
                  </a:ext>
                </a:extLst>
              </a:tr>
              <a:tr h="394363">
                <a:tc>
                  <a:txBody>
                    <a:bodyPr/>
                    <a:lstStyle/>
                    <a:p>
                      <a:pPr algn="ctr"/>
                      <a:r>
                        <a:rPr kumimoji="1" lang="en-US" altLang="ja-JP" sz="2000" dirty="0"/>
                        <a:t>2780</a:t>
                      </a:r>
                      <a:endParaRPr kumimoji="1" lang="ja-JP" altLang="en-US" sz="2000" dirty="0"/>
                    </a:p>
                  </a:txBody>
                  <a:tcPr/>
                </a:tc>
                <a:tc>
                  <a:txBody>
                    <a:bodyPr/>
                    <a:lstStyle/>
                    <a:p>
                      <a:pPr algn="ctr"/>
                      <a:r>
                        <a:rPr kumimoji="1" lang="en-US" altLang="ja-JP" sz="2000" dirty="0"/>
                        <a:t>158.03</a:t>
                      </a:r>
                      <a:endParaRPr kumimoji="1" lang="ja-JP" altLang="en-US" sz="2000" dirty="0"/>
                    </a:p>
                  </a:txBody>
                  <a:tcPr/>
                </a:tc>
                <a:tc>
                  <a:txBody>
                    <a:bodyPr/>
                    <a:lstStyle/>
                    <a:p>
                      <a:pPr algn="ctr"/>
                      <a:r>
                        <a:rPr kumimoji="1" lang="en-US" altLang="ja-JP" sz="2000" dirty="0"/>
                        <a:t>161.31</a:t>
                      </a:r>
                      <a:endParaRPr kumimoji="1" lang="ja-JP" altLang="en-US" sz="2000" dirty="0"/>
                    </a:p>
                  </a:txBody>
                  <a:tcPr/>
                </a:tc>
                <a:tc>
                  <a:txBody>
                    <a:bodyPr/>
                    <a:lstStyle/>
                    <a:p>
                      <a:pPr algn="ctr"/>
                      <a:r>
                        <a:rPr kumimoji="1" lang="en-US" altLang="ja-JP" sz="2000" dirty="0"/>
                        <a:t>177.72</a:t>
                      </a:r>
                      <a:endParaRPr kumimoji="1" lang="ja-JP" altLang="en-US" sz="2000" dirty="0"/>
                    </a:p>
                  </a:txBody>
                  <a:tcPr/>
                </a:tc>
                <a:tc>
                  <a:txBody>
                    <a:bodyPr/>
                    <a:lstStyle/>
                    <a:p>
                      <a:pPr algn="ctr"/>
                      <a:r>
                        <a:rPr kumimoji="1" lang="en-US" altLang="ja-JP" sz="2000" dirty="0"/>
                        <a:t>191.61</a:t>
                      </a:r>
                      <a:endParaRPr kumimoji="1" lang="ja-JP" altLang="en-US" sz="2000" dirty="0"/>
                    </a:p>
                  </a:txBody>
                  <a:tcPr/>
                </a:tc>
                <a:tc>
                  <a:txBody>
                    <a:bodyPr/>
                    <a:lstStyle/>
                    <a:p>
                      <a:pPr algn="ctr"/>
                      <a:r>
                        <a:rPr kumimoji="1" lang="en-US" altLang="ja-JP" sz="2000" dirty="0"/>
                        <a:t>186.14</a:t>
                      </a:r>
                      <a:endParaRPr kumimoji="1" lang="ja-JP" altLang="en-US" sz="2000" dirty="0"/>
                    </a:p>
                  </a:txBody>
                  <a:tcPr/>
                </a:tc>
                <a:extLst>
                  <a:ext uri="{0D108BD9-81ED-4DB2-BD59-A6C34878D82A}">
                    <a16:rowId xmlns:a16="http://schemas.microsoft.com/office/drawing/2014/main" val="10003"/>
                  </a:ext>
                </a:extLst>
              </a:tr>
              <a:tr h="394363">
                <a:tc>
                  <a:txBody>
                    <a:bodyPr/>
                    <a:lstStyle/>
                    <a:p>
                      <a:pPr algn="ctr"/>
                      <a:r>
                        <a:rPr kumimoji="1" lang="en-US" altLang="ja-JP" sz="2000" dirty="0"/>
                        <a:t>2750</a:t>
                      </a:r>
                      <a:endParaRPr kumimoji="1" lang="ja-JP" altLang="en-US" sz="2000" dirty="0"/>
                    </a:p>
                  </a:txBody>
                  <a:tcPr/>
                </a:tc>
                <a:tc>
                  <a:txBody>
                    <a:bodyPr/>
                    <a:lstStyle/>
                    <a:p>
                      <a:pPr algn="ctr"/>
                      <a:r>
                        <a:rPr kumimoji="1" lang="en-US" altLang="ja-JP" sz="2000" dirty="0"/>
                        <a:t>166.36</a:t>
                      </a:r>
                      <a:endParaRPr kumimoji="1" lang="ja-JP" altLang="en-US" sz="2000" dirty="0"/>
                    </a:p>
                  </a:txBody>
                  <a:tcPr/>
                </a:tc>
                <a:tc>
                  <a:txBody>
                    <a:bodyPr/>
                    <a:lstStyle/>
                    <a:p>
                      <a:pPr algn="ctr"/>
                      <a:r>
                        <a:rPr kumimoji="1" lang="en-US" altLang="ja-JP" sz="2000" dirty="0"/>
                        <a:t>159.35</a:t>
                      </a:r>
                      <a:endParaRPr kumimoji="1" lang="ja-JP" altLang="en-US" sz="2000" dirty="0"/>
                    </a:p>
                  </a:txBody>
                  <a:tcPr/>
                </a:tc>
                <a:tc>
                  <a:txBody>
                    <a:bodyPr/>
                    <a:lstStyle/>
                    <a:p>
                      <a:pPr algn="ctr"/>
                      <a:r>
                        <a:rPr kumimoji="1" lang="en-US" altLang="ja-JP" sz="2000" dirty="0"/>
                        <a:t>171.9</a:t>
                      </a:r>
                      <a:endParaRPr kumimoji="1" lang="ja-JP" altLang="en-US" sz="2000" dirty="0"/>
                    </a:p>
                  </a:txBody>
                  <a:tcPr/>
                </a:tc>
                <a:tc>
                  <a:txBody>
                    <a:bodyPr/>
                    <a:lstStyle/>
                    <a:p>
                      <a:pPr algn="ctr"/>
                      <a:r>
                        <a:rPr kumimoji="1" lang="en-US" altLang="ja-JP" sz="2000" dirty="0"/>
                        <a:t>169.69</a:t>
                      </a:r>
                      <a:endParaRPr kumimoji="1" lang="ja-JP" altLang="en-US" sz="2000" dirty="0"/>
                    </a:p>
                  </a:txBody>
                  <a:tcPr/>
                </a:tc>
                <a:tc>
                  <a:txBody>
                    <a:bodyPr/>
                    <a:lstStyle/>
                    <a:p>
                      <a:pPr algn="ctr"/>
                      <a:r>
                        <a:rPr kumimoji="1" lang="en-US" altLang="ja-JP" sz="2000" dirty="0"/>
                        <a:t>184.34</a:t>
                      </a:r>
                      <a:endParaRPr kumimoji="1" lang="ja-JP" altLang="en-US" sz="2000" dirty="0"/>
                    </a:p>
                  </a:txBody>
                  <a:tcPr/>
                </a:tc>
                <a:extLst>
                  <a:ext uri="{0D108BD9-81ED-4DB2-BD59-A6C34878D82A}">
                    <a16:rowId xmlns:a16="http://schemas.microsoft.com/office/drawing/2014/main" val="10004"/>
                  </a:ext>
                </a:extLst>
              </a:tr>
              <a:tr h="394363">
                <a:tc>
                  <a:txBody>
                    <a:bodyPr/>
                    <a:lstStyle/>
                    <a:p>
                      <a:pPr algn="ctr"/>
                      <a:r>
                        <a:rPr kumimoji="1" lang="en-US" altLang="ja-JP" sz="2000" dirty="0"/>
                        <a:t>2590</a:t>
                      </a:r>
                      <a:endParaRPr kumimoji="1" lang="ja-JP" altLang="en-US" sz="2000" dirty="0"/>
                    </a:p>
                  </a:txBody>
                  <a:tcPr/>
                </a:tc>
                <a:tc>
                  <a:txBody>
                    <a:bodyPr/>
                    <a:lstStyle/>
                    <a:p>
                      <a:pPr algn="ctr"/>
                      <a:r>
                        <a:rPr kumimoji="1" lang="en-US" altLang="ja-JP" sz="2000" dirty="0"/>
                        <a:t>158.06</a:t>
                      </a:r>
                      <a:endParaRPr kumimoji="1" lang="ja-JP" altLang="en-US" sz="2000" dirty="0"/>
                    </a:p>
                  </a:txBody>
                  <a:tcPr/>
                </a:tc>
                <a:tc>
                  <a:txBody>
                    <a:bodyPr/>
                    <a:lstStyle/>
                    <a:p>
                      <a:pPr algn="ctr"/>
                      <a:r>
                        <a:rPr kumimoji="1" lang="en-US" altLang="ja-JP" sz="2000" dirty="0"/>
                        <a:t>160.9</a:t>
                      </a:r>
                      <a:endParaRPr kumimoji="1" lang="ja-JP" altLang="en-US" sz="2000" dirty="0"/>
                    </a:p>
                  </a:txBody>
                  <a:tcPr/>
                </a:tc>
                <a:tc>
                  <a:txBody>
                    <a:bodyPr/>
                    <a:lstStyle/>
                    <a:p>
                      <a:pPr algn="ctr"/>
                      <a:r>
                        <a:rPr kumimoji="1" lang="en-US" altLang="ja-JP" sz="2000" dirty="0"/>
                        <a:t>173.03</a:t>
                      </a:r>
                      <a:endParaRPr kumimoji="1" lang="ja-JP" altLang="en-US" sz="2000" dirty="0"/>
                    </a:p>
                  </a:txBody>
                  <a:tcPr/>
                </a:tc>
                <a:tc>
                  <a:txBody>
                    <a:bodyPr/>
                    <a:lstStyle/>
                    <a:p>
                      <a:pPr algn="ctr"/>
                      <a:r>
                        <a:rPr kumimoji="1" lang="en-US" altLang="ja-JP" sz="2000" dirty="0"/>
                        <a:t>169.62</a:t>
                      </a:r>
                      <a:endParaRPr kumimoji="1" lang="ja-JP" altLang="en-US" sz="2000" dirty="0"/>
                    </a:p>
                  </a:txBody>
                  <a:tcPr/>
                </a:tc>
                <a:tc>
                  <a:txBody>
                    <a:bodyPr/>
                    <a:lstStyle/>
                    <a:p>
                      <a:pPr algn="ctr"/>
                      <a:r>
                        <a:rPr kumimoji="1" lang="en-US" altLang="ja-JP" sz="2000" dirty="0"/>
                        <a:t>187.99</a:t>
                      </a:r>
                      <a:endParaRPr kumimoji="1" lang="ja-JP" altLang="en-US" sz="2000" dirty="0"/>
                    </a:p>
                  </a:txBody>
                  <a:tcPr/>
                </a:tc>
                <a:extLst>
                  <a:ext uri="{0D108BD9-81ED-4DB2-BD59-A6C34878D82A}">
                    <a16:rowId xmlns:a16="http://schemas.microsoft.com/office/drawing/2014/main" val="10005"/>
                  </a:ext>
                </a:extLst>
              </a:tr>
              <a:tr h="394363">
                <a:tc>
                  <a:txBody>
                    <a:bodyPr/>
                    <a:lstStyle/>
                    <a:p>
                      <a:pPr algn="ctr"/>
                      <a:r>
                        <a:rPr kumimoji="1" lang="en-US" altLang="ja-JP" sz="2000" dirty="0"/>
                        <a:t>2820</a:t>
                      </a:r>
                      <a:endParaRPr kumimoji="1" lang="ja-JP" altLang="en-US" sz="2000" dirty="0"/>
                    </a:p>
                  </a:txBody>
                  <a:tcPr/>
                </a:tc>
                <a:tc>
                  <a:txBody>
                    <a:bodyPr/>
                    <a:lstStyle/>
                    <a:p>
                      <a:pPr algn="ctr"/>
                      <a:r>
                        <a:rPr kumimoji="1" lang="en-US" altLang="ja-JP" sz="2000" dirty="0"/>
                        <a:t>152.57</a:t>
                      </a:r>
                      <a:endParaRPr kumimoji="1" lang="ja-JP" altLang="en-US" sz="2000" dirty="0"/>
                    </a:p>
                  </a:txBody>
                  <a:tcPr/>
                </a:tc>
                <a:tc>
                  <a:txBody>
                    <a:bodyPr/>
                    <a:lstStyle/>
                    <a:p>
                      <a:pPr algn="ctr"/>
                      <a:r>
                        <a:rPr kumimoji="1" lang="en-US" altLang="ja-JP" sz="2000" dirty="0"/>
                        <a:t>146.78</a:t>
                      </a:r>
                      <a:endParaRPr kumimoji="1" lang="ja-JP" altLang="en-US" sz="2000" dirty="0"/>
                    </a:p>
                  </a:txBody>
                  <a:tcPr/>
                </a:tc>
                <a:tc>
                  <a:txBody>
                    <a:bodyPr/>
                    <a:lstStyle/>
                    <a:p>
                      <a:pPr algn="ctr"/>
                      <a:r>
                        <a:rPr kumimoji="1" lang="en-US" altLang="ja-JP" sz="2000" dirty="0"/>
                        <a:t>156.85</a:t>
                      </a:r>
                      <a:endParaRPr kumimoji="1" lang="ja-JP" altLang="en-US" sz="2000" dirty="0"/>
                    </a:p>
                  </a:txBody>
                  <a:tcPr/>
                </a:tc>
                <a:tc>
                  <a:txBody>
                    <a:bodyPr/>
                    <a:lstStyle/>
                    <a:p>
                      <a:pPr algn="ctr"/>
                      <a:r>
                        <a:rPr kumimoji="1" lang="en-US" altLang="ja-JP" sz="2000" dirty="0"/>
                        <a:t>157.56</a:t>
                      </a:r>
                      <a:endParaRPr kumimoji="1" lang="ja-JP" altLang="en-US" sz="2000" dirty="0"/>
                    </a:p>
                  </a:txBody>
                  <a:tcPr/>
                </a:tc>
                <a:tc>
                  <a:txBody>
                    <a:bodyPr/>
                    <a:lstStyle/>
                    <a:p>
                      <a:pPr algn="ctr"/>
                      <a:r>
                        <a:rPr kumimoji="1" lang="en-US" altLang="ja-JP" sz="2000" dirty="0"/>
                        <a:t>152.47</a:t>
                      </a:r>
                      <a:endParaRPr kumimoji="1" lang="ja-JP" altLang="en-US" sz="2000" dirty="0"/>
                    </a:p>
                  </a:txBody>
                  <a:tcPr/>
                </a:tc>
                <a:extLst>
                  <a:ext uri="{0D108BD9-81ED-4DB2-BD59-A6C34878D82A}">
                    <a16:rowId xmlns:a16="http://schemas.microsoft.com/office/drawing/2014/main" val="10006"/>
                  </a:ext>
                </a:extLst>
              </a:tr>
              <a:tr h="394363">
                <a:tc>
                  <a:txBody>
                    <a:bodyPr/>
                    <a:lstStyle/>
                    <a:p>
                      <a:pPr algn="ctr"/>
                      <a:r>
                        <a:rPr kumimoji="1" lang="en-US" altLang="ja-JP" sz="2000" dirty="0"/>
                        <a:t>2580</a:t>
                      </a:r>
                      <a:endParaRPr kumimoji="1" lang="ja-JP" altLang="en-US" sz="2000" dirty="0"/>
                    </a:p>
                  </a:txBody>
                  <a:tcPr/>
                </a:tc>
                <a:tc>
                  <a:txBody>
                    <a:bodyPr/>
                    <a:lstStyle/>
                    <a:p>
                      <a:pPr algn="ctr"/>
                      <a:r>
                        <a:rPr kumimoji="1" lang="en-US" altLang="ja-JP" sz="2000" dirty="0"/>
                        <a:t>138.1</a:t>
                      </a:r>
                      <a:endParaRPr kumimoji="1" lang="ja-JP" altLang="en-US" sz="2000" dirty="0"/>
                    </a:p>
                  </a:txBody>
                  <a:tcPr/>
                </a:tc>
                <a:tc>
                  <a:txBody>
                    <a:bodyPr/>
                    <a:lstStyle/>
                    <a:p>
                      <a:pPr algn="ctr"/>
                      <a:r>
                        <a:rPr kumimoji="1" lang="en-US" altLang="ja-JP" sz="2000" dirty="0"/>
                        <a:t>143.13</a:t>
                      </a:r>
                      <a:endParaRPr kumimoji="1" lang="ja-JP" altLang="en-US" sz="2000" dirty="0"/>
                    </a:p>
                  </a:txBody>
                  <a:tcPr/>
                </a:tc>
                <a:tc>
                  <a:txBody>
                    <a:bodyPr/>
                    <a:lstStyle/>
                    <a:p>
                      <a:pPr algn="ctr"/>
                      <a:r>
                        <a:rPr kumimoji="1" lang="en-US" altLang="ja-JP" sz="2000" dirty="0"/>
                        <a:t>170.38</a:t>
                      </a:r>
                      <a:endParaRPr kumimoji="1" lang="ja-JP" altLang="en-US" sz="2000" dirty="0"/>
                    </a:p>
                  </a:txBody>
                  <a:tcPr/>
                </a:tc>
                <a:tc>
                  <a:txBody>
                    <a:bodyPr/>
                    <a:lstStyle/>
                    <a:p>
                      <a:pPr algn="ctr"/>
                      <a:r>
                        <a:rPr kumimoji="1" lang="en-US" altLang="ja-JP" sz="2000" dirty="0"/>
                        <a:t>151.50</a:t>
                      </a:r>
                      <a:endParaRPr kumimoji="1" lang="ja-JP" altLang="en-US" sz="2000" dirty="0"/>
                    </a:p>
                  </a:txBody>
                  <a:tcPr/>
                </a:tc>
                <a:tc>
                  <a:txBody>
                    <a:bodyPr/>
                    <a:lstStyle/>
                    <a:p>
                      <a:pPr algn="ctr"/>
                      <a:r>
                        <a:rPr kumimoji="1" lang="en-US" altLang="ja-JP" sz="2000" dirty="0"/>
                        <a:t>169.10</a:t>
                      </a:r>
                      <a:endParaRPr kumimoji="1" lang="ja-JP" altLang="en-US" sz="2000" dirty="0"/>
                    </a:p>
                  </a:txBody>
                  <a:tcPr/>
                </a:tc>
                <a:extLst>
                  <a:ext uri="{0D108BD9-81ED-4DB2-BD59-A6C34878D82A}">
                    <a16:rowId xmlns:a16="http://schemas.microsoft.com/office/drawing/2014/main" val="10007"/>
                  </a:ext>
                </a:extLst>
              </a:tr>
              <a:tr h="394363">
                <a:tc>
                  <a:txBody>
                    <a:bodyPr/>
                    <a:lstStyle/>
                    <a:p>
                      <a:pPr algn="ctr"/>
                      <a:r>
                        <a:rPr kumimoji="1" lang="en-US" altLang="ja-JP" sz="2000" dirty="0"/>
                        <a:t>2550</a:t>
                      </a:r>
                      <a:endParaRPr kumimoji="1" lang="ja-JP" altLang="en-US" sz="2000" dirty="0"/>
                    </a:p>
                  </a:txBody>
                  <a:tcPr/>
                </a:tc>
                <a:tc>
                  <a:txBody>
                    <a:bodyPr/>
                    <a:lstStyle/>
                    <a:p>
                      <a:pPr algn="ctr"/>
                      <a:r>
                        <a:rPr kumimoji="1" lang="en-US" altLang="ja-JP" sz="2000" dirty="0"/>
                        <a:t>147.46</a:t>
                      </a:r>
                      <a:endParaRPr kumimoji="1" lang="ja-JP" altLang="en-US" sz="2000" dirty="0"/>
                    </a:p>
                  </a:txBody>
                  <a:tcPr/>
                </a:tc>
                <a:tc>
                  <a:txBody>
                    <a:bodyPr/>
                    <a:lstStyle/>
                    <a:p>
                      <a:pPr algn="ctr"/>
                      <a:r>
                        <a:rPr kumimoji="1" lang="en-US" altLang="ja-JP" sz="2000" dirty="0"/>
                        <a:t>141.6</a:t>
                      </a:r>
                      <a:endParaRPr kumimoji="1" lang="ja-JP" altLang="en-US" sz="2000" dirty="0"/>
                    </a:p>
                  </a:txBody>
                  <a:tcPr/>
                </a:tc>
                <a:tc>
                  <a:txBody>
                    <a:bodyPr/>
                    <a:lstStyle/>
                    <a:p>
                      <a:pPr algn="ctr"/>
                      <a:r>
                        <a:rPr kumimoji="1" lang="en-US" altLang="ja-JP" sz="2000" dirty="0"/>
                        <a:t>149.05</a:t>
                      </a:r>
                      <a:endParaRPr kumimoji="1" lang="ja-JP" altLang="en-US" sz="2000" dirty="0"/>
                    </a:p>
                  </a:txBody>
                  <a:tcPr/>
                </a:tc>
                <a:tc>
                  <a:txBody>
                    <a:bodyPr/>
                    <a:lstStyle/>
                    <a:p>
                      <a:pPr algn="ctr"/>
                      <a:r>
                        <a:rPr kumimoji="1" lang="en-US" altLang="ja-JP" sz="2000" dirty="0"/>
                        <a:t>152.52</a:t>
                      </a:r>
                      <a:endParaRPr kumimoji="1" lang="ja-JP" altLang="en-US" sz="2000" dirty="0"/>
                    </a:p>
                  </a:txBody>
                  <a:tcPr/>
                </a:tc>
                <a:tc>
                  <a:txBody>
                    <a:bodyPr/>
                    <a:lstStyle/>
                    <a:p>
                      <a:pPr algn="ctr"/>
                      <a:r>
                        <a:rPr kumimoji="1" lang="en-US" altLang="ja-JP" sz="2000" dirty="0"/>
                        <a:t>161.18</a:t>
                      </a:r>
                      <a:endParaRPr kumimoji="1" lang="ja-JP" altLang="en-US" sz="2000" dirty="0"/>
                    </a:p>
                  </a:txBody>
                  <a:tcPr/>
                </a:tc>
                <a:extLst>
                  <a:ext uri="{0D108BD9-81ED-4DB2-BD59-A6C34878D82A}">
                    <a16:rowId xmlns:a16="http://schemas.microsoft.com/office/drawing/2014/main" val="10008"/>
                  </a:ext>
                </a:extLst>
              </a:tr>
              <a:tr h="394363">
                <a:tc>
                  <a:txBody>
                    <a:bodyPr/>
                    <a:lstStyle/>
                    <a:p>
                      <a:pPr algn="ctr"/>
                      <a:r>
                        <a:rPr kumimoji="1" lang="en-US" altLang="ja-JP" sz="2000" dirty="0"/>
                        <a:t>2570</a:t>
                      </a:r>
                      <a:endParaRPr kumimoji="1" lang="ja-JP" altLang="en-US" sz="2000" dirty="0"/>
                    </a:p>
                  </a:txBody>
                  <a:tcPr/>
                </a:tc>
                <a:tc>
                  <a:txBody>
                    <a:bodyPr/>
                    <a:lstStyle/>
                    <a:p>
                      <a:pPr algn="ctr"/>
                      <a:r>
                        <a:rPr kumimoji="1" lang="en-US" altLang="ja-JP" sz="2000" dirty="0"/>
                        <a:t>128.49</a:t>
                      </a:r>
                      <a:endParaRPr kumimoji="1" lang="ja-JP" altLang="en-US" sz="2000" dirty="0"/>
                    </a:p>
                  </a:txBody>
                  <a:tcPr/>
                </a:tc>
                <a:tc>
                  <a:txBody>
                    <a:bodyPr/>
                    <a:lstStyle/>
                    <a:p>
                      <a:pPr algn="ctr"/>
                      <a:r>
                        <a:rPr kumimoji="1" lang="en-US" altLang="ja-JP" sz="2000" dirty="0"/>
                        <a:t>138.9</a:t>
                      </a:r>
                      <a:endParaRPr kumimoji="1" lang="ja-JP" altLang="en-US" sz="2000" dirty="0"/>
                    </a:p>
                  </a:txBody>
                  <a:tcPr/>
                </a:tc>
                <a:tc>
                  <a:txBody>
                    <a:bodyPr/>
                    <a:lstStyle/>
                    <a:p>
                      <a:pPr algn="ctr"/>
                      <a:r>
                        <a:rPr kumimoji="1" lang="en-US" altLang="ja-JP" sz="2000" dirty="0"/>
                        <a:t>149.11</a:t>
                      </a:r>
                      <a:endParaRPr kumimoji="1" lang="ja-JP" altLang="en-US" sz="2000" dirty="0"/>
                    </a:p>
                  </a:txBody>
                  <a:tcPr/>
                </a:tc>
                <a:tc>
                  <a:txBody>
                    <a:bodyPr/>
                    <a:lstStyle/>
                    <a:p>
                      <a:pPr algn="ctr"/>
                      <a:r>
                        <a:rPr kumimoji="1" lang="en-US" altLang="ja-JP" sz="2000" dirty="0"/>
                        <a:t>126.72</a:t>
                      </a:r>
                      <a:endParaRPr kumimoji="1" lang="ja-JP" altLang="en-US" sz="2000" dirty="0"/>
                    </a:p>
                  </a:txBody>
                  <a:tcPr/>
                </a:tc>
                <a:tc>
                  <a:txBody>
                    <a:bodyPr/>
                    <a:lstStyle/>
                    <a:p>
                      <a:pPr algn="ctr"/>
                      <a:r>
                        <a:rPr kumimoji="1" lang="en-US" altLang="ja-JP" sz="2000" dirty="0"/>
                        <a:t>118.13</a:t>
                      </a:r>
                      <a:endParaRPr kumimoji="1" lang="ja-JP" altLang="en-US" sz="2000" dirty="0"/>
                    </a:p>
                  </a:txBody>
                  <a:tcPr/>
                </a:tc>
                <a:extLst>
                  <a:ext uri="{0D108BD9-81ED-4DB2-BD59-A6C34878D82A}">
                    <a16:rowId xmlns:a16="http://schemas.microsoft.com/office/drawing/2014/main" val="10009"/>
                  </a:ext>
                </a:extLst>
              </a:tr>
              <a:tr h="394363">
                <a:tc>
                  <a:txBody>
                    <a:bodyPr/>
                    <a:lstStyle/>
                    <a:p>
                      <a:pPr algn="ctr"/>
                      <a:r>
                        <a:rPr kumimoji="1" lang="en-US" altLang="ja-JP" sz="2000" dirty="0"/>
                        <a:t>2790</a:t>
                      </a:r>
                      <a:endParaRPr kumimoji="1" lang="ja-JP" altLang="en-US" sz="2000" dirty="0"/>
                    </a:p>
                  </a:txBody>
                  <a:tcPr>
                    <a:solidFill>
                      <a:schemeClr val="accent2">
                        <a:lumMod val="20000"/>
                        <a:lumOff val="80000"/>
                      </a:schemeClr>
                    </a:solidFill>
                  </a:tcPr>
                </a:tc>
                <a:tc>
                  <a:txBody>
                    <a:bodyPr/>
                    <a:lstStyle/>
                    <a:p>
                      <a:pPr algn="ctr"/>
                      <a:r>
                        <a:rPr kumimoji="1" lang="en-US" altLang="ja-JP" sz="2000" dirty="0"/>
                        <a:t>117.92</a:t>
                      </a:r>
                      <a:endParaRPr kumimoji="1" lang="ja-JP" altLang="en-US" sz="2000" dirty="0"/>
                    </a:p>
                  </a:txBody>
                  <a:tcPr>
                    <a:solidFill>
                      <a:schemeClr val="accent2">
                        <a:lumMod val="20000"/>
                        <a:lumOff val="80000"/>
                      </a:schemeClr>
                    </a:solidFill>
                  </a:tcPr>
                </a:tc>
                <a:tc>
                  <a:txBody>
                    <a:bodyPr/>
                    <a:lstStyle/>
                    <a:p>
                      <a:pPr algn="ctr"/>
                      <a:r>
                        <a:rPr kumimoji="1" lang="en-US" altLang="ja-JP" sz="2000" dirty="0"/>
                        <a:t>126.28</a:t>
                      </a:r>
                      <a:endParaRPr kumimoji="1" lang="ja-JP" altLang="en-US" sz="2000" dirty="0"/>
                    </a:p>
                  </a:txBody>
                  <a:tcPr>
                    <a:solidFill>
                      <a:schemeClr val="accent2">
                        <a:lumMod val="20000"/>
                        <a:lumOff val="80000"/>
                      </a:schemeClr>
                    </a:solidFill>
                  </a:tcPr>
                </a:tc>
                <a:tc>
                  <a:txBody>
                    <a:bodyPr/>
                    <a:lstStyle/>
                    <a:p>
                      <a:pPr algn="ctr"/>
                      <a:r>
                        <a:rPr kumimoji="1" lang="en-US" altLang="ja-JP" sz="2000" dirty="0"/>
                        <a:t>125.16</a:t>
                      </a:r>
                      <a:endParaRPr kumimoji="1" lang="ja-JP" altLang="en-US" sz="2000" dirty="0"/>
                    </a:p>
                  </a:txBody>
                  <a:tcPr>
                    <a:solidFill>
                      <a:schemeClr val="accent2">
                        <a:lumMod val="20000"/>
                        <a:lumOff val="80000"/>
                      </a:schemeClr>
                    </a:solidFill>
                  </a:tcPr>
                </a:tc>
                <a:tc>
                  <a:txBody>
                    <a:bodyPr/>
                    <a:lstStyle/>
                    <a:p>
                      <a:pPr algn="ctr"/>
                      <a:r>
                        <a:rPr kumimoji="1" lang="en-US" altLang="ja-JP" sz="2000" dirty="0"/>
                        <a:t>137.09</a:t>
                      </a:r>
                      <a:endParaRPr kumimoji="1" lang="ja-JP" altLang="en-US" sz="2000" dirty="0"/>
                    </a:p>
                  </a:txBody>
                  <a:tcPr>
                    <a:solidFill>
                      <a:schemeClr val="accent2">
                        <a:lumMod val="20000"/>
                        <a:lumOff val="80000"/>
                      </a:schemeClr>
                    </a:solidFill>
                  </a:tcPr>
                </a:tc>
                <a:tc>
                  <a:txBody>
                    <a:bodyPr/>
                    <a:lstStyle/>
                    <a:p>
                      <a:pPr algn="ctr"/>
                      <a:r>
                        <a:rPr kumimoji="1" lang="en-US" altLang="ja-JP" sz="2000" dirty="0"/>
                        <a:t>133.72</a:t>
                      </a:r>
                      <a:endParaRPr kumimoji="1" lang="ja-JP" altLang="en-US" sz="2000" dirty="0"/>
                    </a:p>
                  </a:txBody>
                  <a:tcPr>
                    <a:solidFill>
                      <a:schemeClr val="accent2">
                        <a:lumMod val="20000"/>
                        <a:lumOff val="80000"/>
                      </a:schemeClr>
                    </a:solidFill>
                  </a:tcPr>
                </a:tc>
                <a:extLst>
                  <a:ext uri="{0D108BD9-81ED-4DB2-BD59-A6C34878D82A}">
                    <a16:rowId xmlns:a16="http://schemas.microsoft.com/office/drawing/2014/main" val="10010"/>
                  </a:ext>
                </a:extLst>
              </a:tr>
              <a:tr h="394363">
                <a:tc>
                  <a:txBody>
                    <a:bodyPr/>
                    <a:lstStyle/>
                    <a:p>
                      <a:pPr algn="ctr"/>
                      <a:r>
                        <a:rPr kumimoji="1" lang="ja-JP" altLang="en-US" sz="2000" dirty="0"/>
                        <a:t>日本平均</a:t>
                      </a:r>
                    </a:p>
                  </a:txBody>
                  <a:tcPr/>
                </a:tc>
                <a:tc>
                  <a:txBody>
                    <a:bodyPr/>
                    <a:lstStyle/>
                    <a:p>
                      <a:pPr algn="ctr"/>
                      <a:r>
                        <a:rPr kumimoji="1" lang="en-US" altLang="ja-JP" sz="2000" dirty="0"/>
                        <a:t>134.66</a:t>
                      </a:r>
                      <a:endParaRPr kumimoji="1" lang="ja-JP" altLang="en-US" sz="2000" dirty="0"/>
                    </a:p>
                  </a:txBody>
                  <a:tcPr/>
                </a:tc>
                <a:tc>
                  <a:txBody>
                    <a:bodyPr/>
                    <a:lstStyle/>
                    <a:p>
                      <a:pPr algn="ctr"/>
                      <a:r>
                        <a:rPr kumimoji="1" lang="en-US" altLang="ja-JP" sz="2000" dirty="0"/>
                        <a:t>136.08</a:t>
                      </a:r>
                      <a:endParaRPr kumimoji="1" lang="ja-JP" altLang="en-US" sz="2000" dirty="0"/>
                    </a:p>
                  </a:txBody>
                  <a:tcPr/>
                </a:tc>
                <a:tc>
                  <a:txBody>
                    <a:bodyPr/>
                    <a:lstStyle/>
                    <a:p>
                      <a:pPr algn="ctr"/>
                      <a:r>
                        <a:rPr kumimoji="1" lang="en-US" altLang="ja-JP" sz="2000" dirty="0"/>
                        <a:t>151.09</a:t>
                      </a:r>
                      <a:endParaRPr kumimoji="1" lang="ja-JP" altLang="en-US" sz="2000" dirty="0"/>
                    </a:p>
                  </a:txBody>
                  <a:tcPr/>
                </a:tc>
                <a:tc>
                  <a:txBody>
                    <a:bodyPr/>
                    <a:lstStyle/>
                    <a:p>
                      <a:pPr algn="ctr"/>
                      <a:r>
                        <a:rPr kumimoji="1" lang="en-US" altLang="ja-JP" sz="2000" dirty="0"/>
                        <a:t>144.19</a:t>
                      </a:r>
                      <a:endParaRPr kumimoji="1" lang="ja-JP" altLang="en-US" sz="2000" dirty="0"/>
                    </a:p>
                  </a:txBody>
                  <a:tcPr/>
                </a:tc>
                <a:tc>
                  <a:txBody>
                    <a:bodyPr/>
                    <a:lstStyle/>
                    <a:p>
                      <a:pPr algn="ctr"/>
                      <a:r>
                        <a:rPr kumimoji="1" lang="en-US" altLang="ja-JP" sz="2000" dirty="0"/>
                        <a:t>145.34</a:t>
                      </a:r>
                      <a:endParaRPr kumimoji="1" lang="ja-JP" altLang="en-US" sz="2000" dirty="0"/>
                    </a:p>
                  </a:txBody>
                  <a:tcPr/>
                </a:tc>
                <a:extLst>
                  <a:ext uri="{0D108BD9-81ED-4DB2-BD59-A6C34878D82A}">
                    <a16:rowId xmlns:a16="http://schemas.microsoft.com/office/drawing/2014/main" val="10011"/>
                  </a:ext>
                </a:extLst>
              </a:tr>
            </a:tbl>
          </a:graphicData>
        </a:graphic>
      </p:graphicFrame>
      <p:sp>
        <p:nvSpPr>
          <p:cNvPr id="5" name="テキスト ボックス 4"/>
          <p:cNvSpPr txBox="1"/>
          <p:nvPr/>
        </p:nvSpPr>
        <p:spPr>
          <a:xfrm>
            <a:off x="10197714" y="1471767"/>
            <a:ext cx="1156086" cy="369332"/>
          </a:xfrm>
          <a:prstGeom prst="rect">
            <a:avLst/>
          </a:prstGeom>
          <a:noFill/>
        </p:spPr>
        <p:txBody>
          <a:bodyPr wrap="none" rtlCol="0">
            <a:spAutoFit/>
          </a:bodyPr>
          <a:lstStyle/>
          <a:p>
            <a:r>
              <a:rPr lang="ja-JP" altLang="en-US" dirty="0"/>
              <a:t>単位：ドル</a:t>
            </a:r>
            <a:endParaRPr kumimoji="1" lang="ja-JP" altLang="en-US" dirty="0"/>
          </a:p>
        </p:txBody>
      </p:sp>
    </p:spTree>
    <p:extLst>
      <p:ext uri="{BB962C8B-B14F-4D97-AF65-F5344CB8AC3E}">
        <p14:creationId xmlns:p14="http://schemas.microsoft.com/office/powerpoint/2010/main" val="1384429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solidFill>
            <a:schemeClr val="accent1">
              <a:lumMod val="75000"/>
            </a:schemeClr>
          </a:solidFill>
        </p:spPr>
        <p:txBody>
          <a:bodyPr/>
          <a:lstStyle/>
          <a:p>
            <a:pPr algn="ctr"/>
            <a:r>
              <a:rPr lang="ja-JP" altLang="en-US" dirty="0">
                <a:solidFill>
                  <a:schemeClr val="bg1"/>
                </a:solidFill>
              </a:rPr>
              <a:t>ロータリー財団への寄付</a:t>
            </a:r>
            <a:br>
              <a:rPr lang="en-US" altLang="ja-JP" dirty="0">
                <a:solidFill>
                  <a:schemeClr val="bg1"/>
                </a:solidFill>
              </a:rPr>
            </a:br>
            <a:r>
              <a:rPr lang="ja-JP" altLang="en-US" dirty="0">
                <a:solidFill>
                  <a:schemeClr val="bg1"/>
                </a:solidFill>
              </a:rPr>
              <a:t>（今日の小テーマ）</a:t>
            </a:r>
            <a:endParaRPr kumimoji="1" lang="ja-JP" altLang="en-US" dirty="0">
              <a:solidFill>
                <a:schemeClr val="bg1"/>
              </a:solidFill>
            </a:endParaRPr>
          </a:p>
        </p:txBody>
      </p:sp>
      <p:sp>
        <p:nvSpPr>
          <p:cNvPr id="3" name="コンテンツ プレースホルダー 2"/>
          <p:cNvSpPr>
            <a:spLocks noGrp="1"/>
          </p:cNvSpPr>
          <p:nvPr>
            <p:ph idx="1"/>
          </p:nvPr>
        </p:nvSpPr>
        <p:spPr>
          <a:xfrm>
            <a:off x="883023" y="1950663"/>
            <a:ext cx="10425953" cy="4428552"/>
          </a:xfrm>
        </p:spPr>
        <p:txBody>
          <a:bodyPr>
            <a:normAutofit/>
          </a:bodyPr>
          <a:lstStyle/>
          <a:p>
            <a:pPr marL="0" indent="0">
              <a:buNone/>
            </a:pPr>
            <a:r>
              <a:rPr lang="ja-JP" altLang="en-US" sz="4800" dirty="0"/>
              <a:t>①</a:t>
            </a:r>
            <a:r>
              <a:rPr kumimoji="1" lang="ja-JP" altLang="en-US" sz="4800" dirty="0"/>
              <a:t>ロータリー財団とは何か</a:t>
            </a:r>
            <a:endParaRPr kumimoji="1" lang="en-US" altLang="ja-JP" sz="4800" dirty="0"/>
          </a:p>
          <a:p>
            <a:pPr marL="0" indent="0">
              <a:buNone/>
            </a:pPr>
            <a:r>
              <a:rPr lang="ja-JP" altLang="en-US" sz="4800" dirty="0"/>
              <a:t>②</a:t>
            </a:r>
            <a:r>
              <a:rPr kumimoji="1" lang="ja-JP" altLang="en-US" sz="4800" dirty="0"/>
              <a:t>年次基金寄付とは何か</a:t>
            </a:r>
            <a:endParaRPr kumimoji="1" lang="en-US" altLang="ja-JP" sz="4800" dirty="0"/>
          </a:p>
          <a:p>
            <a:pPr marL="0" indent="0">
              <a:buNone/>
            </a:pPr>
            <a:r>
              <a:rPr lang="ja-JP" altLang="en-US" sz="4800" dirty="0"/>
              <a:t>③</a:t>
            </a:r>
            <a:r>
              <a:rPr kumimoji="1" lang="ja-JP" altLang="en-US" sz="4800" dirty="0"/>
              <a:t>寄付をするとどのような良いことがあるか</a:t>
            </a:r>
            <a:endParaRPr kumimoji="1" lang="en-US" altLang="ja-JP" sz="4800" dirty="0"/>
          </a:p>
          <a:p>
            <a:pPr marL="0" indent="0">
              <a:buNone/>
            </a:pPr>
            <a:r>
              <a:rPr lang="ja-JP" altLang="en-US" sz="4800" dirty="0"/>
              <a:t>④</a:t>
            </a:r>
            <a:r>
              <a:rPr kumimoji="1" lang="ja-JP" altLang="en-US" sz="4800" dirty="0"/>
              <a:t>２７９０地区の年次基金への寄付状況はどうなっているか</a:t>
            </a:r>
            <a:endParaRPr kumimoji="1" lang="en-US" altLang="ja-JP" sz="4800" dirty="0"/>
          </a:p>
        </p:txBody>
      </p:sp>
    </p:spTree>
    <p:extLst>
      <p:ext uri="{BB962C8B-B14F-4D97-AF65-F5344CB8AC3E}">
        <p14:creationId xmlns:p14="http://schemas.microsoft.com/office/powerpoint/2010/main" val="22375339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solidFill>
            <a:schemeClr val="accent1">
              <a:lumMod val="75000"/>
            </a:schemeClr>
          </a:solidFill>
        </p:spPr>
        <p:txBody>
          <a:bodyPr/>
          <a:lstStyle/>
          <a:p>
            <a:pPr algn="ctr"/>
            <a:r>
              <a:rPr lang="ja-JP" altLang="en-US" dirty="0">
                <a:solidFill>
                  <a:schemeClr val="bg1"/>
                </a:solidFill>
              </a:rPr>
              <a:t>今日のテーマに対する回答</a:t>
            </a:r>
            <a:endParaRPr kumimoji="1" lang="ja-JP" altLang="en-US" dirty="0">
              <a:solidFill>
                <a:schemeClr val="bg1"/>
              </a:solidFill>
            </a:endParaRPr>
          </a:p>
        </p:txBody>
      </p:sp>
      <p:sp>
        <p:nvSpPr>
          <p:cNvPr id="3" name="コンテンツ プレースホルダー 2"/>
          <p:cNvSpPr>
            <a:spLocks noGrp="1"/>
          </p:cNvSpPr>
          <p:nvPr>
            <p:ph idx="1"/>
          </p:nvPr>
        </p:nvSpPr>
        <p:spPr>
          <a:xfrm>
            <a:off x="883023" y="1950663"/>
            <a:ext cx="10425953" cy="4428552"/>
          </a:xfrm>
        </p:spPr>
        <p:txBody>
          <a:bodyPr>
            <a:normAutofit fontScale="62500" lnSpcReduction="20000"/>
          </a:bodyPr>
          <a:lstStyle/>
          <a:p>
            <a:pPr marL="0" indent="0">
              <a:buNone/>
            </a:pPr>
            <a:r>
              <a:rPr lang="ja-JP" altLang="en-US" sz="4800" dirty="0"/>
              <a:t>①</a:t>
            </a:r>
            <a:r>
              <a:rPr kumimoji="1" lang="ja-JP" altLang="en-US" sz="4800" dirty="0"/>
              <a:t>ロータリー財団とは何か</a:t>
            </a:r>
            <a:endParaRPr kumimoji="1" lang="en-US" altLang="ja-JP" sz="4800" dirty="0"/>
          </a:p>
          <a:p>
            <a:pPr marL="0" indent="0">
              <a:buNone/>
            </a:pPr>
            <a:r>
              <a:rPr kumimoji="1" lang="ja-JP" altLang="en-US" sz="4800" dirty="0"/>
              <a:t>→ロータリーの双子の弟のような存在で、ロータリアンが事業を行うためのエンジン（資金を分配する）</a:t>
            </a:r>
            <a:endParaRPr kumimoji="1" lang="en-US" altLang="ja-JP" sz="4800" dirty="0"/>
          </a:p>
          <a:p>
            <a:pPr marL="0" indent="0">
              <a:buNone/>
            </a:pPr>
            <a:r>
              <a:rPr lang="ja-JP" altLang="en-US" sz="4800" dirty="0"/>
              <a:t>②</a:t>
            </a:r>
            <a:r>
              <a:rPr kumimoji="1" lang="ja-JP" altLang="en-US" sz="4800" dirty="0"/>
              <a:t>年次基金寄付とは何か</a:t>
            </a:r>
            <a:endParaRPr kumimoji="1" lang="en-US" altLang="ja-JP" sz="4800" dirty="0"/>
          </a:p>
          <a:p>
            <a:pPr marL="0" indent="0">
              <a:buNone/>
            </a:pPr>
            <a:r>
              <a:rPr lang="ja-JP" altLang="en-US" sz="4800" dirty="0"/>
              <a:t>→</a:t>
            </a:r>
            <a:r>
              <a:rPr kumimoji="1" lang="ja-JP" altLang="en-US" sz="4800" dirty="0"/>
              <a:t>シェアシステムにより、</a:t>
            </a:r>
            <a:r>
              <a:rPr kumimoji="1" lang="en-US" altLang="ja-JP" sz="4800" dirty="0"/>
              <a:t>WF</a:t>
            </a:r>
            <a:r>
              <a:rPr kumimoji="1" lang="ja-JP" altLang="en-US" sz="4800" dirty="0"/>
              <a:t>と</a:t>
            </a:r>
            <a:r>
              <a:rPr kumimoji="1" lang="en-US" altLang="ja-JP" sz="4800" dirty="0"/>
              <a:t>DDF</a:t>
            </a:r>
            <a:r>
              <a:rPr kumimoji="1" lang="ja-JP" altLang="en-US" sz="4800" dirty="0"/>
              <a:t>の原資となる寄付</a:t>
            </a:r>
            <a:endParaRPr kumimoji="1" lang="en-US" altLang="ja-JP" sz="4800" dirty="0"/>
          </a:p>
          <a:p>
            <a:pPr marL="0" indent="0">
              <a:buNone/>
            </a:pPr>
            <a:r>
              <a:rPr lang="ja-JP" altLang="en-US" sz="4800" dirty="0"/>
              <a:t>③</a:t>
            </a:r>
            <a:r>
              <a:rPr kumimoji="1" lang="ja-JP" altLang="en-US" sz="4800" dirty="0"/>
              <a:t>寄付をするとどのような良いことがあるか</a:t>
            </a:r>
            <a:endParaRPr kumimoji="1" lang="en-US" altLang="ja-JP" sz="4800" dirty="0"/>
          </a:p>
          <a:p>
            <a:pPr marL="0" indent="0">
              <a:buNone/>
            </a:pPr>
            <a:r>
              <a:rPr lang="ja-JP" altLang="en-US" sz="4800" dirty="0"/>
              <a:t>→</a:t>
            </a:r>
            <a:r>
              <a:rPr lang="en-US" altLang="ja-JP" sz="4800" dirty="0"/>
              <a:t>WF</a:t>
            </a:r>
            <a:r>
              <a:rPr lang="ja-JP" altLang="en-US" sz="4800" dirty="0"/>
              <a:t>としてロータリーの国際的な奉仕活動に寄与するとともに、</a:t>
            </a:r>
            <a:r>
              <a:rPr lang="en-US" altLang="ja-JP" sz="4800" dirty="0"/>
              <a:t>DDF</a:t>
            </a:r>
            <a:r>
              <a:rPr lang="ja-JP" altLang="en-US" sz="4800" dirty="0"/>
              <a:t>の枠を大きくし、地域における奉仕活動を活発化できる。</a:t>
            </a:r>
            <a:endParaRPr kumimoji="1" lang="en-US" altLang="ja-JP" sz="4800" dirty="0"/>
          </a:p>
          <a:p>
            <a:pPr marL="0" indent="0">
              <a:buNone/>
            </a:pPr>
            <a:r>
              <a:rPr lang="ja-JP" altLang="en-US" sz="4800" dirty="0"/>
              <a:t>④</a:t>
            </a:r>
            <a:r>
              <a:rPr kumimoji="1" lang="ja-JP" altLang="en-US" sz="4800" dirty="0"/>
              <a:t>２７９０地区の年次基金への寄付状況はどうなっているか</a:t>
            </a:r>
            <a:endParaRPr kumimoji="1" lang="en-US" altLang="ja-JP" sz="4800" dirty="0"/>
          </a:p>
          <a:p>
            <a:pPr marL="0" indent="0">
              <a:buNone/>
            </a:pPr>
            <a:r>
              <a:rPr lang="ja-JP" altLang="en-US" sz="4800" dirty="0"/>
              <a:t>→日本ロータリーの</a:t>
            </a:r>
            <a:r>
              <a:rPr lang="en-US" altLang="ja-JP" sz="4800" dirty="0"/>
              <a:t>150</a:t>
            </a:r>
            <a:r>
              <a:rPr lang="ja-JP" altLang="en-US" sz="4800" dirty="0"/>
              <a:t>ドルという数字目標からは乖離がある。</a:t>
            </a:r>
            <a:endParaRPr kumimoji="1" lang="en-US" altLang="ja-JP" sz="4800" dirty="0"/>
          </a:p>
        </p:txBody>
      </p:sp>
    </p:spTree>
    <p:extLst>
      <p:ext uri="{BB962C8B-B14F-4D97-AF65-F5344CB8AC3E}">
        <p14:creationId xmlns:p14="http://schemas.microsoft.com/office/powerpoint/2010/main" val="24146647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solidFill>
            <a:schemeClr val="accent1">
              <a:lumMod val="75000"/>
            </a:schemeClr>
          </a:solidFill>
        </p:spPr>
        <p:txBody>
          <a:bodyPr/>
          <a:lstStyle/>
          <a:p>
            <a:pPr algn="ctr"/>
            <a:r>
              <a:rPr lang="ja-JP" altLang="en-US" dirty="0">
                <a:solidFill>
                  <a:schemeClr val="bg1"/>
                </a:solidFill>
              </a:rPr>
              <a:t>寄付は第２の奉仕</a:t>
            </a:r>
            <a:endParaRPr kumimoji="1" lang="ja-JP" altLang="en-US" dirty="0">
              <a:solidFill>
                <a:schemeClr val="bg1"/>
              </a:solidFill>
            </a:endParaRPr>
          </a:p>
        </p:txBody>
      </p:sp>
      <p:sp>
        <p:nvSpPr>
          <p:cNvPr id="3" name="コンテンツ プレースホルダー 2"/>
          <p:cNvSpPr>
            <a:spLocks noGrp="1"/>
          </p:cNvSpPr>
          <p:nvPr>
            <p:ph idx="1"/>
          </p:nvPr>
        </p:nvSpPr>
        <p:spPr>
          <a:xfrm>
            <a:off x="838200" y="2191109"/>
            <a:ext cx="10425953" cy="3502325"/>
          </a:xfrm>
        </p:spPr>
        <p:txBody>
          <a:bodyPr>
            <a:normAutofit/>
          </a:bodyPr>
          <a:lstStyle/>
          <a:p>
            <a:pPr marL="0" indent="0" algn="ctr">
              <a:buNone/>
            </a:pPr>
            <a:endParaRPr kumimoji="1" lang="en-US" altLang="ja-JP" sz="4800" dirty="0"/>
          </a:p>
          <a:p>
            <a:pPr marL="0" indent="0" algn="ctr">
              <a:buNone/>
            </a:pPr>
            <a:endParaRPr lang="en-US" altLang="ja-JP" sz="4800" dirty="0"/>
          </a:p>
          <a:p>
            <a:pPr marL="0" indent="0" algn="ctr">
              <a:buNone/>
            </a:pPr>
            <a:r>
              <a:rPr kumimoji="1" lang="ja-JP" altLang="en-US" sz="4800" dirty="0"/>
              <a:t>ご清聴ありがとうございました</a:t>
            </a:r>
          </a:p>
        </p:txBody>
      </p:sp>
    </p:spTree>
    <p:extLst>
      <p:ext uri="{BB962C8B-B14F-4D97-AF65-F5344CB8AC3E}">
        <p14:creationId xmlns:p14="http://schemas.microsoft.com/office/powerpoint/2010/main" val="3355463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solidFill>
            <a:schemeClr val="accent1">
              <a:lumMod val="75000"/>
            </a:schemeClr>
          </a:solidFill>
        </p:spPr>
        <p:txBody>
          <a:bodyPr/>
          <a:lstStyle/>
          <a:p>
            <a:pPr algn="ctr"/>
            <a:r>
              <a:rPr kumimoji="1" lang="ja-JP" altLang="en-US" dirty="0">
                <a:solidFill>
                  <a:schemeClr val="bg1"/>
                </a:solidFill>
              </a:rPr>
              <a:t>ロータリー財団の標語</a:t>
            </a:r>
          </a:p>
        </p:txBody>
      </p:sp>
      <p:sp>
        <p:nvSpPr>
          <p:cNvPr id="3" name="コンテンツ プレースホルダー 2"/>
          <p:cNvSpPr>
            <a:spLocks noGrp="1"/>
          </p:cNvSpPr>
          <p:nvPr>
            <p:ph idx="1"/>
          </p:nvPr>
        </p:nvSpPr>
        <p:spPr>
          <a:xfrm>
            <a:off x="883023" y="1925949"/>
            <a:ext cx="10425953" cy="4428552"/>
          </a:xfrm>
        </p:spPr>
        <p:txBody>
          <a:bodyPr>
            <a:normAutofit/>
          </a:bodyPr>
          <a:lstStyle/>
          <a:p>
            <a:endParaRPr kumimoji="1" lang="en-US" altLang="ja-JP" sz="4800" dirty="0"/>
          </a:p>
          <a:p>
            <a:endParaRPr lang="en-US" altLang="ja-JP" sz="4800" dirty="0"/>
          </a:p>
          <a:p>
            <a:pPr marL="0" indent="0" algn="ctr">
              <a:buNone/>
            </a:pPr>
            <a:r>
              <a:rPr kumimoji="1" lang="ja-JP" altLang="en-US" sz="4800" dirty="0"/>
              <a:t>世界でよいことをしよう</a:t>
            </a:r>
            <a:endParaRPr kumimoji="1" lang="en-US" altLang="ja-JP" sz="4800" dirty="0"/>
          </a:p>
          <a:p>
            <a:pPr marL="0" indent="0" algn="ctr">
              <a:buNone/>
            </a:pPr>
            <a:r>
              <a:rPr kumimoji="1" lang="ja-JP" altLang="en-US" sz="4800" dirty="0"/>
              <a:t>（</a:t>
            </a:r>
            <a:r>
              <a:rPr kumimoji="1" lang="en-US" altLang="ja-JP" sz="4800" dirty="0"/>
              <a:t>Doing good in the world</a:t>
            </a:r>
            <a:r>
              <a:rPr kumimoji="1" lang="ja-JP" altLang="en-US" sz="4800" dirty="0"/>
              <a:t>）</a:t>
            </a:r>
            <a:endParaRPr kumimoji="1" lang="en-US" altLang="ja-JP" sz="4800" dirty="0"/>
          </a:p>
        </p:txBody>
      </p:sp>
    </p:spTree>
    <p:extLst>
      <p:ext uri="{BB962C8B-B14F-4D97-AF65-F5344CB8AC3E}">
        <p14:creationId xmlns:p14="http://schemas.microsoft.com/office/powerpoint/2010/main" val="2083024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solidFill>
            <a:schemeClr val="accent1">
              <a:lumMod val="75000"/>
            </a:schemeClr>
          </a:solidFill>
        </p:spPr>
        <p:txBody>
          <a:bodyPr/>
          <a:lstStyle/>
          <a:p>
            <a:pPr algn="ctr"/>
            <a:r>
              <a:rPr kumimoji="1" lang="ja-JP" altLang="en-US" dirty="0">
                <a:solidFill>
                  <a:schemeClr val="bg1"/>
                </a:solidFill>
              </a:rPr>
              <a:t>ロータリー財団の歴史</a:t>
            </a:r>
          </a:p>
        </p:txBody>
      </p:sp>
      <p:sp>
        <p:nvSpPr>
          <p:cNvPr id="3" name="コンテンツ プレースホルダー 2"/>
          <p:cNvSpPr>
            <a:spLocks noGrp="1"/>
          </p:cNvSpPr>
          <p:nvPr>
            <p:ph idx="1"/>
          </p:nvPr>
        </p:nvSpPr>
        <p:spPr>
          <a:xfrm>
            <a:off x="883023" y="1925949"/>
            <a:ext cx="10425953" cy="4428552"/>
          </a:xfrm>
        </p:spPr>
        <p:txBody>
          <a:bodyPr>
            <a:normAutofit fontScale="92500"/>
          </a:bodyPr>
          <a:lstStyle/>
          <a:p>
            <a:pPr marL="2244725" indent="-2244725">
              <a:buNone/>
            </a:pPr>
            <a:r>
              <a:rPr lang="en-US" altLang="ja-JP" sz="4800" dirty="0">
                <a:solidFill>
                  <a:srgbClr val="555555"/>
                </a:solidFill>
                <a:latin typeface="ヒラギノ角ゴ Pro W3"/>
              </a:rPr>
              <a:t>1917</a:t>
            </a:r>
            <a:r>
              <a:rPr lang="ja-JP" altLang="en-US" sz="4800" dirty="0">
                <a:solidFill>
                  <a:srgbClr val="555555"/>
                </a:solidFill>
                <a:latin typeface="ヒラギノ角ゴ Pro W3"/>
              </a:rPr>
              <a:t>年　基金として発足（アーチ・クランフ）。</a:t>
            </a:r>
            <a:endParaRPr lang="en-US" altLang="ja-JP" sz="4800" dirty="0">
              <a:solidFill>
                <a:srgbClr val="555555"/>
              </a:solidFill>
              <a:latin typeface="ヒラギノ角ゴ Pro W3"/>
            </a:endParaRPr>
          </a:p>
          <a:p>
            <a:pPr marL="2244725" indent="-2244725">
              <a:buNone/>
            </a:pPr>
            <a:r>
              <a:rPr lang="en-US" altLang="ja-JP" sz="4800" dirty="0">
                <a:solidFill>
                  <a:srgbClr val="555555"/>
                </a:solidFill>
                <a:latin typeface="ヒラギノ角ゴ Pro W3"/>
              </a:rPr>
              <a:t>1928</a:t>
            </a:r>
            <a:r>
              <a:rPr lang="ja-JP" altLang="en-US" sz="4800" dirty="0">
                <a:solidFill>
                  <a:srgbClr val="555555"/>
                </a:solidFill>
                <a:latin typeface="ヒラギノ角ゴ Pro W3"/>
              </a:rPr>
              <a:t>年　ロータリー基金⇒ロータリー財団。</a:t>
            </a:r>
            <a:endParaRPr lang="en-US" altLang="ja-JP" sz="4800" dirty="0">
              <a:solidFill>
                <a:srgbClr val="555555"/>
              </a:solidFill>
              <a:latin typeface="ヒラギノ角ゴ Pro W3"/>
            </a:endParaRPr>
          </a:p>
          <a:p>
            <a:pPr marL="2244725" indent="-2244725">
              <a:buNone/>
            </a:pPr>
            <a:r>
              <a:rPr lang="en-US" altLang="ja-JP" sz="4800" dirty="0">
                <a:solidFill>
                  <a:srgbClr val="555555"/>
                </a:solidFill>
                <a:latin typeface="ヒラギノ角ゴ Pro W3"/>
              </a:rPr>
              <a:t>1931</a:t>
            </a:r>
            <a:r>
              <a:rPr lang="ja-JP" altLang="en-US" sz="4800" dirty="0">
                <a:solidFill>
                  <a:srgbClr val="555555"/>
                </a:solidFill>
                <a:latin typeface="ヒラギノ角ゴ Pro W3"/>
              </a:rPr>
              <a:t>年　信託組織になる。</a:t>
            </a:r>
            <a:endParaRPr lang="en-US" altLang="ja-JP" sz="4800" dirty="0">
              <a:solidFill>
                <a:srgbClr val="555555"/>
              </a:solidFill>
              <a:latin typeface="ヒラギノ角ゴ Pro W3"/>
            </a:endParaRPr>
          </a:p>
          <a:p>
            <a:pPr marL="2244725" indent="-2244725">
              <a:buNone/>
            </a:pPr>
            <a:r>
              <a:rPr lang="en-US" altLang="ja-JP" sz="4800" dirty="0">
                <a:solidFill>
                  <a:srgbClr val="555555"/>
                </a:solidFill>
                <a:latin typeface="ヒラギノ角ゴ Pro W3"/>
              </a:rPr>
              <a:t>1983</a:t>
            </a:r>
            <a:r>
              <a:rPr lang="ja-JP" altLang="en-US" sz="4800" dirty="0">
                <a:solidFill>
                  <a:srgbClr val="555555"/>
                </a:solidFill>
                <a:latin typeface="ヒラギノ角ゴ Pro W3"/>
              </a:rPr>
              <a:t>年　非営利財団法人（米国イリノイ州の法令の下）</a:t>
            </a:r>
            <a:endParaRPr lang="en-US" altLang="ja-JP" sz="4800" dirty="0">
              <a:solidFill>
                <a:srgbClr val="555555"/>
              </a:solidFill>
              <a:latin typeface="ヒラギノ角ゴ Pro W3"/>
            </a:endParaRPr>
          </a:p>
          <a:p>
            <a:pPr marL="2244725" indent="-2244725">
              <a:buNone/>
            </a:pPr>
            <a:endParaRPr kumimoji="1" lang="en-US" altLang="ja-JP" sz="4800" dirty="0"/>
          </a:p>
        </p:txBody>
      </p:sp>
    </p:spTree>
    <p:extLst>
      <p:ext uri="{BB962C8B-B14F-4D97-AF65-F5344CB8AC3E}">
        <p14:creationId xmlns:p14="http://schemas.microsoft.com/office/powerpoint/2010/main" val="1849132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solidFill>
            <a:schemeClr val="accent1">
              <a:lumMod val="75000"/>
            </a:schemeClr>
          </a:solidFill>
        </p:spPr>
        <p:txBody>
          <a:bodyPr/>
          <a:lstStyle/>
          <a:p>
            <a:pPr algn="ctr"/>
            <a:r>
              <a:rPr kumimoji="1" lang="ja-JP" altLang="en-US" dirty="0">
                <a:solidFill>
                  <a:schemeClr val="bg1"/>
                </a:solidFill>
              </a:rPr>
              <a:t>ロータリーの寄付の特徴</a:t>
            </a:r>
          </a:p>
        </p:txBody>
      </p:sp>
      <p:sp>
        <p:nvSpPr>
          <p:cNvPr id="3" name="コンテンツ プレースホルダー 2"/>
          <p:cNvSpPr>
            <a:spLocks noGrp="1"/>
          </p:cNvSpPr>
          <p:nvPr>
            <p:ph idx="1"/>
          </p:nvPr>
        </p:nvSpPr>
        <p:spPr>
          <a:xfrm>
            <a:off x="883023" y="1925949"/>
            <a:ext cx="10425953" cy="4428552"/>
          </a:xfrm>
        </p:spPr>
        <p:txBody>
          <a:bodyPr>
            <a:normAutofit fontScale="92500" lnSpcReduction="10000"/>
          </a:bodyPr>
          <a:lstStyle/>
          <a:p>
            <a:r>
              <a:rPr kumimoji="1" lang="ja-JP" altLang="en-US" sz="4800" dirty="0"/>
              <a:t>通常の寄付</a:t>
            </a:r>
            <a:br>
              <a:rPr kumimoji="1" lang="en-US" altLang="ja-JP" sz="4800" dirty="0"/>
            </a:br>
            <a:r>
              <a:rPr lang="ja-JP" altLang="en-US" sz="4800" dirty="0"/>
              <a:t>　→寄付団体への寄付</a:t>
            </a:r>
            <a:br>
              <a:rPr lang="en-US" altLang="ja-JP" sz="4800" dirty="0"/>
            </a:br>
            <a:r>
              <a:rPr kumimoji="1" lang="ja-JP" altLang="en-US" sz="4800" dirty="0"/>
              <a:t>　　（ユニセフ・赤十字等）</a:t>
            </a:r>
            <a:br>
              <a:rPr lang="en-US" altLang="ja-JP" sz="4800" dirty="0"/>
            </a:br>
            <a:r>
              <a:rPr lang="ja-JP" altLang="en-US" sz="4800" dirty="0"/>
              <a:t>　　　　　　</a:t>
            </a:r>
            <a:r>
              <a:rPr lang="ja-JP" altLang="en-US" sz="4800" dirty="0">
                <a:solidFill>
                  <a:srgbClr val="FF0000"/>
                </a:solidFill>
              </a:rPr>
              <a:t>ほかの団体にあげてしまう</a:t>
            </a:r>
            <a:endParaRPr kumimoji="1" lang="en-US" altLang="ja-JP" sz="4800" dirty="0">
              <a:solidFill>
                <a:srgbClr val="FF0000"/>
              </a:solidFill>
            </a:endParaRPr>
          </a:p>
          <a:p>
            <a:r>
              <a:rPr lang="ja-JP" altLang="en-US" sz="4800" dirty="0"/>
              <a:t>ロータリー財団の寄付</a:t>
            </a:r>
            <a:br>
              <a:rPr lang="en-US" altLang="ja-JP" sz="4800" dirty="0"/>
            </a:br>
            <a:r>
              <a:rPr lang="ja-JP" altLang="en-US" sz="4800" dirty="0"/>
              <a:t>　</a:t>
            </a:r>
            <a:r>
              <a:rPr kumimoji="1" lang="ja-JP" altLang="en-US" sz="4800" dirty="0"/>
              <a:t>→ロータリー財団への寄付</a:t>
            </a:r>
            <a:endParaRPr kumimoji="1" lang="en-US" altLang="ja-JP" sz="4800" dirty="0"/>
          </a:p>
          <a:p>
            <a:pPr marL="0" indent="0">
              <a:buNone/>
            </a:pPr>
            <a:r>
              <a:rPr lang="ja-JP" altLang="en-US" sz="4800" dirty="0"/>
              <a:t>　　　　　　　</a:t>
            </a:r>
            <a:r>
              <a:rPr lang="ja-JP" altLang="en-US" sz="4800" dirty="0">
                <a:solidFill>
                  <a:srgbClr val="FF0000"/>
                </a:solidFill>
              </a:rPr>
              <a:t>我々が自分で使うため</a:t>
            </a:r>
            <a:endParaRPr kumimoji="1" lang="en-US" altLang="ja-JP" sz="4800" dirty="0">
              <a:solidFill>
                <a:srgbClr val="FF0000"/>
              </a:solidFill>
            </a:endParaRPr>
          </a:p>
        </p:txBody>
      </p:sp>
    </p:spTree>
    <p:extLst>
      <p:ext uri="{BB962C8B-B14F-4D97-AF65-F5344CB8AC3E}">
        <p14:creationId xmlns:p14="http://schemas.microsoft.com/office/powerpoint/2010/main" val="1370986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solidFill>
            <a:schemeClr val="accent1">
              <a:lumMod val="75000"/>
            </a:schemeClr>
          </a:solidFill>
        </p:spPr>
        <p:txBody>
          <a:bodyPr/>
          <a:lstStyle/>
          <a:p>
            <a:pPr algn="ctr"/>
            <a:r>
              <a:rPr kumimoji="1" lang="ja-JP" altLang="en-US" dirty="0">
                <a:solidFill>
                  <a:schemeClr val="bg1"/>
                </a:solidFill>
              </a:rPr>
              <a:t>ロータリー財団の寄付の種類</a:t>
            </a:r>
          </a:p>
        </p:txBody>
      </p:sp>
      <p:sp>
        <p:nvSpPr>
          <p:cNvPr id="3" name="コンテンツ プレースホルダー 2"/>
          <p:cNvSpPr>
            <a:spLocks noGrp="1"/>
          </p:cNvSpPr>
          <p:nvPr>
            <p:ph idx="1"/>
          </p:nvPr>
        </p:nvSpPr>
        <p:spPr>
          <a:xfrm>
            <a:off x="838200" y="2125980"/>
            <a:ext cx="10425953" cy="4526280"/>
          </a:xfrm>
        </p:spPr>
        <p:txBody>
          <a:bodyPr>
            <a:normAutofit/>
          </a:bodyPr>
          <a:lstStyle/>
          <a:p>
            <a:pPr>
              <a:buFont typeface="Wingdings" panose="05000000000000000000" pitchFamily="2" charset="2"/>
              <a:buChar char="l"/>
            </a:pPr>
            <a:r>
              <a:rPr lang="ja-JP" altLang="en-US" sz="6000" dirty="0"/>
              <a:t>年次基金寄付</a:t>
            </a:r>
            <a:endParaRPr lang="en-US" altLang="ja-JP" sz="6000" dirty="0"/>
          </a:p>
          <a:p>
            <a:pPr>
              <a:buFont typeface="Wingdings" panose="05000000000000000000" pitchFamily="2" charset="2"/>
              <a:buChar char="l"/>
            </a:pPr>
            <a:r>
              <a:rPr kumimoji="1" lang="ja-JP" altLang="en-US" sz="6000" dirty="0"/>
              <a:t>ポリオプラス</a:t>
            </a:r>
            <a:endParaRPr kumimoji="1" lang="en-US" altLang="ja-JP" sz="6000" dirty="0"/>
          </a:p>
          <a:p>
            <a:pPr>
              <a:buFont typeface="Wingdings" panose="05000000000000000000" pitchFamily="2" charset="2"/>
              <a:buChar char="l"/>
            </a:pPr>
            <a:r>
              <a:rPr lang="ja-JP" altLang="en-US" sz="6000" dirty="0"/>
              <a:t>恒久基金寄付</a:t>
            </a:r>
            <a:endParaRPr lang="en-US" altLang="ja-JP" sz="6000" dirty="0"/>
          </a:p>
          <a:p>
            <a:pPr>
              <a:buFont typeface="Wingdings" panose="05000000000000000000" pitchFamily="2" charset="2"/>
              <a:buChar char="l"/>
            </a:pPr>
            <a:r>
              <a:rPr kumimoji="1" lang="ja-JP" altLang="en-US" sz="6000" dirty="0"/>
              <a:t>その他寄付</a:t>
            </a:r>
            <a:endParaRPr kumimoji="1" lang="en-US" altLang="ja-JP" sz="6000" dirty="0"/>
          </a:p>
        </p:txBody>
      </p:sp>
    </p:spTree>
    <p:extLst>
      <p:ext uri="{BB962C8B-B14F-4D97-AF65-F5344CB8AC3E}">
        <p14:creationId xmlns:p14="http://schemas.microsoft.com/office/powerpoint/2010/main" val="880040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solidFill>
            <a:schemeClr val="accent1">
              <a:lumMod val="75000"/>
            </a:schemeClr>
          </a:solidFill>
        </p:spPr>
        <p:txBody>
          <a:bodyPr/>
          <a:lstStyle/>
          <a:p>
            <a:pPr algn="ctr"/>
            <a:r>
              <a:rPr lang="ja-JP" altLang="en-US" dirty="0">
                <a:solidFill>
                  <a:schemeClr val="bg1"/>
                </a:solidFill>
              </a:rPr>
              <a:t>年次基金寄付と財団運営費</a:t>
            </a:r>
            <a:endParaRPr kumimoji="1" lang="ja-JP" altLang="en-US" dirty="0">
              <a:solidFill>
                <a:schemeClr val="bg1"/>
              </a:solidFill>
            </a:endParaRPr>
          </a:p>
        </p:txBody>
      </p:sp>
      <p:sp>
        <p:nvSpPr>
          <p:cNvPr id="3" name="コンテンツ プレースホルダー 2"/>
          <p:cNvSpPr>
            <a:spLocks noGrp="1"/>
          </p:cNvSpPr>
          <p:nvPr>
            <p:ph idx="1"/>
          </p:nvPr>
        </p:nvSpPr>
        <p:spPr>
          <a:xfrm>
            <a:off x="838200" y="2639683"/>
            <a:ext cx="10425953" cy="3860177"/>
          </a:xfrm>
        </p:spPr>
        <p:txBody>
          <a:bodyPr>
            <a:normAutofit/>
          </a:bodyPr>
          <a:lstStyle/>
          <a:p>
            <a:pPr marL="0" indent="0">
              <a:buNone/>
            </a:pPr>
            <a:r>
              <a:rPr kumimoji="1" lang="ja-JP" altLang="en-US" sz="4800" dirty="0"/>
              <a:t>皆様の寄付</a:t>
            </a:r>
            <a:endParaRPr kumimoji="1" lang="en-US" altLang="ja-JP" sz="4800" dirty="0"/>
          </a:p>
          <a:p>
            <a:pPr marL="0" indent="0">
              <a:buNone/>
            </a:pPr>
            <a:r>
              <a:rPr lang="ja-JP" altLang="en-US" sz="4800" dirty="0"/>
              <a:t>→３年間の投資・運用</a:t>
            </a:r>
            <a:endParaRPr lang="en-US" altLang="ja-JP" sz="4800" dirty="0"/>
          </a:p>
          <a:p>
            <a:pPr marL="0" indent="0">
              <a:buNone/>
            </a:pPr>
            <a:r>
              <a:rPr lang="ja-JP" altLang="en-US" dirty="0"/>
              <a:t>　（確定利付債・株式・不動産・天然資源／年平均収益６．５％）</a:t>
            </a:r>
            <a:endParaRPr lang="en-US" altLang="ja-JP" dirty="0"/>
          </a:p>
          <a:p>
            <a:pPr marL="0" indent="0">
              <a:buNone/>
            </a:pPr>
            <a:r>
              <a:rPr kumimoji="1" lang="ja-JP" altLang="en-US" sz="4800" dirty="0"/>
              <a:t>→運用益の中から財団の費用を捻出</a:t>
            </a:r>
            <a:endParaRPr kumimoji="1" lang="en-US" altLang="ja-JP" sz="4800" dirty="0"/>
          </a:p>
          <a:p>
            <a:pPr marL="0" indent="0">
              <a:buNone/>
            </a:pPr>
            <a:r>
              <a:rPr lang="ja-JP" altLang="en-US" sz="4800" dirty="0"/>
              <a:t>→寄付は全額活動費になる</a:t>
            </a:r>
            <a:endParaRPr kumimoji="1" lang="en-US" altLang="ja-JP" sz="4800" dirty="0"/>
          </a:p>
        </p:txBody>
      </p:sp>
    </p:spTree>
    <p:extLst>
      <p:ext uri="{BB962C8B-B14F-4D97-AF65-F5344CB8AC3E}">
        <p14:creationId xmlns:p14="http://schemas.microsoft.com/office/powerpoint/2010/main" val="1503058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solidFill>
            <a:schemeClr val="accent1">
              <a:lumMod val="75000"/>
            </a:schemeClr>
          </a:solidFill>
        </p:spPr>
        <p:txBody>
          <a:bodyPr/>
          <a:lstStyle/>
          <a:p>
            <a:pPr algn="ctr"/>
            <a:r>
              <a:rPr kumimoji="1" lang="ja-JP" altLang="en-US" dirty="0">
                <a:solidFill>
                  <a:schemeClr val="bg1"/>
                </a:solidFill>
              </a:rPr>
              <a:t>シェアシステム</a:t>
            </a:r>
          </a:p>
        </p:txBody>
      </p:sp>
      <p:sp>
        <p:nvSpPr>
          <p:cNvPr id="3" name="コンテンツ プレースホルダー 2"/>
          <p:cNvSpPr>
            <a:spLocks noGrp="1"/>
          </p:cNvSpPr>
          <p:nvPr>
            <p:ph idx="1"/>
          </p:nvPr>
        </p:nvSpPr>
        <p:spPr>
          <a:xfrm>
            <a:off x="838200" y="2294626"/>
            <a:ext cx="10425953" cy="4071668"/>
          </a:xfrm>
        </p:spPr>
        <p:txBody>
          <a:bodyPr>
            <a:normAutofit/>
          </a:bodyPr>
          <a:lstStyle/>
          <a:p>
            <a:r>
              <a:rPr lang="ja-JP" altLang="en-US" sz="4800" dirty="0"/>
              <a:t>国際財団活動資金・ＷＦ</a:t>
            </a:r>
            <a:br>
              <a:rPr lang="en-US" altLang="ja-JP" sz="4800" dirty="0"/>
            </a:br>
            <a:r>
              <a:rPr kumimoji="1" lang="en-US" altLang="ja-JP" sz="4800" dirty="0"/>
              <a:t>World Fund</a:t>
            </a:r>
            <a:r>
              <a:rPr kumimoji="1" lang="ja-JP" altLang="en-US" sz="4800" dirty="0"/>
              <a:t>（ワールドファンド）</a:t>
            </a:r>
            <a:br>
              <a:rPr kumimoji="1" lang="en-US" altLang="ja-JP" sz="4800" dirty="0"/>
            </a:br>
            <a:endParaRPr lang="en-US" altLang="ja-JP" sz="1900" dirty="0"/>
          </a:p>
          <a:p>
            <a:r>
              <a:rPr kumimoji="1" lang="ja-JP" altLang="en-US" sz="4800" dirty="0"/>
              <a:t>地区財団活動資金・ＤＤＦ</a:t>
            </a:r>
            <a:br>
              <a:rPr kumimoji="1" lang="en-US" altLang="ja-JP" sz="4800" dirty="0"/>
            </a:br>
            <a:r>
              <a:rPr lang="en-US" altLang="ja-JP" sz="4800" dirty="0"/>
              <a:t>District Designated Fund</a:t>
            </a:r>
            <a:br>
              <a:rPr lang="en-US" altLang="ja-JP" sz="4800" dirty="0"/>
            </a:br>
            <a:r>
              <a:rPr lang="ja-JP" altLang="en-US" sz="4400" dirty="0"/>
              <a:t>（ディストリクト・デジグネーテッド・ファンド）</a:t>
            </a:r>
            <a:endParaRPr lang="en-US" altLang="ja-JP" sz="4400" dirty="0"/>
          </a:p>
          <a:p>
            <a:pPr marL="0" indent="0">
              <a:buNone/>
            </a:pPr>
            <a:endParaRPr lang="en-US" altLang="ja-JP" sz="4800" dirty="0"/>
          </a:p>
        </p:txBody>
      </p:sp>
    </p:spTree>
    <p:extLst>
      <p:ext uri="{BB962C8B-B14F-4D97-AF65-F5344CB8AC3E}">
        <p14:creationId xmlns:p14="http://schemas.microsoft.com/office/powerpoint/2010/main" val="849419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コンテンツ プレースホルダー 6">
            <a:extLst>
              <a:ext uri="{FF2B5EF4-FFF2-40B4-BE49-F238E27FC236}">
                <a16:creationId xmlns:a16="http://schemas.microsoft.com/office/drawing/2014/main" id="{FC7A6047-078B-44E2-A30E-682DC0797200}"/>
              </a:ext>
            </a:extLst>
          </p:cNvPr>
          <p:cNvPicPr>
            <a:picLocks noGrp="1" noChangeAspect="1"/>
          </p:cNvPicPr>
          <p:nvPr>
            <p:ph idx="1"/>
          </p:nvPr>
        </p:nvPicPr>
        <p:blipFill>
          <a:blip r:embed="rId3"/>
          <a:stretch>
            <a:fillRect/>
          </a:stretch>
        </p:blipFill>
        <p:spPr>
          <a:xfrm>
            <a:off x="3082564" y="-15373"/>
            <a:ext cx="5175316" cy="6898279"/>
          </a:xfrm>
        </p:spPr>
      </p:pic>
      <p:sp>
        <p:nvSpPr>
          <p:cNvPr id="9" name="タイトル 8">
            <a:extLst>
              <a:ext uri="{FF2B5EF4-FFF2-40B4-BE49-F238E27FC236}">
                <a16:creationId xmlns:a16="http://schemas.microsoft.com/office/drawing/2014/main" id="{9BD9D779-2DF2-44BC-B7BC-105418D36530}"/>
              </a:ext>
            </a:extLst>
          </p:cNvPr>
          <p:cNvSpPr>
            <a:spLocks noGrp="1"/>
          </p:cNvSpPr>
          <p:nvPr>
            <p:ph type="title"/>
          </p:nvPr>
        </p:nvSpPr>
        <p:spPr/>
        <p:txBody>
          <a:bodyPr/>
          <a:lstStyle/>
          <a:p>
            <a:endParaRPr lang="ja-JP" altLang="en-US" dirty="0"/>
          </a:p>
        </p:txBody>
      </p:sp>
    </p:spTree>
    <p:extLst>
      <p:ext uri="{BB962C8B-B14F-4D97-AF65-F5344CB8AC3E}">
        <p14:creationId xmlns:p14="http://schemas.microsoft.com/office/powerpoint/2010/main" val="103219378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8883</TotalTime>
  <Words>3371</Words>
  <Application>Microsoft Office PowerPoint</Application>
  <PresentationFormat>ワイド画面</PresentationFormat>
  <Paragraphs>260</Paragraphs>
  <Slides>21</Slides>
  <Notes>21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21</vt:i4>
      </vt:variant>
    </vt:vector>
  </HeadingPairs>
  <TitlesOfParts>
    <vt:vector size="29" baseType="lpstr">
      <vt:lpstr>ＭＳ Ｐゴシック</vt:lpstr>
      <vt:lpstr>ヒラギノ角ゴ Pro W3</vt:lpstr>
      <vt:lpstr>游明朝</vt:lpstr>
      <vt:lpstr>Arial</vt:lpstr>
      <vt:lpstr>Calibri</vt:lpstr>
      <vt:lpstr>Calibri Light</vt:lpstr>
      <vt:lpstr>Wingdings</vt:lpstr>
      <vt:lpstr>Office テーマ</vt:lpstr>
      <vt:lpstr>PowerPoint プレゼンテーション</vt:lpstr>
      <vt:lpstr>ロータリー財団への寄付 （今日の小テーマ）</vt:lpstr>
      <vt:lpstr>ロータリー財団の標語</vt:lpstr>
      <vt:lpstr>ロータリー財団の歴史</vt:lpstr>
      <vt:lpstr>ロータリーの寄付の特徴</vt:lpstr>
      <vt:lpstr>ロータリー財団の寄付の種類</vt:lpstr>
      <vt:lpstr>年次基金寄付と財団運営費</vt:lpstr>
      <vt:lpstr>シェアシステム</vt:lpstr>
      <vt:lpstr>PowerPoint プレゼンテーション</vt:lpstr>
      <vt:lpstr>PowerPoint プレゼンテーション</vt:lpstr>
      <vt:lpstr>PowerPoint プレゼンテーション</vt:lpstr>
      <vt:lpstr>国際財団活動資金・ＷＦ</vt:lpstr>
      <vt:lpstr>地区財団活動資金・ＤＤＦ</vt:lpstr>
      <vt:lpstr>７つの重点分野</vt:lpstr>
      <vt:lpstr>地区財団活動資金・ＤＤＦ</vt:lpstr>
      <vt:lpstr>地区ロータリー財団の年間スケジュール</vt:lpstr>
      <vt:lpstr>寄付ゼロクラブ</vt:lpstr>
      <vt:lpstr>２０－２１年度の寄付目標（日本）</vt:lpstr>
      <vt:lpstr>関東１０地区における寄付額の推移</vt:lpstr>
      <vt:lpstr>今日のテーマに対する回答</vt:lpstr>
      <vt:lpstr>寄付は第２の奉仕</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浅野 肇</dc:creator>
  <cp:lastModifiedBy>謙介 北村</cp:lastModifiedBy>
  <cp:revision>85</cp:revision>
  <dcterms:created xsi:type="dcterms:W3CDTF">2019-04-14T13:03:37Z</dcterms:created>
  <dcterms:modified xsi:type="dcterms:W3CDTF">2020-09-11T02:10:26Z</dcterms:modified>
</cp:coreProperties>
</file>