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9" r:id="rId6"/>
    <p:sldId id="273" r:id="rId7"/>
    <p:sldId id="272" r:id="rId8"/>
    <p:sldId id="260" r:id="rId9"/>
    <p:sldId id="274" r:id="rId10"/>
    <p:sldId id="275" r:id="rId11"/>
    <p:sldId id="276" r:id="rId12"/>
    <p:sldId id="277" r:id="rId13"/>
    <p:sldId id="261" r:id="rId14"/>
    <p:sldId id="278" r:id="rId15"/>
    <p:sldId id="262" r:id="rId16"/>
    <p:sldId id="263" r:id="rId17"/>
    <p:sldId id="267" r:id="rId18"/>
    <p:sldId id="26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A9C77A3-F99F-4F91-90ED-836CF2DBBCE2}">
          <p14:sldIdLst>
            <p14:sldId id="256"/>
            <p14:sldId id="257"/>
          </p14:sldIdLst>
        </p14:section>
        <p14:section name="タイトルなしのセクション" id="{006660C9-85D2-467C-9533-A75266581B52}">
          <p14:sldIdLst>
            <p14:sldId id="258"/>
            <p14:sldId id="259"/>
            <p14:sldId id="279"/>
            <p14:sldId id="273"/>
            <p14:sldId id="272"/>
            <p14:sldId id="260"/>
            <p14:sldId id="274"/>
            <p14:sldId id="275"/>
            <p14:sldId id="276"/>
            <p14:sldId id="277"/>
            <p14:sldId id="261"/>
            <p14:sldId id="278"/>
            <p14:sldId id="262"/>
            <p14:sldId id="263"/>
            <p14:sldId id="267"/>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110" d="100"/>
          <a:sy n="110" d="100"/>
        </p:scale>
        <p:origin x="6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kumimoji="1" sz="3600"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www.rid2790.jp/2018/iinkai/z_hojo.html"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E419FC-7F9A-4694-9928-1114078572E5}"/>
              </a:ext>
            </a:extLst>
          </p:cNvPr>
          <p:cNvSpPr>
            <a:spLocks noGrp="1"/>
          </p:cNvSpPr>
          <p:nvPr>
            <p:ph type="ctrTitle"/>
          </p:nvPr>
        </p:nvSpPr>
        <p:spPr>
          <a:xfrm>
            <a:off x="1618030" y="879604"/>
            <a:ext cx="7766936" cy="1646302"/>
          </a:xfrm>
        </p:spPr>
        <p:txBody>
          <a:bodyPr/>
          <a:lstStyle/>
          <a:p>
            <a:r>
              <a:rPr kumimoji="1" lang="ja-JP" altLang="en-US" dirty="0">
                <a:latin typeface="HG丸ｺﾞｼｯｸM-PRO" panose="020F0600000000000000" pitchFamily="50" charset="-128"/>
                <a:ea typeface="HG丸ｺﾞｼｯｸM-PRO" panose="020F0600000000000000" pitchFamily="50" charset="-128"/>
              </a:rPr>
              <a:t>地区補助金について</a:t>
            </a:r>
          </a:p>
        </p:txBody>
      </p:sp>
      <p:sp>
        <p:nvSpPr>
          <p:cNvPr id="3" name="字幕 2">
            <a:extLst>
              <a:ext uri="{FF2B5EF4-FFF2-40B4-BE49-F238E27FC236}">
                <a16:creationId xmlns:a16="http://schemas.microsoft.com/office/drawing/2014/main" id="{A9DDC190-3E01-4CDB-9DD5-0273435D369E}"/>
              </a:ext>
            </a:extLst>
          </p:cNvPr>
          <p:cNvSpPr>
            <a:spLocks noGrp="1"/>
          </p:cNvSpPr>
          <p:nvPr>
            <p:ph type="subTitle" idx="1"/>
          </p:nvPr>
        </p:nvSpPr>
        <p:spPr>
          <a:xfrm>
            <a:off x="675104" y="5295275"/>
            <a:ext cx="7766936" cy="1096899"/>
          </a:xfrm>
        </p:spPr>
        <p:txBody>
          <a:bodyPr>
            <a:normAutofit/>
          </a:bodyPr>
          <a:lstStyle/>
          <a:p>
            <a:pPr algn="l"/>
            <a:r>
              <a:rPr kumimoji="1" lang="en-US" altLang="ja-JP" sz="2400" dirty="0">
                <a:latin typeface="HG丸ｺﾞｼｯｸM-PRO" panose="020F0600000000000000" pitchFamily="50" charset="-128"/>
                <a:ea typeface="HG丸ｺﾞｼｯｸM-PRO" panose="020F0600000000000000" pitchFamily="50" charset="-128"/>
              </a:rPr>
              <a:t>20</a:t>
            </a:r>
            <a:r>
              <a:rPr lang="en-US" altLang="ja-JP" sz="2400" dirty="0">
                <a:latin typeface="HG丸ｺﾞｼｯｸM-PRO" panose="020F0600000000000000" pitchFamily="50" charset="-128"/>
                <a:ea typeface="HG丸ｺﾞｼｯｸM-PRO" panose="020F0600000000000000" pitchFamily="50" charset="-128"/>
              </a:rPr>
              <a:t>20</a:t>
            </a:r>
            <a:r>
              <a:rPr kumimoji="1" lang="ja-JP" altLang="en-US" sz="2400" dirty="0">
                <a:latin typeface="HG丸ｺﾞｼｯｸM-PRO" panose="020F0600000000000000" pitchFamily="50" charset="-128"/>
                <a:ea typeface="HG丸ｺﾞｼｯｸM-PRO" panose="020F0600000000000000" pitchFamily="50" charset="-128"/>
              </a:rPr>
              <a:t>年</a:t>
            </a:r>
            <a:r>
              <a:rPr kumimoji="1" lang="en-US" altLang="ja-JP" sz="2400" dirty="0">
                <a:latin typeface="HG丸ｺﾞｼｯｸM-PRO" panose="020F0600000000000000" pitchFamily="50" charset="-128"/>
                <a:ea typeface="HG丸ｺﾞｼｯｸM-PRO" panose="020F0600000000000000" pitchFamily="50" charset="-128"/>
              </a:rPr>
              <a:t>9</a:t>
            </a:r>
            <a:r>
              <a:rPr kumimoji="1" lang="ja-JP" altLang="en-US" sz="2400" dirty="0">
                <a:latin typeface="HG丸ｺﾞｼｯｸM-PRO" panose="020F0600000000000000" pitchFamily="50" charset="-128"/>
                <a:ea typeface="HG丸ｺﾞｼｯｸM-PRO" panose="020F0600000000000000" pitchFamily="50" charset="-128"/>
              </a:rPr>
              <a:t>月</a:t>
            </a:r>
            <a:r>
              <a:rPr kumimoji="1" lang="en-US" altLang="ja-JP" sz="2400" dirty="0">
                <a:latin typeface="HG丸ｺﾞｼｯｸM-PRO" panose="020F0600000000000000" pitchFamily="50" charset="-128"/>
                <a:ea typeface="HG丸ｺﾞｼｯｸM-PRO" panose="020F0600000000000000" pitchFamily="50" charset="-128"/>
              </a:rPr>
              <a:t>12</a:t>
            </a:r>
            <a:r>
              <a:rPr kumimoji="1" lang="ja-JP" altLang="en-US" sz="2400" dirty="0">
                <a:latin typeface="HG丸ｺﾞｼｯｸM-PRO" panose="020F0600000000000000" pitchFamily="50" charset="-128"/>
                <a:ea typeface="HG丸ｺﾞｼｯｸM-PRO" panose="020F0600000000000000" pitchFamily="50" charset="-128"/>
              </a:rPr>
              <a:t>日</a:t>
            </a:r>
            <a:endParaRPr kumimoji="1" lang="en-US" altLang="ja-JP" sz="2400" dirty="0">
              <a:latin typeface="HG丸ｺﾞｼｯｸM-PRO" panose="020F0600000000000000" pitchFamily="50" charset="-128"/>
              <a:ea typeface="HG丸ｺﾞｼｯｸM-PRO" panose="020F0600000000000000" pitchFamily="50" charset="-128"/>
            </a:endParaRPr>
          </a:p>
          <a:p>
            <a:pPr algn="l"/>
            <a:r>
              <a:rPr kumimoji="1" lang="ja-JP" altLang="en-US" sz="2400" dirty="0">
                <a:latin typeface="HG丸ｺﾞｼｯｸM-PRO" panose="020F0600000000000000" pitchFamily="50" charset="-128"/>
                <a:ea typeface="HG丸ｺﾞｼｯｸM-PRO" panose="020F0600000000000000" pitchFamily="50" charset="-128"/>
              </a:rPr>
              <a:t>地区補助金プロジェクト委員会 委員 </a:t>
            </a:r>
            <a:r>
              <a:rPr lang="ja-JP" altLang="en-US" sz="2400" dirty="0">
                <a:latin typeface="HG丸ｺﾞｼｯｸM-PRO" panose="020F0600000000000000" pitchFamily="50" charset="-128"/>
                <a:ea typeface="HG丸ｺﾞｼｯｸM-PRO" panose="020F0600000000000000" pitchFamily="50" charset="-128"/>
              </a:rPr>
              <a:t>坪井 尚也</a:t>
            </a:r>
            <a:endParaRPr kumimoji="1"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031621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0BFF1-E75B-4043-A1C1-38AFC4D1A30B}"/>
              </a:ext>
            </a:extLst>
          </p:cNvPr>
          <p:cNvSpPr>
            <a:spLocks noGrp="1"/>
          </p:cNvSpPr>
          <p:nvPr>
            <p:ph type="title"/>
          </p:nvPr>
        </p:nvSpPr>
        <p:spPr/>
        <p:txBody>
          <a:bodyPr>
            <a:normAutofit fontScale="90000"/>
          </a:bodyP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P25</a:t>
            </a:r>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ja-JP" b="1" dirty="0">
                <a:solidFill>
                  <a:schemeClr val="tx1"/>
                </a:solidFill>
                <a:latin typeface="HG丸ｺﾞｼｯｸM-PRO" panose="020F0600000000000000" pitchFamily="50" charset="-128"/>
                <a:ea typeface="HG丸ｺﾞｼｯｸM-PRO" panose="020F0600000000000000" pitchFamily="50" charset="-128"/>
              </a:rPr>
              <a:t>地区補助金の対象となる</a:t>
            </a:r>
            <a:br>
              <a:rPr lang="en-US" altLang="ja-JP" b="1" dirty="0">
                <a:solidFill>
                  <a:schemeClr val="tx1"/>
                </a:solidFill>
                <a:latin typeface="HG丸ｺﾞｼｯｸM-PRO" panose="020F0600000000000000" pitchFamily="50" charset="-128"/>
                <a:ea typeface="HG丸ｺﾞｼｯｸM-PRO" panose="020F0600000000000000" pitchFamily="50" charset="-128"/>
              </a:rPr>
            </a:br>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ja-JP" b="1" dirty="0">
                <a:solidFill>
                  <a:schemeClr val="tx1"/>
                </a:solidFill>
                <a:latin typeface="HG丸ｺﾞｼｯｸM-PRO" panose="020F0600000000000000" pitchFamily="50" charset="-128"/>
                <a:ea typeface="HG丸ｺﾞｼｯｸM-PRO" panose="020F0600000000000000" pitchFamily="50" charset="-128"/>
              </a:rPr>
              <a:t>活動・対象とならない活動の具体例</a:t>
            </a:r>
            <a:r>
              <a:rPr lang="ja-JP" altLang="en-US" b="1" dirty="0">
                <a:solidFill>
                  <a:schemeClr val="tx1"/>
                </a:solidFill>
                <a:latin typeface="HG丸ｺﾞｼｯｸM-PRO" panose="020F0600000000000000" pitchFamily="50" charset="-128"/>
                <a:ea typeface="HG丸ｺﾞｼｯｸM-PRO" panose="020F0600000000000000" pitchFamily="50" charset="-128"/>
              </a:rPr>
              <a:t>②</a:t>
            </a:r>
            <a:br>
              <a:rPr lang="ja-JP" altLang="ja-JP" dirty="0"/>
            </a:br>
            <a:endParaRPr kumimoji="1" lang="ja-JP" altLang="en-US" dirty="0"/>
          </a:p>
        </p:txBody>
      </p:sp>
      <p:sp>
        <p:nvSpPr>
          <p:cNvPr id="3" name="正方形/長方形 2">
            <a:extLst>
              <a:ext uri="{FF2B5EF4-FFF2-40B4-BE49-F238E27FC236}">
                <a16:creationId xmlns:a16="http://schemas.microsoft.com/office/drawing/2014/main" id="{D06E94DD-2354-4310-A575-FA8FDB10AEEB}"/>
              </a:ext>
            </a:extLst>
          </p:cNvPr>
          <p:cNvSpPr/>
          <p:nvPr/>
        </p:nvSpPr>
        <p:spPr>
          <a:xfrm>
            <a:off x="113211" y="1930400"/>
            <a:ext cx="13315406" cy="3645229"/>
          </a:xfrm>
          <a:prstGeom prst="rect">
            <a:avLst/>
          </a:prstGeom>
        </p:spPr>
        <p:txBody>
          <a:bodyPr wrap="square">
            <a:spAutoFit/>
          </a:bodyPr>
          <a:lstStyle/>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●地域社会のニーズが高い子供達の研究・学習・放課後のプログラム</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支援事業も可能ですが、　補助金の対象にならない場合もあります</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ので、事前に地区ロータリー財団委員会にご相談ください。</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●地域の障害者や高齢者のための支援活動は適格です</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（単なる娯楽的なものは不適格です）。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●主にロータリー以外の団体によって実施される活動に協賛して一緒</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に活動したり物品等を寄贈したりする活動は、ロータリー財団</a:t>
            </a:r>
            <a:r>
              <a:rPr lang="en-US" altLang="ja-JP" sz="2400" dirty="0">
                <a:latin typeface="ＭＳ 明朝" panose="02020609040205080304" pitchFamily="17" charset="-128"/>
                <a:ea typeface="ＭＳ 明朝" panose="02020609040205080304" pitchFamily="17" charset="-128"/>
                <a:cs typeface="KozMinPr6N-Regular"/>
              </a:rPr>
              <a:t>(TRF)</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の使命に関連している活動でロータリアンが積極的に参加するもの</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については適格になりました。</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p:txBody>
      </p:sp>
    </p:spTree>
    <p:extLst>
      <p:ext uri="{BB962C8B-B14F-4D97-AF65-F5344CB8AC3E}">
        <p14:creationId xmlns:p14="http://schemas.microsoft.com/office/powerpoint/2010/main" val="329016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0BFF1-E75B-4043-A1C1-38AFC4D1A30B}"/>
              </a:ext>
            </a:extLst>
          </p:cNvPr>
          <p:cNvSpPr>
            <a:spLocks noGrp="1"/>
          </p:cNvSpPr>
          <p:nvPr>
            <p:ph type="title"/>
          </p:nvPr>
        </p:nvSpPr>
        <p:spPr/>
        <p:txBody>
          <a:bodyPr>
            <a:normAutofit fontScale="90000"/>
          </a:bodyP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P25</a:t>
            </a:r>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ja-JP" b="1" dirty="0">
                <a:solidFill>
                  <a:schemeClr val="tx1"/>
                </a:solidFill>
                <a:latin typeface="HG丸ｺﾞｼｯｸM-PRO" panose="020F0600000000000000" pitchFamily="50" charset="-128"/>
                <a:ea typeface="HG丸ｺﾞｼｯｸM-PRO" panose="020F0600000000000000" pitchFamily="50" charset="-128"/>
              </a:rPr>
              <a:t>地区補助金の対象となる</a:t>
            </a:r>
            <a:br>
              <a:rPr lang="en-US" altLang="ja-JP" b="1" dirty="0">
                <a:solidFill>
                  <a:schemeClr val="tx1"/>
                </a:solidFill>
                <a:latin typeface="HG丸ｺﾞｼｯｸM-PRO" panose="020F0600000000000000" pitchFamily="50" charset="-128"/>
                <a:ea typeface="HG丸ｺﾞｼｯｸM-PRO" panose="020F0600000000000000" pitchFamily="50" charset="-128"/>
              </a:rPr>
            </a:br>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ja-JP" b="1" dirty="0">
                <a:solidFill>
                  <a:schemeClr val="tx1"/>
                </a:solidFill>
                <a:latin typeface="HG丸ｺﾞｼｯｸM-PRO" panose="020F0600000000000000" pitchFamily="50" charset="-128"/>
                <a:ea typeface="HG丸ｺﾞｼｯｸM-PRO" panose="020F0600000000000000" pitchFamily="50" charset="-128"/>
              </a:rPr>
              <a:t>活動・対象とならない活動の具体例</a:t>
            </a:r>
            <a:r>
              <a:rPr lang="ja-JP" altLang="en-US" b="1" dirty="0">
                <a:solidFill>
                  <a:schemeClr val="tx1"/>
                </a:solidFill>
                <a:latin typeface="HG丸ｺﾞｼｯｸM-PRO" panose="020F0600000000000000" pitchFamily="50" charset="-128"/>
                <a:ea typeface="HG丸ｺﾞｼｯｸM-PRO" panose="020F0600000000000000" pitchFamily="50" charset="-128"/>
              </a:rPr>
              <a:t>③</a:t>
            </a:r>
            <a:br>
              <a:rPr lang="ja-JP" altLang="ja-JP" dirty="0"/>
            </a:br>
            <a:endParaRPr kumimoji="1" lang="ja-JP" altLang="en-US" dirty="0"/>
          </a:p>
        </p:txBody>
      </p:sp>
      <p:sp>
        <p:nvSpPr>
          <p:cNvPr id="3" name="正方形/長方形 2">
            <a:extLst>
              <a:ext uri="{FF2B5EF4-FFF2-40B4-BE49-F238E27FC236}">
                <a16:creationId xmlns:a16="http://schemas.microsoft.com/office/drawing/2014/main" id="{D06E94DD-2354-4310-A575-FA8FDB10AEEB}"/>
              </a:ext>
            </a:extLst>
          </p:cNvPr>
          <p:cNvSpPr/>
          <p:nvPr/>
        </p:nvSpPr>
        <p:spPr>
          <a:xfrm>
            <a:off x="113211" y="1930400"/>
            <a:ext cx="13315406" cy="3645229"/>
          </a:xfrm>
          <a:prstGeom prst="rect">
            <a:avLst/>
          </a:prstGeom>
        </p:spPr>
        <p:txBody>
          <a:bodyPr wrap="square">
            <a:spAutoFit/>
          </a:bodyPr>
          <a:lstStyle/>
          <a:p>
            <a:pPr marL="266700" indent="-133350">
              <a:lnSpc>
                <a:spcPts val="1200"/>
              </a:lnSpc>
              <a:spcAft>
                <a:spcPts val="0"/>
              </a:spcAft>
            </a:pPr>
            <a:endParaRPr lang="ja-JP" altLang="en-US"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●障害者をサポートして美術館等へ招待する活動は、障害者のチケット代</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は適格です。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●史跡の標識やモニュメントに類したものは不適格です。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●プロジェクト実施のための傷害保険料は適格です。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●ロータリアンのための費用は、不適格です。</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但し、一部適格になる部分があります。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●ホームページの作成費用は不適格です。</a:t>
            </a:r>
            <a:endParaRPr lang="ja-JP" altLang="ja-JP" sz="2400" dirty="0">
              <a:latin typeface="ＭＳ 明朝" panose="02020609040205080304" pitchFamily="17" charset="-128"/>
              <a:ea typeface="ＭＳ 明朝" panose="02020609040205080304" pitchFamily="17" charset="-128"/>
              <a:cs typeface="KozMinPr6N-Regular"/>
            </a:endParaRPr>
          </a:p>
        </p:txBody>
      </p:sp>
    </p:spTree>
    <p:extLst>
      <p:ext uri="{BB962C8B-B14F-4D97-AF65-F5344CB8AC3E}">
        <p14:creationId xmlns:p14="http://schemas.microsoft.com/office/powerpoint/2010/main" val="1491975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0BFF1-E75B-4043-A1C1-38AFC4D1A30B}"/>
              </a:ext>
            </a:extLst>
          </p:cNvPr>
          <p:cNvSpPr>
            <a:spLocks noGrp="1"/>
          </p:cNvSpPr>
          <p:nvPr>
            <p:ph type="title"/>
          </p:nvPr>
        </p:nvSpPr>
        <p:spPr/>
        <p:txBody>
          <a:bodyPr>
            <a:normAutofit fontScale="90000"/>
          </a:bodyP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P25</a:t>
            </a:r>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ja-JP" b="1" dirty="0">
                <a:solidFill>
                  <a:schemeClr val="tx1"/>
                </a:solidFill>
                <a:latin typeface="HG丸ｺﾞｼｯｸM-PRO" panose="020F0600000000000000" pitchFamily="50" charset="-128"/>
                <a:ea typeface="HG丸ｺﾞｼｯｸM-PRO" panose="020F0600000000000000" pitchFamily="50" charset="-128"/>
              </a:rPr>
              <a:t>地区補助金の対象となる</a:t>
            </a:r>
            <a:br>
              <a:rPr lang="en-US" altLang="ja-JP" b="1" dirty="0">
                <a:solidFill>
                  <a:schemeClr val="tx1"/>
                </a:solidFill>
                <a:latin typeface="HG丸ｺﾞｼｯｸM-PRO" panose="020F0600000000000000" pitchFamily="50" charset="-128"/>
                <a:ea typeface="HG丸ｺﾞｼｯｸM-PRO" panose="020F0600000000000000" pitchFamily="50" charset="-128"/>
              </a:rPr>
            </a:br>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ja-JP" b="1" dirty="0">
                <a:solidFill>
                  <a:schemeClr val="tx1"/>
                </a:solidFill>
                <a:latin typeface="HG丸ｺﾞｼｯｸM-PRO" panose="020F0600000000000000" pitchFamily="50" charset="-128"/>
                <a:ea typeface="HG丸ｺﾞｼｯｸM-PRO" panose="020F0600000000000000" pitchFamily="50" charset="-128"/>
              </a:rPr>
              <a:t>活動・対象とならない活動の具体例</a:t>
            </a:r>
            <a:r>
              <a:rPr lang="ja-JP" altLang="en-US" b="1" dirty="0">
                <a:solidFill>
                  <a:schemeClr val="tx1"/>
                </a:solidFill>
                <a:latin typeface="HG丸ｺﾞｼｯｸM-PRO" panose="020F0600000000000000" pitchFamily="50" charset="-128"/>
                <a:ea typeface="HG丸ｺﾞｼｯｸM-PRO" panose="020F0600000000000000" pitchFamily="50" charset="-128"/>
              </a:rPr>
              <a:t>④</a:t>
            </a:r>
            <a:br>
              <a:rPr lang="ja-JP" altLang="ja-JP" dirty="0"/>
            </a:br>
            <a:endParaRPr kumimoji="1" lang="ja-JP" altLang="en-US" dirty="0"/>
          </a:p>
        </p:txBody>
      </p:sp>
      <p:sp>
        <p:nvSpPr>
          <p:cNvPr id="3" name="正方形/長方形 2">
            <a:extLst>
              <a:ext uri="{FF2B5EF4-FFF2-40B4-BE49-F238E27FC236}">
                <a16:creationId xmlns:a16="http://schemas.microsoft.com/office/drawing/2014/main" id="{D06E94DD-2354-4310-A575-FA8FDB10AEEB}"/>
              </a:ext>
            </a:extLst>
          </p:cNvPr>
          <p:cNvSpPr/>
          <p:nvPr/>
        </p:nvSpPr>
        <p:spPr>
          <a:xfrm>
            <a:off x="113211" y="1930400"/>
            <a:ext cx="13315406" cy="3029676"/>
          </a:xfrm>
          <a:prstGeom prst="rect">
            <a:avLst/>
          </a:prstGeom>
        </p:spPr>
        <p:txBody>
          <a:bodyPr wrap="square">
            <a:spAutoFit/>
          </a:bodyPr>
          <a:lstStyle/>
          <a:p>
            <a:pPr marL="266700" indent="-133350">
              <a:lnSpc>
                <a:spcPts val="1200"/>
              </a:lnSpc>
              <a:spcAft>
                <a:spcPts val="0"/>
              </a:spcAft>
            </a:pPr>
            <a:endParaRPr lang="ja-JP" altLang="en-US"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●単なる文化的な体験学習やイベントは不適格です。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●コンサートや単なる文化講演会は不適格です。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●お祭りや行事への協賛金、他団体が実施する活動への協賛金の</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贈呈は、不適格です。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●海外で奉仕活動をする、またはプロジェクトの調査をするロータリアン</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の旅費は第</a:t>
            </a:r>
            <a:r>
              <a:rPr lang="en-US" altLang="ja-JP" sz="2400" dirty="0">
                <a:latin typeface="ＭＳ 明朝" panose="02020609040205080304" pitchFamily="17" charset="-128"/>
                <a:ea typeface="ＭＳ 明朝" panose="02020609040205080304" pitchFamily="17" charset="-128"/>
                <a:cs typeface="KozMinPr6N-Regular"/>
              </a:rPr>
              <a:t>2790</a:t>
            </a:r>
            <a:r>
              <a:rPr lang="ja-JP" altLang="en-US" sz="2400" dirty="0">
                <a:latin typeface="ＭＳ 明朝" panose="02020609040205080304" pitchFamily="17" charset="-128"/>
                <a:ea typeface="ＭＳ 明朝" panose="02020609040205080304" pitchFamily="17" charset="-128"/>
                <a:cs typeface="KozMinPr6N-Regular"/>
              </a:rPr>
              <a:t>地区では不適格としています。</a:t>
            </a:r>
          </a:p>
        </p:txBody>
      </p:sp>
    </p:spTree>
    <p:extLst>
      <p:ext uri="{BB962C8B-B14F-4D97-AF65-F5344CB8AC3E}">
        <p14:creationId xmlns:p14="http://schemas.microsoft.com/office/powerpoint/2010/main" val="2997144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A9DDC190-3E01-4CDB-9DD5-0273435D369E}"/>
              </a:ext>
            </a:extLst>
          </p:cNvPr>
          <p:cNvSpPr>
            <a:spLocks noGrp="1"/>
          </p:cNvSpPr>
          <p:nvPr>
            <p:ph type="subTitle" idx="4294967295"/>
          </p:nvPr>
        </p:nvSpPr>
        <p:spPr>
          <a:xfrm>
            <a:off x="327171" y="1106487"/>
            <a:ext cx="10922466" cy="5961063"/>
          </a:xfrm>
        </p:spPr>
        <p:txBody>
          <a:bodyPr>
            <a:noAutofit/>
          </a:bodyPr>
          <a:lstStyle/>
          <a:p>
            <a:pPr marL="0" indent="0">
              <a:buNone/>
            </a:pPr>
            <a:r>
              <a:rPr lang="ja-JP" altLang="ja-JP" sz="2400" dirty="0"/>
              <a:t>●地区補助金の申請には、別紙ロータリー財団地区補助金申請書（様式</a:t>
            </a:r>
            <a:r>
              <a:rPr lang="en-US" altLang="ja-JP" sz="2400" dirty="0"/>
              <a:t>311</a:t>
            </a:r>
            <a:r>
              <a:rPr lang="ja-JP" altLang="ja-JP" sz="2400" dirty="0"/>
              <a:t>）</a:t>
            </a:r>
            <a:r>
              <a:rPr lang="ja-JP" altLang="en-US" sz="2400" dirty="0"/>
              <a:t>　　　　</a:t>
            </a:r>
            <a:endParaRPr lang="en-US" altLang="ja-JP" sz="2400" dirty="0"/>
          </a:p>
          <a:p>
            <a:pPr marL="0" indent="0">
              <a:buNone/>
            </a:pPr>
            <a:r>
              <a:rPr lang="ja-JP" altLang="en-US" sz="2400" dirty="0"/>
              <a:t>　</a:t>
            </a:r>
            <a:r>
              <a:rPr lang="ja-JP" altLang="ja-JP" sz="2400" dirty="0"/>
              <a:t>と、</a:t>
            </a:r>
            <a:r>
              <a:rPr lang="ja-JP" altLang="ja-JP" sz="2400" b="1" dirty="0">
                <a:solidFill>
                  <a:srgbClr val="FF0000"/>
                </a:solidFill>
              </a:rPr>
              <a:t>同申請書の</a:t>
            </a:r>
            <a:r>
              <a:rPr lang="en-US" altLang="ja-JP" sz="2400" b="1" dirty="0">
                <a:solidFill>
                  <a:srgbClr val="FF0000"/>
                </a:solidFill>
              </a:rPr>
              <a:t>Excel  </a:t>
            </a:r>
            <a:r>
              <a:rPr lang="ja-JP" altLang="ja-JP" sz="2400" b="1" dirty="0">
                <a:solidFill>
                  <a:srgbClr val="FF0000"/>
                </a:solidFill>
              </a:rPr>
              <a:t>ファイルの両方を提出します。</a:t>
            </a:r>
            <a:endParaRPr lang="en-US" altLang="ja-JP" sz="2400" b="1" dirty="0">
              <a:solidFill>
                <a:srgbClr val="FF0000"/>
              </a:solidFill>
            </a:endParaRPr>
          </a:p>
          <a:p>
            <a:pPr marL="0" indent="0">
              <a:buNone/>
            </a:pPr>
            <a:r>
              <a:rPr lang="en-US" altLang="ja-JP" sz="2400" dirty="0"/>
              <a:t>   </a:t>
            </a:r>
            <a:r>
              <a:rPr lang="ja-JP" altLang="ja-JP" sz="2400" dirty="0"/>
              <a:t>紙の書類にはプロジェクト実施年度のクラブ会長と会長エレクトが署名し、</a:t>
            </a:r>
            <a:endParaRPr lang="en-US" altLang="ja-JP" sz="2400" dirty="0"/>
          </a:p>
          <a:p>
            <a:pPr marL="0" indent="0">
              <a:buNone/>
            </a:pPr>
            <a:r>
              <a:rPr lang="ja-JP" altLang="en-US" sz="2400" dirty="0"/>
              <a:t>　</a:t>
            </a:r>
            <a:r>
              <a:rPr lang="ja-JP" altLang="en-US" sz="2400" b="1" dirty="0">
                <a:solidFill>
                  <a:srgbClr val="00B0F0"/>
                </a:solidFill>
              </a:rPr>
              <a:t>補助金プロジェクト小委員会（Ｇ事務所から変更）</a:t>
            </a:r>
            <a:r>
              <a:rPr lang="ja-JP" altLang="ja-JP" sz="2400" dirty="0"/>
              <a:t>に郵送して下さい。</a:t>
            </a:r>
            <a:endParaRPr lang="en-US" altLang="ja-JP" sz="2400" dirty="0"/>
          </a:p>
          <a:p>
            <a:pPr marL="0" indent="0">
              <a:buNone/>
            </a:pPr>
            <a:r>
              <a:rPr lang="ja-JP" altLang="en-US" sz="2400" dirty="0">
                <a:solidFill>
                  <a:srgbClr val="FF0000"/>
                </a:solidFill>
              </a:rPr>
              <a:t>　</a:t>
            </a:r>
            <a:r>
              <a:rPr lang="en-US" altLang="ja-JP" sz="2400" dirty="0">
                <a:solidFill>
                  <a:srgbClr val="FF0000"/>
                </a:solidFill>
              </a:rPr>
              <a:t>Excel</a:t>
            </a:r>
            <a:r>
              <a:rPr lang="ja-JP" altLang="ja-JP" sz="2400" dirty="0">
                <a:solidFill>
                  <a:srgbClr val="FF0000"/>
                </a:solidFill>
              </a:rPr>
              <a:t>ファイルの申請書はガバナー事務所ホームページの地区委員会</a:t>
            </a:r>
            <a:endParaRPr lang="en-US" altLang="ja-JP" sz="2400" dirty="0">
              <a:solidFill>
                <a:srgbClr val="FF0000"/>
              </a:solidFill>
            </a:endParaRPr>
          </a:p>
          <a:p>
            <a:pPr marL="0" indent="0">
              <a:buNone/>
            </a:pPr>
            <a:r>
              <a:rPr lang="ja-JP" altLang="ja-JP" sz="2400" dirty="0">
                <a:solidFill>
                  <a:srgbClr val="FF0000"/>
                </a:solidFill>
              </a:rPr>
              <a:t>（</a:t>
            </a:r>
            <a:r>
              <a:rPr lang="en-US" altLang="ja-JP" sz="2400" dirty="0">
                <a:solidFill>
                  <a:srgbClr val="FF0000"/>
                </a:solidFill>
                <a:hlinkClick r:id="rId2"/>
              </a:rPr>
              <a:t>http://www.rid2790.jp/2021/iinkai/ri_hozyokin.html</a:t>
            </a:r>
            <a:r>
              <a:rPr lang="ja-JP" altLang="ja-JP" sz="2400" dirty="0">
                <a:solidFill>
                  <a:srgbClr val="FF0000"/>
                </a:solidFill>
              </a:rPr>
              <a:t>）</a:t>
            </a:r>
            <a:endParaRPr lang="en-US" altLang="ja-JP" sz="2400" dirty="0">
              <a:solidFill>
                <a:srgbClr val="FF0000"/>
              </a:solidFill>
            </a:endParaRPr>
          </a:p>
          <a:p>
            <a:pPr marL="0" indent="0">
              <a:buNone/>
            </a:pPr>
            <a:r>
              <a:rPr lang="ja-JP" altLang="ja-JP" sz="2400" dirty="0">
                <a:solidFill>
                  <a:srgbClr val="FF0000"/>
                </a:solidFill>
              </a:rPr>
              <a:t>からダウンロードし、奉仕プロジェクト委員会にメールで提出します。</a:t>
            </a:r>
            <a:endParaRPr lang="en-US" altLang="ja-JP" sz="2400" dirty="0">
              <a:solidFill>
                <a:srgbClr val="FF0000"/>
              </a:solidFill>
            </a:endParaRPr>
          </a:p>
          <a:p>
            <a:pPr marL="0" indent="0">
              <a:buNone/>
            </a:pPr>
            <a:r>
              <a:rPr lang="ja-JP" altLang="en-US" sz="2400" dirty="0">
                <a:solidFill>
                  <a:srgbClr val="FF0000"/>
                </a:solidFill>
              </a:rPr>
              <a:t>（委員会名の変更に伴い</a:t>
            </a:r>
            <a:r>
              <a:rPr lang="en-US" altLang="ja-JP" sz="2400" dirty="0">
                <a:solidFill>
                  <a:srgbClr val="FF0000"/>
                </a:solidFill>
              </a:rPr>
              <a:t>URL</a:t>
            </a:r>
            <a:r>
              <a:rPr lang="ja-JP" altLang="en-US" sz="2400" dirty="0">
                <a:solidFill>
                  <a:srgbClr val="FF0000"/>
                </a:solidFill>
              </a:rPr>
              <a:t>が変更されます）</a:t>
            </a:r>
            <a:endParaRPr lang="en-US" altLang="ja-JP" sz="2400" dirty="0">
              <a:solidFill>
                <a:srgbClr val="FF0000"/>
              </a:solidFill>
            </a:endParaRPr>
          </a:p>
          <a:p>
            <a:pPr marL="0" indent="0">
              <a:buNone/>
            </a:pPr>
            <a:r>
              <a:rPr lang="en-US" altLang="ja-JP" sz="2400" dirty="0"/>
              <a:t>    </a:t>
            </a:r>
          </a:p>
          <a:p>
            <a:pPr marL="0" indent="0">
              <a:buNone/>
            </a:pPr>
            <a:r>
              <a:rPr lang="ja-JP" altLang="ja-JP" sz="2400" dirty="0"/>
              <a:t>メールアドレスは「</a:t>
            </a:r>
            <a:r>
              <a:rPr lang="en-US" altLang="ja-JP" sz="2400" b="1" dirty="0">
                <a:solidFill>
                  <a:srgbClr val="FF0000"/>
                </a:solidFill>
              </a:rPr>
              <a:t>2790dgrants@gmail.com</a:t>
            </a:r>
            <a:r>
              <a:rPr lang="ja-JP" altLang="ja-JP" sz="2400" dirty="0"/>
              <a:t>」です。</a:t>
            </a:r>
          </a:p>
          <a:p>
            <a:pPr marL="0" indent="0">
              <a:buNone/>
            </a:pPr>
            <a:endParaRPr kumimoji="1"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endParaRPr>
          </a:p>
        </p:txBody>
      </p:sp>
      <p:sp>
        <p:nvSpPr>
          <p:cNvPr id="5" name="正方形/長方形 4">
            <a:extLst>
              <a:ext uri="{FF2B5EF4-FFF2-40B4-BE49-F238E27FC236}">
                <a16:creationId xmlns:a16="http://schemas.microsoft.com/office/drawing/2014/main" id="{10736AD9-3893-474E-A245-7815278497CD}"/>
              </a:ext>
            </a:extLst>
          </p:cNvPr>
          <p:cNvSpPr/>
          <p:nvPr/>
        </p:nvSpPr>
        <p:spPr>
          <a:xfrm>
            <a:off x="146212" y="462073"/>
            <a:ext cx="6981398" cy="461665"/>
          </a:xfrm>
          <a:prstGeom prst="rect">
            <a:avLst/>
          </a:prstGeom>
        </p:spPr>
        <p:txBody>
          <a:bodyPr wrap="none">
            <a:spAutoFit/>
          </a:bodyPr>
          <a:lstStyle/>
          <a:p>
            <a:r>
              <a:rPr lang="en-US" altLang="ja-JP" sz="2400" b="1" dirty="0">
                <a:latin typeface="HG丸ｺﾞｼｯｸM-PRO" panose="020F0600000000000000" pitchFamily="50" charset="-128"/>
                <a:ea typeface="HG丸ｺﾞｼｯｸM-PRO" panose="020F0600000000000000" pitchFamily="50" charset="-128"/>
                <a:cs typeface="Aparajita" panose="020B0604020202020204" pitchFamily="34" charset="0"/>
              </a:rPr>
              <a:t>P25</a:t>
            </a:r>
            <a:r>
              <a:rPr lang="ja-JP" altLang="en-US" sz="2400" b="1"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ja-JP" sz="2400" b="1" dirty="0">
                <a:latin typeface="HG丸ｺﾞｼｯｸM-PRO" panose="020F0600000000000000" pitchFamily="50" charset="-128"/>
                <a:ea typeface="HG丸ｺﾞｼｯｸM-PRO" panose="020F0600000000000000" pitchFamily="50" charset="-128"/>
              </a:rPr>
              <a:t>■申請書作成の留意点</a:t>
            </a:r>
            <a:r>
              <a:rPr lang="en-US" altLang="ja-JP" sz="2400" b="1" dirty="0">
                <a:latin typeface="HG丸ｺﾞｼｯｸM-PRO" panose="020F0600000000000000" pitchFamily="50" charset="-128"/>
                <a:ea typeface="HG丸ｺﾞｼｯｸM-PRO" panose="020F0600000000000000" pitchFamily="50" charset="-128"/>
              </a:rPr>
              <a:t> </a:t>
            </a:r>
            <a:r>
              <a:rPr lang="ja-JP" altLang="en-US" sz="2400" b="1" dirty="0">
                <a:latin typeface="HG丸ｺﾞｼｯｸM-PRO" panose="020F0600000000000000" pitchFamily="50" charset="-128"/>
                <a:ea typeface="HG丸ｺﾞｼｯｸM-PRO" panose="020F0600000000000000" pitchFamily="50" charset="-128"/>
              </a:rPr>
              <a:t>①</a:t>
            </a:r>
            <a:r>
              <a:rPr lang="en-US" altLang="ja-JP" sz="2400" b="1" dirty="0">
                <a:latin typeface="HG丸ｺﾞｼｯｸM-PRO" panose="020F0600000000000000" pitchFamily="50" charset="-128"/>
                <a:ea typeface="HG丸ｺﾞｼｯｸM-PRO" panose="020F0600000000000000" pitchFamily="50" charset="-128"/>
              </a:rPr>
              <a:t>  2021-22Ver</a:t>
            </a:r>
            <a:endParaRPr lang="ja-JP" altLang="ja-JP"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41549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A9DDC190-3E01-4CDB-9DD5-0273435D369E}"/>
              </a:ext>
            </a:extLst>
          </p:cNvPr>
          <p:cNvSpPr>
            <a:spLocks noGrp="1"/>
          </p:cNvSpPr>
          <p:nvPr>
            <p:ph type="subTitle" idx="4294967295"/>
          </p:nvPr>
        </p:nvSpPr>
        <p:spPr>
          <a:xfrm>
            <a:off x="327171" y="1106487"/>
            <a:ext cx="10922466" cy="5961063"/>
          </a:xfrm>
        </p:spPr>
        <p:txBody>
          <a:bodyPr>
            <a:noAutofit/>
          </a:bodyPr>
          <a:lstStyle/>
          <a:p>
            <a:pPr marL="0" indent="0">
              <a:buNone/>
            </a:pPr>
            <a:r>
              <a:rPr lang="ja-JP" altLang="ja-JP" sz="2400" dirty="0"/>
              <a:t>●プロジェクト名は、プロジェクトの内容を短い文章で表現してください。</a:t>
            </a:r>
          </a:p>
          <a:p>
            <a:pPr marL="0" indent="0">
              <a:buNone/>
            </a:pPr>
            <a:endParaRPr lang="en-US" altLang="ja-JP" sz="2400" dirty="0"/>
          </a:p>
          <a:p>
            <a:pPr marL="0" indent="0">
              <a:buNone/>
            </a:pPr>
            <a:r>
              <a:rPr lang="ja-JP" altLang="ja-JP" sz="2400" dirty="0"/>
              <a:t>●プロジェクトの説明については、地域社会のニーズが高いこと、</a:t>
            </a:r>
            <a:endParaRPr lang="en-US" altLang="ja-JP" sz="2400" dirty="0"/>
          </a:p>
          <a:p>
            <a:pPr marL="0" indent="0">
              <a:buNone/>
            </a:pPr>
            <a:r>
              <a:rPr lang="ja-JP" altLang="en-US" sz="2400" dirty="0"/>
              <a:t>　</a:t>
            </a:r>
            <a:r>
              <a:rPr lang="ja-JP" altLang="ja-JP" sz="2400" dirty="0"/>
              <a:t>人道的に必要なものであること、本当に困っている人々のための</a:t>
            </a:r>
            <a:endParaRPr lang="en-US" altLang="ja-JP" sz="2400" dirty="0"/>
          </a:p>
          <a:p>
            <a:pPr marL="0" indent="0">
              <a:buNone/>
            </a:pPr>
            <a:r>
              <a:rPr lang="ja-JP" altLang="en-US" sz="2400" dirty="0"/>
              <a:t>　</a:t>
            </a:r>
            <a:r>
              <a:rPr lang="ja-JP" altLang="ja-JP" sz="2400" dirty="0"/>
              <a:t>ものであるか等が十分理解されるように記述してください。</a:t>
            </a:r>
          </a:p>
          <a:p>
            <a:pPr marL="0" indent="0">
              <a:buNone/>
            </a:pPr>
            <a:endParaRPr lang="en-US" altLang="ja-JP" sz="2400" dirty="0"/>
          </a:p>
          <a:p>
            <a:pPr marL="0" indent="0">
              <a:buNone/>
            </a:pPr>
            <a:r>
              <a:rPr lang="ja-JP" altLang="ja-JP" sz="2400" dirty="0"/>
              <a:t>●ロータリアンの参加については、具体的に記述してください。</a:t>
            </a:r>
          </a:p>
          <a:p>
            <a:pPr marL="0" indent="0">
              <a:buNone/>
            </a:pPr>
            <a:endParaRPr lang="en-US" altLang="ja-JP" sz="2400" dirty="0"/>
          </a:p>
          <a:p>
            <a:pPr marL="0" indent="0">
              <a:buNone/>
            </a:pPr>
            <a:r>
              <a:rPr lang="ja-JP" altLang="ja-JP" sz="2400" dirty="0"/>
              <a:t>●予算は、地区補助金の対象となるものについて記載してください。</a:t>
            </a:r>
            <a:endParaRPr lang="en-US" altLang="ja-JP" sz="2400" dirty="0"/>
          </a:p>
          <a:p>
            <a:pPr marL="0" indent="0">
              <a:buNone/>
            </a:pPr>
            <a:r>
              <a:rPr lang="ja-JP" altLang="en-US" sz="2400" dirty="0"/>
              <a:t>　</a:t>
            </a:r>
            <a:r>
              <a:rPr lang="ja-JP" altLang="ja-JP" sz="2400" dirty="0"/>
              <a:t>金額は日本円で記載してください。</a:t>
            </a:r>
          </a:p>
          <a:p>
            <a:pPr marL="0" indent="0">
              <a:buNone/>
            </a:pPr>
            <a:endParaRPr kumimoji="1"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endParaRPr>
          </a:p>
        </p:txBody>
      </p:sp>
      <p:sp>
        <p:nvSpPr>
          <p:cNvPr id="5" name="正方形/長方形 4">
            <a:extLst>
              <a:ext uri="{FF2B5EF4-FFF2-40B4-BE49-F238E27FC236}">
                <a16:creationId xmlns:a16="http://schemas.microsoft.com/office/drawing/2014/main" id="{10736AD9-3893-474E-A245-7815278497CD}"/>
              </a:ext>
            </a:extLst>
          </p:cNvPr>
          <p:cNvSpPr/>
          <p:nvPr/>
        </p:nvSpPr>
        <p:spPr>
          <a:xfrm>
            <a:off x="146212" y="462073"/>
            <a:ext cx="6981398" cy="461665"/>
          </a:xfrm>
          <a:prstGeom prst="rect">
            <a:avLst/>
          </a:prstGeom>
        </p:spPr>
        <p:txBody>
          <a:bodyPr wrap="none">
            <a:spAutoFit/>
          </a:bodyPr>
          <a:lstStyle/>
          <a:p>
            <a:r>
              <a:rPr lang="en-US" altLang="ja-JP" sz="2400" b="1" dirty="0">
                <a:latin typeface="HG丸ｺﾞｼｯｸM-PRO" panose="020F0600000000000000" pitchFamily="50" charset="-128"/>
                <a:ea typeface="HG丸ｺﾞｼｯｸM-PRO" panose="020F0600000000000000" pitchFamily="50" charset="-128"/>
                <a:cs typeface="Aparajita" panose="020B0604020202020204" pitchFamily="34" charset="0"/>
              </a:rPr>
              <a:t>P25</a:t>
            </a:r>
            <a:r>
              <a:rPr lang="ja-JP" altLang="en-US" sz="2400" b="1"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ja-JP" sz="2400" b="1" dirty="0">
                <a:latin typeface="HG丸ｺﾞｼｯｸM-PRO" panose="020F0600000000000000" pitchFamily="50" charset="-128"/>
                <a:ea typeface="HG丸ｺﾞｼｯｸM-PRO" panose="020F0600000000000000" pitchFamily="50" charset="-128"/>
              </a:rPr>
              <a:t>■申請書作成の留意点</a:t>
            </a:r>
            <a:r>
              <a:rPr lang="en-US" altLang="ja-JP" sz="2400" b="1" dirty="0">
                <a:latin typeface="HG丸ｺﾞｼｯｸM-PRO" panose="020F0600000000000000" pitchFamily="50" charset="-128"/>
                <a:ea typeface="HG丸ｺﾞｼｯｸM-PRO" panose="020F0600000000000000" pitchFamily="50" charset="-128"/>
              </a:rPr>
              <a:t> </a:t>
            </a:r>
            <a:r>
              <a:rPr lang="ja-JP" altLang="en-US" sz="2400" b="1" dirty="0">
                <a:latin typeface="HG丸ｺﾞｼｯｸM-PRO" panose="020F0600000000000000" pitchFamily="50" charset="-128"/>
                <a:ea typeface="HG丸ｺﾞｼｯｸM-PRO" panose="020F0600000000000000" pitchFamily="50" charset="-128"/>
              </a:rPr>
              <a:t>②</a:t>
            </a:r>
            <a:r>
              <a:rPr lang="en-US" altLang="ja-JP" sz="2400" b="1" dirty="0">
                <a:latin typeface="HG丸ｺﾞｼｯｸM-PRO" panose="020F0600000000000000" pitchFamily="50" charset="-128"/>
                <a:ea typeface="HG丸ｺﾞｼｯｸM-PRO" panose="020F0600000000000000" pitchFamily="50" charset="-128"/>
              </a:rPr>
              <a:t>  2021-22Ver</a:t>
            </a:r>
            <a:endParaRPr lang="ja-JP" altLang="ja-JP"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19483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A9DDC190-3E01-4CDB-9DD5-0273435D369E}"/>
              </a:ext>
            </a:extLst>
          </p:cNvPr>
          <p:cNvSpPr>
            <a:spLocks noGrp="1"/>
          </p:cNvSpPr>
          <p:nvPr>
            <p:ph type="subTitle" idx="4294967295"/>
          </p:nvPr>
        </p:nvSpPr>
        <p:spPr>
          <a:xfrm>
            <a:off x="87117" y="1496711"/>
            <a:ext cx="10922466" cy="5419797"/>
          </a:xfrm>
        </p:spPr>
        <p:txBody>
          <a:bodyPr>
            <a:normAutofit/>
          </a:bodyPr>
          <a:lstStyle/>
          <a:p>
            <a:pPr marL="0" indent="0">
              <a:buNone/>
            </a:pPr>
            <a:r>
              <a:rPr kumimoji="1" lang="ja-JP" altLang="en-US" sz="3600" dirty="0">
                <a:solidFill>
                  <a:schemeClr val="accent1">
                    <a:lumMod val="75000"/>
                  </a:schemeClr>
                </a:solidFill>
                <a:latin typeface="HG丸ｺﾞｼｯｸM-PRO" panose="020F0600000000000000" pitchFamily="50" charset="-128"/>
                <a:ea typeface="HG丸ｺﾞｼｯｸM-PRO" panose="020F0600000000000000" pitchFamily="50" charset="-128"/>
                <a:cs typeface="Aparajita" panose="020B0604020202020204" pitchFamily="34" charset="0"/>
              </a:rPr>
              <a:t> </a:t>
            </a:r>
          </a:p>
        </p:txBody>
      </p:sp>
      <p:sp>
        <p:nvSpPr>
          <p:cNvPr id="5" name="正方形/長方形 4">
            <a:extLst>
              <a:ext uri="{FF2B5EF4-FFF2-40B4-BE49-F238E27FC236}">
                <a16:creationId xmlns:a16="http://schemas.microsoft.com/office/drawing/2014/main" id="{10736AD9-3893-474E-A245-7815278497CD}"/>
              </a:ext>
            </a:extLst>
          </p:cNvPr>
          <p:cNvSpPr/>
          <p:nvPr/>
        </p:nvSpPr>
        <p:spPr>
          <a:xfrm>
            <a:off x="1213012" y="719248"/>
            <a:ext cx="7693132" cy="523220"/>
          </a:xfrm>
          <a:prstGeom prst="rect">
            <a:avLst/>
          </a:prstGeom>
        </p:spPr>
        <p:txBody>
          <a:bodyPr wrap="none">
            <a:spAutoFit/>
          </a:bodyPr>
          <a:lstStyle/>
          <a:p>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 ２０２</a:t>
            </a:r>
            <a:r>
              <a:rPr lang="en-US" altLang="ja-JP" sz="2800" b="1" dirty="0">
                <a:latin typeface="HG丸ｺﾞｼｯｸM-PRO" panose="020F0600000000000000" pitchFamily="50" charset="-128"/>
                <a:ea typeface="HG丸ｺﾞｼｯｸM-PRO" panose="020F0600000000000000" pitchFamily="50" charset="-128"/>
                <a:cs typeface="Aparajita" panose="020B0604020202020204" pitchFamily="34" charset="0"/>
              </a:rPr>
              <a:t>0</a:t>
            </a:r>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－２</a:t>
            </a:r>
            <a:r>
              <a:rPr lang="en-US" altLang="ja-JP" sz="2800" b="1" dirty="0">
                <a:latin typeface="HG丸ｺﾞｼｯｸM-PRO" panose="020F0600000000000000" pitchFamily="50" charset="-128"/>
                <a:ea typeface="HG丸ｺﾞｼｯｸM-PRO" panose="020F0600000000000000" pitchFamily="50" charset="-128"/>
                <a:cs typeface="Aparajita" panose="020B0604020202020204" pitchFamily="34" charset="0"/>
              </a:rPr>
              <a:t>1</a:t>
            </a:r>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年度から地区補助金の変更点</a:t>
            </a:r>
            <a:endParaRPr lang="ja-JP" altLang="en-US" sz="2800"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0812B60B-83C9-4FCD-9ACD-FA33C11662FE}"/>
              </a:ext>
            </a:extLst>
          </p:cNvPr>
          <p:cNvSpPr txBox="1"/>
          <p:nvPr/>
        </p:nvSpPr>
        <p:spPr>
          <a:xfrm>
            <a:off x="951753" y="1490007"/>
            <a:ext cx="9516139" cy="4524315"/>
          </a:xfrm>
          <a:prstGeom prst="rect">
            <a:avLst/>
          </a:prstGeom>
          <a:noFill/>
        </p:spPr>
        <p:txBody>
          <a:bodyPr wrap="square" rtlCol="0">
            <a:spAutoFit/>
          </a:bodyPr>
          <a:lstStyle/>
          <a:p>
            <a:r>
              <a:rPr kumimoji="1" lang="ja-JP" altLang="en-US" sz="6000" dirty="0">
                <a:latin typeface="HG丸ｺﾞｼｯｸM-PRO" panose="020F0600000000000000" pitchFamily="50" charset="-128"/>
                <a:ea typeface="HG丸ｺﾞｼｯｸM-PRO" panose="020F0600000000000000" pitchFamily="50" charset="-128"/>
              </a:rPr>
              <a:t>今年度に実施するコロナ対策事業については特別補助金を設けました。</a:t>
            </a:r>
            <a:endParaRPr kumimoji="1" lang="en-US" altLang="ja-JP" sz="6000" dirty="0">
              <a:latin typeface="HG丸ｺﾞｼｯｸM-PRO" panose="020F0600000000000000" pitchFamily="50" charset="-128"/>
              <a:ea typeface="HG丸ｺﾞｼｯｸM-PRO" panose="020F0600000000000000" pitchFamily="50" charset="-128"/>
            </a:endParaRPr>
          </a:p>
          <a:p>
            <a:endParaRPr kumimoji="1" lang="en-US" altLang="ja-JP" sz="6000" dirty="0">
              <a:latin typeface="HG丸ｺﾞｼｯｸM-PRO" panose="020F0600000000000000" pitchFamily="50" charset="-128"/>
              <a:ea typeface="HG丸ｺﾞｼｯｸM-PRO" panose="020F0600000000000000" pitchFamily="50" charset="-128"/>
            </a:endParaRPr>
          </a:p>
          <a:p>
            <a:r>
              <a:rPr kumimoji="1" lang="ja-JP" altLang="en-US" sz="4800" dirty="0">
                <a:latin typeface="HG丸ｺﾞｼｯｸM-PRO" panose="020F0600000000000000" pitchFamily="50" charset="-128"/>
                <a:ea typeface="HG丸ｺﾞｼｯｸM-PRO" panose="020F0600000000000000" pitchFamily="50" charset="-128"/>
              </a:rPr>
              <a:t>（次年度は行わない予定です）</a:t>
            </a:r>
            <a:endParaRPr kumimoji="1" lang="en-US" altLang="ja-JP" sz="4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95765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0736AD9-3893-474E-A245-7815278497CD}"/>
              </a:ext>
            </a:extLst>
          </p:cNvPr>
          <p:cNvSpPr/>
          <p:nvPr/>
        </p:nvSpPr>
        <p:spPr>
          <a:xfrm>
            <a:off x="1213012" y="719248"/>
            <a:ext cx="2964273" cy="646331"/>
          </a:xfrm>
          <a:prstGeom prst="rect">
            <a:avLst/>
          </a:prstGeom>
        </p:spPr>
        <p:txBody>
          <a:bodyPr wrap="none">
            <a:spAutoFit/>
          </a:bodyPr>
          <a:lstStyle/>
          <a:p>
            <a:r>
              <a:rPr lang="ja-JP" altLang="en-US" sz="3600" b="1" dirty="0">
                <a:latin typeface="HG丸ｺﾞｼｯｸM-PRO" panose="020F0600000000000000" pitchFamily="50" charset="-128"/>
                <a:ea typeface="HG丸ｺﾞｼｯｸM-PRO" panose="020F0600000000000000" pitchFamily="50" charset="-128"/>
                <a:cs typeface="Aparajita" panose="020B0604020202020204" pitchFamily="34" charset="0"/>
              </a:rPr>
              <a:t>■活動の種類</a:t>
            </a:r>
            <a:endParaRPr lang="ja-JP" altLang="en-US" sz="3600" dirty="0">
              <a:latin typeface="HG丸ｺﾞｼｯｸM-PRO" panose="020F0600000000000000" pitchFamily="50" charset="-128"/>
              <a:ea typeface="HG丸ｺﾞｼｯｸM-PRO" panose="020F0600000000000000" pitchFamily="50" charset="-128"/>
            </a:endParaRPr>
          </a:p>
        </p:txBody>
      </p:sp>
      <p:sp>
        <p:nvSpPr>
          <p:cNvPr id="9" name="正方形/長方形 8">
            <a:extLst>
              <a:ext uri="{FF2B5EF4-FFF2-40B4-BE49-F238E27FC236}">
                <a16:creationId xmlns:a16="http://schemas.microsoft.com/office/drawing/2014/main" id="{C51B201B-BE02-4D30-BC7C-E609DFFA211D}"/>
              </a:ext>
            </a:extLst>
          </p:cNvPr>
          <p:cNvSpPr/>
          <p:nvPr/>
        </p:nvSpPr>
        <p:spPr>
          <a:xfrm>
            <a:off x="637563" y="1543574"/>
            <a:ext cx="1862356" cy="419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 name="テキスト ボックス 1">
            <a:extLst>
              <a:ext uri="{FF2B5EF4-FFF2-40B4-BE49-F238E27FC236}">
                <a16:creationId xmlns:a16="http://schemas.microsoft.com/office/drawing/2014/main" id="{CFE1D8AB-448A-455B-B36D-411A70CC1401}"/>
              </a:ext>
            </a:extLst>
          </p:cNvPr>
          <p:cNvSpPr txBox="1"/>
          <p:nvPr/>
        </p:nvSpPr>
        <p:spPr>
          <a:xfrm>
            <a:off x="513051" y="1881957"/>
            <a:ext cx="10411197" cy="2862322"/>
          </a:xfrm>
          <a:prstGeom prst="rect">
            <a:avLst/>
          </a:prstGeom>
          <a:noFill/>
        </p:spPr>
        <p:txBody>
          <a:bodyPr wrap="square" rtlCol="0">
            <a:spAutoFit/>
          </a:bodyPr>
          <a:lstStyle/>
          <a:p>
            <a:r>
              <a:rPr kumimoji="1" lang="ja-JP" altLang="en-US" dirty="0"/>
              <a:t>８．活動の種類</a:t>
            </a:r>
            <a:endParaRPr kumimoji="1" lang="en-US" altLang="ja-JP" dirty="0"/>
          </a:p>
          <a:p>
            <a:r>
              <a:rPr kumimoji="1" lang="ja-JP" altLang="en-US" dirty="0"/>
              <a:t>　　　申請するプロジェクトは、次のうちどの分野に該当しますか。</a:t>
            </a:r>
            <a:endParaRPr kumimoji="1" lang="en-US" altLang="ja-JP" dirty="0"/>
          </a:p>
          <a:p>
            <a:endParaRPr kumimoji="1" lang="en-US" altLang="ja-JP" dirty="0"/>
          </a:p>
          <a:p>
            <a:r>
              <a:rPr kumimoji="1" lang="ja-JP" altLang="en-US" dirty="0"/>
              <a:t>□地域社会の発展（一般）　　　　　　□保健（一般）　　　　　　□教育（一般）</a:t>
            </a:r>
          </a:p>
          <a:p>
            <a:r>
              <a:rPr kumimoji="1" lang="ja-JP" altLang="en-US" dirty="0"/>
              <a:t>□地域社会の発展（建物の修復）　　　□保健（疾病）　　　　　　□教育（識字率の向上）</a:t>
            </a:r>
          </a:p>
          <a:p>
            <a:r>
              <a:rPr kumimoji="1" lang="ja-JP" altLang="en-US" dirty="0"/>
              <a:t>□地域社会の発展（災害復興）　　　　□保健（ボランティア奉仕）□教育（奨学金）</a:t>
            </a:r>
          </a:p>
          <a:p>
            <a:r>
              <a:rPr kumimoji="1" lang="ja-JP" altLang="en-US" dirty="0"/>
              <a:t>□地域社会の発展（ボランティア奉仕）□水（衛生）　　　　　　　□教育（ボランティア奉仕）</a:t>
            </a:r>
          </a:p>
          <a:p>
            <a:r>
              <a:rPr kumimoji="1" lang="ja-JP" altLang="en-US" dirty="0"/>
              <a:t>□食料／農業（一般）　　　　　　　　□水（供給／確保）　　　　□管理運営費（最高</a:t>
            </a:r>
            <a:r>
              <a:rPr kumimoji="1" lang="en-US" altLang="ja-JP" dirty="0"/>
              <a:t>3%</a:t>
            </a:r>
            <a:r>
              <a:rPr kumimoji="1" lang="ja-JP" altLang="en-US" dirty="0"/>
              <a:t>で）</a:t>
            </a:r>
          </a:p>
          <a:p>
            <a:r>
              <a:rPr kumimoji="1" lang="ja-JP" altLang="en-US" dirty="0"/>
              <a:t>□食料／農業（ボランティア奉仕）　　□水（ボランティア奉仕）　□臨時費（最高</a:t>
            </a:r>
            <a:r>
              <a:rPr kumimoji="1" lang="en-US" altLang="ja-JP" dirty="0"/>
              <a:t>20%</a:t>
            </a:r>
            <a:r>
              <a:rPr kumimoji="1" lang="ja-JP" altLang="en-US" dirty="0"/>
              <a:t>まで）</a:t>
            </a:r>
          </a:p>
          <a:p>
            <a:r>
              <a:rPr kumimoji="1" lang="ja-JP" altLang="en-US" dirty="0"/>
              <a:t>　　　　　　　　　　　　　　　　　　　　　　　　　　　　　　　□ロータリーの交換活動</a:t>
            </a:r>
          </a:p>
        </p:txBody>
      </p:sp>
    </p:spTree>
    <p:extLst>
      <p:ext uri="{BB962C8B-B14F-4D97-AF65-F5344CB8AC3E}">
        <p14:creationId xmlns:p14="http://schemas.microsoft.com/office/powerpoint/2010/main" val="2554499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0736AD9-3893-474E-A245-7815278497CD}"/>
              </a:ext>
            </a:extLst>
          </p:cNvPr>
          <p:cNvSpPr/>
          <p:nvPr/>
        </p:nvSpPr>
        <p:spPr>
          <a:xfrm>
            <a:off x="1213012" y="552271"/>
            <a:ext cx="8223726" cy="523220"/>
          </a:xfrm>
          <a:prstGeom prst="rect">
            <a:avLst/>
          </a:prstGeom>
        </p:spPr>
        <p:txBody>
          <a:bodyPr wrap="none">
            <a:spAutoFit/>
          </a:bodyPr>
          <a:lstStyle/>
          <a:p>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 地区補助金　</a:t>
            </a:r>
            <a:r>
              <a:rPr lang="en-US" altLang="ja-JP" sz="2800" b="1" dirty="0">
                <a:latin typeface="HG丸ｺﾞｼｯｸM-PRO" panose="020F0600000000000000" pitchFamily="50" charset="-128"/>
                <a:ea typeface="HG丸ｺﾞｼｯｸM-PRO" panose="020F0600000000000000" pitchFamily="50" charset="-128"/>
                <a:cs typeface="Aparajita" panose="020B0604020202020204" pitchFamily="34" charset="0"/>
              </a:rPr>
              <a:t>2020-21</a:t>
            </a:r>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年度地区補助金の用途</a:t>
            </a:r>
            <a:endParaRPr lang="ja-JP" altLang="en-US" sz="2800" dirty="0">
              <a:latin typeface="HG丸ｺﾞｼｯｸM-PRO" panose="020F0600000000000000" pitchFamily="50" charset="-128"/>
              <a:ea typeface="HG丸ｺﾞｼｯｸM-PRO" panose="020F0600000000000000" pitchFamily="50" charset="-128"/>
            </a:endParaRPr>
          </a:p>
        </p:txBody>
      </p:sp>
      <p:graphicFrame>
        <p:nvGraphicFramePr>
          <p:cNvPr id="3" name="表 5">
            <a:extLst>
              <a:ext uri="{FF2B5EF4-FFF2-40B4-BE49-F238E27FC236}">
                <a16:creationId xmlns:a16="http://schemas.microsoft.com/office/drawing/2014/main" id="{D5880DB4-D803-433B-854B-2ECCE2E42534}"/>
              </a:ext>
            </a:extLst>
          </p:cNvPr>
          <p:cNvGraphicFramePr>
            <a:graphicFrameLocks noGrp="1"/>
          </p:cNvGraphicFramePr>
          <p:nvPr>
            <p:extLst>
              <p:ext uri="{D42A27DB-BD31-4B8C-83A1-F6EECF244321}">
                <p14:modId xmlns:p14="http://schemas.microsoft.com/office/powerpoint/2010/main" val="1063824812"/>
              </p:ext>
            </p:extLst>
          </p:nvPr>
        </p:nvGraphicFramePr>
        <p:xfrm>
          <a:off x="1145425" y="1824898"/>
          <a:ext cx="8559141" cy="4754880"/>
        </p:xfrm>
        <a:graphic>
          <a:graphicData uri="http://schemas.openxmlformats.org/drawingml/2006/table">
            <a:tbl>
              <a:tblPr bandRow="1">
                <a:tableStyleId>{5C22544A-7EE6-4342-B048-85BDC9FD1C3A}</a:tableStyleId>
              </a:tblPr>
              <a:tblGrid>
                <a:gridCol w="5655550">
                  <a:extLst>
                    <a:ext uri="{9D8B030D-6E8A-4147-A177-3AD203B41FA5}">
                      <a16:colId xmlns:a16="http://schemas.microsoft.com/office/drawing/2014/main" val="3589087920"/>
                    </a:ext>
                  </a:extLst>
                </a:gridCol>
                <a:gridCol w="1716480">
                  <a:extLst>
                    <a:ext uri="{9D8B030D-6E8A-4147-A177-3AD203B41FA5}">
                      <a16:colId xmlns:a16="http://schemas.microsoft.com/office/drawing/2014/main" val="1554784144"/>
                    </a:ext>
                  </a:extLst>
                </a:gridCol>
                <a:gridCol w="1187111">
                  <a:extLst>
                    <a:ext uri="{9D8B030D-6E8A-4147-A177-3AD203B41FA5}">
                      <a16:colId xmlns:a16="http://schemas.microsoft.com/office/drawing/2014/main" val="1290755154"/>
                    </a:ext>
                  </a:extLst>
                </a:gridCol>
              </a:tblGrid>
              <a:tr h="370840">
                <a:tc>
                  <a:txBody>
                    <a:bodyPr/>
                    <a:lstStyle/>
                    <a:p>
                      <a:r>
                        <a:rPr kumimoji="1" lang="ja-JP" altLang="en-US" sz="2000" dirty="0"/>
                        <a:t>地域社会の発展（一般）</a:t>
                      </a:r>
                    </a:p>
                  </a:txBody>
                  <a:tcPr/>
                </a:tc>
                <a:tc>
                  <a:txBody>
                    <a:bodyPr/>
                    <a:lstStyle/>
                    <a:p>
                      <a:pPr algn="ctr"/>
                      <a:r>
                        <a:rPr kumimoji="1" lang="ja-JP" altLang="en-US" sz="2000" dirty="0"/>
                        <a:t>１０</a:t>
                      </a:r>
                      <a:endParaRPr kumimoji="1" lang="en-US" altLang="ja-JP" sz="2000" dirty="0"/>
                    </a:p>
                  </a:txBody>
                  <a:tcPr/>
                </a:tc>
                <a:tc>
                  <a:txBody>
                    <a:bodyPr/>
                    <a:lstStyle/>
                    <a:p>
                      <a:pPr algn="r"/>
                      <a:r>
                        <a:rPr kumimoji="1" lang="ja-JP" altLang="en-US" sz="2000" dirty="0"/>
                        <a:t>２１％</a:t>
                      </a:r>
                    </a:p>
                  </a:txBody>
                  <a:tcPr/>
                </a:tc>
                <a:extLst>
                  <a:ext uri="{0D108BD9-81ED-4DB2-BD59-A6C34878D82A}">
                    <a16:rowId xmlns:a16="http://schemas.microsoft.com/office/drawing/2014/main" val="1820211585"/>
                  </a:ext>
                </a:extLst>
              </a:tr>
              <a:tr h="370840">
                <a:tc>
                  <a:txBody>
                    <a:bodyPr/>
                    <a:lstStyle/>
                    <a:p>
                      <a:r>
                        <a:rPr kumimoji="1" lang="ja-JP" altLang="en-US" sz="2000" dirty="0"/>
                        <a:t>地域社会の発展（建物の修復）</a:t>
                      </a:r>
                    </a:p>
                  </a:txBody>
                  <a:tcPr/>
                </a:tc>
                <a:tc>
                  <a:txBody>
                    <a:bodyPr/>
                    <a:lstStyle/>
                    <a:p>
                      <a:pPr algn="ctr"/>
                      <a:r>
                        <a:rPr kumimoji="1" lang="ja-JP" altLang="en-US" sz="2000" dirty="0"/>
                        <a:t>２（１）</a:t>
                      </a:r>
                    </a:p>
                  </a:txBody>
                  <a:tcPr/>
                </a:tc>
                <a:tc>
                  <a:txBody>
                    <a:bodyPr/>
                    <a:lstStyle/>
                    <a:p>
                      <a:pPr algn="r"/>
                      <a:r>
                        <a:rPr kumimoji="1" lang="ja-JP" altLang="en-US" sz="2000" dirty="0"/>
                        <a:t>４％</a:t>
                      </a:r>
                    </a:p>
                  </a:txBody>
                  <a:tcPr/>
                </a:tc>
                <a:extLst>
                  <a:ext uri="{0D108BD9-81ED-4DB2-BD59-A6C34878D82A}">
                    <a16:rowId xmlns:a16="http://schemas.microsoft.com/office/drawing/2014/main" val="2846818106"/>
                  </a:ext>
                </a:extLst>
              </a:tr>
              <a:tr h="370840">
                <a:tc>
                  <a:txBody>
                    <a:bodyPr/>
                    <a:lstStyle/>
                    <a:p>
                      <a:r>
                        <a:rPr kumimoji="1" lang="ja-JP" altLang="en-US" sz="2000" dirty="0"/>
                        <a:t>地域社会の発展（災害復興）</a:t>
                      </a:r>
                    </a:p>
                  </a:txBody>
                  <a:tcPr/>
                </a:tc>
                <a:tc>
                  <a:txBody>
                    <a:bodyPr/>
                    <a:lstStyle/>
                    <a:p>
                      <a:pPr algn="ctr"/>
                      <a:r>
                        <a:rPr kumimoji="1" lang="ja-JP" altLang="en-US" sz="2000" dirty="0"/>
                        <a:t>２</a:t>
                      </a:r>
                    </a:p>
                  </a:txBody>
                  <a:tcPr/>
                </a:tc>
                <a:tc>
                  <a:txBody>
                    <a:bodyPr/>
                    <a:lstStyle/>
                    <a:p>
                      <a:pPr algn="r"/>
                      <a:r>
                        <a:rPr kumimoji="1" lang="ja-JP" altLang="en-US" sz="2000" dirty="0"/>
                        <a:t>４％</a:t>
                      </a:r>
                    </a:p>
                  </a:txBody>
                  <a:tcPr/>
                </a:tc>
                <a:extLst>
                  <a:ext uri="{0D108BD9-81ED-4DB2-BD59-A6C34878D82A}">
                    <a16:rowId xmlns:a16="http://schemas.microsoft.com/office/drawing/2014/main" val="984032473"/>
                  </a:ext>
                </a:extLst>
              </a:tr>
              <a:tr h="370840">
                <a:tc>
                  <a:txBody>
                    <a:bodyPr/>
                    <a:lstStyle/>
                    <a:p>
                      <a:r>
                        <a:rPr kumimoji="1" lang="ja-JP" altLang="en-US" sz="2000" dirty="0"/>
                        <a:t>地域社会の発展（ボランティア奉仕）</a:t>
                      </a:r>
                    </a:p>
                  </a:txBody>
                  <a:tcPr/>
                </a:tc>
                <a:tc>
                  <a:txBody>
                    <a:bodyPr/>
                    <a:lstStyle/>
                    <a:p>
                      <a:pPr algn="ctr"/>
                      <a:r>
                        <a:rPr kumimoji="1" lang="ja-JP" altLang="en-US" sz="2000" dirty="0"/>
                        <a:t>３</a:t>
                      </a:r>
                      <a:endParaRPr kumimoji="1" lang="en-US" altLang="ja-JP" sz="2000" dirty="0"/>
                    </a:p>
                  </a:txBody>
                  <a:tcPr/>
                </a:tc>
                <a:tc>
                  <a:txBody>
                    <a:bodyPr/>
                    <a:lstStyle/>
                    <a:p>
                      <a:pPr algn="r"/>
                      <a:r>
                        <a:rPr kumimoji="1" lang="ja-JP" altLang="en-US" sz="2000" dirty="0"/>
                        <a:t>９％</a:t>
                      </a:r>
                    </a:p>
                  </a:txBody>
                  <a:tcPr/>
                </a:tc>
                <a:extLst>
                  <a:ext uri="{0D108BD9-81ED-4DB2-BD59-A6C34878D82A}">
                    <a16:rowId xmlns:a16="http://schemas.microsoft.com/office/drawing/2014/main" val="4209420265"/>
                  </a:ext>
                </a:extLst>
              </a:tr>
              <a:tr h="228600">
                <a:tc>
                  <a:txBody>
                    <a:bodyPr/>
                    <a:lstStyle/>
                    <a:p>
                      <a:r>
                        <a:rPr kumimoji="1" lang="ja-JP" altLang="en-US" sz="2000" dirty="0"/>
                        <a:t>保健（一般）</a:t>
                      </a:r>
                    </a:p>
                  </a:txBody>
                  <a:tcPr/>
                </a:tc>
                <a:tc>
                  <a:txBody>
                    <a:bodyPr/>
                    <a:lstStyle/>
                    <a:p>
                      <a:pPr algn="ctr"/>
                      <a:r>
                        <a:rPr kumimoji="1" lang="ja-JP" altLang="en-US" sz="2000" dirty="0"/>
                        <a:t>１（１）</a:t>
                      </a:r>
                    </a:p>
                  </a:txBody>
                  <a:tcPr/>
                </a:tc>
                <a:tc>
                  <a:txBody>
                    <a:bodyPr/>
                    <a:lstStyle/>
                    <a:p>
                      <a:pPr algn="r"/>
                      <a:r>
                        <a:rPr kumimoji="1" lang="ja-JP" altLang="en-US" sz="2000" dirty="0"/>
                        <a:t>２％</a:t>
                      </a:r>
                    </a:p>
                  </a:txBody>
                  <a:tcPr/>
                </a:tc>
                <a:extLst>
                  <a:ext uri="{0D108BD9-81ED-4DB2-BD59-A6C34878D82A}">
                    <a16:rowId xmlns:a16="http://schemas.microsoft.com/office/drawing/2014/main" val="3966749115"/>
                  </a:ext>
                </a:extLst>
              </a:tr>
              <a:tr h="228600">
                <a:tc>
                  <a:txBody>
                    <a:bodyPr/>
                    <a:lstStyle/>
                    <a:p>
                      <a:r>
                        <a:rPr kumimoji="1" lang="ja-JP" altLang="en-US" sz="2000" dirty="0"/>
                        <a:t>保健（疾病）</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dirty="0"/>
                        <a:t>２（２）</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2000" dirty="0"/>
                        <a:t>４％</a:t>
                      </a:r>
                    </a:p>
                  </a:txBody>
                  <a:tcPr/>
                </a:tc>
                <a:extLst>
                  <a:ext uri="{0D108BD9-81ED-4DB2-BD59-A6C34878D82A}">
                    <a16:rowId xmlns:a16="http://schemas.microsoft.com/office/drawing/2014/main" val="1741277249"/>
                  </a:ext>
                </a:extLst>
              </a:tr>
              <a:tr h="370840">
                <a:tc>
                  <a:txBody>
                    <a:bodyPr/>
                    <a:lstStyle/>
                    <a:p>
                      <a:r>
                        <a:rPr kumimoji="1" lang="ja-JP" altLang="en-US" sz="2000" dirty="0"/>
                        <a:t>水（衛生）</a:t>
                      </a:r>
                    </a:p>
                  </a:txBody>
                  <a:tcPr/>
                </a:tc>
                <a:tc>
                  <a:txBody>
                    <a:bodyPr/>
                    <a:lstStyle/>
                    <a:p>
                      <a:pPr algn="ctr"/>
                      <a:r>
                        <a:rPr kumimoji="1" lang="ja-JP" altLang="en-US" sz="2000" dirty="0"/>
                        <a:t>２（２）</a:t>
                      </a:r>
                    </a:p>
                  </a:txBody>
                  <a:tcPr/>
                </a:tc>
                <a:tc>
                  <a:txBody>
                    <a:bodyPr/>
                    <a:lstStyle/>
                    <a:p>
                      <a:pPr algn="r"/>
                      <a:r>
                        <a:rPr kumimoji="1" lang="ja-JP" altLang="en-US" sz="2000" dirty="0"/>
                        <a:t>４％</a:t>
                      </a:r>
                    </a:p>
                  </a:txBody>
                  <a:tcPr/>
                </a:tc>
                <a:extLst>
                  <a:ext uri="{0D108BD9-81ED-4DB2-BD59-A6C34878D82A}">
                    <a16:rowId xmlns:a16="http://schemas.microsoft.com/office/drawing/2014/main" val="278997783"/>
                  </a:ext>
                </a:extLst>
              </a:tr>
              <a:tr h="370840">
                <a:tc>
                  <a:txBody>
                    <a:bodyPr/>
                    <a:lstStyle/>
                    <a:p>
                      <a:r>
                        <a:rPr kumimoji="1" lang="ja-JP" altLang="en-US" sz="2000" dirty="0"/>
                        <a:t>教育（一般）</a:t>
                      </a:r>
                    </a:p>
                  </a:txBody>
                  <a:tcPr/>
                </a:tc>
                <a:tc>
                  <a:txBody>
                    <a:bodyPr/>
                    <a:lstStyle/>
                    <a:p>
                      <a:pPr algn="ctr"/>
                      <a:r>
                        <a:rPr kumimoji="1" lang="ja-JP" altLang="en-US" sz="2000" dirty="0"/>
                        <a:t>１０（１）</a:t>
                      </a:r>
                    </a:p>
                  </a:txBody>
                  <a:tcPr/>
                </a:tc>
                <a:tc>
                  <a:txBody>
                    <a:bodyPr/>
                    <a:lstStyle/>
                    <a:p>
                      <a:pPr algn="r"/>
                      <a:r>
                        <a:rPr kumimoji="1" lang="ja-JP" altLang="en-US" sz="2000" dirty="0"/>
                        <a:t>１９％</a:t>
                      </a:r>
                    </a:p>
                  </a:txBody>
                  <a:tcPr/>
                </a:tc>
                <a:extLst>
                  <a:ext uri="{0D108BD9-81ED-4DB2-BD59-A6C34878D82A}">
                    <a16:rowId xmlns:a16="http://schemas.microsoft.com/office/drawing/2014/main" val="2522158911"/>
                  </a:ext>
                </a:extLst>
              </a:tr>
              <a:tr h="370840">
                <a:tc>
                  <a:txBody>
                    <a:bodyPr/>
                    <a:lstStyle/>
                    <a:p>
                      <a:r>
                        <a:rPr kumimoji="1" lang="ja-JP" altLang="en-US" sz="2000" dirty="0"/>
                        <a:t>教育（奨学金）</a:t>
                      </a:r>
                    </a:p>
                  </a:txBody>
                  <a:tcPr/>
                </a:tc>
                <a:tc>
                  <a:txBody>
                    <a:bodyPr/>
                    <a:lstStyle/>
                    <a:p>
                      <a:pPr algn="ctr"/>
                      <a:r>
                        <a:rPr kumimoji="1" lang="ja-JP" altLang="en-US" sz="2000" dirty="0"/>
                        <a:t>１</a:t>
                      </a:r>
                    </a:p>
                  </a:txBody>
                  <a:tcPr/>
                </a:tc>
                <a:tc>
                  <a:txBody>
                    <a:bodyPr/>
                    <a:lstStyle/>
                    <a:p>
                      <a:pPr algn="r"/>
                      <a:r>
                        <a:rPr kumimoji="1" lang="ja-JP" altLang="en-US" sz="2000" dirty="0"/>
                        <a:t>２％</a:t>
                      </a:r>
                    </a:p>
                  </a:txBody>
                  <a:tcPr/>
                </a:tc>
                <a:extLst>
                  <a:ext uri="{0D108BD9-81ED-4DB2-BD59-A6C34878D82A}">
                    <a16:rowId xmlns:a16="http://schemas.microsoft.com/office/drawing/2014/main" val="2405923485"/>
                  </a:ext>
                </a:extLst>
              </a:tr>
              <a:tr h="370840">
                <a:tc>
                  <a:txBody>
                    <a:bodyPr/>
                    <a:lstStyle/>
                    <a:p>
                      <a:r>
                        <a:rPr kumimoji="1" lang="ja-JP" altLang="en-US" sz="2000" dirty="0"/>
                        <a:t>教育（ボランティア奉仕）</a:t>
                      </a:r>
                    </a:p>
                  </a:txBody>
                  <a:tcPr/>
                </a:tc>
                <a:tc>
                  <a:txBody>
                    <a:bodyPr/>
                    <a:lstStyle/>
                    <a:p>
                      <a:pPr algn="ctr"/>
                      <a:r>
                        <a:rPr kumimoji="1" lang="ja-JP" altLang="en-US" sz="2000" dirty="0"/>
                        <a:t>１</a:t>
                      </a:r>
                    </a:p>
                  </a:txBody>
                  <a:tcPr/>
                </a:tc>
                <a:tc>
                  <a:txBody>
                    <a:bodyPr/>
                    <a:lstStyle/>
                    <a:p>
                      <a:pPr algn="r"/>
                      <a:r>
                        <a:rPr kumimoji="1" lang="ja-JP" altLang="en-US" sz="2000" dirty="0"/>
                        <a:t>２％</a:t>
                      </a:r>
                    </a:p>
                  </a:txBody>
                  <a:tcPr/>
                </a:tc>
                <a:extLst>
                  <a:ext uri="{0D108BD9-81ED-4DB2-BD59-A6C34878D82A}">
                    <a16:rowId xmlns:a16="http://schemas.microsoft.com/office/drawing/2014/main" val="3839657317"/>
                  </a:ext>
                </a:extLst>
              </a:tr>
              <a:tr h="370840">
                <a:tc>
                  <a:txBody>
                    <a:bodyPr/>
                    <a:lstStyle/>
                    <a:p>
                      <a:r>
                        <a:rPr kumimoji="1" lang="ja-JP" altLang="en-US" sz="2000" dirty="0"/>
                        <a:t>保健（</a:t>
                      </a:r>
                      <a:r>
                        <a:rPr kumimoji="1" lang="en-US" altLang="ja-JP" sz="2000" dirty="0"/>
                        <a:t>Covid-19</a:t>
                      </a:r>
                      <a:r>
                        <a:rPr kumimoji="1" lang="ja-JP" altLang="en-US" sz="2000" dirty="0"/>
                        <a:t>）</a:t>
                      </a:r>
                    </a:p>
                  </a:txBody>
                  <a:tcPr/>
                </a:tc>
                <a:tc>
                  <a:txBody>
                    <a:bodyPr/>
                    <a:lstStyle/>
                    <a:p>
                      <a:pPr algn="ctr"/>
                      <a:r>
                        <a:rPr kumimoji="1" lang="ja-JP" altLang="en-US" sz="2000" dirty="0"/>
                        <a:t>１３</a:t>
                      </a:r>
                    </a:p>
                  </a:txBody>
                  <a:tcPr/>
                </a:tc>
                <a:tc>
                  <a:txBody>
                    <a:bodyPr/>
                    <a:lstStyle/>
                    <a:p>
                      <a:pPr algn="r"/>
                      <a:r>
                        <a:rPr kumimoji="1" lang="ja-JP" altLang="en-US" sz="2000" dirty="0"/>
                        <a:t>２８％</a:t>
                      </a:r>
                    </a:p>
                  </a:txBody>
                  <a:tcPr/>
                </a:tc>
                <a:extLst>
                  <a:ext uri="{0D108BD9-81ED-4DB2-BD59-A6C34878D82A}">
                    <a16:rowId xmlns:a16="http://schemas.microsoft.com/office/drawing/2014/main" val="3710330497"/>
                  </a:ext>
                </a:extLst>
              </a:tr>
              <a:tr h="370840">
                <a:tc>
                  <a:txBody>
                    <a:bodyPr/>
                    <a:lstStyle/>
                    <a:p>
                      <a:r>
                        <a:rPr kumimoji="1" lang="ja-JP" altLang="en-US" sz="2000" dirty="0"/>
                        <a:t>合計</a:t>
                      </a:r>
                    </a:p>
                  </a:txBody>
                  <a:tcPr/>
                </a:tc>
                <a:tc>
                  <a:txBody>
                    <a:bodyPr/>
                    <a:lstStyle/>
                    <a:p>
                      <a:pPr algn="ctr"/>
                      <a:r>
                        <a:rPr kumimoji="1" lang="ja-JP" altLang="en-US" sz="2000" dirty="0"/>
                        <a:t>４６（７）</a:t>
                      </a:r>
                    </a:p>
                  </a:txBody>
                  <a:tcPr/>
                </a:tc>
                <a:tc>
                  <a:txBody>
                    <a:bodyPr/>
                    <a:lstStyle/>
                    <a:p>
                      <a:pPr algn="r"/>
                      <a:endParaRPr kumimoji="1" lang="ja-JP" altLang="en-US" sz="2000" dirty="0"/>
                    </a:p>
                  </a:txBody>
                  <a:tcPr/>
                </a:tc>
                <a:extLst>
                  <a:ext uri="{0D108BD9-81ED-4DB2-BD59-A6C34878D82A}">
                    <a16:rowId xmlns:a16="http://schemas.microsoft.com/office/drawing/2014/main" val="1688966845"/>
                  </a:ext>
                </a:extLst>
              </a:tr>
            </a:tbl>
          </a:graphicData>
        </a:graphic>
      </p:graphicFrame>
      <p:sp>
        <p:nvSpPr>
          <p:cNvPr id="6" name="テキスト ボックス 5">
            <a:extLst>
              <a:ext uri="{FF2B5EF4-FFF2-40B4-BE49-F238E27FC236}">
                <a16:creationId xmlns:a16="http://schemas.microsoft.com/office/drawing/2014/main" id="{A7B96A44-25C2-4529-BD84-F70C5005B085}"/>
              </a:ext>
            </a:extLst>
          </p:cNvPr>
          <p:cNvSpPr txBox="1"/>
          <p:nvPr/>
        </p:nvSpPr>
        <p:spPr>
          <a:xfrm>
            <a:off x="6512118" y="1455566"/>
            <a:ext cx="2723823" cy="369332"/>
          </a:xfrm>
          <a:prstGeom prst="rect">
            <a:avLst/>
          </a:prstGeom>
          <a:noFill/>
        </p:spPr>
        <p:txBody>
          <a:bodyPr wrap="none" rtlCol="0">
            <a:spAutoFit/>
          </a:bodyPr>
          <a:lstStyle/>
          <a:p>
            <a:r>
              <a:rPr kumimoji="1" lang="ja-JP" altLang="en-US" dirty="0"/>
              <a:t>件数（人道的国際奉仕）</a:t>
            </a:r>
          </a:p>
        </p:txBody>
      </p:sp>
    </p:spTree>
    <p:extLst>
      <p:ext uri="{BB962C8B-B14F-4D97-AF65-F5344CB8AC3E}">
        <p14:creationId xmlns:p14="http://schemas.microsoft.com/office/powerpoint/2010/main" val="3629723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0736AD9-3893-474E-A245-7815278497CD}"/>
              </a:ext>
            </a:extLst>
          </p:cNvPr>
          <p:cNvSpPr/>
          <p:nvPr/>
        </p:nvSpPr>
        <p:spPr>
          <a:xfrm>
            <a:off x="1213012" y="719248"/>
            <a:ext cx="5678157" cy="584775"/>
          </a:xfrm>
          <a:prstGeom prst="rect">
            <a:avLst/>
          </a:prstGeom>
        </p:spPr>
        <p:txBody>
          <a:bodyPr wrap="none">
            <a:spAutoFit/>
          </a:bodyPr>
          <a:lstStyle/>
          <a:p>
            <a:r>
              <a:rPr lang="ja-JP" altLang="en-US" sz="3200" b="1" dirty="0">
                <a:latin typeface="HG丸ｺﾞｼｯｸM-PRO" panose="020F0600000000000000" pitchFamily="50" charset="-128"/>
                <a:ea typeface="HG丸ｺﾞｼｯｸM-PRO" panose="020F0600000000000000" pitchFamily="50" charset="-128"/>
                <a:cs typeface="Aparajita" panose="020B0604020202020204" pitchFamily="34" charset="0"/>
              </a:rPr>
              <a:t>■ 地区補助金　配分の注意点</a:t>
            </a:r>
            <a:endParaRPr lang="ja-JP" altLang="en-US" sz="3200" dirty="0">
              <a:latin typeface="HG丸ｺﾞｼｯｸM-PRO" panose="020F0600000000000000" pitchFamily="50" charset="-128"/>
              <a:ea typeface="HG丸ｺﾞｼｯｸM-PRO" panose="020F0600000000000000" pitchFamily="50" charset="-128"/>
            </a:endParaRPr>
          </a:p>
        </p:txBody>
      </p:sp>
      <p:pic>
        <p:nvPicPr>
          <p:cNvPr id="4" name="図 3">
            <a:extLst>
              <a:ext uri="{FF2B5EF4-FFF2-40B4-BE49-F238E27FC236}">
                <a16:creationId xmlns:a16="http://schemas.microsoft.com/office/drawing/2014/main" id="{9266122E-4CC9-42BF-B4E4-0CA5BD2574DB}"/>
              </a:ext>
            </a:extLst>
          </p:cNvPr>
          <p:cNvPicPr>
            <a:picLocks noChangeAspect="1"/>
          </p:cNvPicPr>
          <p:nvPr/>
        </p:nvPicPr>
        <p:blipFill>
          <a:blip r:embed="rId2"/>
          <a:stretch>
            <a:fillRect/>
          </a:stretch>
        </p:blipFill>
        <p:spPr>
          <a:xfrm>
            <a:off x="288566" y="1439321"/>
            <a:ext cx="8774506" cy="4214859"/>
          </a:xfrm>
          <a:prstGeom prst="rect">
            <a:avLst/>
          </a:prstGeom>
        </p:spPr>
      </p:pic>
    </p:spTree>
    <p:extLst>
      <p:ext uri="{BB962C8B-B14F-4D97-AF65-F5344CB8AC3E}">
        <p14:creationId xmlns:p14="http://schemas.microsoft.com/office/powerpoint/2010/main" val="3156884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FD326664-8E7C-4190-88F9-9E8EE860D019}"/>
              </a:ext>
            </a:extLst>
          </p:cNvPr>
          <p:cNvSpPr>
            <a:spLocks noGrp="1"/>
          </p:cNvSpPr>
          <p:nvPr>
            <p:ph type="title"/>
          </p:nvPr>
        </p:nvSpPr>
        <p:spPr>
          <a:xfrm>
            <a:off x="606829" y="2397828"/>
            <a:ext cx="9526386" cy="1320800"/>
          </a:xfrm>
        </p:spPr>
        <p:txBody>
          <a:bodyPr>
            <a:normAutofit fontScale="90000"/>
          </a:bodyPr>
          <a:lstStyle/>
          <a:p>
            <a:r>
              <a:rPr lang="ja-JP" altLang="en-US" b="1"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t>地区補助金は、地域社会と海外において、幅広いさまざまな人道的・教育的活動を支援するものです。クラブが実施する社会奉仕活動や国際奉仕活動が該当しますが、一定の条件があります。</a:t>
            </a:r>
            <a:br>
              <a:rPr lang="en-US" altLang="ja-JP" b="1"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b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正方形/長方形 4">
            <a:extLst>
              <a:ext uri="{FF2B5EF4-FFF2-40B4-BE49-F238E27FC236}">
                <a16:creationId xmlns:a16="http://schemas.microsoft.com/office/drawing/2014/main" id="{10736AD9-3893-474E-A245-7815278497CD}"/>
              </a:ext>
            </a:extLst>
          </p:cNvPr>
          <p:cNvSpPr/>
          <p:nvPr/>
        </p:nvSpPr>
        <p:spPr>
          <a:xfrm>
            <a:off x="1213012" y="719248"/>
            <a:ext cx="7295587" cy="646331"/>
          </a:xfrm>
          <a:prstGeom prst="rect">
            <a:avLst/>
          </a:prstGeom>
        </p:spPr>
        <p:txBody>
          <a:bodyPr wrap="none">
            <a:spAutoFit/>
          </a:bodyPr>
          <a:lstStyle/>
          <a:p>
            <a:r>
              <a:rPr lang="en-US" altLang="ja-JP" sz="3600" b="1" dirty="0">
                <a:latin typeface="HG丸ｺﾞｼｯｸM-PRO" panose="020F0600000000000000" pitchFamily="50" charset="-128"/>
                <a:ea typeface="HG丸ｺﾞｼｯｸM-PRO" panose="020F0600000000000000" pitchFamily="50" charset="-128"/>
                <a:cs typeface="Aparajita" panose="020B0604020202020204" pitchFamily="34" charset="0"/>
              </a:rPr>
              <a:t>P</a:t>
            </a:r>
            <a:r>
              <a:rPr lang="ja-JP" altLang="en-US" sz="3600" b="1" dirty="0">
                <a:latin typeface="HG丸ｺﾞｼｯｸM-PRO" panose="020F0600000000000000" pitchFamily="50" charset="-128"/>
                <a:ea typeface="HG丸ｺﾞｼｯｸM-PRO" panose="020F0600000000000000" pitchFamily="50" charset="-128"/>
                <a:cs typeface="Aparajita" panose="020B0604020202020204" pitchFamily="34" charset="0"/>
              </a:rPr>
              <a:t>２３　地区補助金（</a:t>
            </a:r>
            <a:r>
              <a:rPr lang="en-US" altLang="ja-JP" sz="3600" b="1" dirty="0">
                <a:latin typeface="HG丸ｺﾞｼｯｸM-PRO" panose="020F0600000000000000" pitchFamily="50" charset="-128"/>
                <a:ea typeface="HG丸ｺﾞｼｯｸM-PRO" panose="020F0600000000000000" pitchFamily="50" charset="-128"/>
                <a:cs typeface="Aparajita" panose="020B0604020202020204" pitchFamily="34" charset="0"/>
              </a:rPr>
              <a:t>DG</a:t>
            </a:r>
            <a:r>
              <a:rPr lang="ja-JP" altLang="en-US" sz="3600" b="1" dirty="0">
                <a:latin typeface="HG丸ｺﾞｼｯｸM-PRO" panose="020F0600000000000000" pitchFamily="50" charset="-128"/>
                <a:ea typeface="HG丸ｺﾞｼｯｸM-PRO" panose="020F0600000000000000" pitchFamily="50" charset="-128"/>
                <a:cs typeface="Aparajita" panose="020B0604020202020204" pitchFamily="34" charset="0"/>
              </a:rPr>
              <a:t>）の概要</a:t>
            </a:r>
            <a:endParaRPr lang="ja-JP" altLang="en-US" sz="3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40053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A9DDC190-3E01-4CDB-9DD5-0273435D369E}"/>
              </a:ext>
            </a:extLst>
          </p:cNvPr>
          <p:cNvSpPr>
            <a:spLocks noGrp="1"/>
          </p:cNvSpPr>
          <p:nvPr>
            <p:ph type="subTitle" idx="4294967295"/>
          </p:nvPr>
        </p:nvSpPr>
        <p:spPr>
          <a:xfrm>
            <a:off x="350377" y="980902"/>
            <a:ext cx="10922466" cy="5877099"/>
          </a:xfrm>
        </p:spPr>
        <p:txBody>
          <a:bodyPr>
            <a:normAutofit/>
          </a:bodyPr>
          <a:lstStyle/>
          <a:p>
            <a:pPr algn="l"/>
            <a:endParaRPr lang="ja-JP" altLang="en-US" b="1" dirty="0">
              <a:latin typeface="Aparajita" panose="020B0604020202020204" pitchFamily="34" charset="0"/>
              <a:cs typeface="Aparajita" panose="020B0604020202020204" pitchFamily="34" charset="0"/>
            </a:endParaRPr>
          </a:p>
          <a:p>
            <a:pPr marL="0" indent="0" algn="l">
              <a:buNone/>
            </a:pPr>
            <a:r>
              <a:rPr lang="ja-JP" altLang="en-US" b="1"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地区補助金の対象となる活動は、次の活動です。</a:t>
            </a:r>
            <a:endParaRPr lang="en-US" altLang="ja-JP" sz="2800" b="1"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lgn="l">
              <a:buNone/>
            </a:pPr>
            <a:endParaRPr lang="en-US" altLang="ja-JP" sz="2800" b="1"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lgn="l">
              <a:buNone/>
            </a:pPr>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en-US" sz="2800" b="1" u="sng" dirty="0">
                <a:latin typeface="HG丸ｺﾞｼｯｸM-PRO" panose="020F0600000000000000" pitchFamily="50" charset="-128"/>
                <a:ea typeface="HG丸ｺﾞｼｯｸM-PRO" panose="020F0600000000000000" pitchFamily="50" charset="-128"/>
                <a:cs typeface="Aparajita" panose="020B0604020202020204" pitchFamily="34" charset="0"/>
              </a:rPr>
              <a:t>ロータリー財団</a:t>
            </a:r>
            <a:r>
              <a:rPr lang="en-US" altLang="ja-JP" sz="2800" b="1" u="sng"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en-US" sz="2800" b="1" u="sng" dirty="0">
                <a:latin typeface="HG丸ｺﾞｼｯｸM-PRO" panose="020F0600000000000000" pitchFamily="50" charset="-128"/>
                <a:ea typeface="HG丸ｺﾞｼｯｸM-PRO" panose="020F0600000000000000" pitchFamily="50" charset="-128"/>
                <a:cs typeface="Aparajita" panose="020B0604020202020204" pitchFamily="34" charset="0"/>
              </a:rPr>
              <a:t>の使命にあてはまる活動   </a:t>
            </a:r>
            <a:endParaRPr lang="en-US" altLang="ja-JP" sz="2800" b="1" u="sng"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lgn="l">
              <a:buNone/>
            </a:pPr>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rPr>
              <a:t>ロータリー財団</a:t>
            </a:r>
            <a:r>
              <a:rPr lang="en-US" altLang="ja-JP" sz="2400"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rPr>
              <a:t>の使命は、ロータリアンが、健康状態を改善し、</a:t>
            </a:r>
            <a:endParaRPr lang="en-US" altLang="ja-JP" sz="2400"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lgn="l">
              <a:buNone/>
            </a:pPr>
            <a:r>
              <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rPr>
              <a:t>　　教育への支援を高め、貧困を救済することを通じて、世界理解、</a:t>
            </a:r>
            <a:endParaRPr lang="en-US" altLang="ja-JP" sz="2400"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lgn="l">
              <a:buNone/>
            </a:pPr>
            <a:r>
              <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rPr>
              <a:t>　　親善、平和を達成できるようにすることです。</a:t>
            </a:r>
          </a:p>
          <a:p>
            <a:pPr marL="0" indent="0" algn="l">
              <a:buNone/>
            </a:pPr>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en-US" sz="2800" b="1" u="sng" dirty="0">
                <a:latin typeface="HG丸ｺﾞｼｯｸM-PRO" panose="020F0600000000000000" pitchFamily="50" charset="-128"/>
                <a:ea typeface="HG丸ｺﾞｼｯｸM-PRO" panose="020F0600000000000000" pitchFamily="50" charset="-128"/>
                <a:cs typeface="Aparajita" panose="020B0604020202020204" pitchFamily="34" charset="0"/>
              </a:rPr>
              <a:t>ロータリアンが積極的に関与する活動</a:t>
            </a:r>
            <a:endParaRPr lang="en-US" altLang="ja-JP" sz="2800" b="1" u="sng"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lgn="l">
              <a:buNone/>
            </a:pPr>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rPr>
              <a:t>地区補助金は、ロータリアンが柔軟性をもってプロジェクトに</a:t>
            </a:r>
            <a:endParaRPr lang="en-US" altLang="ja-JP" sz="2400"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lgn="l">
              <a:buNone/>
            </a:pPr>
            <a:r>
              <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rPr>
              <a:t>　活動出来る補助金で、地区財団活動資金</a:t>
            </a:r>
            <a:r>
              <a:rPr lang="en-US" altLang="ja-JP" sz="2400" dirty="0">
                <a:latin typeface="HG丸ｺﾞｼｯｸM-PRO" panose="020F0600000000000000" pitchFamily="50" charset="-128"/>
                <a:ea typeface="HG丸ｺﾞｼｯｸM-PRO" panose="020F0600000000000000" pitchFamily="50" charset="-128"/>
                <a:cs typeface="Aparajita" panose="020B0604020202020204" pitchFamily="34" charset="0"/>
              </a:rPr>
              <a:t>(DDF)</a:t>
            </a:r>
            <a:r>
              <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rPr>
              <a:t>を通じて提供されます。</a:t>
            </a:r>
          </a:p>
          <a:p>
            <a:pPr algn="l"/>
            <a:endParaRPr kumimoji="1" lang="ja-JP" altLang="en-US" b="1" dirty="0">
              <a:latin typeface="Aparajita" panose="020B0604020202020204" pitchFamily="34" charset="0"/>
              <a:cs typeface="Aparajita" panose="020B0604020202020204" pitchFamily="34" charset="0"/>
            </a:endParaRPr>
          </a:p>
        </p:txBody>
      </p:sp>
      <p:sp>
        <p:nvSpPr>
          <p:cNvPr id="5" name="正方形/長方形 4">
            <a:extLst>
              <a:ext uri="{FF2B5EF4-FFF2-40B4-BE49-F238E27FC236}">
                <a16:creationId xmlns:a16="http://schemas.microsoft.com/office/drawing/2014/main" id="{10736AD9-3893-474E-A245-7815278497CD}"/>
              </a:ext>
            </a:extLst>
          </p:cNvPr>
          <p:cNvSpPr/>
          <p:nvPr/>
        </p:nvSpPr>
        <p:spPr>
          <a:xfrm>
            <a:off x="1213012" y="719248"/>
            <a:ext cx="4221027" cy="523220"/>
          </a:xfrm>
          <a:prstGeom prst="rect">
            <a:avLst/>
          </a:prstGeom>
        </p:spPr>
        <p:txBody>
          <a:bodyPr wrap="none">
            <a:spAutoFit/>
          </a:bodyPr>
          <a:lstStyle/>
          <a:p>
            <a:r>
              <a:rPr lang="en-US" altLang="ja-JP" sz="2800" b="1" dirty="0">
                <a:latin typeface="HG丸ｺﾞｼｯｸM-PRO" panose="020F0600000000000000" pitchFamily="50" charset="-128"/>
                <a:ea typeface="HG丸ｺﾞｼｯｸM-PRO" panose="020F0600000000000000" pitchFamily="50" charset="-128"/>
                <a:cs typeface="Aparajita" panose="020B0604020202020204" pitchFamily="34" charset="0"/>
              </a:rPr>
              <a:t>P23</a:t>
            </a:r>
            <a:r>
              <a:rPr lang="ja-JP" altLang="en-US" sz="2800" b="1" dirty="0">
                <a:latin typeface="HG丸ｺﾞｼｯｸM-PRO" panose="020F0600000000000000" pitchFamily="50" charset="-128"/>
                <a:ea typeface="HG丸ｺﾞｼｯｸM-PRO" panose="020F0600000000000000" pitchFamily="50" charset="-128"/>
                <a:cs typeface="Aparajita" panose="020B0604020202020204" pitchFamily="34" charset="0"/>
              </a:rPr>
              <a:t>　地区補助金の概要</a:t>
            </a:r>
            <a:endParaRPr lang="ja-JP" altLang="en-US" sz="2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0108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A9DDC190-3E01-4CDB-9DD5-0273435D369E}"/>
              </a:ext>
            </a:extLst>
          </p:cNvPr>
          <p:cNvSpPr>
            <a:spLocks noGrp="1"/>
          </p:cNvSpPr>
          <p:nvPr>
            <p:ph type="subTitle" idx="4294967295"/>
          </p:nvPr>
        </p:nvSpPr>
        <p:spPr>
          <a:xfrm>
            <a:off x="839585" y="1351786"/>
            <a:ext cx="8811491" cy="5419797"/>
          </a:xfrm>
        </p:spPr>
        <p:txBody>
          <a:bodyPr>
            <a:normAutofit fontScale="77500" lnSpcReduction="20000"/>
          </a:bodyPr>
          <a:lstStyle/>
          <a:p>
            <a:pPr algn="l"/>
            <a:endParaRPr lang="ja-JP" altLang="en-US" b="1" dirty="0">
              <a:latin typeface="Aparajita" panose="020B0604020202020204" pitchFamily="34" charset="0"/>
              <a:cs typeface="Aparajita" panose="020B0604020202020204" pitchFamily="34" charset="0"/>
            </a:endParaRPr>
          </a:p>
          <a:p>
            <a:pPr marL="0" indent="0">
              <a:buNone/>
            </a:pPr>
            <a:r>
              <a:rPr lang="ja-JP" altLang="en-US" sz="3200" b="1" dirty="0">
                <a:latin typeface="HG丸ｺﾞｼｯｸM-PRO" panose="020F0600000000000000" pitchFamily="50" charset="-128"/>
                <a:ea typeface="HG丸ｺﾞｼｯｸM-PRO" panose="020F0600000000000000" pitchFamily="50" charset="-128"/>
                <a:cs typeface="Aparajita" panose="020B0604020202020204" pitchFamily="34" charset="0"/>
              </a:rPr>
              <a:t>国際ロータリー第</a:t>
            </a:r>
            <a:r>
              <a:rPr lang="en-US" altLang="ja-JP" sz="3200" b="1" dirty="0">
                <a:latin typeface="HG丸ｺﾞｼｯｸM-PRO" panose="020F0600000000000000" pitchFamily="50" charset="-128"/>
                <a:ea typeface="HG丸ｺﾞｼｯｸM-PRO" panose="020F0600000000000000" pitchFamily="50" charset="-128"/>
                <a:cs typeface="Aparajita" panose="020B0604020202020204" pitchFamily="34" charset="0"/>
              </a:rPr>
              <a:t>2790 </a:t>
            </a:r>
            <a:r>
              <a:rPr lang="ja-JP" altLang="en-US" sz="3200" b="1" dirty="0">
                <a:latin typeface="HG丸ｺﾞｼｯｸM-PRO" panose="020F0600000000000000" pitchFamily="50" charset="-128"/>
                <a:ea typeface="HG丸ｺﾞｼｯｸM-PRO" panose="020F0600000000000000" pitchFamily="50" charset="-128"/>
                <a:cs typeface="Aparajita" panose="020B0604020202020204" pitchFamily="34" charset="0"/>
              </a:rPr>
              <a:t>地区では、以下のように</a:t>
            </a:r>
            <a:r>
              <a:rPr lang="en-US" altLang="ja-JP" sz="3200" b="1" dirty="0">
                <a:latin typeface="HG丸ｺﾞｼｯｸM-PRO" panose="020F0600000000000000" pitchFamily="50" charset="-128"/>
                <a:ea typeface="HG丸ｺﾞｼｯｸM-PRO" panose="020F0600000000000000" pitchFamily="50" charset="-128"/>
                <a:cs typeface="Aparajita" panose="020B0604020202020204" pitchFamily="34" charset="0"/>
              </a:rPr>
              <a:t>2021-22 </a:t>
            </a:r>
            <a:r>
              <a:rPr lang="ja-JP" altLang="en-US" sz="3200" b="1" dirty="0">
                <a:latin typeface="HG丸ｺﾞｼｯｸM-PRO" panose="020F0600000000000000" pitchFamily="50" charset="-128"/>
                <a:ea typeface="HG丸ｺﾞｼｯｸM-PRO" panose="020F0600000000000000" pitchFamily="50" charset="-128"/>
                <a:cs typeface="Aparajita" panose="020B0604020202020204" pitchFamily="34" charset="0"/>
              </a:rPr>
              <a:t>年度に使用する地区補助金要項を定めています。</a:t>
            </a:r>
            <a:endParaRPr lang="en-US" altLang="ja-JP" sz="3200" b="1"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r>
              <a:rPr lang="ja-JP" altLang="en-US" sz="3200" dirty="0">
                <a:latin typeface="HG丸ｺﾞｼｯｸM-PRO" panose="020F0600000000000000" pitchFamily="50" charset="-128"/>
                <a:ea typeface="HG丸ｺﾞｼｯｸM-PRO" panose="020F0600000000000000" pitchFamily="50" charset="-128"/>
                <a:cs typeface="Aparajita" panose="020B0604020202020204" pitchFamily="34" charset="0"/>
              </a:rPr>
              <a:t>地区補助金を申請出来るクラブは、次の要件を満たしていなければなりません。</a:t>
            </a:r>
            <a:endParaRPr lang="en-US" altLang="ja-JP" sz="3200"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endParaRPr lang="en-US" altLang="ja-JP" sz="3200" b="1"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r>
              <a:rPr lang="ja-JP" altLang="en-US" sz="3200" b="1" dirty="0">
                <a:latin typeface="HG丸ｺﾞｼｯｸM-PRO" panose="020F0600000000000000" pitchFamily="50" charset="-128"/>
                <a:ea typeface="HG丸ｺﾞｼｯｸM-PRO" panose="020F0600000000000000" pitchFamily="50" charset="-128"/>
                <a:cs typeface="Aparajita" panose="020B0604020202020204" pitchFamily="34" charset="0"/>
              </a:rPr>
              <a:t>● </a:t>
            </a:r>
            <a:r>
              <a:rPr lang="ja-JP" altLang="en-US" sz="3200" b="1" u="sng" dirty="0">
                <a:latin typeface="HG丸ｺﾞｼｯｸM-PRO" panose="020F0600000000000000" pitchFamily="50" charset="-128"/>
                <a:ea typeface="HG丸ｺﾞｼｯｸM-PRO" panose="020F0600000000000000" pitchFamily="50" charset="-128"/>
                <a:cs typeface="Aparajita" panose="020B0604020202020204" pitchFamily="34" charset="0"/>
              </a:rPr>
              <a:t>クラブの参加資格認定：</a:t>
            </a:r>
            <a:r>
              <a:rPr lang="ja-JP" altLang="en-US"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覚書（</a:t>
            </a:r>
            <a:r>
              <a:rPr lang="en-US" altLang="ja-JP"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MOU</a:t>
            </a:r>
            <a:r>
              <a:rPr lang="ja-JP" altLang="en-US"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）を、プロジェクト実施年度のクラブ会長と会長エレクトが署名して地区に提出する。</a:t>
            </a:r>
            <a:endParaRPr lang="en-US" altLang="ja-JP"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endParaRPr lang="en-US" altLang="ja-JP" sz="3200" b="1"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r>
              <a:rPr lang="ja-JP" altLang="en-US" sz="3200" b="1" dirty="0">
                <a:latin typeface="HG丸ｺﾞｼｯｸM-PRO" panose="020F0600000000000000" pitchFamily="50" charset="-128"/>
                <a:ea typeface="HG丸ｺﾞｼｯｸM-PRO" panose="020F0600000000000000" pitchFamily="50" charset="-128"/>
                <a:cs typeface="Aparajita" panose="020B0604020202020204" pitchFamily="34" charset="0"/>
              </a:rPr>
              <a:t>●</a:t>
            </a:r>
            <a:r>
              <a:rPr lang="ja-JP" altLang="en-US" sz="3200" b="1" u="sng" dirty="0">
                <a:latin typeface="HG丸ｺﾞｼｯｸM-PRO" panose="020F0600000000000000" pitchFamily="50" charset="-128"/>
                <a:ea typeface="HG丸ｺﾞｼｯｸM-PRO" panose="020F0600000000000000" pitchFamily="50" charset="-128"/>
                <a:cs typeface="Aparajita" panose="020B0604020202020204" pitchFamily="34" charset="0"/>
              </a:rPr>
              <a:t>毎年最低１名の会員を、地区ロータリー財団委員会が開催</a:t>
            </a:r>
            <a:endParaRPr lang="en-US" altLang="ja-JP" sz="3200" b="1" u="sng"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r>
              <a:rPr lang="ja-JP" altLang="en-US" sz="3200" b="1" u="sng" dirty="0">
                <a:latin typeface="HG丸ｺﾞｼｯｸM-PRO" panose="020F0600000000000000" pitchFamily="50" charset="-128"/>
                <a:ea typeface="HG丸ｺﾞｼｯｸM-PRO" panose="020F0600000000000000" pitchFamily="50" charset="-128"/>
                <a:cs typeface="Aparajita" panose="020B0604020202020204" pitchFamily="34" charset="0"/>
              </a:rPr>
              <a:t>する「補助金管理セミナー」</a:t>
            </a:r>
            <a:r>
              <a:rPr lang="ja-JP" altLang="en-US"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a:t>
            </a:r>
            <a:r>
              <a:rPr lang="en-US" altLang="ja-JP"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2021</a:t>
            </a:r>
            <a:r>
              <a:rPr lang="ja-JP" altLang="en-US"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年</a:t>
            </a:r>
            <a:r>
              <a:rPr lang="en-US" altLang="ja-JP"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1</a:t>
            </a:r>
            <a:r>
              <a:rPr lang="ja-JP" altLang="en-US"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月</a:t>
            </a:r>
            <a:r>
              <a:rPr lang="en-US" altLang="ja-JP"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30</a:t>
            </a:r>
            <a:r>
              <a:rPr lang="ja-JP" altLang="en-US"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日</a:t>
            </a:r>
            <a:endParaRPr lang="en-US" altLang="ja-JP"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r>
              <a:rPr lang="ja-JP" altLang="en-US" sz="3200" b="1" u="sng" dirty="0">
                <a:solidFill>
                  <a:srgbClr val="FF0000"/>
                </a:solidFill>
                <a:latin typeface="HG丸ｺﾞｼｯｸM-PRO" panose="020F0600000000000000" pitchFamily="50" charset="-128"/>
                <a:ea typeface="HG丸ｺﾞｼｯｸM-PRO" panose="020F0600000000000000" pitchFamily="50" charset="-128"/>
                <a:cs typeface="Aparajita" panose="020B0604020202020204" pitchFamily="34" charset="0"/>
              </a:rPr>
              <a:t>三井ガーデンホテル千葉で開催）</a:t>
            </a:r>
            <a:r>
              <a:rPr lang="ja-JP" altLang="en-US" sz="3200" b="1" u="sng" dirty="0">
                <a:latin typeface="HG丸ｺﾞｼｯｸM-PRO" panose="020F0600000000000000" pitchFamily="50" charset="-128"/>
                <a:ea typeface="HG丸ｺﾞｼｯｸM-PRO" panose="020F0600000000000000" pitchFamily="50" charset="-128"/>
                <a:cs typeface="Aparajita" panose="020B0604020202020204" pitchFamily="34" charset="0"/>
              </a:rPr>
              <a:t>に出席させる。</a:t>
            </a:r>
            <a:endParaRPr kumimoji="1" lang="ja-JP" altLang="en-US" sz="3200" b="1" u="sng" dirty="0">
              <a:latin typeface="HG丸ｺﾞｼｯｸM-PRO" panose="020F0600000000000000" pitchFamily="50" charset="-128"/>
              <a:ea typeface="HG丸ｺﾞｼｯｸM-PRO" panose="020F0600000000000000" pitchFamily="50" charset="-128"/>
              <a:cs typeface="Aparajita" panose="020B0604020202020204" pitchFamily="34" charset="0"/>
            </a:endParaRPr>
          </a:p>
        </p:txBody>
      </p:sp>
      <p:sp>
        <p:nvSpPr>
          <p:cNvPr id="5" name="正方形/長方形 4">
            <a:extLst>
              <a:ext uri="{FF2B5EF4-FFF2-40B4-BE49-F238E27FC236}">
                <a16:creationId xmlns:a16="http://schemas.microsoft.com/office/drawing/2014/main" id="{10736AD9-3893-474E-A245-7815278497CD}"/>
              </a:ext>
            </a:extLst>
          </p:cNvPr>
          <p:cNvSpPr/>
          <p:nvPr/>
        </p:nvSpPr>
        <p:spPr>
          <a:xfrm>
            <a:off x="687359" y="439447"/>
            <a:ext cx="4908716" cy="646331"/>
          </a:xfrm>
          <a:prstGeom prst="rect">
            <a:avLst/>
          </a:prstGeom>
        </p:spPr>
        <p:txBody>
          <a:bodyPr wrap="none">
            <a:spAutoFit/>
          </a:bodyPr>
          <a:lstStyle/>
          <a:p>
            <a:r>
              <a:rPr lang="en-US" altLang="ja-JP" sz="3600" b="1" dirty="0">
                <a:latin typeface="HG丸ｺﾞｼｯｸM-PRO" panose="020F0600000000000000" pitchFamily="50" charset="-128"/>
                <a:ea typeface="HG丸ｺﾞｼｯｸM-PRO" panose="020F0600000000000000" pitchFamily="50" charset="-128"/>
                <a:cs typeface="Aparajita" panose="020B0604020202020204" pitchFamily="34" charset="0"/>
              </a:rPr>
              <a:t>P23</a:t>
            </a:r>
            <a:r>
              <a:rPr lang="ja-JP" altLang="en-US" sz="3600" b="1" dirty="0">
                <a:latin typeface="HG丸ｺﾞｼｯｸM-PRO" panose="020F0600000000000000" pitchFamily="50" charset="-128"/>
                <a:ea typeface="HG丸ｺﾞｼｯｸM-PRO" panose="020F0600000000000000" pitchFamily="50" charset="-128"/>
                <a:cs typeface="Aparajita" panose="020B0604020202020204" pitchFamily="34" charset="0"/>
              </a:rPr>
              <a:t>　クラブ参加資格</a:t>
            </a:r>
            <a:endParaRPr lang="ja-JP" altLang="en-US" sz="3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17352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B19A5F-4D20-4986-9C0A-5EDAE2D65BBF}"/>
              </a:ext>
            </a:extLst>
          </p:cNvPr>
          <p:cNvSpPr>
            <a:spLocks noGrp="1"/>
          </p:cNvSpPr>
          <p:nvPr>
            <p:ph type="title"/>
          </p:nvPr>
        </p:nvSpPr>
        <p:spPr>
          <a:xfrm>
            <a:off x="677334" y="609600"/>
            <a:ext cx="8596668" cy="682487"/>
          </a:xfrm>
        </p:spPr>
        <p:txBody>
          <a:bodyPr/>
          <a:lstStyle/>
          <a:p>
            <a:r>
              <a:rPr lang="ja-JP" altLang="en-US" b="1" dirty="0"/>
              <a:t>ＭＯＵの提出について</a:t>
            </a:r>
            <a:endParaRPr kumimoji="1" lang="ja-JP" altLang="en-US" b="1" dirty="0"/>
          </a:p>
        </p:txBody>
      </p:sp>
      <p:sp>
        <p:nvSpPr>
          <p:cNvPr id="5" name="タイトル 5">
            <a:extLst>
              <a:ext uri="{FF2B5EF4-FFF2-40B4-BE49-F238E27FC236}">
                <a16:creationId xmlns:a16="http://schemas.microsoft.com/office/drawing/2014/main" id="{E0F0BA96-1554-4479-99B4-031DB1608E7E}"/>
              </a:ext>
            </a:extLst>
          </p:cNvPr>
          <p:cNvSpPr txBox="1">
            <a:spLocks/>
          </p:cNvSpPr>
          <p:nvPr/>
        </p:nvSpPr>
        <p:spPr>
          <a:xfrm>
            <a:off x="606828" y="1459064"/>
            <a:ext cx="10115505" cy="5061006"/>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t>うちのクラブは補助金の申請を行わないから</a:t>
            </a:r>
            <a:endParaRPr lang="en-US" altLang="ja-JP"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r>
              <a:rPr lang="ja-JP" altLang="en-US"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t>ＭＯＵは提出しないし、</a:t>
            </a:r>
            <a:endParaRPr lang="en-US" altLang="ja-JP"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r>
              <a:rPr lang="ja-JP" altLang="en-US"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t>１月の補助金管理セミナーにも出席しない。</a:t>
            </a:r>
            <a:endParaRPr lang="en-US" altLang="ja-JP"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pPr algn="ctr"/>
            <a:r>
              <a:rPr lang="ja-JP" altLang="en-US"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t>↓</a:t>
            </a:r>
            <a:endParaRPr lang="en-US" altLang="ja-JP"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r>
              <a:rPr lang="ja-JP" altLang="en-US"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t>・財団奨学生の応募の要請が発生した</a:t>
            </a:r>
            <a:endParaRPr lang="en-US" altLang="ja-JP"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r>
              <a:rPr lang="ja-JP" altLang="en-US"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t>・他地区からグローバル補助金への参加要請</a:t>
            </a:r>
            <a:endParaRPr lang="en-US" altLang="ja-JP"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r>
              <a:rPr lang="ja-JP" altLang="en-US"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t>　（クラブの資金だけで参加する場合でも）</a:t>
            </a:r>
            <a:endParaRPr lang="en-US" altLang="ja-JP"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pPr algn="ctr"/>
            <a:r>
              <a:rPr lang="ja-JP" altLang="en-US"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rPr>
              <a:t>↓</a:t>
            </a:r>
            <a:endParaRPr lang="en-US" altLang="ja-JP" dirty="0">
              <a:solidFill>
                <a:schemeClr val="tx1"/>
              </a:solidFill>
              <a:latin typeface="HG丸ｺﾞｼｯｸM-PRO" panose="020F0600000000000000" pitchFamily="50" charset="-128"/>
              <a:ea typeface="HG丸ｺﾞｼｯｸM-PRO" panose="020F0600000000000000" pitchFamily="50" charset="-128"/>
              <a:cs typeface="Aparajita" panose="020B0604020202020204" pitchFamily="34" charset="0"/>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財団委員会による補講を受けなければならない</a:t>
            </a:r>
          </a:p>
        </p:txBody>
      </p:sp>
    </p:spTree>
    <p:extLst>
      <p:ext uri="{BB962C8B-B14F-4D97-AF65-F5344CB8AC3E}">
        <p14:creationId xmlns:p14="http://schemas.microsoft.com/office/powerpoint/2010/main" val="3050046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13569E-B517-4358-A653-C7835D8FC6CF}"/>
              </a:ext>
            </a:extLst>
          </p:cNvPr>
          <p:cNvSpPr>
            <a:spLocks noGrp="1"/>
          </p:cNvSpPr>
          <p:nvPr>
            <p:ph type="title"/>
          </p:nvPr>
        </p:nvSpPr>
        <p:spPr/>
        <p:txBody>
          <a:bodyPr>
            <a:normAutofit fontScale="90000"/>
          </a:bodyPr>
          <a:lstStyle/>
          <a:p>
            <a:r>
              <a:rPr lang="en-US" altLang="ja-JP" b="1" dirty="0"/>
              <a:t> </a:t>
            </a:r>
            <a:r>
              <a:rPr lang="ja-JP" altLang="ja-JP" b="1" dirty="0"/>
              <a:t> </a:t>
            </a:r>
            <a:r>
              <a:rPr lang="en-US" altLang="ja-JP" b="1" dirty="0">
                <a:solidFill>
                  <a:schemeClr val="tx1"/>
                </a:solidFill>
                <a:latin typeface="HG丸ｺﾞｼｯｸM-PRO" panose="020F0600000000000000" pitchFamily="50" charset="-128"/>
                <a:ea typeface="HG丸ｺﾞｼｯｸM-PRO" panose="020F0600000000000000" pitchFamily="50" charset="-128"/>
              </a:rPr>
              <a:t>P2</a:t>
            </a:r>
            <a:r>
              <a:rPr lang="ja-JP" altLang="en-US" b="1" dirty="0">
                <a:solidFill>
                  <a:schemeClr val="tx1"/>
                </a:solidFill>
                <a:latin typeface="HG丸ｺﾞｼｯｸM-PRO" panose="020F0600000000000000" pitchFamily="50" charset="-128"/>
                <a:ea typeface="HG丸ｺﾞｼｯｸM-PRO" panose="020F0600000000000000" pitchFamily="50" charset="-128"/>
              </a:rPr>
              <a:t>３　</a:t>
            </a:r>
            <a:r>
              <a:rPr lang="ja-JP" altLang="ja-JP" b="1" dirty="0">
                <a:solidFill>
                  <a:schemeClr val="tx1"/>
                </a:solidFill>
                <a:latin typeface="HG丸ｺﾞｼｯｸM-PRO" panose="020F0600000000000000" pitchFamily="50" charset="-128"/>
                <a:ea typeface="HG丸ｺﾞｼｯｸM-PRO" panose="020F0600000000000000" pitchFamily="50" charset="-128"/>
              </a:rPr>
              <a:t>クラブ以外の参加資格</a:t>
            </a:r>
            <a:br>
              <a:rPr lang="ja-JP" altLang="ja-JP" dirty="0"/>
            </a:br>
            <a:br>
              <a:rPr lang="ja-JP" altLang="ja-JP" dirty="0"/>
            </a:br>
            <a:r>
              <a:rPr lang="ja-JP" altLang="ja-JP" dirty="0"/>
              <a:t>　</a:t>
            </a:r>
            <a:r>
              <a:rPr lang="ja-JP" altLang="ja-JP" sz="2700" dirty="0">
                <a:solidFill>
                  <a:schemeClr val="tx1"/>
                </a:solidFill>
              </a:rPr>
              <a:t>地区委員会及び、地区委員会が管理、掌握する委員会傘下のロータリアンが構成員であるグループも申請できます。この場合は地区委員会が申請者となります。</a:t>
            </a:r>
            <a:br>
              <a:rPr lang="ja-JP" altLang="ja-JP" sz="2700" dirty="0">
                <a:solidFill>
                  <a:schemeClr val="tx1"/>
                </a:solidFill>
              </a:rPr>
            </a:br>
            <a:r>
              <a:rPr lang="ja-JP" altLang="ja-JP" sz="2700" dirty="0">
                <a:solidFill>
                  <a:schemeClr val="tx1"/>
                </a:solidFill>
              </a:rPr>
              <a:t>　ロータリアンではないローターアクトクラブ（</a:t>
            </a:r>
            <a:r>
              <a:rPr lang="en-US" altLang="ja-JP" sz="2700" dirty="0">
                <a:solidFill>
                  <a:schemeClr val="tx1"/>
                </a:solidFill>
              </a:rPr>
              <a:t>RAC</a:t>
            </a:r>
            <a:r>
              <a:rPr lang="ja-JP" altLang="ja-JP" sz="2700" dirty="0">
                <a:solidFill>
                  <a:schemeClr val="tx1"/>
                </a:solidFill>
              </a:rPr>
              <a:t>）、インターアクトクラブ（</a:t>
            </a:r>
            <a:r>
              <a:rPr lang="en-US" altLang="ja-JP" sz="2700" dirty="0">
                <a:solidFill>
                  <a:schemeClr val="tx1"/>
                </a:solidFill>
              </a:rPr>
              <a:t>IAC</a:t>
            </a:r>
            <a:r>
              <a:rPr lang="ja-JP" altLang="ja-JP" sz="2700" dirty="0">
                <a:solidFill>
                  <a:schemeClr val="tx1"/>
                </a:solidFill>
              </a:rPr>
              <a:t>）が単クラブで申請する場合は、提唱クラブの申請とし、そのクラブ自体の申請とは別枠で扱います。補助金管理セミナーにはクラブの</a:t>
            </a:r>
            <a:r>
              <a:rPr lang="en-US" altLang="ja-JP" sz="2700" dirty="0">
                <a:solidFill>
                  <a:schemeClr val="tx1"/>
                </a:solidFill>
              </a:rPr>
              <a:t>RAC</a:t>
            </a:r>
            <a:r>
              <a:rPr lang="ja-JP" altLang="en-US" sz="2700" dirty="0">
                <a:solidFill>
                  <a:schemeClr val="tx1"/>
                </a:solidFill>
              </a:rPr>
              <a:t>、</a:t>
            </a:r>
            <a:r>
              <a:rPr lang="en-US" altLang="ja-JP" sz="2700" dirty="0">
                <a:solidFill>
                  <a:schemeClr val="tx1"/>
                </a:solidFill>
              </a:rPr>
              <a:t>IAC</a:t>
            </a:r>
            <a:r>
              <a:rPr lang="ja-JP" altLang="ja-JP" sz="2700" dirty="0">
                <a:solidFill>
                  <a:schemeClr val="tx1"/>
                </a:solidFill>
              </a:rPr>
              <a:t>の担当者が別途に参加する事を求めます。</a:t>
            </a:r>
            <a:br>
              <a:rPr lang="ja-JP" altLang="ja-JP" sz="2700" dirty="0">
                <a:solidFill>
                  <a:schemeClr val="tx1"/>
                </a:solidFill>
              </a:rPr>
            </a:br>
            <a:r>
              <a:rPr lang="ja-JP" altLang="ja-JP" sz="2700" dirty="0">
                <a:solidFill>
                  <a:schemeClr val="tx1"/>
                </a:solidFill>
              </a:rPr>
              <a:t>　複数の</a:t>
            </a:r>
            <a:r>
              <a:rPr lang="en-US" altLang="ja-JP" sz="2700" dirty="0">
                <a:solidFill>
                  <a:schemeClr val="tx1"/>
                </a:solidFill>
              </a:rPr>
              <a:t>RAC</a:t>
            </a:r>
            <a:r>
              <a:rPr lang="ja-JP" altLang="en-US" sz="2700" dirty="0">
                <a:solidFill>
                  <a:schemeClr val="tx1"/>
                </a:solidFill>
              </a:rPr>
              <a:t>、</a:t>
            </a:r>
            <a:r>
              <a:rPr lang="en-US" altLang="ja-JP" sz="2700" dirty="0">
                <a:solidFill>
                  <a:schemeClr val="tx1"/>
                </a:solidFill>
              </a:rPr>
              <a:t>IAC</a:t>
            </a:r>
            <a:r>
              <a:rPr lang="ja-JP" altLang="ja-JP" sz="2700" dirty="0">
                <a:solidFill>
                  <a:schemeClr val="tx1"/>
                </a:solidFill>
              </a:rPr>
              <a:t>が合同で、また、青少年交換、</a:t>
            </a:r>
            <a:r>
              <a:rPr lang="en-US" altLang="ja-JP" sz="2700" dirty="0">
                <a:solidFill>
                  <a:schemeClr val="tx1"/>
                </a:solidFill>
              </a:rPr>
              <a:t>PYLA</a:t>
            </a:r>
            <a:r>
              <a:rPr lang="ja-JP" altLang="en-US" sz="2700" dirty="0" err="1">
                <a:solidFill>
                  <a:schemeClr val="tx1"/>
                </a:solidFill>
              </a:rPr>
              <a:t>、</a:t>
            </a:r>
            <a:r>
              <a:rPr lang="ja-JP" altLang="ja-JP" sz="2700" dirty="0">
                <a:solidFill>
                  <a:schemeClr val="tx1"/>
                </a:solidFill>
              </a:rPr>
              <a:t>米山奨学生、財団奨学生及びそれらの学友会などが申請する場合は管轄する地区委員会が申請者となります。</a:t>
            </a:r>
            <a:br>
              <a:rPr lang="ja-JP" altLang="ja-JP" sz="2700" dirty="0">
                <a:solidFill>
                  <a:schemeClr val="tx1"/>
                </a:solidFill>
              </a:rPr>
            </a:br>
            <a:r>
              <a:rPr lang="ja-JP" altLang="ja-JP" sz="2700" dirty="0">
                <a:solidFill>
                  <a:schemeClr val="tx1"/>
                </a:solidFill>
              </a:rPr>
              <a:t>いずれの場合も申請者が参加資格を得ることが必要です。</a:t>
            </a:r>
            <a:br>
              <a:rPr lang="ja-JP" altLang="ja-JP" sz="2700" dirty="0">
                <a:solidFill>
                  <a:schemeClr val="tx1"/>
                </a:solidFill>
              </a:rPr>
            </a:br>
            <a:r>
              <a:rPr lang="en-US" altLang="ja-JP" sz="2700" dirty="0">
                <a:solidFill>
                  <a:schemeClr val="tx1"/>
                </a:solidFill>
              </a:rPr>
              <a:t> </a:t>
            </a:r>
            <a:br>
              <a:rPr lang="ja-JP" altLang="ja-JP" sz="2700" dirty="0">
                <a:solidFill>
                  <a:schemeClr val="tx1"/>
                </a:solidFill>
              </a:rPr>
            </a:br>
            <a:endParaRPr kumimoji="1" lang="ja-JP" altLang="en-US" sz="2700" dirty="0">
              <a:solidFill>
                <a:schemeClr val="tx1"/>
              </a:solidFill>
            </a:endParaRPr>
          </a:p>
        </p:txBody>
      </p:sp>
    </p:spTree>
    <p:extLst>
      <p:ext uri="{BB962C8B-B14F-4D97-AF65-F5344CB8AC3E}">
        <p14:creationId xmlns:p14="http://schemas.microsoft.com/office/powerpoint/2010/main" val="429663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9476C4-B99F-4769-A65B-8738F33DBE04}"/>
              </a:ext>
            </a:extLst>
          </p:cNvPr>
          <p:cNvSpPr>
            <a:spLocks noGrp="1"/>
          </p:cNvSpPr>
          <p:nvPr>
            <p:ph type="title"/>
          </p:nvPr>
        </p:nvSpPr>
        <p:spPr>
          <a:xfrm>
            <a:off x="677333" y="609600"/>
            <a:ext cx="10343125" cy="1320800"/>
          </a:xfrm>
        </p:spPr>
        <p:txBody>
          <a:bodyPr>
            <a:normAutofit/>
          </a:bodyPr>
          <a:lstStyle/>
          <a:p>
            <a:r>
              <a:rPr kumimoji="0" lang="en-US" altLang="ja-JP" sz="2800" b="1" dirty="0">
                <a:solidFill>
                  <a:schemeClr val="tx1"/>
                </a:solidFill>
                <a:latin typeface="HG丸ｺﾞｼｯｸM-PRO" panose="020F0600000000000000" pitchFamily="50" charset="-128"/>
                <a:ea typeface="HG丸ｺﾞｼｯｸM-PRO" panose="020F0600000000000000" pitchFamily="50" charset="-128"/>
                <a:cs typeface="KozMinPr6N-Regular" charset="-128"/>
              </a:rPr>
              <a:t>P24</a:t>
            </a:r>
            <a:r>
              <a:rPr kumimoji="0" lang="ja-JP" altLang="en-US" sz="2800" b="1" dirty="0">
                <a:solidFill>
                  <a:schemeClr val="tx1"/>
                </a:solidFill>
                <a:latin typeface="HG丸ｺﾞｼｯｸM-PRO" panose="020F0600000000000000" pitchFamily="50" charset="-128"/>
                <a:ea typeface="HG丸ｺﾞｼｯｸM-PRO" panose="020F0600000000000000" pitchFamily="50" charset="-128"/>
                <a:cs typeface="KozMinPr6N-Regular" charset="-128"/>
              </a:rPr>
              <a:t>　</a:t>
            </a:r>
            <a:r>
              <a:rPr kumimoji="0" lang="ja-JP" altLang="ja-JP" sz="2800" b="1" dirty="0">
                <a:solidFill>
                  <a:schemeClr val="tx1"/>
                </a:solidFill>
                <a:latin typeface="HG丸ｺﾞｼｯｸM-PRO" panose="020F0600000000000000" pitchFamily="50" charset="-128"/>
                <a:ea typeface="HG丸ｺﾞｼｯｸM-PRO" panose="020F0600000000000000" pitchFamily="50" charset="-128"/>
                <a:cs typeface="KozMinPr6N-Regular" charset="-128"/>
              </a:rPr>
              <a:t>■申請期日等</a:t>
            </a:r>
            <a:r>
              <a:rPr kumimoji="0" lang="ja-JP" altLang="en-US" sz="2800" b="1" dirty="0">
                <a:solidFill>
                  <a:schemeClr val="tx1"/>
                </a:solidFill>
                <a:latin typeface="HG丸ｺﾞｼｯｸM-PRO" panose="020F0600000000000000" pitchFamily="50" charset="-128"/>
                <a:ea typeface="HG丸ｺﾞｼｯｸM-PRO" panose="020F0600000000000000" pitchFamily="50" charset="-128"/>
                <a:cs typeface="KozMinPr6N-Regular" charset="-128"/>
              </a:rPr>
              <a:t>　</a:t>
            </a:r>
            <a:r>
              <a:rPr kumimoji="0" lang="en-US" altLang="ja-JP" sz="2800" b="1" dirty="0">
                <a:solidFill>
                  <a:schemeClr val="tx1"/>
                </a:solidFill>
                <a:latin typeface="HG丸ｺﾞｼｯｸM-PRO" panose="020F0600000000000000" pitchFamily="50" charset="-128"/>
                <a:ea typeface="HG丸ｺﾞｼｯｸM-PRO" panose="020F0600000000000000" pitchFamily="50" charset="-128"/>
                <a:cs typeface="KozMinPr6N-Regular" charset="-128"/>
              </a:rPr>
              <a:t>2021</a:t>
            </a:r>
            <a:r>
              <a:rPr kumimoji="0" lang="ja-JP" altLang="en-US" sz="2800" b="1" dirty="0">
                <a:solidFill>
                  <a:schemeClr val="tx1"/>
                </a:solidFill>
                <a:latin typeface="HG丸ｺﾞｼｯｸM-PRO" panose="020F0600000000000000" pitchFamily="50" charset="-128"/>
                <a:ea typeface="HG丸ｺﾞｼｯｸM-PRO" panose="020F0600000000000000" pitchFamily="50" charset="-128"/>
                <a:cs typeface="KozMinPr6N-Regular" charset="-128"/>
              </a:rPr>
              <a:t>－</a:t>
            </a:r>
            <a:r>
              <a:rPr kumimoji="0" lang="en-US" altLang="ja-JP" sz="2800" b="1" dirty="0">
                <a:solidFill>
                  <a:schemeClr val="tx1"/>
                </a:solidFill>
                <a:latin typeface="HG丸ｺﾞｼｯｸM-PRO" panose="020F0600000000000000" pitchFamily="50" charset="-128"/>
                <a:ea typeface="HG丸ｺﾞｼｯｸM-PRO" panose="020F0600000000000000" pitchFamily="50" charset="-128"/>
                <a:cs typeface="KozMinPr6N-Regular" charset="-128"/>
              </a:rPr>
              <a:t>22</a:t>
            </a:r>
            <a:r>
              <a:rPr kumimoji="0" lang="ja-JP" altLang="en-US" sz="2800" b="1" dirty="0">
                <a:solidFill>
                  <a:schemeClr val="tx1"/>
                </a:solidFill>
                <a:latin typeface="HG丸ｺﾞｼｯｸM-PRO" panose="020F0600000000000000" pitchFamily="50" charset="-128"/>
                <a:ea typeface="HG丸ｺﾞｼｯｸM-PRO" panose="020F0600000000000000" pitchFamily="50" charset="-128"/>
                <a:cs typeface="KozMinPr6N-Regular" charset="-128"/>
              </a:rPr>
              <a:t>（２月配布 新資料用）</a:t>
            </a:r>
            <a:br>
              <a:rPr kumimoji="0" lang="ja-JP" altLang="ja-JP" sz="2800" dirty="0">
                <a:solidFill>
                  <a:schemeClr val="tx1"/>
                </a:solidFill>
              </a:rPr>
            </a:br>
            <a:endParaRPr kumimoji="1" lang="ja-JP" altLang="en-US" sz="2800" dirty="0"/>
          </a:p>
        </p:txBody>
      </p:sp>
      <p:graphicFrame>
        <p:nvGraphicFramePr>
          <p:cNvPr id="5" name="表 4">
            <a:extLst>
              <a:ext uri="{FF2B5EF4-FFF2-40B4-BE49-F238E27FC236}">
                <a16:creationId xmlns:a16="http://schemas.microsoft.com/office/drawing/2014/main" id="{AC3CFDB3-984F-4EF1-8D8D-38DE10146596}"/>
              </a:ext>
            </a:extLst>
          </p:cNvPr>
          <p:cNvGraphicFramePr>
            <a:graphicFrameLocks noGrp="1"/>
          </p:cNvGraphicFramePr>
          <p:nvPr>
            <p:extLst>
              <p:ext uri="{D42A27DB-BD31-4B8C-83A1-F6EECF244321}">
                <p14:modId xmlns:p14="http://schemas.microsoft.com/office/powerpoint/2010/main" val="1871748214"/>
              </p:ext>
            </p:extLst>
          </p:nvPr>
        </p:nvGraphicFramePr>
        <p:xfrm>
          <a:off x="229080" y="1269999"/>
          <a:ext cx="10343125" cy="4704080"/>
        </p:xfrm>
        <a:graphic>
          <a:graphicData uri="http://schemas.openxmlformats.org/drawingml/2006/table">
            <a:tbl>
              <a:tblPr firstRow="1" firstCol="1" bandRow="1">
                <a:tableStyleId>{5C22544A-7EE6-4342-B048-85BDC9FD1C3A}</a:tableStyleId>
              </a:tblPr>
              <a:tblGrid>
                <a:gridCol w="2879880">
                  <a:extLst>
                    <a:ext uri="{9D8B030D-6E8A-4147-A177-3AD203B41FA5}">
                      <a16:colId xmlns:a16="http://schemas.microsoft.com/office/drawing/2014/main" val="2420084980"/>
                    </a:ext>
                  </a:extLst>
                </a:gridCol>
                <a:gridCol w="7463245">
                  <a:extLst>
                    <a:ext uri="{9D8B030D-6E8A-4147-A177-3AD203B41FA5}">
                      <a16:colId xmlns:a16="http://schemas.microsoft.com/office/drawing/2014/main" val="290591532"/>
                    </a:ext>
                  </a:extLst>
                </a:gridCol>
              </a:tblGrid>
              <a:tr h="781441">
                <a:tc>
                  <a:txBody>
                    <a:bodyPr/>
                    <a:lstStyle/>
                    <a:p>
                      <a:pPr algn="ctr">
                        <a:lnSpc>
                          <a:spcPts val="1300"/>
                        </a:lnSpc>
                        <a:spcAft>
                          <a:spcPts val="0"/>
                        </a:spcAft>
                      </a:pPr>
                      <a:r>
                        <a:rPr lang="ja-JP" sz="2800" kern="100" baseline="-50000" dirty="0">
                          <a:effectLst/>
                        </a:rPr>
                        <a:t>提案書相談時期</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lnSpc>
                          <a:spcPts val="1300"/>
                        </a:lnSpc>
                        <a:spcAft>
                          <a:spcPts val="0"/>
                        </a:spcAft>
                      </a:pPr>
                      <a:r>
                        <a:rPr lang="ja-JP" sz="2800" kern="100" baseline="-50000" dirty="0">
                          <a:effectLst/>
                        </a:rPr>
                        <a:t>　相談期間</a:t>
                      </a:r>
                      <a:r>
                        <a:rPr lang="en-US" sz="2800" kern="100" baseline="-50000" dirty="0">
                          <a:effectLst/>
                        </a:rPr>
                        <a:t>2021</a:t>
                      </a:r>
                      <a:r>
                        <a:rPr lang="ja-JP" sz="2800" kern="100" baseline="-50000" dirty="0">
                          <a:effectLst/>
                        </a:rPr>
                        <a:t>年</a:t>
                      </a:r>
                      <a:r>
                        <a:rPr lang="en-US" sz="2800" kern="100" baseline="-50000" dirty="0">
                          <a:effectLst/>
                        </a:rPr>
                        <a:t>3</a:t>
                      </a:r>
                      <a:r>
                        <a:rPr lang="ja-JP" sz="2800" kern="100" baseline="-50000" dirty="0">
                          <a:effectLst/>
                        </a:rPr>
                        <a:t>月</a:t>
                      </a:r>
                      <a:r>
                        <a:rPr lang="en-US" sz="2800" kern="100" baseline="-50000" dirty="0">
                          <a:effectLst/>
                        </a:rPr>
                        <a:t>31</a:t>
                      </a:r>
                      <a:r>
                        <a:rPr lang="ja-JP" sz="2800" kern="100" baseline="-50000" dirty="0">
                          <a:effectLst/>
                        </a:rPr>
                        <a:t>日まで随時</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515501962"/>
                  </a:ext>
                </a:extLst>
              </a:tr>
              <a:tr h="781441">
                <a:tc>
                  <a:txBody>
                    <a:bodyPr/>
                    <a:lstStyle/>
                    <a:p>
                      <a:pPr algn="ctr">
                        <a:lnSpc>
                          <a:spcPts val="1300"/>
                        </a:lnSpc>
                        <a:spcAft>
                          <a:spcPts val="0"/>
                        </a:spcAft>
                      </a:pPr>
                      <a:r>
                        <a:rPr lang="ja-JP" sz="2800" kern="100" baseline="-50000" dirty="0">
                          <a:effectLst/>
                        </a:rPr>
                        <a:t>申請書提出期間</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lnSpc>
                          <a:spcPts val="1300"/>
                        </a:lnSpc>
                        <a:spcAft>
                          <a:spcPts val="0"/>
                        </a:spcAft>
                      </a:pPr>
                      <a:r>
                        <a:rPr lang="ja-JP" sz="2800" kern="100" baseline="-50000" dirty="0">
                          <a:effectLst/>
                        </a:rPr>
                        <a:t>　</a:t>
                      </a:r>
                      <a:r>
                        <a:rPr lang="en-US" sz="2800" kern="100" baseline="-50000" dirty="0">
                          <a:effectLst/>
                        </a:rPr>
                        <a:t>2021</a:t>
                      </a:r>
                      <a:r>
                        <a:rPr lang="ja-JP" sz="2800" kern="100" baseline="-50000" dirty="0">
                          <a:effectLst/>
                        </a:rPr>
                        <a:t>年</a:t>
                      </a:r>
                      <a:r>
                        <a:rPr lang="en-US" sz="2800" kern="100" baseline="-50000" dirty="0">
                          <a:effectLst/>
                        </a:rPr>
                        <a:t>3</a:t>
                      </a:r>
                      <a:r>
                        <a:rPr lang="ja-JP" sz="2800" kern="100" baseline="-50000" dirty="0">
                          <a:effectLst/>
                        </a:rPr>
                        <a:t>月１日～</a:t>
                      </a:r>
                      <a:r>
                        <a:rPr lang="en-US" sz="2800" kern="100" baseline="-50000" dirty="0">
                          <a:effectLst/>
                        </a:rPr>
                        <a:t>3</a:t>
                      </a:r>
                      <a:r>
                        <a:rPr lang="ja-JP" sz="2800" kern="100" baseline="-50000" dirty="0">
                          <a:effectLst/>
                        </a:rPr>
                        <a:t>月</a:t>
                      </a:r>
                      <a:r>
                        <a:rPr lang="en-US" sz="2800" kern="100" baseline="-50000" dirty="0">
                          <a:effectLst/>
                        </a:rPr>
                        <a:t>31</a:t>
                      </a:r>
                      <a:r>
                        <a:rPr lang="ja-JP" sz="2800" kern="100" baseline="-50000" dirty="0">
                          <a:effectLst/>
                        </a:rPr>
                        <a:t>日締切り（当日消印有効）</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651754579"/>
                  </a:ext>
                </a:extLst>
              </a:tr>
              <a:tr h="781441">
                <a:tc>
                  <a:txBody>
                    <a:bodyPr/>
                    <a:lstStyle/>
                    <a:p>
                      <a:pPr algn="ctr">
                        <a:lnSpc>
                          <a:spcPts val="1300"/>
                        </a:lnSpc>
                        <a:spcAft>
                          <a:spcPts val="0"/>
                        </a:spcAft>
                      </a:pPr>
                      <a:r>
                        <a:rPr lang="ja-JP" sz="2800" kern="100" baseline="-50000" dirty="0">
                          <a:effectLst/>
                        </a:rPr>
                        <a:t>審査期間</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lnSpc>
                          <a:spcPts val="1300"/>
                        </a:lnSpc>
                        <a:spcAft>
                          <a:spcPts val="0"/>
                        </a:spcAft>
                      </a:pPr>
                      <a:r>
                        <a:rPr lang="ja-JP" sz="2800" kern="100" baseline="-50000" dirty="0">
                          <a:effectLst/>
                        </a:rPr>
                        <a:t>　</a:t>
                      </a:r>
                      <a:r>
                        <a:rPr lang="en-US" sz="2800" kern="100" baseline="-50000" dirty="0">
                          <a:effectLst/>
                        </a:rPr>
                        <a:t>2021</a:t>
                      </a:r>
                      <a:r>
                        <a:rPr lang="ja-JP" sz="2800" kern="100" baseline="-50000" dirty="0">
                          <a:effectLst/>
                        </a:rPr>
                        <a:t>年</a:t>
                      </a:r>
                      <a:r>
                        <a:rPr lang="en-US" sz="2800" kern="100" baseline="-50000" dirty="0">
                          <a:effectLst/>
                        </a:rPr>
                        <a:t>4</a:t>
                      </a:r>
                      <a:r>
                        <a:rPr lang="ja-JP" sz="2800" kern="100" baseline="-50000" dirty="0">
                          <a:effectLst/>
                        </a:rPr>
                        <a:t>月１日～</a:t>
                      </a:r>
                      <a:r>
                        <a:rPr lang="en-US" sz="2800" kern="100" baseline="-50000" dirty="0">
                          <a:effectLst/>
                        </a:rPr>
                        <a:t>2021</a:t>
                      </a:r>
                      <a:r>
                        <a:rPr lang="ja-JP" sz="2800" kern="100" baseline="-50000" dirty="0">
                          <a:effectLst/>
                        </a:rPr>
                        <a:t>年</a:t>
                      </a:r>
                      <a:r>
                        <a:rPr lang="en-US" sz="2800" kern="100" baseline="-50000" dirty="0">
                          <a:effectLst/>
                        </a:rPr>
                        <a:t>4</a:t>
                      </a:r>
                      <a:r>
                        <a:rPr lang="ja-JP" sz="2800" kern="100" baseline="-50000" dirty="0">
                          <a:effectLst/>
                        </a:rPr>
                        <a:t>月</a:t>
                      </a:r>
                      <a:r>
                        <a:rPr lang="en-US" sz="2800" kern="100" baseline="-50000" dirty="0">
                          <a:effectLst/>
                        </a:rPr>
                        <a:t>14</a:t>
                      </a:r>
                      <a:r>
                        <a:rPr lang="ja-JP" sz="2800" kern="100" baseline="-50000" dirty="0">
                          <a:effectLst/>
                        </a:rPr>
                        <a:t>日</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408983348"/>
                  </a:ext>
                </a:extLst>
              </a:tr>
              <a:tr h="796875">
                <a:tc>
                  <a:txBody>
                    <a:bodyPr/>
                    <a:lstStyle/>
                    <a:p>
                      <a:pPr algn="ctr">
                        <a:lnSpc>
                          <a:spcPts val="1300"/>
                        </a:lnSpc>
                        <a:spcAft>
                          <a:spcPts val="0"/>
                        </a:spcAft>
                      </a:pPr>
                      <a:r>
                        <a:rPr lang="ja-JP" sz="2800" kern="100" baseline="-50000" dirty="0">
                          <a:effectLst/>
                        </a:rPr>
                        <a:t>交付</a:t>
                      </a:r>
                      <a:r>
                        <a:rPr lang="ja-JP" altLang="en-US" sz="2800" kern="100" baseline="-50000" dirty="0">
                          <a:effectLst/>
                        </a:rPr>
                        <a:t>時期</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lnSpc>
                          <a:spcPts val="1300"/>
                        </a:lnSpc>
                        <a:spcAft>
                          <a:spcPts val="0"/>
                        </a:spcAft>
                      </a:pPr>
                      <a:r>
                        <a:rPr lang="ja-JP" sz="2800" kern="100" baseline="-50000" dirty="0">
                          <a:effectLst/>
                        </a:rPr>
                        <a:t>　</a:t>
                      </a:r>
                      <a:r>
                        <a:rPr kumimoji="1" lang="ja-JP" altLang="ja-JP" sz="2800" kern="1200" baseline="-60000" dirty="0">
                          <a:solidFill>
                            <a:schemeClr val="dk1"/>
                          </a:solidFill>
                          <a:effectLst/>
                          <a:latin typeface="+mn-lt"/>
                          <a:ea typeface="+mn-ea"/>
                          <a:cs typeface="+mn-cs"/>
                        </a:rPr>
                        <a:t>※前年度の補助金の報告書を</a:t>
                      </a:r>
                      <a:r>
                        <a:rPr kumimoji="1" lang="en-US" altLang="ja-JP" sz="2800" kern="1200" baseline="-60000" dirty="0">
                          <a:solidFill>
                            <a:schemeClr val="dk1"/>
                          </a:solidFill>
                          <a:effectLst/>
                          <a:latin typeface="+mn-lt"/>
                          <a:ea typeface="+mn-ea"/>
                          <a:cs typeface="+mn-cs"/>
                        </a:rPr>
                        <a:t>TRF</a:t>
                      </a:r>
                      <a:r>
                        <a:rPr kumimoji="1" lang="ja-JP" altLang="ja-JP" sz="2800" kern="1200" baseline="-60000" dirty="0">
                          <a:solidFill>
                            <a:schemeClr val="dk1"/>
                          </a:solidFill>
                          <a:effectLst/>
                          <a:latin typeface="+mn-lt"/>
                          <a:ea typeface="+mn-ea"/>
                          <a:cs typeface="+mn-cs"/>
                        </a:rPr>
                        <a:t>が承認し</a:t>
                      </a:r>
                      <a:endParaRPr kumimoji="1" lang="en-US" altLang="ja-JP" sz="2800" kern="1200" baseline="-60000" dirty="0">
                        <a:solidFill>
                          <a:schemeClr val="dk1"/>
                        </a:solidFill>
                        <a:effectLst/>
                        <a:latin typeface="+mn-lt"/>
                        <a:ea typeface="+mn-ea"/>
                        <a:cs typeface="+mn-cs"/>
                      </a:endParaRPr>
                    </a:p>
                    <a:p>
                      <a:pPr algn="ctr">
                        <a:lnSpc>
                          <a:spcPts val="1300"/>
                        </a:lnSpc>
                        <a:spcAft>
                          <a:spcPts val="0"/>
                        </a:spcAft>
                      </a:pPr>
                      <a:r>
                        <a:rPr lang="ja-JP" sz="2800" kern="100" baseline="-80000" dirty="0">
                          <a:effectLst/>
                        </a:rPr>
                        <a:t>ロータリー財団より地区に補助金が振込まれ次第</a:t>
                      </a:r>
                      <a:endParaRPr lang="ja-JP" sz="2800" kern="100" baseline="-8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766028516"/>
                  </a:ext>
                </a:extLst>
              </a:tr>
              <a:tr h="781441">
                <a:tc>
                  <a:txBody>
                    <a:bodyPr/>
                    <a:lstStyle/>
                    <a:p>
                      <a:pPr algn="ctr">
                        <a:lnSpc>
                          <a:spcPts val="1300"/>
                        </a:lnSpc>
                        <a:spcAft>
                          <a:spcPts val="0"/>
                        </a:spcAft>
                      </a:pPr>
                      <a:r>
                        <a:rPr lang="ja-JP" sz="2800" kern="100" baseline="-50000" dirty="0">
                          <a:effectLst/>
                        </a:rPr>
                        <a:t>プロジェクト実施時期</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lnSpc>
                          <a:spcPts val="1300"/>
                        </a:lnSpc>
                        <a:spcAft>
                          <a:spcPts val="0"/>
                        </a:spcAft>
                      </a:pPr>
                      <a:r>
                        <a:rPr lang="ja-JP" sz="2800" kern="100" baseline="-50000" dirty="0">
                          <a:effectLst/>
                        </a:rPr>
                        <a:t>　</a:t>
                      </a:r>
                      <a:r>
                        <a:rPr lang="en-US" sz="2800" kern="100" baseline="-50000" dirty="0">
                          <a:effectLst/>
                        </a:rPr>
                        <a:t>2021</a:t>
                      </a:r>
                      <a:r>
                        <a:rPr lang="ja-JP" sz="2800" kern="100" baseline="-50000" dirty="0">
                          <a:effectLst/>
                        </a:rPr>
                        <a:t>年</a:t>
                      </a:r>
                      <a:r>
                        <a:rPr lang="en-US" altLang="ja-JP" sz="2800" kern="100" baseline="-50000" dirty="0">
                          <a:effectLst/>
                        </a:rPr>
                        <a:t>7</a:t>
                      </a:r>
                      <a:r>
                        <a:rPr lang="ja-JP" sz="2800" kern="100" baseline="-50000" dirty="0">
                          <a:effectLst/>
                        </a:rPr>
                        <a:t>月</a:t>
                      </a:r>
                      <a:r>
                        <a:rPr lang="en-US" sz="2800" kern="100" baseline="-50000" dirty="0">
                          <a:effectLst/>
                        </a:rPr>
                        <a:t>20</a:t>
                      </a:r>
                      <a:r>
                        <a:rPr lang="ja-JP" sz="2800" kern="100" baseline="-50000" dirty="0">
                          <a:effectLst/>
                        </a:rPr>
                        <a:t>日～</a:t>
                      </a:r>
                      <a:r>
                        <a:rPr lang="en-US" sz="2800" kern="100" baseline="-50000" dirty="0">
                          <a:effectLst/>
                        </a:rPr>
                        <a:t>2022</a:t>
                      </a:r>
                      <a:r>
                        <a:rPr lang="ja-JP" sz="2800" kern="100" baseline="-50000" dirty="0">
                          <a:effectLst/>
                        </a:rPr>
                        <a:t>年</a:t>
                      </a:r>
                      <a:r>
                        <a:rPr lang="en-US" sz="2800" kern="100" baseline="-50000" dirty="0">
                          <a:effectLst/>
                        </a:rPr>
                        <a:t>3</a:t>
                      </a:r>
                      <a:r>
                        <a:rPr lang="ja-JP" sz="2800" kern="100" baseline="-50000" dirty="0">
                          <a:effectLst/>
                        </a:rPr>
                        <a:t>月</a:t>
                      </a:r>
                      <a:r>
                        <a:rPr lang="en-US" sz="2800" kern="100" baseline="-50000" dirty="0">
                          <a:effectLst/>
                        </a:rPr>
                        <a:t>31</a:t>
                      </a:r>
                      <a:r>
                        <a:rPr lang="ja-JP" sz="2800" kern="100" baseline="-50000" dirty="0">
                          <a:effectLst/>
                        </a:rPr>
                        <a:t>日</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225879347"/>
                  </a:ext>
                </a:extLst>
              </a:tr>
              <a:tr h="781441">
                <a:tc>
                  <a:txBody>
                    <a:bodyPr/>
                    <a:lstStyle/>
                    <a:p>
                      <a:pPr algn="ctr">
                        <a:lnSpc>
                          <a:spcPts val="1300"/>
                        </a:lnSpc>
                        <a:spcAft>
                          <a:spcPts val="0"/>
                        </a:spcAft>
                      </a:pPr>
                      <a:r>
                        <a:rPr lang="ja-JP" sz="2800" kern="100" baseline="-50000" dirty="0">
                          <a:effectLst/>
                        </a:rPr>
                        <a:t>最終報告書提出期日</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lnSpc>
                          <a:spcPts val="1300"/>
                        </a:lnSpc>
                        <a:spcAft>
                          <a:spcPts val="0"/>
                        </a:spcAft>
                      </a:pPr>
                      <a:r>
                        <a:rPr lang="ja-JP" sz="2800" kern="100" baseline="-50000" dirty="0">
                          <a:effectLst/>
                        </a:rPr>
                        <a:t>　プロジェクト終了後１ヵ月以内　最終期限は</a:t>
                      </a:r>
                      <a:r>
                        <a:rPr lang="en-US" sz="2800" kern="100" baseline="-50000" dirty="0">
                          <a:effectLst/>
                        </a:rPr>
                        <a:t>2020</a:t>
                      </a:r>
                      <a:r>
                        <a:rPr lang="ja-JP" sz="2800" kern="100" baseline="-50000" dirty="0">
                          <a:effectLst/>
                        </a:rPr>
                        <a:t>年</a:t>
                      </a:r>
                      <a:r>
                        <a:rPr lang="en-US" sz="2800" kern="100" baseline="-50000" dirty="0">
                          <a:effectLst/>
                        </a:rPr>
                        <a:t>4</a:t>
                      </a:r>
                      <a:r>
                        <a:rPr lang="ja-JP" sz="2800" kern="100" baseline="-50000" dirty="0">
                          <a:effectLst/>
                        </a:rPr>
                        <a:t>月</a:t>
                      </a:r>
                      <a:r>
                        <a:rPr lang="en-US" sz="2800" kern="100" baseline="-50000" dirty="0">
                          <a:effectLst/>
                        </a:rPr>
                        <a:t>30</a:t>
                      </a:r>
                      <a:r>
                        <a:rPr lang="ja-JP" sz="2800" kern="100" baseline="-50000" dirty="0">
                          <a:effectLst/>
                        </a:rPr>
                        <a:t>日</a:t>
                      </a:r>
                      <a:endParaRPr lang="ja-JP" sz="2800" kern="100" baseline="-500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540224321"/>
                  </a:ext>
                </a:extLst>
              </a:tr>
            </a:tbl>
          </a:graphicData>
        </a:graphic>
      </p:graphicFrame>
    </p:spTree>
    <p:extLst>
      <p:ext uri="{BB962C8B-B14F-4D97-AF65-F5344CB8AC3E}">
        <p14:creationId xmlns:p14="http://schemas.microsoft.com/office/powerpoint/2010/main" val="4074330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A9DDC190-3E01-4CDB-9DD5-0273435D369E}"/>
              </a:ext>
            </a:extLst>
          </p:cNvPr>
          <p:cNvSpPr>
            <a:spLocks noGrp="1"/>
          </p:cNvSpPr>
          <p:nvPr>
            <p:ph type="subTitle" idx="4294967295"/>
          </p:nvPr>
        </p:nvSpPr>
        <p:spPr>
          <a:xfrm>
            <a:off x="532015" y="945362"/>
            <a:ext cx="10324408" cy="5738070"/>
          </a:xfrm>
        </p:spPr>
        <p:txBody>
          <a:bodyPr>
            <a:normAutofit/>
          </a:bodyPr>
          <a:lstStyle/>
          <a:p>
            <a:pPr algn="l"/>
            <a:endParaRPr lang="ja-JP" altLang="en-US" b="1" dirty="0">
              <a:latin typeface="Aparajita" panose="020B0604020202020204" pitchFamily="34" charset="0"/>
              <a:cs typeface="Aparajita" panose="020B0604020202020204" pitchFamily="34" charset="0"/>
            </a:endParaRPr>
          </a:p>
          <a:p>
            <a:pPr marL="0" indent="0">
              <a:buNone/>
            </a:pPr>
            <a:r>
              <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rPr>
              <a:t>第</a:t>
            </a:r>
            <a:r>
              <a:rPr lang="en-US" altLang="ja-JP" sz="2400" dirty="0">
                <a:latin typeface="HG丸ｺﾞｼｯｸM-PRO" panose="020F0600000000000000" pitchFamily="50" charset="-128"/>
                <a:ea typeface="HG丸ｺﾞｼｯｸM-PRO" panose="020F0600000000000000" pitchFamily="50" charset="-128"/>
                <a:cs typeface="Aparajita" panose="020B0604020202020204" pitchFamily="34" charset="0"/>
              </a:rPr>
              <a:t>2790 </a:t>
            </a:r>
            <a:r>
              <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rPr>
              <a:t>地区ロータリー財団委員会では、地区補助金の対象となる活動と対象にならない活動について、具体例を以下のように定めています。</a:t>
            </a:r>
            <a:endParaRPr lang="en-US" altLang="ja-JP" sz="2400"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endParaRPr lang="ja-JP" altLang="en-US" sz="2400"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r>
              <a:rPr lang="ja-JP" altLang="en-US" sz="2800" dirty="0">
                <a:latin typeface="HG丸ｺﾞｼｯｸM-PRO" panose="020F0600000000000000" pitchFamily="50" charset="-128"/>
                <a:ea typeface="HG丸ｺﾞｼｯｸM-PRO" panose="020F0600000000000000" pitchFamily="50" charset="-128"/>
                <a:cs typeface="Aparajita" panose="020B0604020202020204" pitchFamily="34" charset="0"/>
              </a:rPr>
              <a:t>● クラブが毎年継続して活動しているものについては、</a:t>
            </a:r>
            <a:endParaRPr lang="en-US" altLang="ja-JP" sz="2800"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r>
              <a:rPr lang="ja-JP" altLang="en-US" sz="2800" dirty="0">
                <a:latin typeface="HG丸ｺﾞｼｯｸM-PRO" panose="020F0600000000000000" pitchFamily="50" charset="-128"/>
                <a:ea typeface="HG丸ｺﾞｼｯｸM-PRO" panose="020F0600000000000000" pitchFamily="50" charset="-128"/>
                <a:cs typeface="Aparajita" panose="020B0604020202020204" pitchFamily="34" charset="0"/>
              </a:rPr>
              <a:t>　過去に申請され承認されたものは、その後概ね５年間に１回</a:t>
            </a:r>
            <a:endParaRPr lang="en-US" altLang="ja-JP" sz="2800"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pPr marL="0" indent="0">
              <a:buNone/>
            </a:pPr>
            <a:r>
              <a:rPr lang="ja-JP" altLang="en-US" sz="2800" dirty="0">
                <a:latin typeface="HG丸ｺﾞｼｯｸM-PRO" panose="020F0600000000000000" pitchFamily="50" charset="-128"/>
                <a:ea typeface="HG丸ｺﾞｼｯｸM-PRO" panose="020F0600000000000000" pitchFamily="50" charset="-128"/>
                <a:cs typeface="Aparajita" panose="020B0604020202020204" pitchFamily="34" charset="0"/>
              </a:rPr>
              <a:t>　申請することが出来ることとしています。</a:t>
            </a:r>
          </a:p>
          <a:p>
            <a:pPr marL="0" indent="0">
              <a:buNone/>
            </a:pPr>
            <a:r>
              <a:rPr lang="ja-JP" altLang="en-US" sz="2800" dirty="0">
                <a:latin typeface="HG丸ｺﾞｼｯｸM-PRO" panose="020F0600000000000000" pitchFamily="50" charset="-128"/>
                <a:ea typeface="HG丸ｺﾞｼｯｸM-PRO" panose="020F0600000000000000" pitchFamily="50" charset="-128"/>
                <a:cs typeface="Aparajita" panose="020B0604020202020204" pitchFamily="34" charset="0"/>
              </a:rPr>
              <a:t>  </a:t>
            </a:r>
          </a:p>
          <a:p>
            <a:pPr marL="0" indent="0">
              <a:buNone/>
            </a:pPr>
            <a:r>
              <a:rPr lang="ja-JP" altLang="en-US" sz="2800" dirty="0">
                <a:latin typeface="HG丸ｺﾞｼｯｸM-PRO" panose="020F0600000000000000" pitchFamily="50" charset="-128"/>
                <a:ea typeface="HG丸ｺﾞｼｯｸM-PRO" panose="020F0600000000000000" pitchFamily="50" charset="-128"/>
                <a:cs typeface="Aparajita" panose="020B0604020202020204" pitchFamily="34" charset="0"/>
              </a:rPr>
              <a:t>● ロータリアンのための費用は、不適格です。</a:t>
            </a:r>
          </a:p>
          <a:p>
            <a:pPr marL="0" indent="0">
              <a:buNone/>
            </a:pPr>
            <a:endParaRPr lang="en-US" altLang="ja-JP" sz="2800" dirty="0">
              <a:latin typeface="HG丸ｺﾞｼｯｸM-PRO" panose="020F0600000000000000" pitchFamily="50" charset="-128"/>
              <a:ea typeface="HG丸ｺﾞｼｯｸM-PRO" panose="020F0600000000000000" pitchFamily="50" charset="-128"/>
              <a:cs typeface="Aparajita" panose="020B0604020202020204" pitchFamily="34" charset="0"/>
            </a:endParaRPr>
          </a:p>
          <a:p>
            <a:endParaRPr lang="ja-JP" altLang="en-US" b="1" dirty="0">
              <a:latin typeface="Aparajita" panose="020B0604020202020204" pitchFamily="34" charset="0"/>
              <a:cs typeface="Aparajita" panose="020B0604020202020204" pitchFamily="34" charset="0"/>
            </a:endParaRPr>
          </a:p>
        </p:txBody>
      </p:sp>
      <p:sp>
        <p:nvSpPr>
          <p:cNvPr id="5" name="正方形/長方形 4">
            <a:extLst>
              <a:ext uri="{FF2B5EF4-FFF2-40B4-BE49-F238E27FC236}">
                <a16:creationId xmlns:a16="http://schemas.microsoft.com/office/drawing/2014/main" id="{10736AD9-3893-474E-A245-7815278497CD}"/>
              </a:ext>
            </a:extLst>
          </p:cNvPr>
          <p:cNvSpPr/>
          <p:nvPr/>
        </p:nvSpPr>
        <p:spPr>
          <a:xfrm>
            <a:off x="127162" y="557323"/>
            <a:ext cx="9938939" cy="461665"/>
          </a:xfrm>
          <a:prstGeom prst="rect">
            <a:avLst/>
          </a:prstGeom>
        </p:spPr>
        <p:txBody>
          <a:bodyPr wrap="none">
            <a:spAutoFit/>
          </a:bodyPr>
          <a:lstStyle/>
          <a:p>
            <a:r>
              <a:rPr lang="en-US" altLang="ja-JP" sz="2400" b="1" dirty="0">
                <a:latin typeface="HG丸ｺﾞｼｯｸM-PRO" panose="020F0600000000000000" pitchFamily="50" charset="-128"/>
                <a:ea typeface="HG丸ｺﾞｼｯｸM-PRO" panose="020F0600000000000000" pitchFamily="50" charset="-128"/>
                <a:cs typeface="Aparajita" panose="020B0604020202020204" pitchFamily="34" charset="0"/>
              </a:rPr>
              <a:t>P2</a:t>
            </a:r>
            <a:r>
              <a:rPr lang="ja-JP" altLang="en-US" sz="2400" b="1" dirty="0">
                <a:latin typeface="HG丸ｺﾞｼｯｸM-PRO" panose="020F0600000000000000" pitchFamily="50" charset="-128"/>
                <a:ea typeface="HG丸ｺﾞｼｯｸM-PRO" panose="020F0600000000000000" pitchFamily="50" charset="-128"/>
                <a:cs typeface="Aparajita" panose="020B0604020202020204" pitchFamily="34" charset="0"/>
              </a:rPr>
              <a:t>４　■ 地区補助金の対象となる活動・対象とならない活動の具体例</a:t>
            </a:r>
            <a:endParaRPr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78410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0BFF1-E75B-4043-A1C1-38AFC4D1A30B}"/>
              </a:ext>
            </a:extLst>
          </p:cNvPr>
          <p:cNvSpPr>
            <a:spLocks noGrp="1"/>
          </p:cNvSpPr>
          <p:nvPr>
            <p:ph type="title"/>
          </p:nvPr>
        </p:nvSpPr>
        <p:spPr/>
        <p:txBody>
          <a:bodyPr>
            <a:normAutofit fontScale="90000"/>
          </a:bodyP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P25</a:t>
            </a:r>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ja-JP" b="1" dirty="0">
                <a:solidFill>
                  <a:schemeClr val="tx1"/>
                </a:solidFill>
                <a:latin typeface="HG丸ｺﾞｼｯｸM-PRO" panose="020F0600000000000000" pitchFamily="50" charset="-128"/>
                <a:ea typeface="HG丸ｺﾞｼｯｸM-PRO" panose="020F0600000000000000" pitchFamily="50" charset="-128"/>
              </a:rPr>
              <a:t>地区補助金の対象となる</a:t>
            </a:r>
            <a:br>
              <a:rPr lang="en-US" altLang="ja-JP" b="1" dirty="0">
                <a:solidFill>
                  <a:schemeClr val="tx1"/>
                </a:solidFill>
                <a:latin typeface="HG丸ｺﾞｼｯｸM-PRO" panose="020F0600000000000000" pitchFamily="50" charset="-128"/>
                <a:ea typeface="HG丸ｺﾞｼｯｸM-PRO" panose="020F0600000000000000" pitchFamily="50" charset="-128"/>
              </a:rPr>
            </a:br>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ja-JP" b="1" dirty="0">
                <a:solidFill>
                  <a:schemeClr val="tx1"/>
                </a:solidFill>
                <a:latin typeface="HG丸ｺﾞｼｯｸM-PRO" panose="020F0600000000000000" pitchFamily="50" charset="-128"/>
                <a:ea typeface="HG丸ｺﾞｼｯｸM-PRO" panose="020F0600000000000000" pitchFamily="50" charset="-128"/>
              </a:rPr>
              <a:t>活動・対象とならない活動の具体例</a:t>
            </a:r>
            <a:r>
              <a:rPr lang="ja-JP" altLang="en-US" b="1" dirty="0">
                <a:solidFill>
                  <a:schemeClr val="tx1"/>
                </a:solidFill>
                <a:latin typeface="HG丸ｺﾞｼｯｸM-PRO" panose="020F0600000000000000" pitchFamily="50" charset="-128"/>
                <a:ea typeface="HG丸ｺﾞｼｯｸM-PRO" panose="020F0600000000000000" pitchFamily="50" charset="-128"/>
              </a:rPr>
              <a:t>①</a:t>
            </a:r>
            <a:br>
              <a:rPr lang="ja-JP" altLang="ja-JP" dirty="0"/>
            </a:br>
            <a:endParaRPr kumimoji="1" lang="ja-JP" altLang="en-US" dirty="0"/>
          </a:p>
        </p:txBody>
      </p:sp>
      <p:sp>
        <p:nvSpPr>
          <p:cNvPr id="3" name="正方形/長方形 2">
            <a:extLst>
              <a:ext uri="{FF2B5EF4-FFF2-40B4-BE49-F238E27FC236}">
                <a16:creationId xmlns:a16="http://schemas.microsoft.com/office/drawing/2014/main" id="{D06E94DD-2354-4310-A575-FA8FDB10AEEB}"/>
              </a:ext>
            </a:extLst>
          </p:cNvPr>
          <p:cNvSpPr/>
          <p:nvPr/>
        </p:nvSpPr>
        <p:spPr>
          <a:xfrm>
            <a:off x="148046" y="2317957"/>
            <a:ext cx="13315406" cy="4260782"/>
          </a:xfrm>
          <a:prstGeom prst="rect">
            <a:avLst/>
          </a:prstGeom>
        </p:spPr>
        <p:txBody>
          <a:bodyPr wrap="square">
            <a:spAutoFit/>
          </a:bodyPr>
          <a:lstStyle/>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●活動の中で必要と認められる飲食に関する費用は適格</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solidFill>
                  <a:srgbClr val="FF0000"/>
                </a:solidFill>
                <a:latin typeface="ＭＳ 明朝" panose="02020609040205080304" pitchFamily="17" charset="-128"/>
                <a:ea typeface="ＭＳ 明朝" panose="02020609040205080304" pitchFamily="17" charset="-128"/>
                <a:cs typeface="KozMinPr6N-Regular"/>
              </a:rPr>
              <a:t>（予定）プロジェクトを遂行するのに必要な、講師や出演者に提供する</a:t>
            </a:r>
            <a:endParaRPr lang="en-US" altLang="ja-JP" sz="2400" dirty="0">
              <a:solidFill>
                <a:srgbClr val="FF0000"/>
              </a:solidFill>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solidFill>
                <a:srgbClr val="FF0000"/>
              </a:solidFill>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solidFill>
                  <a:srgbClr val="FF0000"/>
                </a:solidFill>
                <a:latin typeface="ＭＳ 明朝" panose="02020609040205080304" pitchFamily="17" charset="-128"/>
                <a:ea typeface="ＭＳ 明朝" panose="02020609040205080304" pitchFamily="17" charset="-128"/>
                <a:cs typeface="KozMinPr6N-Regular"/>
              </a:rPr>
              <a:t>　　　　飲食の費用を補助金から支出する事は適格です</a:t>
            </a:r>
            <a:endParaRPr lang="en-US" altLang="ja-JP" sz="2400" dirty="0">
              <a:solidFill>
                <a:srgbClr val="FF0000"/>
              </a:solidFill>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●人道的な活動で、本当に困っている人々を支援する活動は適格です。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●物品を贈呈する活動は、単に贈呈ではなく、ロータリアンが直接参加</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するような活動であり、不特定多数の人々のために利用されるものは</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適格ですが、当地区の考えは</a:t>
            </a:r>
            <a:r>
              <a:rPr lang="ja-JP" altLang="ja-JP" b="1" dirty="0">
                <a:solidFill>
                  <a:srgbClr val="FF0000"/>
                </a:solidFill>
              </a:rPr>
              <a:t>「ベンチや時計などを寄贈するだけの活動は好ましくない」</a:t>
            </a:r>
            <a:endParaRPr lang="en-US" altLang="ja-JP" sz="2400" dirty="0">
              <a:solidFill>
                <a:srgbClr val="FF0000"/>
              </a:solidFill>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特定の人に贈る場合は不適格です。</a:t>
            </a: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●建物の新築と増築は不適格でしたが、認められるようになりました。</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a:t>
            </a:r>
            <a:endParaRPr lang="en-US" altLang="ja-JP" sz="2400" dirty="0">
              <a:latin typeface="ＭＳ 明朝" panose="02020609040205080304" pitchFamily="17" charset="-128"/>
              <a:ea typeface="ＭＳ 明朝" panose="02020609040205080304" pitchFamily="17" charset="-128"/>
              <a:cs typeface="KozMinPr6N-Regular"/>
            </a:endParaRPr>
          </a:p>
          <a:p>
            <a:pPr marL="266700" indent="-133350">
              <a:lnSpc>
                <a:spcPts val="1200"/>
              </a:lnSpc>
              <a:spcAft>
                <a:spcPts val="0"/>
              </a:spcAft>
            </a:pPr>
            <a:r>
              <a:rPr lang="ja-JP" altLang="en-US" sz="2400" dirty="0">
                <a:latin typeface="ＭＳ 明朝" panose="02020609040205080304" pitchFamily="17" charset="-128"/>
                <a:ea typeface="ＭＳ 明朝" panose="02020609040205080304" pitchFamily="17" charset="-128"/>
                <a:cs typeface="KozMinPr6N-Regular"/>
              </a:rPr>
              <a:t>　既存の建造物の改装・修理も認められます。</a:t>
            </a:r>
            <a:endParaRPr lang="ja-JP" altLang="ja-JP" sz="2400" dirty="0">
              <a:latin typeface="ＭＳ 明朝" panose="02020609040205080304" pitchFamily="17" charset="-128"/>
              <a:ea typeface="ＭＳ 明朝" panose="02020609040205080304" pitchFamily="17" charset="-128"/>
              <a:cs typeface="KozMinPr6N-Regular"/>
            </a:endParaRPr>
          </a:p>
        </p:txBody>
      </p:sp>
    </p:spTree>
    <p:extLst>
      <p:ext uri="{BB962C8B-B14F-4D97-AF65-F5344CB8AC3E}">
        <p14:creationId xmlns:p14="http://schemas.microsoft.com/office/powerpoint/2010/main" val="865042799"/>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
  <TotalTime>2813</TotalTime>
  <Words>1947</Words>
  <Application>Microsoft Office PowerPoint</Application>
  <PresentationFormat>ワイド画面</PresentationFormat>
  <Paragraphs>230</Paragraphs>
  <Slides>18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HG丸ｺﾞｼｯｸM-PRO</vt:lpstr>
      <vt:lpstr>ＭＳ 明朝</vt:lpstr>
      <vt:lpstr>Aparajita</vt:lpstr>
      <vt:lpstr>Arial</vt:lpstr>
      <vt:lpstr>Century</vt:lpstr>
      <vt:lpstr>Trebuchet MS</vt:lpstr>
      <vt:lpstr>Wingdings 3</vt:lpstr>
      <vt:lpstr>ファセット</vt:lpstr>
      <vt:lpstr>地区補助金について</vt:lpstr>
      <vt:lpstr>地区補助金は、地域社会と海外において、幅広いさまざまな人道的・教育的活動を支援するものです。クラブが実施する社会奉仕活動や国際奉仕活動が該当しますが、一定の条件があります。 </vt:lpstr>
      <vt:lpstr>PowerPoint プレゼンテーション</vt:lpstr>
      <vt:lpstr>PowerPoint プレゼンテーション</vt:lpstr>
      <vt:lpstr>ＭＯＵの提出について</vt:lpstr>
      <vt:lpstr>  P2３　クラブ以外の参加資格  　地区委員会及び、地区委員会が管理、掌握する委員会傘下のロータリアンが構成員であるグループも申請できます。この場合は地区委員会が申請者となります。 　ロータリアンではないローターアクトクラブ（RAC）、インターアクトクラブ（IAC）が単クラブで申請する場合は、提唱クラブの申請とし、そのクラブ自体の申請とは別枠で扱います。補助金管理セミナーにはクラブのRAC、IACの担当者が別途に参加する事を求めます。 　複数のRAC、IACが合同で、また、青少年交換、PYLA、米山奨学生、財団奨学生及びそれらの学友会などが申請する場合は管轄する地区委員会が申請者となります。 いずれの場合も申請者が参加資格を得ることが必要です。   </vt:lpstr>
      <vt:lpstr>P24　■申請期日等　2021－22（２月配布 新資料用） </vt:lpstr>
      <vt:lpstr>PowerPoint プレゼンテーション</vt:lpstr>
      <vt:lpstr>P25　地区補助金の対象となる 　　　活動・対象とならない活動の具体例① </vt:lpstr>
      <vt:lpstr>P25　地区補助金の対象となる 　　　活動・対象とならない活動の具体例② </vt:lpstr>
      <vt:lpstr>P25　地区補助金の対象となる 　　　活動・対象とならない活動の具体例③ </vt:lpstr>
      <vt:lpstr>P25　地区補助金の対象となる 　　　活動・対象とならない活動の具体例④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地区補助金について</dc:title>
  <dc:creator>kokona</dc:creator>
  <cp:lastModifiedBy>nao</cp:lastModifiedBy>
  <cp:revision>76</cp:revision>
  <dcterms:created xsi:type="dcterms:W3CDTF">2019-01-16T05:07:05Z</dcterms:created>
  <dcterms:modified xsi:type="dcterms:W3CDTF">2020-09-11T02:52:04Z</dcterms:modified>
</cp:coreProperties>
</file>