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0" r:id="rId4"/>
    <p:sldMasterId id="2147483664" r:id="rId5"/>
    <p:sldMasterId id="2147483688" r:id="rId6"/>
  </p:sldMasterIdLst>
  <p:notesMasterIdLst>
    <p:notesMasterId r:id="rId19"/>
  </p:notesMasterIdLst>
  <p:handoutMasterIdLst>
    <p:handoutMasterId r:id="rId20"/>
  </p:handoutMasterIdLst>
  <p:sldIdLst>
    <p:sldId id="472" r:id="rId7"/>
    <p:sldId id="456" r:id="rId8"/>
    <p:sldId id="470" r:id="rId9"/>
    <p:sldId id="458" r:id="rId10"/>
    <p:sldId id="466" r:id="rId11"/>
    <p:sldId id="469" r:id="rId12"/>
    <p:sldId id="464" r:id="rId13"/>
    <p:sldId id="465" r:id="rId14"/>
    <p:sldId id="473" r:id="rId15"/>
    <p:sldId id="471" r:id="rId16"/>
    <p:sldId id="474" r:id="rId17"/>
    <p:sldId id="463" r:id="rId18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pitchFamily="-8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fo@picaricowax.com" initials="i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70C0"/>
    <a:srgbClr val="005DAA"/>
    <a:srgbClr val="01B4E7"/>
    <a:srgbClr val="009999"/>
    <a:srgbClr val="00AEEF"/>
    <a:srgbClr val="000000"/>
    <a:srgbClr val="58585A"/>
    <a:srgbClr val="FF7600"/>
    <a:srgbClr val="D91B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5240" autoAdjust="0"/>
  </p:normalViewPr>
  <p:slideViewPr>
    <p:cSldViewPr>
      <p:cViewPr>
        <p:scale>
          <a:sx n="48" d="100"/>
          <a:sy n="48" d="100"/>
        </p:scale>
        <p:origin x="-3444" y="-1422"/>
      </p:cViewPr>
      <p:guideLst>
        <p:guide orient="horz" pos="2160"/>
        <p:guide pos="2880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926" y="72"/>
      </p:cViewPr>
      <p:guideLst>
        <p:guide orient="horz" pos="2122"/>
        <p:guide pos="31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276296" cy="337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5" rIns="93167" bIns="46585" numCol="1" anchor="t" anchorCtr="0" compatLnSpc="1">
            <a:prstTxWarp prst="textNoShape">
              <a:avLst/>
            </a:prstTxWarp>
          </a:bodyPr>
          <a:lstStyle>
            <a:lvl1pPr defTabSz="931769" eaLnBrk="0" hangingPunct="0">
              <a:defRPr sz="1200"/>
            </a:lvl1pPr>
          </a:lstStyle>
          <a:p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019" y="1"/>
            <a:ext cx="4276296" cy="337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5" rIns="93167" bIns="46585" numCol="1" anchor="t" anchorCtr="0" compatLnSpc="1">
            <a:prstTxWarp prst="textNoShape">
              <a:avLst/>
            </a:prstTxWarp>
          </a:bodyPr>
          <a:lstStyle>
            <a:lvl1pPr algn="r" defTabSz="931769" eaLnBrk="0" hangingPunct="0">
              <a:defRPr sz="1200"/>
            </a:lvl1pPr>
          </a:lstStyle>
          <a:p>
            <a:endParaRPr lang="en-US" dirty="0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398745"/>
            <a:ext cx="4276296" cy="337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5" rIns="93167" bIns="46585" numCol="1" anchor="b" anchorCtr="0" compatLnSpc="1">
            <a:prstTxWarp prst="textNoShape">
              <a:avLst/>
            </a:prstTxWarp>
          </a:bodyPr>
          <a:lstStyle>
            <a:lvl1pPr defTabSz="931769" eaLnBrk="0" hangingPunct="0">
              <a:defRPr sz="1200"/>
            </a:lvl1pPr>
          </a:lstStyle>
          <a:p>
            <a:endParaRPr lang="en-US" dirty="0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019" y="6398745"/>
            <a:ext cx="4276296" cy="337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5" rIns="93167" bIns="46585" numCol="1" anchor="b" anchorCtr="0" compatLnSpc="1">
            <a:prstTxWarp prst="textNoShape">
              <a:avLst/>
            </a:prstTxWarp>
          </a:bodyPr>
          <a:lstStyle>
            <a:lvl1pPr algn="r" defTabSz="931769" eaLnBrk="0" hangingPunct="0">
              <a:defRPr sz="1200"/>
            </a:lvl1pPr>
          </a:lstStyle>
          <a:p>
            <a:fld id="{464E46DB-DBA5-4537-9989-758F58BCCB0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49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276296" cy="337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5" rIns="93167" bIns="46585" numCol="1" anchor="t" anchorCtr="0" compatLnSpc="1">
            <a:prstTxWarp prst="textNoShape">
              <a:avLst/>
            </a:prstTxWarp>
          </a:bodyPr>
          <a:lstStyle>
            <a:lvl1pPr defTabSz="931769" eaLnBrk="0" hangingPunct="0"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0019" y="1"/>
            <a:ext cx="4276296" cy="337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5" rIns="93167" bIns="46585" numCol="1" anchor="t" anchorCtr="0" compatLnSpc="1">
            <a:prstTxWarp prst="textNoShape">
              <a:avLst/>
            </a:prstTxWarp>
          </a:bodyPr>
          <a:lstStyle>
            <a:lvl1pPr algn="r" defTabSz="931769" eaLnBrk="0" hangingPunct="0">
              <a:defRPr sz="1200"/>
            </a:lvl1pPr>
          </a:lstStyle>
          <a:p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5959" y="3199949"/>
            <a:ext cx="7234402" cy="303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5" rIns="93167" bIns="465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398745"/>
            <a:ext cx="4276296" cy="337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5" rIns="93167" bIns="46585" numCol="1" anchor="b" anchorCtr="0" compatLnSpc="1">
            <a:prstTxWarp prst="textNoShape">
              <a:avLst/>
            </a:prstTxWarp>
          </a:bodyPr>
          <a:lstStyle>
            <a:lvl1pPr defTabSz="931769" eaLnBrk="0" hangingPunct="0"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0019" y="6398745"/>
            <a:ext cx="4276296" cy="337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7" tIns="46585" rIns="93167" bIns="46585" numCol="1" anchor="b" anchorCtr="0" compatLnSpc="1">
            <a:prstTxWarp prst="textNoShape">
              <a:avLst/>
            </a:prstTxWarp>
          </a:bodyPr>
          <a:lstStyle>
            <a:lvl1pPr algn="r" defTabSz="931769" eaLnBrk="0" hangingPunct="0">
              <a:defRPr sz="1200"/>
            </a:lvl1pPr>
          </a:lstStyle>
          <a:p>
            <a:fld id="{09199606-011F-4881-A90D-A7FD514C558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1504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875" indent="-285721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2885" indent="-228577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039" indent="-228577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193" indent="-228577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347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501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8655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5809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</a:pPr>
            <a:fld id="{FCE1140B-8130-4745-9108-F5BD4BC20467}" type="slidenum">
              <a:rPr lang="en-US" altLang="ja-JP" smtClean="0"/>
              <a:pPr>
                <a:spcBef>
                  <a:spcPct val="0"/>
                </a:spcBef>
              </a:pPr>
              <a:t>1</a:t>
            </a:fld>
            <a:endParaRPr lang="en-US" altLang="ja-JP" dirty="0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ja-JP" altLang="ja-JP" dirty="0"/>
              <a:t> </a:t>
            </a:r>
          </a:p>
          <a:p>
            <a:endParaRPr lang="en-US" altLang="ja-JP" dirty="0" smtClean="0">
              <a:latin typeface="Arial" panose="020B0604020202020204" pitchFamily="34" charset="0"/>
              <a:ea typeface="ヒラギノ角ゴ Pro W3"/>
              <a:cs typeface="ヒラギノ角ゴ Pro W3"/>
            </a:endParaRPr>
          </a:p>
          <a:p>
            <a:endParaRPr lang="en-US" altLang="ja-JP" dirty="0" smtClean="0">
              <a:latin typeface="Arial" panose="020B0604020202020204" pitchFamily="34" charset="0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3880704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875" indent="-285721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2885" indent="-228577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039" indent="-228577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193" indent="-228577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347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501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8655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5809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</a:pPr>
            <a:fld id="{8CDCB2C1-6D07-4897-B248-BD407B2BD608}" type="slidenum">
              <a:rPr lang="en-US" altLang="ja-JP" smtClean="0"/>
              <a:pPr>
                <a:spcBef>
                  <a:spcPct val="0"/>
                </a:spcBef>
              </a:pPr>
              <a:t>10</a:t>
            </a:fld>
            <a:endParaRPr lang="en-US" altLang="ja-JP" dirty="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154" lvl="1"/>
            <a:endParaRPr lang="en-US" altLang="ja-JP" dirty="0" smtClean="0">
              <a:latin typeface="Arial" panose="020B0604020202020204" pitchFamily="34" charset="0"/>
              <a:ea typeface="ヒラギノ角ゴ Pro W3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5890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875" indent="-285721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2885" indent="-228577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039" indent="-228577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193" indent="-228577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347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501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8655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5809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</a:pPr>
            <a:fld id="{8CDCB2C1-6D07-4897-B248-BD407B2BD608}" type="slidenum">
              <a:rPr lang="en-US" altLang="ja-JP" smtClean="0"/>
              <a:pPr>
                <a:spcBef>
                  <a:spcPct val="0"/>
                </a:spcBef>
              </a:pPr>
              <a:t>11</a:t>
            </a:fld>
            <a:endParaRPr lang="en-US" altLang="ja-JP" dirty="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15849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99606-011F-4881-A90D-A7FD514C558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36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875" indent="-285721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2885" indent="-228577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039" indent="-228577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193" indent="-228577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347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501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8655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5809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</a:pPr>
            <a:fld id="{8CDCB2C1-6D07-4897-B248-BD407B2BD608}" type="slidenum">
              <a:rPr lang="en-US" altLang="ja-JP" smtClean="0"/>
              <a:pPr>
                <a:spcBef>
                  <a:spcPct val="0"/>
                </a:spcBef>
              </a:pPr>
              <a:t>2</a:t>
            </a:fld>
            <a:endParaRPr lang="en-US" altLang="ja-JP" dirty="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ja-JP" dirty="0" smtClean="0">
              <a:latin typeface="Arial" panose="020B0604020202020204" pitchFamily="34" charset="0"/>
              <a:ea typeface="ヒラギノ角ゴ Pro W3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425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875" indent="-285721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2885" indent="-228577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039" indent="-228577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193" indent="-228577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347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501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8655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5809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</a:pPr>
            <a:fld id="{8CDCB2C1-6D07-4897-B248-BD407B2BD608}" type="slidenum">
              <a:rPr lang="en-US" altLang="ja-JP" smtClean="0"/>
              <a:pPr>
                <a:spcBef>
                  <a:spcPct val="0"/>
                </a:spcBef>
              </a:pPr>
              <a:t>3</a:t>
            </a:fld>
            <a:endParaRPr lang="en-US" altLang="ja-JP" dirty="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15849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875" indent="-285721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2885" indent="-228577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039" indent="-228577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193" indent="-228577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347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501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8655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5809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</a:pPr>
            <a:fld id="{8CDCB2C1-6D07-4897-B248-BD407B2BD608}" type="slidenum">
              <a:rPr lang="en-US" altLang="ja-JP" smtClean="0"/>
              <a:pPr>
                <a:spcBef>
                  <a:spcPct val="0"/>
                </a:spcBef>
              </a:pPr>
              <a:t>4</a:t>
            </a:fld>
            <a:endParaRPr lang="en-US" altLang="ja-JP" dirty="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ja-JP" dirty="0" smtClean="0">
              <a:latin typeface="Arial" panose="020B0604020202020204" pitchFamily="34" charset="0"/>
              <a:ea typeface="ヒラギノ角ゴ Pro W3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589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875" indent="-285721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2885" indent="-228577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039" indent="-228577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193" indent="-228577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347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501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8655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5809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</a:pPr>
            <a:fld id="{8CDCB2C1-6D07-4897-B248-BD407B2BD608}" type="slidenum">
              <a:rPr lang="en-US" altLang="ja-JP" smtClean="0"/>
              <a:pPr>
                <a:spcBef>
                  <a:spcPct val="0"/>
                </a:spcBef>
              </a:pPr>
              <a:t>5</a:t>
            </a:fld>
            <a:endParaRPr lang="en-US" altLang="ja-JP" dirty="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154" lvl="1"/>
            <a:endParaRPr lang="en-US" altLang="ja-JP" dirty="0" smtClean="0">
              <a:ea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2454589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99606-011F-4881-A90D-A7FD514C558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8799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875" indent="-285721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2885" indent="-228577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039" indent="-228577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193" indent="-228577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347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501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8655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5809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</a:pPr>
            <a:fld id="{8CDCB2C1-6D07-4897-B248-BD407B2BD608}" type="slidenum">
              <a:rPr lang="en-US" altLang="ja-JP" smtClean="0"/>
              <a:pPr>
                <a:spcBef>
                  <a:spcPct val="0"/>
                </a:spcBef>
              </a:pPr>
              <a:t>7</a:t>
            </a:fld>
            <a:endParaRPr lang="en-US" altLang="ja-JP" dirty="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154" lvl="1"/>
            <a:endParaRPr lang="en-US" altLang="ja-JP" dirty="0" smtClean="0">
              <a:latin typeface="Arial" panose="020B0604020202020204" pitchFamily="34" charset="0"/>
              <a:ea typeface="ヒラギノ角ゴ Pro W3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5890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875" indent="-285721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2885" indent="-228577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039" indent="-228577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193" indent="-228577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347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501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8655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5809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</a:pPr>
            <a:fld id="{8CDCB2C1-6D07-4897-B248-BD407B2BD608}" type="slidenum">
              <a:rPr lang="en-US" altLang="ja-JP" smtClean="0"/>
              <a:pPr>
                <a:spcBef>
                  <a:spcPct val="0"/>
                </a:spcBef>
              </a:pPr>
              <a:t>8</a:t>
            </a:fld>
            <a:endParaRPr lang="en-US" altLang="ja-JP" dirty="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154" lvl="1"/>
            <a:endParaRPr lang="en-US" altLang="ja-JP" dirty="0" smtClean="0">
              <a:ea typeface="ヒラギノ角ゴ Pro W3"/>
            </a:endParaRPr>
          </a:p>
          <a:p>
            <a:pPr marL="457154" lvl="1"/>
            <a:endParaRPr lang="en-US" altLang="ja-JP" dirty="0" smtClean="0">
              <a:latin typeface="Arial" panose="020B0604020202020204" pitchFamily="34" charset="0"/>
              <a:ea typeface="ヒラギノ角ゴ Pro W3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5890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875" indent="-285721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2885" indent="-228577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039" indent="-228577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193" indent="-228577" defTabSz="93176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347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501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8655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5809" indent="-228577" defTabSz="93176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</a:pPr>
            <a:fld id="{8CDCB2C1-6D07-4897-B248-BD407B2BD608}" type="slidenum">
              <a:rPr lang="en-US" altLang="ja-JP" smtClean="0"/>
              <a:pPr>
                <a:spcBef>
                  <a:spcPct val="0"/>
                </a:spcBef>
              </a:pPr>
              <a:t>9</a:t>
            </a:fld>
            <a:endParaRPr lang="en-US" altLang="ja-JP" dirty="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154" lvl="1"/>
            <a:endParaRPr lang="en-US" altLang="ja-JP" dirty="0" smtClean="0">
              <a:latin typeface="Arial" panose="020B0604020202020204" pitchFamily="34" charset="0"/>
              <a:ea typeface="ヒラギノ角ゴ Pro W3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589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AEEF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AEEF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90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endParaRPr lang="en-US" sz="2400" dirty="0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US" sz="24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2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21259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endParaRPr lang="en-US" sz="2400" dirty="0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US" sz="24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2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167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127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06954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17472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81031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8275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29116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27159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5494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5DAA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5DAA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3487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0943056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2427241"/>
      </p:ext>
    </p:extLst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1680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67952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endParaRPr lang="en-US" sz="2400" dirty="0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US" sz="24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4623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endParaRPr lang="en-US" sz="2400" dirty="0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US" sz="24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0587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endParaRPr lang="en-US" sz="2400" dirty="0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US" sz="24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0486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endParaRPr lang="en-US" sz="2400" dirty="0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US" sz="24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0239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endParaRPr lang="en-US" sz="2400" dirty="0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US" sz="24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8686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endParaRPr lang="en-US" sz="2400" dirty="0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957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tx2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1044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95158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endParaRPr lang="en-US" sz="2400" dirty="0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US" sz="24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2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27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053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6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6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804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8865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endParaRPr lang="en-US" sz="2400" dirty="0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US" sz="24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2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332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endParaRPr lang="en-US" sz="2400" dirty="0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US" sz="24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2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6126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endParaRPr lang="en-US" sz="2400" dirty="0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US" sz="24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2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5400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8.xml"/><Relationship Id="rId16" Type="http://schemas.openxmlformats.org/officeDocument/2006/relationships/slideLayout" Target="../slideLayouts/slideLayout22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16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27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6E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/>
            <a:endParaRPr lang="en-US" sz="2400" dirty="0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pic>
        <p:nvPicPr>
          <p:cNvPr id="1027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9" y="6165850"/>
            <a:ext cx="1216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52400"/>
            <a:ext cx="3124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086600" y="6477002"/>
            <a:ext cx="1600200" cy="1381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9pPr>
          </a:lstStyle>
          <a:p>
            <a:pPr algn="r"/>
            <a:r>
              <a:rPr lang="en-US" sz="900" dirty="0">
                <a:solidFill>
                  <a:srgbClr val="BCBDC0"/>
                </a:solidFill>
                <a:latin typeface="Arial Narrow" pitchFamily="34" charset="0"/>
              </a:rPr>
              <a:t>ROTARY</a:t>
            </a:r>
            <a:r>
              <a:rPr lang="en-US" sz="900" baseline="0" dirty="0">
                <a:solidFill>
                  <a:srgbClr val="BCBDC0"/>
                </a:solidFill>
                <a:latin typeface="Arial Narrow" pitchFamily="34" charset="0"/>
              </a:rPr>
              <a:t> GRANTS </a:t>
            </a:r>
            <a:r>
              <a:rPr lang="en-US" sz="900" dirty="0">
                <a:solidFill>
                  <a:srgbClr val="BCBDC0"/>
                </a:solidFill>
                <a:latin typeface="Arial Narrow" pitchFamily="34" charset="0"/>
              </a:rPr>
              <a:t>|  </a:t>
            </a:r>
            <a:fld id="{4FA5EC8F-82BD-41DA-954D-AA15A8C8183F}" type="slidenum">
              <a:rPr lang="en-US" sz="900">
                <a:solidFill>
                  <a:srgbClr val="BCBDC0"/>
                </a:solidFill>
                <a:latin typeface="Arial Narrow" pitchFamily="34" charset="0"/>
              </a:rPr>
              <a:pPr algn="r"/>
              <a:t>‹#›</a:t>
            </a:fld>
            <a:r>
              <a:rPr lang="en-US" sz="900" dirty="0">
                <a:solidFill>
                  <a:srgbClr val="BCBDC0"/>
                </a:solidFill>
                <a:latin typeface="Arial Narrow" pitchFamily="34" charset="0"/>
              </a:rPr>
              <a:t>  </a:t>
            </a:r>
            <a:endParaRPr lang="en-US" sz="900" dirty="0">
              <a:solidFill>
                <a:srgbClr val="958D85"/>
              </a:solidFill>
              <a:latin typeface="Arial Narrow" pitchFamily="34" charset="0"/>
            </a:endParaRPr>
          </a:p>
        </p:txBody>
      </p:sp>
      <p:pic>
        <p:nvPicPr>
          <p:cNvPr id="2051" name="Picture 5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99200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  <p:sldLayoutId id="2147483864" r:id="rId13"/>
    <p:sldLayoutId id="2147483870" r:id="rId14"/>
    <p:sldLayoutId id="2147483871" r:id="rId15"/>
    <p:sldLayoutId id="2147483879" r:id="rId16"/>
    <p:sldLayoutId id="2147483984" r:id="rId17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62800" y="6477002"/>
            <a:ext cx="1524000" cy="1381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9pPr>
          </a:lstStyle>
          <a:p>
            <a:pPr algn="r"/>
            <a:r>
              <a:rPr lang="en-US" sz="900" dirty="0">
                <a:solidFill>
                  <a:srgbClr val="BCBDC0"/>
                </a:solidFill>
                <a:latin typeface="Arial Narrow" pitchFamily="34" charset="0"/>
              </a:rPr>
              <a:t>TITLE |  </a:t>
            </a:r>
            <a:fld id="{756086FA-E927-4D4A-9D7C-B302CA52490D}" type="slidenum">
              <a:rPr lang="en-US" sz="900">
                <a:solidFill>
                  <a:srgbClr val="BCBDC0"/>
                </a:solidFill>
                <a:latin typeface="Arial Narrow" pitchFamily="34" charset="0"/>
              </a:rPr>
              <a:pPr algn="r"/>
              <a:t>‹#›</a:t>
            </a:fld>
            <a:r>
              <a:rPr lang="en-US" sz="900" dirty="0">
                <a:solidFill>
                  <a:srgbClr val="BCBDC0"/>
                </a:solidFill>
                <a:latin typeface="Arial Narrow" pitchFamily="34" charset="0"/>
              </a:rPr>
              <a:t>  </a:t>
            </a:r>
            <a:endParaRPr lang="en-US" sz="900" dirty="0">
              <a:solidFill>
                <a:srgbClr val="958D85"/>
              </a:solidFill>
              <a:latin typeface="Arial Narrow" pitchFamily="34" charset="0"/>
            </a:endParaRPr>
          </a:p>
        </p:txBody>
      </p:sp>
      <p:pic>
        <p:nvPicPr>
          <p:cNvPr id="8195" name="Picture 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99200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80" r:id="rId7"/>
    <p:sldLayoutId id="2147483881" r:id="rId8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2514600"/>
            <a:ext cx="9144000" cy="12954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>
              <a:defRPr/>
            </a:pPr>
            <a:r>
              <a:rPr lang="ja-JP" altLang="en-US" sz="4800" dirty="0" smtClean="0">
                <a:solidFill>
                  <a:srgbClr val="FFFFFF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グローバル補助金について</a:t>
            </a:r>
            <a:endParaRPr lang="en-US" altLang="ja-JP" sz="4800" dirty="0" smtClean="0">
              <a:solidFill>
                <a:srgbClr val="FFFFFF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28600" y="3048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kern="1200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kumimoji="1" lang="ja-JP" altLang="en-US" sz="1800" kern="1200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800" kern="1200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kumimoji="1" lang="ja-JP" altLang="en-US" sz="1800" kern="1200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800" kern="1200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kumimoji="1" lang="ja-JP" altLang="en-US" sz="1800" kern="1200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日（土）</a:t>
            </a:r>
            <a:endParaRPr kumimoji="1" lang="en-US" altLang="ja-JP" sz="1800" kern="1200" dirty="0" smtClean="0">
              <a:solidFill>
                <a:schemeClr val="tx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800" kern="1200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国際ロータリー第</a:t>
            </a:r>
            <a:r>
              <a:rPr kumimoji="1" lang="en-US" altLang="ja-JP" sz="1800" kern="1200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2790</a:t>
            </a:r>
            <a:r>
              <a:rPr kumimoji="1" lang="ja-JP" altLang="en-US" sz="1800" kern="1200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地区  ロータリー財団セミナー</a:t>
            </a:r>
            <a:endParaRPr kumimoji="1" lang="ja-JP" altLang="en-US" sz="1800" kern="12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5800" y="5265003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kern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RI</a:t>
            </a:r>
            <a:r>
              <a:rPr kumimoji="1" lang="ja-JP" altLang="en-US" kern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</a:t>
            </a:r>
            <a:r>
              <a:rPr kumimoji="1" lang="en-US" altLang="ja-JP" kern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2790</a:t>
            </a:r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地区　国際ロータリーのロータリー財団委員会</a:t>
            </a:r>
            <a:endParaRPr kumimoji="1"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r"/>
            <a:r>
              <a:rPr kumimoji="1" lang="ja-JP" altLang="en-US" kern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補助金プロジェクト小委員会</a:t>
            </a:r>
            <a:endParaRPr kumimoji="1" lang="en-US" altLang="ja-JP" kern="12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928069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 eaLnBrk="1" hangingPunct="1"/>
            <a:endParaRPr lang="en-US" altLang="ja-JP" sz="3200" dirty="0" smtClea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/>
            <a:r>
              <a:rPr lang="ja-JP" altLang="en-US" sz="4000" dirty="0" smtClean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申請等に当たっての留意点（４）</a:t>
            </a:r>
            <a:endParaRPr lang="en-US" altLang="ja-JP" sz="4000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eaLnBrk="1" hangingPunct="1"/>
            <a:endParaRPr lang="ja-JP" altLang="en-US" sz="3200" dirty="0">
              <a:solidFill>
                <a:srgbClr val="F61F08"/>
              </a:solidFill>
            </a:endParaRPr>
          </a:p>
        </p:txBody>
      </p:sp>
      <p:sp>
        <p:nvSpPr>
          <p:cNvPr id="17411" name="Rectangle 10"/>
          <p:cNvSpPr txBox="1">
            <a:spLocks noChangeArrowheads="1"/>
          </p:cNvSpPr>
          <p:nvPr/>
        </p:nvSpPr>
        <p:spPr bwMode="auto">
          <a:xfrm>
            <a:off x="152400" y="1066800"/>
            <a:ext cx="89154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r>
              <a:rPr lang="ja-JP" altLang="en-US" sz="32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⑥</a:t>
            </a:r>
            <a:r>
              <a:rPr lang="ja-JP" altLang="en-US" sz="3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32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DDF</a:t>
            </a:r>
            <a:r>
              <a:rPr lang="ja-JP" altLang="en-US" sz="32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の上限等</a:t>
            </a:r>
            <a:endParaRPr lang="en-US" altLang="ja-JP" sz="3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+mn-ea"/>
                <a:ea typeface="+mn-ea"/>
              </a:rPr>
              <a:t>　</a:t>
            </a:r>
            <a:r>
              <a:rPr lang="ja-JP" altLang="en-US" dirty="0">
                <a:latin typeface="+mn-ea"/>
                <a:ea typeface="+mn-ea"/>
              </a:rPr>
              <a:t>　１</a:t>
            </a:r>
            <a:r>
              <a:rPr lang="ja-JP" altLang="en-US" dirty="0" smtClean="0">
                <a:latin typeface="+mn-ea"/>
                <a:ea typeface="+mn-ea"/>
              </a:rPr>
              <a:t>）</a:t>
            </a:r>
            <a:r>
              <a:rPr lang="en-US" altLang="ja-JP" dirty="0" smtClean="0">
                <a:latin typeface="+mn-ea"/>
                <a:ea typeface="+mn-ea"/>
              </a:rPr>
              <a:t>DDF</a:t>
            </a:r>
            <a:r>
              <a:rPr lang="ja-JP" altLang="en-US" dirty="0" smtClean="0">
                <a:latin typeface="+mn-ea"/>
                <a:ea typeface="+mn-ea"/>
              </a:rPr>
              <a:t>は</a:t>
            </a:r>
            <a:r>
              <a:rPr lang="en-US" altLang="ja-JP" dirty="0" smtClean="0">
                <a:latin typeface="+mn-ea"/>
                <a:ea typeface="+mn-ea"/>
              </a:rPr>
              <a:t>1</a:t>
            </a:r>
            <a:r>
              <a:rPr lang="ja-JP" altLang="en-US" dirty="0">
                <a:latin typeface="+mn-ea"/>
                <a:ea typeface="+mn-ea"/>
              </a:rPr>
              <a:t>プロジェクト</a:t>
            </a:r>
            <a:r>
              <a:rPr lang="ja-JP" altLang="en-US" dirty="0" smtClean="0">
                <a:latin typeface="+mn-ea"/>
                <a:ea typeface="+mn-ea"/>
              </a:rPr>
              <a:t>に原則</a:t>
            </a:r>
            <a:r>
              <a:rPr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15,000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㌦以下</a:t>
            </a:r>
            <a:r>
              <a:rPr lang="ja-JP" altLang="en-US" dirty="0">
                <a:latin typeface="+mn-ea"/>
                <a:ea typeface="+mn-ea"/>
              </a:rPr>
              <a:t>を支給</a:t>
            </a:r>
            <a:r>
              <a:rPr lang="ja-JP" altLang="en-US" dirty="0" smtClean="0">
                <a:latin typeface="+mn-ea"/>
                <a:ea typeface="+mn-ea"/>
              </a:rPr>
              <a:t>。</a:t>
            </a:r>
            <a:endParaRPr lang="en-US" altLang="ja-JP" dirty="0" smtClean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+mn-ea"/>
                <a:ea typeface="+mn-ea"/>
              </a:rPr>
              <a:t>　　２</a:t>
            </a:r>
            <a:r>
              <a:rPr lang="ja-JP" altLang="en-US" dirty="0">
                <a:latin typeface="+mn-ea"/>
                <a:ea typeface="+mn-ea"/>
              </a:rPr>
              <a:t>）当地区では、申請クラブからの現金拠出を推奨。</a:t>
            </a:r>
            <a:endParaRPr lang="en-US" altLang="ja-JP" dirty="0">
              <a:latin typeface="+mn-ea"/>
              <a:ea typeface="+mn-ea"/>
            </a:endParaRPr>
          </a:p>
          <a:p>
            <a:pPr algn="r">
              <a:lnSpc>
                <a:spcPct val="150000"/>
              </a:lnSpc>
            </a:pPr>
            <a:r>
              <a:rPr lang="ja-JP" altLang="en-US" dirty="0">
                <a:latin typeface="+mn-ea"/>
                <a:ea typeface="+mn-ea"/>
              </a:rPr>
              <a:t>　　　　</a:t>
            </a:r>
            <a:r>
              <a:rPr kumimoji="1" lang="en-US" altLang="ja-JP" b="1" dirty="0" smtClean="0">
                <a:solidFill>
                  <a:srgbClr val="0070C0"/>
                </a:solidFill>
                <a:latin typeface="+mn-ea"/>
                <a:ea typeface="+mn-ea"/>
              </a:rPr>
              <a:t>※</a:t>
            </a:r>
            <a:r>
              <a:rPr kumimoji="1" lang="ja-JP" altLang="en-US" b="1" dirty="0" smtClean="0">
                <a:solidFill>
                  <a:srgbClr val="0070C0"/>
                </a:solidFill>
                <a:latin typeface="+mn-ea"/>
                <a:ea typeface="+mn-ea"/>
              </a:rPr>
              <a:t>これらは、</a:t>
            </a:r>
            <a:r>
              <a:rPr kumimoji="1" lang="en-US" altLang="ja-JP" b="1" dirty="0" smtClean="0">
                <a:solidFill>
                  <a:srgbClr val="0070C0"/>
                </a:solidFill>
                <a:latin typeface="+mn-ea"/>
                <a:ea typeface="+mn-ea"/>
              </a:rPr>
              <a:t>『</a:t>
            </a:r>
            <a:r>
              <a:rPr kumimoji="1" lang="ja-JP" altLang="en-US" b="1" dirty="0">
                <a:solidFill>
                  <a:srgbClr val="0070C0"/>
                </a:solidFill>
                <a:latin typeface="+mn-ea"/>
                <a:ea typeface="+mn-ea"/>
              </a:rPr>
              <a:t>ロータリー財団ハンドブック</a:t>
            </a:r>
            <a:r>
              <a:rPr kumimoji="1" lang="en-US" altLang="ja-JP" b="1" dirty="0">
                <a:solidFill>
                  <a:srgbClr val="0070C0"/>
                </a:solidFill>
                <a:latin typeface="+mn-ea"/>
                <a:ea typeface="+mn-ea"/>
              </a:rPr>
              <a:t>』</a:t>
            </a:r>
            <a:r>
              <a:rPr kumimoji="1" lang="ja-JP" altLang="en-US" b="1" dirty="0">
                <a:solidFill>
                  <a:srgbClr val="0070C0"/>
                </a:solidFill>
                <a:latin typeface="+mn-ea"/>
                <a:ea typeface="+mn-ea"/>
              </a:rPr>
              <a:t>　</a:t>
            </a:r>
            <a:r>
              <a:rPr kumimoji="1" lang="en-US" altLang="ja-JP" b="1" dirty="0">
                <a:solidFill>
                  <a:srgbClr val="0070C0"/>
                </a:solidFill>
                <a:latin typeface="+mn-ea"/>
                <a:ea typeface="+mn-ea"/>
              </a:rPr>
              <a:t>P27</a:t>
            </a:r>
            <a:r>
              <a:rPr kumimoji="1" lang="ja-JP" altLang="en-US" b="1" dirty="0">
                <a:solidFill>
                  <a:srgbClr val="0070C0"/>
                </a:solidFill>
                <a:latin typeface="+mn-ea"/>
                <a:ea typeface="+mn-ea"/>
              </a:rPr>
              <a:t>を参照</a:t>
            </a: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+mn-ea"/>
                <a:ea typeface="+mn-ea"/>
              </a:rPr>
              <a:t>　　</a:t>
            </a:r>
            <a:endParaRPr lang="en-US" altLang="ja-JP" dirty="0" smtClean="0">
              <a:ea typeface="ヒラギノ角ゴ Pro W3"/>
            </a:endParaRPr>
          </a:p>
        </p:txBody>
      </p:sp>
      <p:sp>
        <p:nvSpPr>
          <p:cNvPr id="4" name="Rectangle 10"/>
          <p:cNvSpPr txBox="1">
            <a:spLocks noChangeArrowheads="1"/>
          </p:cNvSpPr>
          <p:nvPr/>
        </p:nvSpPr>
        <p:spPr bwMode="auto">
          <a:xfrm>
            <a:off x="152400" y="3124200"/>
            <a:ext cx="89154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dirty="0">
                <a:latin typeface="+mn-ea"/>
                <a:ea typeface="+mn-ea"/>
              </a:rPr>
              <a:t>　　</a:t>
            </a:r>
            <a:r>
              <a:rPr lang="ja-JP" altLang="en-US" b="1" dirty="0">
                <a:solidFill>
                  <a:srgbClr val="0000FF"/>
                </a:solidFill>
                <a:latin typeface="+mn-ea"/>
                <a:ea typeface="+mn-ea"/>
              </a:rPr>
              <a:t>３</a:t>
            </a:r>
            <a:r>
              <a:rPr lang="ja-JP" altLang="en-US" b="1" dirty="0" smtClean="0">
                <a:solidFill>
                  <a:srgbClr val="0000FF"/>
                </a:solidFill>
                <a:latin typeface="+mn-ea"/>
                <a:ea typeface="+mn-ea"/>
              </a:rPr>
              <a:t>）クラブのプロジェクトへの貢献度等を総合的に評価</a:t>
            </a:r>
            <a:endParaRPr lang="en-US" altLang="ja-JP" b="1" dirty="0" smtClean="0">
              <a:solidFill>
                <a:srgbClr val="0000FF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b="1" dirty="0">
                <a:solidFill>
                  <a:srgbClr val="0000FF"/>
                </a:solidFill>
                <a:latin typeface="+mn-ea"/>
                <a:ea typeface="+mn-ea"/>
              </a:rPr>
              <a:t>　</a:t>
            </a:r>
            <a:r>
              <a:rPr lang="ja-JP" altLang="en-US" b="1" dirty="0" smtClean="0">
                <a:solidFill>
                  <a:srgbClr val="0000FF"/>
                </a:solidFill>
                <a:latin typeface="+mn-ea"/>
                <a:ea typeface="+mn-ea"/>
              </a:rPr>
              <a:t>　　　（援助国側の提唱者、報告書の提出など主体的な事業参加等）</a:t>
            </a:r>
            <a:endParaRPr lang="en-US" altLang="ja-JP" b="1" dirty="0" smtClean="0">
              <a:solidFill>
                <a:srgbClr val="0000FF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rgbClr val="0000FF"/>
                </a:solidFill>
                <a:latin typeface="+mn-ea"/>
                <a:ea typeface="+mn-ea"/>
              </a:rPr>
              <a:t>　</a:t>
            </a:r>
            <a:r>
              <a:rPr lang="ja-JP" altLang="en-US" dirty="0" smtClean="0">
                <a:solidFill>
                  <a:srgbClr val="0000FF"/>
                </a:solidFill>
                <a:latin typeface="+mn-ea"/>
                <a:ea typeface="+mn-ea"/>
              </a:rPr>
              <a:t>　　　</a:t>
            </a:r>
            <a:r>
              <a:rPr lang="ja-JP" altLang="en-US" b="1" dirty="0" smtClean="0">
                <a:solidFill>
                  <a:srgbClr val="0000FF"/>
                </a:solidFill>
                <a:latin typeface="+mn-ea"/>
                <a:ea typeface="+mn-ea"/>
              </a:rPr>
              <a:t>⇒</a:t>
            </a:r>
            <a:r>
              <a:rPr lang="ja-JP" altLang="en-US" b="1" dirty="0" smtClean="0">
                <a:solidFill>
                  <a:srgbClr val="0000FF"/>
                </a:solidFill>
                <a:latin typeface="+mn-ea"/>
              </a:rPr>
              <a:t>次</a:t>
            </a:r>
            <a:r>
              <a:rPr lang="ja-JP" altLang="en-US" b="1" dirty="0">
                <a:solidFill>
                  <a:srgbClr val="0000FF"/>
                </a:solidFill>
                <a:latin typeface="+mn-ea"/>
              </a:rPr>
              <a:t>年度ハンドブックに掲載</a:t>
            </a:r>
            <a:r>
              <a:rPr lang="ja-JP" altLang="en-US" b="1" dirty="0" smtClean="0">
                <a:solidFill>
                  <a:srgbClr val="0000FF"/>
                </a:solidFill>
                <a:latin typeface="+mn-ea"/>
              </a:rPr>
              <a:t>予定</a:t>
            </a:r>
            <a:r>
              <a:rPr lang="ja-JP" altLang="en-US" dirty="0">
                <a:solidFill>
                  <a:srgbClr val="0000FF"/>
                </a:solidFill>
                <a:latin typeface="+mn-ea"/>
                <a:ea typeface="+mn-ea"/>
              </a:rPr>
              <a:t>　</a:t>
            </a:r>
            <a:r>
              <a:rPr lang="ja-JP" altLang="en-US" dirty="0" smtClean="0">
                <a:solidFill>
                  <a:srgbClr val="0000FF"/>
                </a:solidFill>
                <a:latin typeface="+mn-ea"/>
                <a:ea typeface="+mn-ea"/>
              </a:rPr>
              <a:t>　　　</a:t>
            </a:r>
            <a:endParaRPr lang="en-US" altLang="ja-JP" dirty="0" smtClean="0">
              <a:solidFill>
                <a:srgbClr val="0000FF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+mn-ea"/>
                <a:ea typeface="+mn-ea"/>
              </a:rPr>
              <a:t>　</a:t>
            </a:r>
            <a:endParaRPr lang="en-US" altLang="ja-JP" dirty="0" smtClean="0">
              <a:ea typeface="ヒラギノ角ゴ Pro W3"/>
            </a:endParaRPr>
          </a:p>
        </p:txBody>
      </p:sp>
      <p:sp>
        <p:nvSpPr>
          <p:cNvPr id="5" name="Rectangle 10"/>
          <p:cNvSpPr txBox="1">
            <a:spLocks noChangeArrowheads="1"/>
          </p:cNvSpPr>
          <p:nvPr/>
        </p:nvSpPr>
        <p:spPr bwMode="auto">
          <a:xfrm>
            <a:off x="152400" y="5181600"/>
            <a:ext cx="8915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⑦</a:t>
            </a:r>
            <a:r>
              <a:rPr lang="ja-JP" altLang="en-US" sz="3200" b="1" dirty="0" smtClean="0">
                <a:latin typeface="+mn-ea"/>
                <a:ea typeface="+mn-ea"/>
              </a:rPr>
              <a:t>　</a:t>
            </a:r>
            <a:r>
              <a:rPr lang="ja-JP" altLang="en-US" sz="3200" dirty="0" smtClean="0">
                <a:latin typeface="+mn-ea"/>
                <a:ea typeface="+mn-ea"/>
              </a:rPr>
              <a:t>特定</a:t>
            </a:r>
            <a:r>
              <a:rPr lang="ja-JP" altLang="en-US" sz="3200" dirty="0">
                <a:latin typeface="+mn-ea"/>
                <a:ea typeface="+mn-ea"/>
              </a:rPr>
              <a:t>国（インド、フィリピン）に関する</a:t>
            </a: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特記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事項</a:t>
            </a:r>
            <a:endParaRPr lang="en-US" altLang="ja-JP" sz="3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r"/>
            <a:r>
              <a:rPr lang="ja-JP" altLang="en-US" dirty="0">
                <a:ea typeface="ヒラギノ角ゴ Pro W3"/>
              </a:rPr>
              <a:t>　</a:t>
            </a:r>
            <a:r>
              <a:rPr lang="en-US" altLang="ja-JP" b="1" dirty="0">
                <a:solidFill>
                  <a:srgbClr val="0070C0"/>
                </a:solidFill>
                <a:ea typeface="ヒラギノ角ゴ Pro W3"/>
              </a:rPr>
              <a:t>※</a:t>
            </a:r>
            <a:r>
              <a:rPr lang="ja-JP" altLang="en-US" b="1" dirty="0" smtClean="0">
                <a:solidFill>
                  <a:srgbClr val="0070C0"/>
                </a:solidFill>
                <a:ea typeface="ヒラギノ角ゴ Pro W3"/>
              </a:rPr>
              <a:t>「</a:t>
            </a:r>
            <a:r>
              <a:rPr lang="ja-JP" altLang="en-US" b="1" dirty="0">
                <a:solidFill>
                  <a:srgbClr val="0070C0"/>
                </a:solidFill>
                <a:ea typeface="ヒラギノ角ゴ Pro W3"/>
              </a:rPr>
              <a:t>授与と受諾の条件</a:t>
            </a:r>
            <a:r>
              <a:rPr lang="ja-JP" altLang="en-US" b="1" dirty="0" smtClean="0">
                <a:solidFill>
                  <a:srgbClr val="0070C0"/>
                </a:solidFill>
                <a:ea typeface="ヒラギノ角ゴ Pro W3"/>
              </a:rPr>
              <a:t>」を参照</a:t>
            </a:r>
            <a:endParaRPr lang="en-US" altLang="ja-JP" b="1" dirty="0">
              <a:solidFill>
                <a:srgbClr val="0070C0"/>
              </a:solidFill>
              <a:ea typeface="ヒラギノ角ゴ Pro W3"/>
            </a:endParaRPr>
          </a:p>
          <a:p>
            <a:endParaRPr lang="en-US" altLang="ja-JP" dirty="0" smtClean="0">
              <a:ea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111076151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228600"/>
            <a:ext cx="9144000" cy="8382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 eaLnBrk="1" hangingPunct="1"/>
            <a:r>
              <a:rPr lang="ja-JP" altLang="en-US" sz="4000" b="1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新型コロナ関連のプロジェクト</a:t>
            </a:r>
            <a:endParaRPr lang="ja-JP" altLang="en-US" sz="40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7411" name="Rectangle 10"/>
          <p:cNvSpPr txBox="1">
            <a:spLocks noChangeArrowheads="1"/>
          </p:cNvSpPr>
          <p:nvPr/>
        </p:nvSpPr>
        <p:spPr bwMode="auto">
          <a:xfrm>
            <a:off x="152400" y="1371600"/>
            <a:ext cx="8915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r>
              <a:rPr lang="ja-JP" altLang="en-US" sz="2800" dirty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新型コロナウイルス関連のプロジェクトにグローバル補助金を</a:t>
            </a:r>
            <a:r>
              <a:rPr lang="ja-JP" altLang="en-US" sz="2800" dirty="0" smtClean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活用</a:t>
            </a:r>
            <a:endParaRPr lang="en-US" altLang="ja-JP" sz="2800" dirty="0" smtClean="0">
              <a:solidFill>
                <a:srgbClr val="0000FF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ja-JP" altLang="en-US" dirty="0"/>
          </a:p>
          <a:p>
            <a:r>
              <a:rPr lang="ja-JP" altLang="en-US" dirty="0" smtClean="0"/>
              <a:t>１）グローバル補助金で、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医療物資の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購入を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援助</a:t>
            </a:r>
            <a:r>
              <a:rPr lang="ja-JP" altLang="en-US" dirty="0" smtClean="0"/>
              <a:t>　など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 smtClean="0"/>
              <a:t>２）ロータリー財団（</a:t>
            </a:r>
            <a:r>
              <a:rPr lang="en-US" altLang="ja-JP" dirty="0" smtClean="0"/>
              <a:t>TRF</a:t>
            </a:r>
            <a:r>
              <a:rPr lang="ja-JP" altLang="en-US" dirty="0" smtClean="0"/>
              <a:t>）は</a:t>
            </a:r>
            <a:r>
              <a:rPr lang="ja-JP" altLang="en-US" dirty="0"/>
              <a:t>、新型コロナウイルスに取り組むための新規のグローバル補助金について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、要件を緩和</a:t>
            </a:r>
            <a:r>
              <a:rPr lang="ja-JP" altLang="en-US" dirty="0" smtClean="0"/>
              <a:t>（実施</a:t>
            </a:r>
            <a:r>
              <a:rPr lang="ja-JP" altLang="en-US" dirty="0"/>
              <a:t>国外からの資金を</a:t>
            </a:r>
            <a:r>
              <a:rPr lang="en-US" altLang="ja-JP" dirty="0"/>
              <a:t>30</a:t>
            </a:r>
            <a:r>
              <a:rPr lang="ja-JP" altLang="en-US" dirty="0"/>
              <a:t>％とする要件を適用</a:t>
            </a:r>
            <a:r>
              <a:rPr lang="ja-JP" altLang="en-US" dirty="0" smtClean="0"/>
              <a:t>しない）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３）実施</a:t>
            </a:r>
            <a:r>
              <a:rPr lang="ja-JP" altLang="en-US" dirty="0"/>
              <a:t>国と援助国の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双方の提唱者</a:t>
            </a:r>
            <a:r>
              <a:rPr lang="ja-JP" altLang="en-US" dirty="0"/>
              <a:t>が</a:t>
            </a:r>
            <a:r>
              <a:rPr lang="ja-JP" altLang="en-US" dirty="0" smtClean="0"/>
              <a:t>必要</a:t>
            </a:r>
            <a:endParaRPr lang="ja-JP" altLang="en-US" dirty="0"/>
          </a:p>
          <a:p>
            <a:endParaRPr lang="ja-JP" altLang="en-US" sz="2000" dirty="0">
              <a:effectLst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28600" y="5247382"/>
            <a:ext cx="861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参照：ロータリーの</a:t>
            </a:r>
            <a:r>
              <a:rPr kumimoji="1" lang="en-US" altLang="ja-JP" b="1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Web</a:t>
            </a:r>
            <a:r>
              <a:rPr kumimoji="1" lang="ja-JP" altLang="en-US" b="1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サイト</a:t>
            </a:r>
            <a:endParaRPr kumimoji="1" lang="en-US" altLang="ja-JP" b="1" dirty="0" smtClean="0">
              <a:solidFill>
                <a:srgbClr val="0070C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en-US" altLang="ja-JP" sz="2000" b="1" dirty="0" smtClean="0">
                <a:solidFill>
                  <a:srgbClr val="0070C0"/>
                </a:solidFill>
              </a:rPr>
              <a:t>https</a:t>
            </a:r>
            <a:r>
              <a:rPr kumimoji="1" lang="en-US" altLang="ja-JP" sz="2000" b="1" dirty="0">
                <a:solidFill>
                  <a:srgbClr val="0070C0"/>
                </a:solidFill>
              </a:rPr>
              <a:t>://www.rotary.org/ja/rotary-and-coronavirus-impact-frequently-asked-questions</a:t>
            </a:r>
            <a:endParaRPr kumimoji="1" lang="ja-JP" altLang="en-US" sz="2000" b="1" dirty="0">
              <a:solidFill>
                <a:srgbClr val="005D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71151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04800" y="2826603"/>
            <a:ext cx="876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ご清聴ありがとうございました。</a:t>
            </a:r>
          </a:p>
        </p:txBody>
      </p:sp>
    </p:spTree>
    <p:extLst>
      <p:ext uri="{BB962C8B-B14F-4D97-AF65-F5344CB8AC3E}">
        <p14:creationId xmlns:p14="http://schemas.microsoft.com/office/powerpoint/2010/main" val="4073776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228600"/>
            <a:ext cx="9144000" cy="8382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 eaLnBrk="1" hangingPunct="1"/>
            <a:r>
              <a:rPr lang="ja-JP" altLang="en-US" sz="4000" b="1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グローバル補助金の事業概要</a:t>
            </a:r>
            <a:endParaRPr lang="ja-JP" altLang="en-US" sz="40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7411" name="Rectangle 10"/>
          <p:cNvSpPr txBox="1">
            <a:spLocks noChangeArrowheads="1"/>
          </p:cNvSpPr>
          <p:nvPr/>
        </p:nvSpPr>
        <p:spPr bwMode="auto">
          <a:xfrm>
            <a:off x="152400" y="1507073"/>
            <a:ext cx="89916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 eaLnBrk="1" hangingPunct="1">
              <a:spcAft>
                <a:spcPts val="0"/>
              </a:spcAft>
              <a:defRPr/>
            </a:pPr>
            <a:endParaRPr lang="en-US" altLang="ja-JP" sz="2000" dirty="0" smtClean="0">
              <a:solidFill>
                <a:schemeClr val="tx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200" indent="-457200">
              <a:buFont typeface="Wingdings" panose="05000000000000000000" pitchFamily="2" charset="2"/>
              <a:buChar char="n"/>
            </a:pPr>
            <a:r>
              <a:rPr lang="ja-JP" altLang="en-US" sz="2800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援助国と実施国のロータリークラブが協力</a:t>
            </a:r>
            <a:endParaRPr lang="en-US" altLang="ja-JP" sz="2800" dirty="0" smtClean="0">
              <a:solidFill>
                <a:schemeClr val="tx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2800" dirty="0"/>
          </a:p>
          <a:p>
            <a:pPr marL="457200" indent="-457200">
              <a:buFont typeface="Wingdings" panose="05000000000000000000" pitchFamily="2" charset="2"/>
              <a:buChar char="n"/>
            </a:pPr>
            <a:r>
              <a:rPr lang="ja-JP" altLang="en-US" sz="2800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事業の内容がロータリーの「</a:t>
            </a:r>
            <a:r>
              <a:rPr lang="ja-JP" altLang="en-US" sz="2800" b="1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重点項目」</a:t>
            </a:r>
            <a:r>
              <a:rPr lang="ja-JP" altLang="en-US" sz="2800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に合致</a:t>
            </a:r>
            <a:endParaRPr lang="en-US" altLang="ja-JP" sz="2800" dirty="0">
              <a:solidFill>
                <a:schemeClr val="tx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ja-JP" altLang="en-US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現在、６つの重点分野</a:t>
            </a:r>
            <a:endParaRPr lang="en-US" altLang="ja-JP" dirty="0" smtClean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ja-JP" altLang="en-US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「環境の保全」が</a:t>
            </a:r>
            <a:r>
              <a:rPr lang="en-US" altLang="ja-JP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つ目の重点</a:t>
            </a:r>
            <a:r>
              <a:rPr lang="ja-JP" altLang="en-US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分野（</a:t>
            </a:r>
            <a:r>
              <a:rPr lang="en-US" altLang="ja-JP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2021.7~</a:t>
            </a:r>
            <a:r>
              <a:rPr lang="ja-JP" altLang="en-US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申請受付開始）</a:t>
            </a:r>
            <a:endParaRPr lang="en-US" altLang="ja-JP" dirty="0" smtClean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2800" dirty="0" smtClean="0">
              <a:solidFill>
                <a:schemeClr val="tx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200" indent="-457200">
              <a:buFont typeface="Wingdings" panose="05000000000000000000" pitchFamily="2" charset="2"/>
              <a:buChar char="n"/>
            </a:pPr>
            <a:r>
              <a:rPr lang="ja-JP" altLang="en-US" sz="2800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持続可能、測定可能な成果</a:t>
            </a:r>
            <a:endParaRPr lang="en-US" altLang="ja-JP" sz="2800" dirty="0" smtClean="0">
              <a:solidFill>
                <a:schemeClr val="tx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2800" dirty="0"/>
          </a:p>
          <a:p>
            <a:pPr marL="457200" indent="-457200">
              <a:buFont typeface="Wingdings" panose="05000000000000000000" pitchFamily="2" charset="2"/>
              <a:buChar char="n"/>
            </a:pPr>
            <a:r>
              <a:rPr lang="ja-JP" altLang="en-US" sz="2800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大規模な国際的活動</a:t>
            </a:r>
            <a:endParaRPr lang="en-US" altLang="ja-JP" sz="2800" dirty="0" smtClean="0">
              <a:solidFill>
                <a:schemeClr val="tx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（事業予算規模：</a:t>
            </a:r>
            <a:r>
              <a:rPr lang="en-US" altLang="ja-JP" sz="2800" b="1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2800" b="1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万㌦～</a:t>
            </a:r>
            <a:r>
              <a:rPr lang="ja-JP" altLang="en-US" sz="2800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おおむね</a:t>
            </a:r>
            <a:r>
              <a:rPr lang="en-US" altLang="ja-JP" sz="2800" b="1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80</a:t>
            </a:r>
            <a:r>
              <a:rPr lang="ja-JP" altLang="en-US" sz="2800" b="1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万㌦</a:t>
            </a:r>
            <a:r>
              <a:rPr lang="ja-JP" altLang="en-US" sz="2800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3200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dirty="0"/>
          </a:p>
          <a:p>
            <a:pPr>
              <a:buFont typeface="Wingdings" panose="05000000000000000000" pitchFamily="2" charset="2"/>
              <a:buNone/>
            </a:pPr>
            <a:endParaRPr lang="ja-JP" altLang="en-US" dirty="0"/>
          </a:p>
          <a:p>
            <a:pPr eaLnBrk="1" hangingPunct="1">
              <a:spcAft>
                <a:spcPts val="0"/>
              </a:spcAft>
              <a:defRPr/>
            </a:pPr>
            <a:endParaRPr lang="en-US" altLang="ja-JP" sz="2000" dirty="0" smtClean="0">
              <a:solidFill>
                <a:schemeClr val="tx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2000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2000" dirty="0" smtClean="0">
              <a:solidFill>
                <a:schemeClr val="tx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1066800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参照：</a:t>
            </a:r>
            <a:r>
              <a:rPr kumimoji="1" lang="en-US" altLang="ja-JP" sz="2800" b="1" dirty="0" smtClean="0">
                <a:solidFill>
                  <a:srgbClr val="0070C0"/>
                </a:solidFill>
              </a:rPr>
              <a:t>『</a:t>
            </a:r>
            <a:r>
              <a:rPr kumimoji="1" lang="ja-JP" altLang="en-US" sz="2800" b="1" dirty="0" smtClean="0">
                <a:solidFill>
                  <a:srgbClr val="0070C0"/>
                </a:solidFill>
              </a:rPr>
              <a:t>ロータリー財団ハンドブック</a:t>
            </a:r>
            <a:r>
              <a:rPr kumimoji="1" lang="en-US" altLang="ja-JP" sz="2800" b="1" dirty="0" smtClean="0">
                <a:solidFill>
                  <a:srgbClr val="0070C0"/>
                </a:solidFill>
              </a:rPr>
              <a:t>』</a:t>
            </a:r>
            <a:r>
              <a:rPr kumimoji="1" lang="ja-JP" altLang="en-US" sz="2800" b="1" dirty="0" smtClean="0">
                <a:solidFill>
                  <a:srgbClr val="0070C0"/>
                </a:solidFill>
              </a:rPr>
              <a:t>　</a:t>
            </a:r>
            <a:r>
              <a:rPr kumimoji="1" lang="en-US" altLang="ja-JP" sz="2800" b="1" dirty="0" smtClean="0">
                <a:solidFill>
                  <a:srgbClr val="005DAA"/>
                </a:solidFill>
              </a:rPr>
              <a:t>P27</a:t>
            </a:r>
            <a:endParaRPr kumimoji="1" lang="ja-JP" altLang="en-US" sz="2800" b="1" dirty="0">
              <a:solidFill>
                <a:srgbClr val="005D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35226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228600"/>
            <a:ext cx="9144000" cy="8382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 eaLnBrk="1" hangingPunct="1"/>
            <a:r>
              <a:rPr lang="ja-JP" altLang="en-US" sz="4000" b="1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グローバル補助金による活動の種類</a:t>
            </a:r>
            <a:endParaRPr lang="ja-JP" altLang="en-US" sz="40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7411" name="Rectangle 10"/>
          <p:cNvSpPr txBox="1">
            <a:spLocks noChangeArrowheads="1"/>
          </p:cNvSpPr>
          <p:nvPr/>
        </p:nvSpPr>
        <p:spPr bwMode="auto">
          <a:xfrm>
            <a:off x="533400" y="1600200"/>
            <a:ext cx="83058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 eaLnBrk="1" hangingPunct="1">
              <a:spcAft>
                <a:spcPts val="0"/>
              </a:spcAft>
              <a:defRPr/>
            </a:pPr>
            <a:endParaRPr lang="en-US" altLang="ja-JP" sz="2000" dirty="0" smtClean="0">
              <a:solidFill>
                <a:schemeClr val="tx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 smtClean="0">
              <a:solidFill>
                <a:srgbClr val="01B4E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600" dirty="0" smtClean="0">
                <a:solidFill>
                  <a:srgbClr val="01B4E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lang="ja-JP" altLang="en-US" sz="3600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3600" b="1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人道的プロジェクト</a:t>
            </a:r>
            <a:endParaRPr lang="en-US" altLang="ja-JP" sz="3600" b="1" dirty="0" smtClean="0">
              <a:solidFill>
                <a:schemeClr val="tx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3600" b="1" dirty="0" smtClean="0">
              <a:solidFill>
                <a:schemeClr val="tx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600" b="1" dirty="0">
                <a:solidFill>
                  <a:srgbClr val="01B4E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lang="ja-JP" altLang="en-US" sz="3600" b="1" dirty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3600" b="1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奨学金</a:t>
            </a:r>
            <a:endParaRPr lang="en-US" altLang="ja-JP" sz="3600" b="1" dirty="0">
              <a:solidFill>
                <a:schemeClr val="tx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3600" b="1" dirty="0" smtClean="0">
              <a:solidFill>
                <a:srgbClr val="01B4E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600" b="1" dirty="0" smtClean="0">
                <a:solidFill>
                  <a:srgbClr val="01B4E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lang="ja-JP" altLang="en-US" sz="3600" b="1" dirty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3600" b="1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職業研修チーム</a:t>
            </a:r>
            <a:endParaRPr lang="ja-JP" altLang="en-US" dirty="0"/>
          </a:p>
          <a:p>
            <a:pPr eaLnBrk="1" hangingPunct="1">
              <a:spcAft>
                <a:spcPts val="0"/>
              </a:spcAft>
              <a:defRPr/>
            </a:pPr>
            <a:endParaRPr lang="en-US" altLang="ja-JP" sz="2000" dirty="0" smtClean="0">
              <a:solidFill>
                <a:schemeClr val="tx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2000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2000" dirty="0" smtClean="0">
              <a:solidFill>
                <a:schemeClr val="tx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1066800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参照：</a:t>
            </a:r>
            <a:r>
              <a:rPr kumimoji="1" lang="en-US" altLang="ja-JP" sz="2800" b="1" dirty="0" smtClean="0">
                <a:solidFill>
                  <a:srgbClr val="0070C0"/>
                </a:solidFill>
              </a:rPr>
              <a:t>『</a:t>
            </a:r>
            <a:r>
              <a:rPr kumimoji="1" lang="ja-JP" altLang="en-US" sz="2800" b="1" dirty="0" smtClean="0">
                <a:solidFill>
                  <a:srgbClr val="0070C0"/>
                </a:solidFill>
              </a:rPr>
              <a:t>ロータリー財団ハンドブック</a:t>
            </a:r>
            <a:r>
              <a:rPr kumimoji="1" lang="en-US" altLang="ja-JP" sz="2800" b="1" dirty="0" smtClean="0">
                <a:solidFill>
                  <a:srgbClr val="0070C0"/>
                </a:solidFill>
              </a:rPr>
              <a:t>』</a:t>
            </a:r>
            <a:r>
              <a:rPr kumimoji="1" lang="ja-JP" altLang="en-US" sz="2800" b="1" dirty="0" smtClean="0">
                <a:solidFill>
                  <a:srgbClr val="0070C0"/>
                </a:solidFill>
              </a:rPr>
              <a:t>　</a:t>
            </a:r>
            <a:r>
              <a:rPr kumimoji="1" lang="en-US" altLang="ja-JP" sz="2800" b="1" dirty="0" smtClean="0">
                <a:solidFill>
                  <a:srgbClr val="005DAA"/>
                </a:solidFill>
              </a:rPr>
              <a:t>P27</a:t>
            </a:r>
            <a:endParaRPr kumimoji="1" lang="ja-JP" altLang="en-US" sz="2800" b="1" dirty="0">
              <a:solidFill>
                <a:srgbClr val="005D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5413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 eaLnBrk="1" hangingPunct="1"/>
            <a:endParaRPr lang="en-US" altLang="ja-JP" sz="3200" dirty="0" smtClea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/>
            <a:r>
              <a:rPr lang="ja-JP" altLang="en-US" sz="4000" dirty="0" smtClean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グローバル</a:t>
            </a:r>
            <a:r>
              <a:rPr lang="ja-JP" altLang="en-US" sz="4000" dirty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補助</a:t>
            </a:r>
            <a:r>
              <a:rPr lang="ja-JP" altLang="en-US" sz="4000" dirty="0" smtClean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金の要件</a:t>
            </a:r>
            <a:endParaRPr lang="en-US" altLang="ja-JP" sz="4000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eaLnBrk="1" hangingPunct="1"/>
            <a:endParaRPr lang="ja-JP" altLang="en-US" sz="3200" dirty="0">
              <a:solidFill>
                <a:srgbClr val="F61F08"/>
              </a:solidFill>
            </a:endParaRPr>
          </a:p>
        </p:txBody>
      </p:sp>
      <p:sp>
        <p:nvSpPr>
          <p:cNvPr id="17411" name="Rectangle 10"/>
          <p:cNvSpPr txBox="1">
            <a:spLocks noChangeArrowheads="1"/>
          </p:cNvSpPr>
          <p:nvPr/>
        </p:nvSpPr>
        <p:spPr bwMode="auto">
          <a:xfrm>
            <a:off x="533400" y="1589048"/>
            <a:ext cx="8305800" cy="5040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ja-JP" altLang="en-US" sz="3200" b="1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双方が参加資格の認定を受けること</a:t>
            </a:r>
            <a:endParaRPr lang="en-US" altLang="ja-JP" sz="3200" b="1" dirty="0" smtClean="0">
              <a:solidFill>
                <a:schemeClr val="tx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ja-JP" altLang="en-US" sz="3200" b="1" dirty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その他</a:t>
            </a:r>
            <a:r>
              <a:rPr lang="ja-JP" altLang="en-US" sz="3200" b="1" dirty="0" smtClean="0">
                <a:solidFill>
                  <a:schemeClr val="tx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の要件：</a:t>
            </a:r>
            <a:endParaRPr lang="en-US" altLang="ja-JP" sz="3200" b="1" dirty="0" smtClean="0">
              <a:latin typeface="+mj-lt"/>
            </a:endParaRPr>
          </a:p>
          <a:p>
            <a:pPr>
              <a:lnSpc>
                <a:spcPts val="4300"/>
              </a:lnSpc>
            </a:pPr>
            <a:r>
              <a:rPr lang="ja-JP" altLang="en-US" sz="2800" b="1" dirty="0" smtClean="0">
                <a:latin typeface="+mj-lt"/>
              </a:rPr>
              <a:t>①</a:t>
            </a:r>
            <a:r>
              <a:rPr lang="ja-JP" altLang="en-US" sz="28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重点分野</a:t>
            </a:r>
            <a:r>
              <a:rPr lang="ja-JP" altLang="en-US" sz="2800" b="1" dirty="0" smtClean="0"/>
              <a:t>に該当</a:t>
            </a:r>
            <a:endParaRPr lang="en-US" altLang="ja-JP" sz="2800" b="1" dirty="0" smtClean="0"/>
          </a:p>
          <a:p>
            <a:pPr>
              <a:lnSpc>
                <a:spcPts val="4300"/>
              </a:lnSpc>
            </a:pPr>
            <a:r>
              <a:rPr lang="ja-JP" altLang="en-US" sz="2800" b="1" dirty="0" smtClean="0"/>
              <a:t>②</a:t>
            </a:r>
            <a:r>
              <a:rPr lang="ja-JP" altLang="en-US" sz="28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持続</a:t>
            </a:r>
            <a:r>
              <a:rPr lang="ja-JP" altLang="en-US" sz="28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可能</a:t>
            </a:r>
            <a:r>
              <a:rPr lang="ja-JP" altLang="en-US" sz="2800" b="1" dirty="0" smtClean="0">
                <a:latin typeface="+mj-lt"/>
              </a:rPr>
              <a:t>で活動成果が長期的</a:t>
            </a:r>
            <a:r>
              <a:rPr lang="ja-JP" altLang="en-US" sz="2800" b="1" dirty="0">
                <a:latin typeface="+mj-lt"/>
              </a:rPr>
              <a:t>に</a:t>
            </a:r>
            <a:r>
              <a:rPr lang="ja-JP" altLang="en-US" sz="2800" b="1" dirty="0" smtClean="0">
                <a:latin typeface="+mj-lt"/>
              </a:rPr>
              <a:t>持続</a:t>
            </a:r>
            <a:endParaRPr lang="ja-JP" altLang="en-US" sz="2800" b="1" dirty="0">
              <a:latin typeface="+mj-lt"/>
            </a:endParaRPr>
          </a:p>
          <a:p>
            <a:pPr>
              <a:lnSpc>
                <a:spcPts val="4300"/>
              </a:lnSpc>
            </a:pPr>
            <a:r>
              <a:rPr lang="ja-JP" altLang="en-US" sz="2800" b="1" dirty="0" smtClean="0">
                <a:latin typeface="+mj-lt"/>
              </a:rPr>
              <a:t>③</a:t>
            </a:r>
            <a:r>
              <a:rPr lang="ja-JP" altLang="en-US" sz="28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測定</a:t>
            </a:r>
            <a:r>
              <a:rPr lang="ja-JP" altLang="en-US" sz="28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可能</a:t>
            </a:r>
            <a:r>
              <a:rPr lang="ja-JP" altLang="en-US" sz="2800" b="1" dirty="0">
                <a:latin typeface="+mj-lt"/>
              </a:rPr>
              <a:t>な</a:t>
            </a:r>
            <a:r>
              <a:rPr lang="ja-JP" altLang="en-US" sz="2800" b="1" dirty="0" smtClean="0">
                <a:latin typeface="+mj-lt"/>
              </a:rPr>
              <a:t>目標</a:t>
            </a:r>
            <a:endParaRPr lang="ja-JP" altLang="en-US" sz="2800" b="1" dirty="0">
              <a:latin typeface="+mj-lt"/>
            </a:endParaRPr>
          </a:p>
          <a:p>
            <a:pPr>
              <a:lnSpc>
                <a:spcPts val="4300"/>
              </a:lnSpc>
            </a:pPr>
            <a:r>
              <a:rPr lang="ja-JP" altLang="en-US" sz="2800" b="1" dirty="0" smtClean="0">
                <a:latin typeface="+mj-lt"/>
              </a:rPr>
              <a:t>④事前に</a:t>
            </a:r>
            <a:r>
              <a:rPr lang="ja-JP" altLang="en-US" sz="28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地域</a:t>
            </a:r>
            <a:r>
              <a:rPr lang="ja-JP" altLang="en-US" sz="28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社会の</a:t>
            </a:r>
            <a:r>
              <a:rPr lang="ja-JP" altLang="en-US" sz="28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ニーズを調査</a:t>
            </a:r>
            <a:endParaRPr lang="ja-JP" altLang="en-US" sz="2800" b="1" dirty="0">
              <a:latin typeface="+mj-lt"/>
            </a:endParaRPr>
          </a:p>
          <a:p>
            <a:pPr>
              <a:lnSpc>
                <a:spcPts val="4300"/>
              </a:lnSpc>
            </a:pPr>
            <a:r>
              <a:rPr lang="ja-JP" altLang="en-US" sz="2800" b="1" dirty="0" smtClean="0">
                <a:latin typeface="+mj-lt"/>
              </a:rPr>
              <a:t>⑤</a:t>
            </a:r>
            <a:r>
              <a:rPr lang="ja-JP" altLang="en-US" sz="2800" b="1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ロータリアン</a:t>
            </a:r>
            <a:r>
              <a:rPr lang="ja-JP" altLang="en-US" sz="2800" b="1" dirty="0">
                <a:latin typeface="+mj-lt"/>
              </a:rPr>
              <a:t>と地域社会の人々</a:t>
            </a:r>
            <a:r>
              <a:rPr lang="ja-JP" altLang="en-US" sz="2800" b="1" dirty="0" smtClean="0">
                <a:latin typeface="+mj-lt"/>
              </a:rPr>
              <a:t>の</a:t>
            </a:r>
            <a:r>
              <a:rPr lang="ja-JP" altLang="en-US" sz="28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積極的参加</a:t>
            </a:r>
            <a:endParaRPr lang="ja-JP" altLang="en-US" sz="28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4300"/>
              </a:lnSpc>
            </a:pPr>
            <a:r>
              <a:rPr lang="ja-JP" altLang="en-US" sz="2800" b="1" dirty="0" smtClean="0">
                <a:latin typeface="+mj-lt"/>
              </a:rPr>
              <a:t>⑥</a:t>
            </a:r>
            <a:r>
              <a:rPr lang="ja-JP" altLang="en-US" sz="28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「授与と受諾の条件」</a:t>
            </a:r>
            <a:r>
              <a:rPr lang="ja-JP" altLang="en-US" sz="2800" b="1" dirty="0" smtClean="0">
                <a:latin typeface="+mj-lt"/>
              </a:rPr>
              <a:t>の遵守</a:t>
            </a:r>
            <a:endParaRPr lang="ja-JP" altLang="ja-JP" sz="2800" b="1" dirty="0">
              <a:latin typeface="+mj-lt"/>
            </a:endParaRPr>
          </a:p>
          <a:p>
            <a:endParaRPr lang="en-US" altLang="ja-JP" sz="3200" dirty="0">
              <a:ea typeface="ヒラギノ角ゴ Pro W3"/>
              <a:cs typeface="Arial" panose="020B0604020202020204" pitchFamily="34" charset="0"/>
            </a:endParaRPr>
          </a:p>
          <a:p>
            <a:endParaRPr lang="en-US" altLang="ja-JP" sz="3200" dirty="0" smtClean="0">
              <a:solidFill>
                <a:schemeClr val="tx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1066800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参照：</a:t>
            </a:r>
            <a:r>
              <a:rPr kumimoji="1" lang="en-US" altLang="ja-JP" sz="2800" b="1" dirty="0" smtClean="0">
                <a:solidFill>
                  <a:srgbClr val="0070C0"/>
                </a:solidFill>
              </a:rPr>
              <a:t>『</a:t>
            </a:r>
            <a:r>
              <a:rPr kumimoji="1" lang="ja-JP" altLang="en-US" sz="2800" b="1" dirty="0" smtClean="0">
                <a:solidFill>
                  <a:srgbClr val="0070C0"/>
                </a:solidFill>
              </a:rPr>
              <a:t>ロータリー財団ハンドブック</a:t>
            </a:r>
            <a:r>
              <a:rPr kumimoji="1" lang="en-US" altLang="ja-JP" sz="2800" b="1" dirty="0" smtClean="0">
                <a:solidFill>
                  <a:srgbClr val="0070C0"/>
                </a:solidFill>
              </a:rPr>
              <a:t>』</a:t>
            </a:r>
            <a:r>
              <a:rPr kumimoji="1" lang="ja-JP" altLang="en-US" sz="2800" b="1" dirty="0" smtClean="0">
                <a:solidFill>
                  <a:srgbClr val="0070C0"/>
                </a:solidFill>
              </a:rPr>
              <a:t>　</a:t>
            </a:r>
            <a:r>
              <a:rPr kumimoji="1" lang="en-US" altLang="ja-JP" sz="2800" b="1" dirty="0" smtClean="0">
                <a:solidFill>
                  <a:srgbClr val="0070C0"/>
                </a:solidFill>
              </a:rPr>
              <a:t>P27</a:t>
            </a:r>
            <a:endParaRPr kumimoji="1" lang="ja-JP" alt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53245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 eaLnBrk="1" hangingPunct="1"/>
            <a:endParaRPr lang="en-US" altLang="ja-JP" sz="3200" dirty="0" smtClea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/>
            <a:r>
              <a:rPr lang="ja-JP" altLang="en-US" sz="4000" dirty="0" smtClean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申請までの流れ（</a:t>
            </a:r>
            <a:r>
              <a:rPr lang="en-US" altLang="ja-JP" sz="4000" dirty="0" smtClean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</a:t>
            </a:r>
            <a:r>
              <a:rPr lang="ja-JP" altLang="en-US" sz="4000" dirty="0" smtClean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</a:t>
            </a:r>
            <a:endParaRPr lang="en-US" altLang="ja-JP" sz="4000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eaLnBrk="1" hangingPunct="1"/>
            <a:endParaRPr lang="ja-JP" altLang="en-US" sz="3200" dirty="0">
              <a:solidFill>
                <a:srgbClr val="F61F08"/>
              </a:solidFill>
            </a:endParaRPr>
          </a:p>
        </p:txBody>
      </p:sp>
      <p:sp>
        <p:nvSpPr>
          <p:cNvPr id="17411" name="Rectangle 10"/>
          <p:cNvSpPr txBox="1">
            <a:spLocks noChangeArrowheads="1"/>
          </p:cNvSpPr>
          <p:nvPr/>
        </p:nvSpPr>
        <p:spPr bwMode="auto">
          <a:xfrm>
            <a:off x="533400" y="1828800"/>
            <a:ext cx="8382000" cy="2367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n"/>
            </a:pP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クラブは、地区財団委に「地区審査」のための書類を提出。</a:t>
            </a:r>
            <a:endParaRPr lang="en-US" altLang="ja-JP" sz="3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dirty="0" smtClean="0">
                <a:latin typeface="+mj-lt"/>
              </a:rPr>
              <a:t>        提出書類：①「グルーバル</a:t>
            </a:r>
            <a:r>
              <a:rPr lang="ja-JP" altLang="en-US" dirty="0">
                <a:latin typeface="+mj-lt"/>
              </a:rPr>
              <a:t>補助金事業</a:t>
            </a:r>
            <a:r>
              <a:rPr lang="ja-JP" altLang="en-US" dirty="0" smtClean="0">
                <a:latin typeface="+mj-lt"/>
              </a:rPr>
              <a:t>計画書」（様式</a:t>
            </a:r>
            <a:r>
              <a:rPr lang="en-US" altLang="ja-JP" dirty="0" smtClean="0">
                <a:latin typeface="+mj-lt"/>
              </a:rPr>
              <a:t>501</a:t>
            </a:r>
            <a:r>
              <a:rPr lang="ja-JP" altLang="en-US" dirty="0" smtClean="0">
                <a:latin typeface="+mj-lt"/>
              </a:rPr>
              <a:t>）</a:t>
            </a:r>
            <a:r>
              <a:rPr lang="en-US" altLang="ja-JP" dirty="0" smtClean="0">
                <a:latin typeface="+mj-lt"/>
              </a:rPr>
              <a:t>  </a:t>
            </a:r>
          </a:p>
          <a:p>
            <a:r>
              <a:rPr lang="en-US" altLang="ja-JP" dirty="0">
                <a:latin typeface="+mj-lt"/>
              </a:rPr>
              <a:t> </a:t>
            </a:r>
            <a:r>
              <a:rPr lang="en-US" altLang="ja-JP" dirty="0" smtClean="0">
                <a:latin typeface="+mj-lt"/>
              </a:rPr>
              <a:t>               </a:t>
            </a:r>
            <a:r>
              <a:rPr lang="ja-JP" altLang="en-US" dirty="0" smtClean="0">
                <a:latin typeface="+mj-lt"/>
              </a:rPr>
              <a:t>　　</a:t>
            </a:r>
            <a:r>
              <a:rPr lang="ja-JP" altLang="en-US" dirty="0">
                <a:latin typeface="+mj-lt"/>
              </a:rPr>
              <a:t>　</a:t>
            </a:r>
            <a:r>
              <a:rPr lang="ja-JP" altLang="en-US" dirty="0" smtClean="0">
                <a:latin typeface="+mj-lt"/>
              </a:rPr>
              <a:t>　②「</a:t>
            </a:r>
            <a:r>
              <a:rPr lang="en-US" altLang="ja-JP" dirty="0" smtClean="0">
                <a:latin typeface="+mj-lt"/>
              </a:rPr>
              <a:t>DDF </a:t>
            </a:r>
            <a:r>
              <a:rPr lang="ja-JP" altLang="en-US" dirty="0">
                <a:latin typeface="+mj-lt"/>
              </a:rPr>
              <a:t>使用</a:t>
            </a:r>
            <a:r>
              <a:rPr lang="ja-JP" altLang="en-US" dirty="0" smtClean="0">
                <a:latin typeface="+mj-lt"/>
              </a:rPr>
              <a:t>申請書」（様式</a:t>
            </a:r>
            <a:r>
              <a:rPr lang="en-US" altLang="ja-JP" dirty="0" smtClean="0">
                <a:latin typeface="+mj-lt"/>
              </a:rPr>
              <a:t>511</a:t>
            </a:r>
            <a:r>
              <a:rPr lang="ja-JP" altLang="en-US" dirty="0" smtClean="0">
                <a:latin typeface="+mj-lt"/>
              </a:rPr>
              <a:t>）</a:t>
            </a:r>
            <a:endParaRPr lang="en-US" altLang="ja-JP" dirty="0" smtClean="0">
              <a:latin typeface="+mj-lt"/>
            </a:endParaRPr>
          </a:p>
          <a:p>
            <a:r>
              <a:rPr lang="ja-JP" altLang="en-US" dirty="0">
                <a:latin typeface="+mj-lt"/>
              </a:rPr>
              <a:t>　</a:t>
            </a:r>
            <a:r>
              <a:rPr lang="ja-JP" altLang="en-US" dirty="0" smtClean="0">
                <a:latin typeface="+mj-lt"/>
              </a:rPr>
              <a:t>　         　　　　 ③</a:t>
            </a:r>
            <a:r>
              <a:rPr lang="en-US" altLang="ja-JP" dirty="0" smtClean="0">
                <a:latin typeface="+mj-lt"/>
              </a:rPr>
              <a:t>『</a:t>
            </a:r>
            <a:r>
              <a:rPr lang="ja-JP" altLang="en-US" dirty="0">
                <a:latin typeface="+mj-lt"/>
              </a:rPr>
              <a:t>地域社会調査の結果フォーム</a:t>
            </a:r>
            <a:r>
              <a:rPr lang="en-US" altLang="ja-JP" dirty="0">
                <a:latin typeface="+mj-lt"/>
              </a:rPr>
              <a:t>』 </a:t>
            </a:r>
            <a:endParaRPr lang="en-US" altLang="ja-JP" dirty="0" smtClean="0">
              <a:latin typeface="+mj-lt"/>
            </a:endParaRPr>
          </a:p>
          <a:p>
            <a:endParaRPr lang="en-US" altLang="ja-JP" dirty="0" smtClean="0">
              <a:latin typeface="+mj-lt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6200" y="122938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参照：</a:t>
            </a:r>
            <a:r>
              <a:rPr kumimoji="1" lang="en-US" altLang="ja-JP" sz="2800" b="1" dirty="0" smtClean="0">
                <a:solidFill>
                  <a:srgbClr val="0070C0"/>
                </a:solidFill>
              </a:rPr>
              <a:t>『</a:t>
            </a:r>
            <a:r>
              <a:rPr kumimoji="1" lang="ja-JP" altLang="en-US" sz="2800" b="1" dirty="0" smtClean="0">
                <a:solidFill>
                  <a:srgbClr val="0070C0"/>
                </a:solidFill>
              </a:rPr>
              <a:t>ロータリー財団ハンドブック</a:t>
            </a:r>
            <a:r>
              <a:rPr kumimoji="1" lang="en-US" altLang="ja-JP" sz="2800" b="1" dirty="0" smtClean="0">
                <a:solidFill>
                  <a:srgbClr val="0070C0"/>
                </a:solidFill>
              </a:rPr>
              <a:t>』</a:t>
            </a:r>
            <a:r>
              <a:rPr kumimoji="1" lang="ja-JP" altLang="en-US" sz="2800" b="1" dirty="0" smtClean="0">
                <a:solidFill>
                  <a:srgbClr val="0070C0"/>
                </a:solidFill>
              </a:rPr>
              <a:t>　</a:t>
            </a:r>
            <a:r>
              <a:rPr kumimoji="1" lang="en-US" altLang="ja-JP" sz="2800" b="1" dirty="0" smtClean="0">
                <a:solidFill>
                  <a:srgbClr val="0070C0"/>
                </a:solidFill>
              </a:rPr>
              <a:t>P29</a:t>
            </a:r>
            <a:endParaRPr kumimoji="1" lang="ja-JP" altLang="en-US" sz="2800" b="1" dirty="0">
              <a:solidFill>
                <a:srgbClr val="0070C0"/>
              </a:solidFill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228600" y="4343400"/>
            <a:ext cx="8915400" cy="1590020"/>
            <a:chOff x="228600" y="4343400"/>
            <a:chExt cx="8915400" cy="1590020"/>
          </a:xfrm>
        </p:grpSpPr>
        <p:sp>
          <p:nvSpPr>
            <p:cNvPr id="7" name="正方形/長方形 6"/>
            <p:cNvSpPr/>
            <p:nvPr/>
          </p:nvSpPr>
          <p:spPr>
            <a:xfrm>
              <a:off x="609600" y="5410200"/>
              <a:ext cx="822960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2800" b="1" dirty="0">
                  <a:solidFill>
                    <a:srgbClr val="0000FF"/>
                  </a:solidFill>
                </a:rPr>
                <a:t>http://www.rid2790.jp/2019/iinkai/z_global.html</a:t>
              </a:r>
              <a:endParaRPr lang="ja-JP" alt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228600" y="4343400"/>
              <a:ext cx="891540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dirty="0" smtClean="0"/>
                <a:t>※『</a:t>
              </a:r>
              <a:r>
                <a:rPr lang="ja-JP" altLang="en-US" dirty="0" smtClean="0"/>
                <a:t>ハンドブック</a:t>
              </a:r>
              <a:r>
                <a:rPr lang="en-US" altLang="ja-JP" dirty="0" smtClean="0"/>
                <a:t>』</a:t>
              </a:r>
              <a:r>
                <a:rPr lang="ja-JP" altLang="en-US" dirty="0" smtClean="0"/>
                <a:t>中の提出書類（様式）については、</a:t>
              </a:r>
              <a:r>
                <a:rPr lang="en-US" altLang="ja-JP" dirty="0" smtClean="0"/>
                <a:t>2790</a:t>
              </a:r>
              <a:r>
                <a:rPr lang="ja-JP" altLang="en-US" dirty="0" smtClean="0"/>
                <a:t>地区</a:t>
              </a:r>
              <a:r>
                <a:rPr lang="en-US" altLang="ja-JP" dirty="0" smtClean="0"/>
                <a:t>Web</a:t>
              </a:r>
              <a:r>
                <a:rPr lang="ja-JP" altLang="en-US" dirty="0" smtClean="0"/>
                <a:t>サイトに掲載：</a:t>
              </a:r>
              <a:endParaRPr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4842848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57200" y="4191000"/>
            <a:ext cx="8534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ja-JP" altLang="en-US" sz="32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クラブは、</a:t>
            </a:r>
            <a:r>
              <a:rPr lang="en-US" altLang="ja-JP" sz="32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TRF</a:t>
            </a:r>
            <a:r>
              <a:rPr lang="ja-JP" altLang="en-US" sz="32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に申請（ガバナー等の承認</a:t>
            </a:r>
            <a:r>
              <a:rPr lang="ja-JP" altLang="en-US" sz="3200" b="1" dirty="0">
                <a:solidFill>
                  <a:prstClr val="black"/>
                </a:solidFill>
                <a:latin typeface="+mj-ea"/>
                <a:ea typeface="+mj-ea"/>
              </a:rPr>
              <a:t>）</a:t>
            </a:r>
            <a:endParaRPr lang="en-US" altLang="ja-JP" sz="3200" b="1" dirty="0">
              <a:solidFill>
                <a:prstClr val="black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ja-JP" b="1" dirty="0" smtClean="0">
                <a:latin typeface="+mj-ea"/>
                <a:ea typeface="+mj-ea"/>
              </a:rPr>
              <a:t>※</a:t>
            </a:r>
            <a:r>
              <a:rPr lang="ja-JP" altLang="en-US" dirty="0" smtClean="0">
                <a:latin typeface="+mj-ea"/>
                <a:ea typeface="+mj-ea"/>
              </a:rPr>
              <a:t>年間</a:t>
            </a:r>
            <a:r>
              <a:rPr lang="ja-JP" altLang="en-US" dirty="0">
                <a:latin typeface="+mj-ea"/>
                <a:ea typeface="+mj-ea"/>
              </a:rPr>
              <a:t>を通じ</a:t>
            </a:r>
            <a:r>
              <a:rPr lang="ja-JP" altLang="en-US" b="1" dirty="0">
                <a:latin typeface="+mj-ea"/>
                <a:ea typeface="+mj-ea"/>
              </a:rPr>
              <a:t>随時申請が</a:t>
            </a:r>
            <a:r>
              <a:rPr lang="ja-JP" altLang="en-US" b="1" dirty="0" smtClean="0">
                <a:latin typeface="+mj-ea"/>
                <a:ea typeface="+mj-ea"/>
              </a:rPr>
              <a:t>可能</a:t>
            </a:r>
            <a:endParaRPr lang="en-US" altLang="ja-JP" b="1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ja-JP" b="1" dirty="0" smtClean="0">
                <a:latin typeface="+mj-ea"/>
                <a:ea typeface="+mj-ea"/>
              </a:rPr>
              <a:t>※</a:t>
            </a:r>
            <a:r>
              <a:rPr lang="ja-JP" altLang="en-US" dirty="0" smtClean="0">
                <a:latin typeface="+mj-ea"/>
                <a:ea typeface="+mj-ea"/>
              </a:rPr>
              <a:t>ロータリー</a:t>
            </a:r>
            <a:r>
              <a:rPr lang="ja-JP" altLang="en-US" dirty="0">
                <a:latin typeface="+mj-ea"/>
                <a:ea typeface="+mj-ea"/>
              </a:rPr>
              <a:t>財団（</a:t>
            </a:r>
            <a:r>
              <a:rPr lang="en-US" altLang="ja-JP" dirty="0">
                <a:latin typeface="+mj-ea"/>
                <a:ea typeface="+mj-ea"/>
              </a:rPr>
              <a:t>TRF</a:t>
            </a:r>
            <a:r>
              <a:rPr lang="ja-JP" altLang="en-US" dirty="0" smtClean="0">
                <a:latin typeface="+mj-ea"/>
                <a:ea typeface="+mj-ea"/>
              </a:rPr>
              <a:t>）による</a:t>
            </a:r>
            <a:r>
              <a:rPr lang="ja-JP" altLang="en-US" b="1" dirty="0" smtClean="0">
                <a:latin typeface="+mj-ea"/>
                <a:ea typeface="+mj-ea"/>
              </a:rPr>
              <a:t>直接審査</a:t>
            </a:r>
            <a:endParaRPr lang="en-US" altLang="ja-JP" b="1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 eaLnBrk="1" hangingPunct="1"/>
            <a:endParaRPr lang="en-US" altLang="ja-JP" sz="3200" dirty="0" smtClea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/>
            <a:r>
              <a:rPr lang="ja-JP" altLang="en-US" sz="4000" dirty="0" smtClean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申請までの流れ（</a:t>
            </a:r>
            <a:r>
              <a:rPr lang="en-US" altLang="ja-JP" sz="4000" dirty="0" smtClean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</a:t>
            </a:r>
            <a:r>
              <a:rPr lang="ja-JP" altLang="en-US" sz="4000" dirty="0" smtClean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</a:t>
            </a:r>
            <a:endParaRPr lang="en-US" altLang="ja-JP" sz="4000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eaLnBrk="1" hangingPunct="1"/>
            <a:endParaRPr lang="ja-JP" altLang="en-US" sz="3200" dirty="0">
              <a:solidFill>
                <a:srgbClr val="F61F08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57200" y="1947208"/>
            <a:ext cx="854102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地区財団委は、要件への合致等を確認。</a:t>
            </a:r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b="1" dirty="0">
                <a:latin typeface="+mj-ea"/>
                <a:ea typeface="+mj-ea"/>
              </a:rPr>
              <a:t>　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地区</a:t>
            </a: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財団委は、</a:t>
            </a:r>
            <a:r>
              <a:rPr lang="ja-JP" altLang="en-US" sz="3200" b="1" dirty="0">
                <a:latin typeface="+mj-ea"/>
                <a:ea typeface="+mj-ea"/>
              </a:rPr>
              <a:t>クラブの</a:t>
            </a:r>
            <a:r>
              <a:rPr lang="en-US" altLang="ja-JP" sz="3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WEB</a:t>
            </a: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申請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を承認</a:t>
            </a:r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b="1" dirty="0">
                <a:latin typeface="+mj-ea"/>
                <a:ea typeface="+mj-ea"/>
              </a:rPr>
              <a:t>　　</a:t>
            </a:r>
            <a:r>
              <a:rPr lang="ja-JP" altLang="en-US" dirty="0">
                <a:latin typeface="+mj-ea"/>
                <a:ea typeface="+mj-ea"/>
              </a:rPr>
              <a:t>（</a:t>
            </a:r>
            <a:r>
              <a:rPr lang="en-US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DDF</a:t>
            </a:r>
            <a:r>
              <a:rPr lang="ja-JP" altLang="en-US" dirty="0">
                <a:latin typeface="+mj-ea"/>
                <a:ea typeface="+mj-ea"/>
              </a:rPr>
              <a:t>（地区財団活動資金）</a:t>
            </a: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の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使用承認</a:t>
            </a:r>
            <a:r>
              <a:rPr lang="ja-JP" altLang="en-US" dirty="0" smtClean="0">
                <a:latin typeface="+mj-ea"/>
                <a:ea typeface="+mj-ea"/>
              </a:rPr>
              <a:t>を</a:t>
            </a:r>
            <a:r>
              <a:rPr lang="ja-JP" altLang="en-US" dirty="0">
                <a:latin typeface="+mj-ea"/>
                <a:ea typeface="+mj-ea"/>
              </a:rPr>
              <a:t>含む。）</a:t>
            </a:r>
            <a:endParaRPr lang="en-US" altLang="ja-JP" dirty="0">
              <a:latin typeface="+mj-ea"/>
              <a:ea typeface="+mj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6200" y="122938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70C0"/>
                </a:solidFill>
                <a:latin typeface="+mj-ea"/>
                <a:ea typeface="+mj-ea"/>
              </a:rPr>
              <a:t>参照：</a:t>
            </a:r>
            <a:r>
              <a:rPr kumimoji="1" lang="en-US" altLang="ja-JP" sz="2800" b="1" dirty="0" smtClean="0">
                <a:solidFill>
                  <a:srgbClr val="0070C0"/>
                </a:solidFill>
                <a:latin typeface="+mj-ea"/>
                <a:ea typeface="+mj-ea"/>
              </a:rPr>
              <a:t>『</a:t>
            </a:r>
            <a:r>
              <a:rPr kumimoji="1" lang="ja-JP" altLang="en-US" sz="2800" b="1" dirty="0" smtClean="0">
                <a:solidFill>
                  <a:srgbClr val="0070C0"/>
                </a:solidFill>
                <a:latin typeface="+mj-ea"/>
                <a:ea typeface="+mj-ea"/>
              </a:rPr>
              <a:t>ロータリー財団ハンドブック</a:t>
            </a:r>
            <a:r>
              <a:rPr kumimoji="1" lang="en-US" altLang="ja-JP" sz="2800" b="1" dirty="0" smtClean="0">
                <a:solidFill>
                  <a:srgbClr val="0070C0"/>
                </a:solidFill>
                <a:latin typeface="+mj-ea"/>
                <a:ea typeface="+mj-ea"/>
              </a:rPr>
              <a:t>』</a:t>
            </a:r>
            <a:r>
              <a:rPr kumimoji="1" lang="ja-JP" altLang="en-US" sz="2800" b="1" dirty="0" smtClean="0">
                <a:solidFill>
                  <a:srgbClr val="0070C0"/>
                </a:solidFill>
                <a:latin typeface="+mj-ea"/>
                <a:ea typeface="+mj-ea"/>
              </a:rPr>
              <a:t>　</a:t>
            </a:r>
            <a:r>
              <a:rPr kumimoji="1" lang="en-US" altLang="ja-JP" sz="2800" b="1" dirty="0" smtClean="0">
                <a:solidFill>
                  <a:srgbClr val="0070C0"/>
                </a:solidFill>
                <a:latin typeface="+mj-ea"/>
                <a:ea typeface="+mj-ea"/>
              </a:rPr>
              <a:t>P29</a:t>
            </a:r>
            <a:endParaRPr kumimoji="1" lang="ja-JP" altLang="en-US" sz="2800" b="1" dirty="0">
              <a:solidFill>
                <a:srgbClr val="0070C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128831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 eaLnBrk="1" hangingPunct="1"/>
            <a:endParaRPr lang="en-US" altLang="ja-JP" sz="3200" dirty="0" smtClea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/>
            <a:r>
              <a:rPr lang="ja-JP" altLang="en-US" sz="4000" dirty="0" smtClean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申請等に当たっての留意点（</a:t>
            </a:r>
            <a:r>
              <a:rPr lang="en-US" altLang="ja-JP" sz="4000" dirty="0" smtClean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</a:t>
            </a:r>
            <a:r>
              <a:rPr lang="ja-JP" altLang="en-US" sz="4000" dirty="0" smtClean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</a:t>
            </a:r>
            <a:endParaRPr lang="en-US" altLang="ja-JP" sz="4000" dirty="0" smtClean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eaLnBrk="1" hangingPunct="1"/>
            <a:endParaRPr lang="ja-JP" altLang="en-US" sz="3200" dirty="0">
              <a:solidFill>
                <a:srgbClr val="F61F08"/>
              </a:solidFill>
            </a:endParaRPr>
          </a:p>
        </p:txBody>
      </p:sp>
      <p:sp>
        <p:nvSpPr>
          <p:cNvPr id="17411" name="Rectangle 10"/>
          <p:cNvSpPr txBox="1">
            <a:spLocks noChangeArrowheads="1"/>
          </p:cNvSpPr>
          <p:nvPr/>
        </p:nvSpPr>
        <p:spPr bwMode="auto">
          <a:xfrm>
            <a:off x="228600" y="1208048"/>
            <a:ext cx="8915400" cy="1992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marL="514350" indent="-514350">
              <a:buFont typeface="+mj-ea"/>
              <a:buAutoNum type="circleNumDbPlain"/>
            </a:pP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地区財団委への事前情報提供</a:t>
            </a:r>
            <a:endParaRPr lang="en-US" altLang="ja-JP" sz="3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dirty="0">
                <a:solidFill>
                  <a:prstClr val="black"/>
                </a:solidFill>
                <a:latin typeface="+mn-ea"/>
                <a:ea typeface="+mn-ea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+mn-ea"/>
                <a:ea typeface="+mn-ea"/>
              </a:rPr>
              <a:t>　クラブ</a:t>
            </a:r>
            <a:r>
              <a:rPr lang="ja-JP" altLang="en-US" dirty="0">
                <a:solidFill>
                  <a:prstClr val="black"/>
                </a:solidFill>
                <a:latin typeface="+mn-ea"/>
                <a:ea typeface="+mn-ea"/>
              </a:rPr>
              <a:t>は</a:t>
            </a:r>
            <a:r>
              <a:rPr lang="ja-JP" altLang="en-US" dirty="0" smtClean="0">
                <a:solidFill>
                  <a:prstClr val="black"/>
                </a:solidFill>
                <a:latin typeface="+mn-ea"/>
                <a:ea typeface="+mn-ea"/>
              </a:rPr>
              <a:t>、</a:t>
            </a:r>
            <a:r>
              <a:rPr lang="en-US" altLang="ja-JP" dirty="0" smtClean="0">
                <a:solidFill>
                  <a:prstClr val="black"/>
                </a:solidFill>
                <a:latin typeface="+mn-ea"/>
                <a:ea typeface="+mn-ea"/>
              </a:rPr>
              <a:t>DDF</a:t>
            </a:r>
            <a:r>
              <a:rPr lang="ja-JP" altLang="en-US" dirty="0" smtClean="0">
                <a:solidFill>
                  <a:prstClr val="black"/>
                </a:solidFill>
                <a:latin typeface="+mn-ea"/>
                <a:ea typeface="+mn-ea"/>
              </a:rPr>
              <a:t>使用</a:t>
            </a:r>
            <a:r>
              <a:rPr lang="ja-JP" altLang="en-US" dirty="0">
                <a:solidFill>
                  <a:prstClr val="black"/>
                </a:solidFill>
                <a:latin typeface="+mn-ea"/>
                <a:ea typeface="+mn-ea"/>
              </a:rPr>
              <a:t>の有無、</a:t>
            </a:r>
            <a:r>
              <a:rPr lang="ja-JP" altLang="en-US" dirty="0" smtClean="0">
                <a:solidFill>
                  <a:prstClr val="black"/>
                </a:solidFill>
                <a:latin typeface="+mn-ea"/>
                <a:ea typeface="+mn-ea"/>
              </a:rPr>
              <a:t>代表提唱者</a:t>
            </a:r>
            <a:r>
              <a:rPr lang="ja-JP" altLang="en-US" dirty="0">
                <a:solidFill>
                  <a:prstClr val="black"/>
                </a:solidFill>
                <a:latin typeface="+mn-ea"/>
                <a:ea typeface="+mn-ea"/>
              </a:rPr>
              <a:t>となるか否かにかかわらず</a:t>
            </a:r>
            <a:r>
              <a:rPr lang="ja-JP" altLang="en-US" dirty="0" smtClean="0">
                <a:solidFill>
                  <a:prstClr val="black"/>
                </a:solidFill>
                <a:latin typeface="+mn-ea"/>
                <a:ea typeface="+mn-ea"/>
              </a:rPr>
              <a:t>、地区</a:t>
            </a:r>
            <a:r>
              <a:rPr lang="ja-JP" altLang="en-US" dirty="0">
                <a:solidFill>
                  <a:prstClr val="black"/>
                </a:solidFill>
                <a:latin typeface="+mn-ea"/>
                <a:ea typeface="+mn-ea"/>
              </a:rPr>
              <a:t>ロータリー財団委員会</a:t>
            </a:r>
            <a:r>
              <a:rPr lang="ja-JP" altLang="en-US" dirty="0" smtClean="0">
                <a:solidFill>
                  <a:prstClr val="black"/>
                </a:solidFill>
                <a:latin typeface="+mn-ea"/>
                <a:ea typeface="+mn-ea"/>
              </a:rPr>
              <a:t>に事前に情報提供</a:t>
            </a:r>
            <a:endParaRPr lang="en-US" altLang="ja-JP" dirty="0" smtClean="0">
              <a:solidFill>
                <a:prstClr val="black"/>
              </a:solidFill>
              <a:latin typeface="+mn-ea"/>
              <a:ea typeface="+mn-ea"/>
            </a:endParaRPr>
          </a:p>
          <a:p>
            <a:r>
              <a:rPr kumimoji="1" lang="ja-JP" altLang="en-US" sz="2800" b="1" dirty="0">
                <a:solidFill>
                  <a:srgbClr val="0070C0"/>
                </a:solidFill>
                <a:latin typeface="+mn-ea"/>
                <a:ea typeface="+mn-ea"/>
              </a:rPr>
              <a:t> </a:t>
            </a:r>
            <a:r>
              <a:rPr kumimoji="1" lang="ja-JP" altLang="en-US" sz="2800" b="1" dirty="0" smtClean="0">
                <a:solidFill>
                  <a:srgbClr val="0070C0"/>
                </a:solidFill>
                <a:latin typeface="+mn-ea"/>
                <a:ea typeface="+mn-ea"/>
              </a:rPr>
              <a:t>⇒</a:t>
            </a:r>
            <a:r>
              <a:rPr kumimoji="1" lang="en-US" altLang="ja-JP" sz="2800" b="1" dirty="0" smtClean="0">
                <a:solidFill>
                  <a:srgbClr val="0070C0"/>
                </a:solidFill>
                <a:latin typeface="+mn-ea"/>
                <a:ea typeface="+mn-ea"/>
              </a:rPr>
              <a:t>『</a:t>
            </a:r>
            <a:r>
              <a:rPr kumimoji="1" lang="ja-JP" altLang="en-US" sz="2800" b="1" dirty="0">
                <a:solidFill>
                  <a:srgbClr val="0070C0"/>
                </a:solidFill>
                <a:latin typeface="+mn-ea"/>
                <a:ea typeface="+mn-ea"/>
              </a:rPr>
              <a:t>ロータリー財団ハンドブック</a:t>
            </a:r>
            <a:r>
              <a:rPr kumimoji="1" lang="en-US" altLang="ja-JP" sz="2800" b="1" dirty="0">
                <a:solidFill>
                  <a:srgbClr val="0070C0"/>
                </a:solidFill>
                <a:latin typeface="+mn-ea"/>
                <a:ea typeface="+mn-ea"/>
              </a:rPr>
              <a:t>』</a:t>
            </a:r>
            <a:r>
              <a:rPr kumimoji="1" lang="ja-JP" altLang="en-US" sz="2800" b="1" dirty="0">
                <a:solidFill>
                  <a:srgbClr val="0070C0"/>
                </a:solidFill>
                <a:latin typeface="+mn-ea"/>
                <a:ea typeface="+mn-ea"/>
              </a:rPr>
              <a:t>　</a:t>
            </a:r>
            <a:r>
              <a:rPr kumimoji="1" lang="en-US" altLang="ja-JP" sz="2800" b="1" dirty="0" smtClean="0">
                <a:solidFill>
                  <a:srgbClr val="0070C0"/>
                </a:solidFill>
                <a:latin typeface="+mn-ea"/>
                <a:ea typeface="+mn-ea"/>
              </a:rPr>
              <a:t>P30</a:t>
            </a:r>
            <a:r>
              <a:rPr kumimoji="1" lang="ja-JP" altLang="en-US" sz="2800" b="1" dirty="0" smtClean="0">
                <a:solidFill>
                  <a:srgbClr val="0070C0"/>
                </a:solidFill>
                <a:latin typeface="+mn-ea"/>
                <a:ea typeface="+mn-ea"/>
              </a:rPr>
              <a:t>の</a:t>
            </a:r>
            <a:r>
              <a:rPr kumimoji="1" lang="en-US" altLang="ja-JP" sz="2800" b="1" dirty="0" smtClean="0">
                <a:solidFill>
                  <a:srgbClr val="0070C0"/>
                </a:solidFill>
                <a:latin typeface="+mn-ea"/>
                <a:ea typeface="+mn-ea"/>
              </a:rPr>
              <a:t>6-6</a:t>
            </a:r>
            <a:r>
              <a:rPr kumimoji="1" lang="ja-JP" altLang="en-US" sz="2800" b="1" dirty="0" smtClean="0">
                <a:solidFill>
                  <a:srgbClr val="0070C0"/>
                </a:solidFill>
                <a:latin typeface="+mn-ea"/>
                <a:ea typeface="+mn-ea"/>
              </a:rPr>
              <a:t>）を参照</a:t>
            </a:r>
            <a:endParaRPr kumimoji="1" lang="ja-JP" altLang="en-US" sz="2800" b="1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4" name="Rectangle 10"/>
          <p:cNvSpPr txBox="1">
            <a:spLocks noChangeArrowheads="1"/>
          </p:cNvSpPr>
          <p:nvPr/>
        </p:nvSpPr>
        <p:spPr bwMode="auto">
          <a:xfrm>
            <a:off x="228600" y="3537724"/>
            <a:ext cx="8915400" cy="2558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r>
              <a:rPr lang="ja-JP" altLang="en-US" sz="32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② 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ニーズ調査</a:t>
            </a:r>
            <a:r>
              <a:rPr lang="ja-JP" altLang="en-US" sz="3200" dirty="0">
                <a:latin typeface="+mn-ea"/>
                <a:ea typeface="+mn-ea"/>
              </a:rPr>
              <a:t>、</a:t>
            </a:r>
            <a:r>
              <a:rPr lang="ja-JP" altLang="en-US" sz="3200" dirty="0" smtClean="0">
                <a:latin typeface="+mn-ea"/>
                <a:ea typeface="+mn-ea"/>
              </a:rPr>
              <a:t>現地での事業</a:t>
            </a:r>
            <a:r>
              <a:rPr lang="ja-JP" altLang="en-US" sz="3200" dirty="0">
                <a:latin typeface="+mn-ea"/>
                <a:ea typeface="+mn-ea"/>
              </a:rPr>
              <a:t>の</a:t>
            </a:r>
            <a:r>
              <a:rPr lang="ja-JP" altLang="en-US" sz="3200" dirty="0" smtClean="0">
                <a:latin typeface="+mn-ea"/>
                <a:ea typeface="+mn-ea"/>
              </a:rPr>
              <a:t>確実性</a:t>
            </a:r>
            <a:endParaRPr lang="en-US" altLang="ja-JP" sz="3200" dirty="0" smtClean="0">
              <a:latin typeface="+mn-ea"/>
              <a:ea typeface="+mn-ea"/>
            </a:endParaRPr>
          </a:p>
          <a:p>
            <a:r>
              <a:rPr lang="ja-JP" altLang="en-US" dirty="0" smtClean="0">
                <a:latin typeface="+mn-ea"/>
                <a:ea typeface="+mn-ea"/>
              </a:rPr>
              <a:t>　　申請前</a:t>
            </a:r>
            <a:r>
              <a:rPr lang="ja-JP" altLang="en-US" dirty="0">
                <a:latin typeface="+mn-ea"/>
                <a:ea typeface="+mn-ea"/>
              </a:rPr>
              <a:t>に、地域社会のニーズ調査を</a:t>
            </a:r>
            <a:r>
              <a:rPr lang="ja-JP" altLang="en-US" dirty="0" smtClean="0">
                <a:latin typeface="+mn-ea"/>
                <a:ea typeface="+mn-ea"/>
              </a:rPr>
              <a:t>実施</a:t>
            </a:r>
            <a:endParaRPr lang="en-US" altLang="ja-JP" dirty="0">
              <a:latin typeface="+mn-ea"/>
              <a:ea typeface="+mn-ea"/>
            </a:endParaRPr>
          </a:p>
          <a:p>
            <a:r>
              <a:rPr lang="ja-JP" altLang="en-US" dirty="0">
                <a:latin typeface="+mn-ea"/>
                <a:ea typeface="+mn-ea"/>
              </a:rPr>
              <a:t>　　</a:t>
            </a:r>
            <a:r>
              <a:rPr lang="ja-JP" altLang="en-US" dirty="0" smtClean="0">
                <a:latin typeface="+mn-ea"/>
                <a:ea typeface="+mn-ea"/>
              </a:rPr>
              <a:t>（調査実施費用を</a:t>
            </a:r>
            <a:r>
              <a:rPr lang="ja-JP" altLang="en-US" b="1" dirty="0" smtClean="0">
                <a:latin typeface="+mn-ea"/>
                <a:ea typeface="+mn-ea"/>
              </a:rPr>
              <a:t>地区</a:t>
            </a:r>
            <a:r>
              <a:rPr lang="ja-JP" altLang="en-US" b="1" dirty="0">
                <a:latin typeface="+mn-ea"/>
                <a:ea typeface="+mn-ea"/>
              </a:rPr>
              <a:t>補助金</a:t>
            </a:r>
            <a:r>
              <a:rPr lang="ja-JP" altLang="en-US" dirty="0">
                <a:latin typeface="+mn-ea"/>
                <a:ea typeface="+mn-ea"/>
              </a:rPr>
              <a:t>で賄うことが</a:t>
            </a:r>
            <a:r>
              <a:rPr lang="ja-JP" altLang="en-US" dirty="0" smtClean="0">
                <a:latin typeface="+mn-ea"/>
                <a:ea typeface="+mn-ea"/>
              </a:rPr>
              <a:t>可能）</a:t>
            </a:r>
            <a:endParaRPr lang="en-US" altLang="ja-JP" dirty="0">
              <a:latin typeface="+mn-ea"/>
              <a:ea typeface="+mn-ea"/>
            </a:endParaRPr>
          </a:p>
          <a:p>
            <a:r>
              <a:rPr lang="ja-JP" altLang="en-US" dirty="0">
                <a:latin typeface="+mn-ea"/>
                <a:ea typeface="+mn-ea"/>
              </a:rPr>
              <a:t>　　</a:t>
            </a:r>
            <a:r>
              <a:rPr lang="ja-JP" altLang="en-US" dirty="0" smtClean="0">
                <a:latin typeface="+mn-ea"/>
                <a:ea typeface="+mn-ea"/>
              </a:rPr>
              <a:t>　　</a:t>
            </a:r>
            <a:endParaRPr lang="en-US" altLang="ja-JP" dirty="0" smtClean="0">
              <a:latin typeface="+mn-ea"/>
              <a:ea typeface="+mn-ea"/>
            </a:endParaRPr>
          </a:p>
          <a:p>
            <a:r>
              <a:rPr lang="en-US" altLang="ja-JP" b="1" dirty="0" smtClean="0">
                <a:latin typeface="+mn-ea"/>
                <a:ea typeface="+mn-ea"/>
              </a:rPr>
              <a:t> </a:t>
            </a:r>
            <a:r>
              <a:rPr lang="ja-JP" altLang="en-US" sz="2800" b="1" dirty="0" smtClean="0">
                <a:solidFill>
                  <a:srgbClr val="005DAA"/>
                </a:solidFill>
                <a:latin typeface="+mn-ea"/>
                <a:ea typeface="+mn-ea"/>
              </a:rPr>
              <a:t>⇒</a:t>
            </a:r>
            <a:r>
              <a:rPr lang="en-US" altLang="ja-JP" sz="2800" b="1" dirty="0" smtClean="0">
                <a:solidFill>
                  <a:srgbClr val="005DAA"/>
                </a:solidFill>
                <a:latin typeface="+mn-ea"/>
                <a:ea typeface="+mn-ea"/>
              </a:rPr>
              <a:t>『</a:t>
            </a:r>
            <a:r>
              <a:rPr lang="ja-JP" altLang="en-US" sz="2800" b="1" dirty="0" smtClean="0">
                <a:solidFill>
                  <a:srgbClr val="005DAA"/>
                </a:solidFill>
                <a:latin typeface="+mn-ea"/>
                <a:ea typeface="+mn-ea"/>
              </a:rPr>
              <a:t>地域</a:t>
            </a:r>
            <a:r>
              <a:rPr lang="ja-JP" altLang="en-US" sz="2800" b="1" dirty="0">
                <a:solidFill>
                  <a:srgbClr val="005DAA"/>
                </a:solidFill>
                <a:latin typeface="+mn-ea"/>
                <a:ea typeface="+mn-ea"/>
              </a:rPr>
              <a:t>社会調査の結果</a:t>
            </a:r>
            <a:r>
              <a:rPr lang="ja-JP" altLang="en-US" sz="2800" b="1" dirty="0" smtClean="0">
                <a:solidFill>
                  <a:srgbClr val="005DAA"/>
                </a:solidFill>
                <a:latin typeface="+mn-ea"/>
                <a:ea typeface="+mn-ea"/>
              </a:rPr>
              <a:t>フォーム</a:t>
            </a:r>
            <a:r>
              <a:rPr lang="en-US" altLang="ja-JP" sz="2800" b="1" dirty="0" smtClean="0">
                <a:solidFill>
                  <a:srgbClr val="005DAA"/>
                </a:solidFill>
                <a:latin typeface="+mn-ea"/>
                <a:ea typeface="+mn-ea"/>
              </a:rPr>
              <a:t>』</a:t>
            </a:r>
            <a:r>
              <a:rPr lang="ja-JP" altLang="en-US" sz="2800" b="1" dirty="0" smtClean="0">
                <a:solidFill>
                  <a:srgbClr val="005DAA"/>
                </a:solidFill>
                <a:latin typeface="+mn-ea"/>
                <a:ea typeface="+mn-ea"/>
              </a:rPr>
              <a:t>の添付</a:t>
            </a:r>
            <a:r>
              <a:rPr lang="ja-JP" altLang="en-US" dirty="0">
                <a:latin typeface="+mn-ea"/>
                <a:ea typeface="+mn-ea"/>
              </a:rPr>
              <a:t>　</a:t>
            </a:r>
            <a:endParaRPr lang="en-US" altLang="ja-JP" b="1" dirty="0" smtClean="0">
              <a:latin typeface="+mn-ea"/>
              <a:ea typeface="+mn-ea"/>
            </a:endParaRPr>
          </a:p>
          <a:p>
            <a:endParaRPr lang="ja-JP" altLang="en-US" sz="28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668117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 eaLnBrk="1" hangingPunct="1"/>
            <a:endParaRPr lang="en-US" altLang="ja-JP" sz="3200" dirty="0" smtClea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/>
            <a:r>
              <a:rPr lang="ja-JP" altLang="en-US" sz="4000" dirty="0" smtClean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申請等に当たっての留意点（２）</a:t>
            </a:r>
            <a:endParaRPr lang="en-US" altLang="ja-JP" sz="4000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eaLnBrk="1" hangingPunct="1"/>
            <a:endParaRPr lang="ja-JP" altLang="en-US" sz="3200" dirty="0">
              <a:solidFill>
                <a:srgbClr val="F61F08"/>
              </a:solidFill>
            </a:endParaRPr>
          </a:p>
        </p:txBody>
      </p:sp>
      <p:sp>
        <p:nvSpPr>
          <p:cNvPr id="17411" name="Rectangle 10"/>
          <p:cNvSpPr txBox="1">
            <a:spLocks noChangeArrowheads="1"/>
          </p:cNvSpPr>
          <p:nvPr/>
        </p:nvSpPr>
        <p:spPr bwMode="auto">
          <a:xfrm>
            <a:off x="114300" y="1247805"/>
            <a:ext cx="8915400" cy="2485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r>
              <a:rPr lang="ja-JP" altLang="en-US" sz="3200" b="1" dirty="0">
                <a:ea typeface="ヒラギノ角ゴ Pro W3"/>
              </a:rPr>
              <a:t>③　長期的な影響を残す</a:t>
            </a: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持続可能な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プロジェクト</a:t>
            </a:r>
            <a:endParaRPr lang="en-US" altLang="ja-JP" sz="3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dirty="0" smtClean="0">
              <a:latin typeface="+mn-ea"/>
              <a:ea typeface="+mn-ea"/>
            </a:endParaRPr>
          </a:p>
          <a:p>
            <a:r>
              <a:rPr lang="ja-JP" altLang="en-US" sz="2800" dirty="0" smtClean="0">
                <a:latin typeface="+mn-ea"/>
                <a:ea typeface="+mn-ea"/>
              </a:rPr>
              <a:t>　</a:t>
            </a:r>
            <a:r>
              <a:rPr lang="ja-JP" altLang="en-US" sz="2800" dirty="0">
                <a:latin typeface="+mn-ea"/>
                <a:ea typeface="+mn-ea"/>
              </a:rPr>
              <a:t>　</a:t>
            </a:r>
            <a:r>
              <a:rPr lang="ja-JP" altLang="en-US" sz="2800" dirty="0" smtClean="0">
                <a:latin typeface="+mn-ea"/>
                <a:ea typeface="+mn-ea"/>
              </a:rPr>
              <a:t>補助</a:t>
            </a:r>
            <a:r>
              <a:rPr lang="ja-JP" altLang="en-US" sz="2800" dirty="0">
                <a:latin typeface="+mn-ea"/>
                <a:ea typeface="+mn-ea"/>
              </a:rPr>
              <a:t>金が使い果たされた後にも、地元の人びとが継続していくことの</a:t>
            </a:r>
            <a:r>
              <a:rPr lang="ja-JP" altLang="en-US" sz="2800" dirty="0" smtClean="0">
                <a:latin typeface="+mn-ea"/>
                <a:ea typeface="+mn-ea"/>
              </a:rPr>
              <a:t>できる</a:t>
            </a:r>
            <a:r>
              <a:rPr lang="ja-JP" altLang="en-US" sz="2800" dirty="0">
                <a:latin typeface="+mn-ea"/>
                <a:ea typeface="+mn-ea"/>
              </a:rPr>
              <a:t>長期的な解決策を</a:t>
            </a:r>
            <a:r>
              <a:rPr lang="ja-JP" altLang="en-US" sz="2800" dirty="0" smtClean="0">
                <a:latin typeface="+mn-ea"/>
                <a:ea typeface="+mn-ea"/>
              </a:rPr>
              <a:t>もたらすこと。</a:t>
            </a:r>
            <a:endParaRPr lang="en-US" altLang="ja-JP" sz="2800" dirty="0" smtClean="0">
              <a:latin typeface="+mn-ea"/>
              <a:ea typeface="+mn-ea"/>
            </a:endParaRPr>
          </a:p>
          <a:p>
            <a:r>
              <a:rPr lang="en-US" altLang="ja-JP" dirty="0" smtClean="0">
                <a:latin typeface="+mn-ea"/>
                <a:ea typeface="+mn-ea"/>
              </a:rPr>
              <a:t>※</a:t>
            </a:r>
            <a:r>
              <a:rPr kumimoji="1" lang="ja-JP" altLang="en-US" b="1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ヒラギノ角ゴ Pro W3"/>
              </a:rPr>
              <a:t>様式５０１を参照</a:t>
            </a:r>
            <a:endParaRPr kumimoji="1" lang="en-US" altLang="ja-JP" b="1" dirty="0" smtClean="0">
              <a:solidFill>
                <a:srgbClr val="0070C0"/>
              </a:solidFill>
              <a:latin typeface="HGS創英角ｺﾞｼｯｸUB" panose="020B0900000000000000" pitchFamily="50" charset="-128"/>
              <a:ea typeface="ヒラギノ角ゴ Pro W3"/>
            </a:endParaRPr>
          </a:p>
          <a:p>
            <a:endParaRPr lang="en-US" altLang="ja-JP" dirty="0" smtClean="0">
              <a:latin typeface="+mn-ea"/>
              <a:ea typeface="+mn-ea"/>
            </a:endParaRPr>
          </a:p>
          <a:p>
            <a:r>
              <a:rPr lang="ja-JP" altLang="en-US" sz="2800" dirty="0" smtClean="0">
                <a:ea typeface="ヒラギノ角ゴ Pro W3"/>
              </a:rPr>
              <a:t>　　</a:t>
            </a:r>
            <a:endParaRPr lang="en-US" altLang="ja-JP" dirty="0">
              <a:ea typeface="ヒラギノ角ゴ Pro W3"/>
            </a:endParaRPr>
          </a:p>
          <a:p>
            <a:endParaRPr lang="en-US" altLang="ja-JP" dirty="0" smtClean="0">
              <a:ea typeface="ヒラギノ角ゴ Pro W3"/>
            </a:endParaRPr>
          </a:p>
        </p:txBody>
      </p:sp>
      <p:sp>
        <p:nvSpPr>
          <p:cNvPr id="4" name="Rectangle 10"/>
          <p:cNvSpPr txBox="1">
            <a:spLocks noChangeArrowheads="1"/>
          </p:cNvSpPr>
          <p:nvPr/>
        </p:nvSpPr>
        <p:spPr bwMode="auto">
          <a:xfrm>
            <a:off x="114300" y="3733800"/>
            <a:ext cx="8915400" cy="2257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endParaRPr lang="en-US" altLang="ja-JP" dirty="0" smtClean="0">
              <a:latin typeface="+mn-ea"/>
              <a:ea typeface="+mn-ea"/>
            </a:endParaRPr>
          </a:p>
          <a:p>
            <a:r>
              <a:rPr lang="ja-JP" altLang="en-US" dirty="0" smtClean="0">
                <a:latin typeface="+mn-ea"/>
                <a:ea typeface="+mn-ea"/>
              </a:rPr>
              <a:t>　</a:t>
            </a:r>
            <a:r>
              <a:rPr lang="en-US" altLang="ja-JP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参考</a:t>
            </a:r>
            <a:r>
              <a:rPr lang="en-US" altLang="ja-JP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当地区の既承認プロジェクトの例</a:t>
            </a:r>
            <a:endParaRPr lang="en-US" altLang="ja-JP" sz="28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dirty="0" smtClean="0">
                <a:latin typeface="+mn-ea"/>
                <a:ea typeface="+mn-ea"/>
              </a:rPr>
              <a:t>現地調達（又は技術指導）で設備導入</a:t>
            </a:r>
            <a:endParaRPr lang="en-US" altLang="ja-JP" dirty="0" smtClean="0">
              <a:latin typeface="+mn-ea"/>
              <a:ea typeface="+mn-ea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dirty="0" smtClean="0">
                <a:latin typeface="+mn-ea"/>
                <a:ea typeface="+mn-ea"/>
              </a:rPr>
              <a:t>　プロジェクトの受益者からの一定の「料金」、「負担金」等を徴収</a:t>
            </a:r>
            <a:endParaRPr lang="en-US" altLang="ja-JP" dirty="0" smtClean="0">
              <a:latin typeface="+mn-ea"/>
              <a:ea typeface="+mn-ea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dirty="0" smtClean="0">
                <a:latin typeface="+mn-ea"/>
                <a:ea typeface="+mn-ea"/>
              </a:rPr>
              <a:t>　負担金等により、維持管理や設備等更新が可能</a:t>
            </a:r>
            <a:endParaRPr lang="en-US" altLang="ja-JP" sz="2800" dirty="0" smtClean="0">
              <a:latin typeface="+mn-ea"/>
              <a:ea typeface="+mn-ea"/>
            </a:endParaRPr>
          </a:p>
          <a:p>
            <a:endParaRPr lang="en-US" altLang="ja-JP" sz="3200" dirty="0" smtClean="0">
              <a:ea typeface="ヒラギノ角ゴ Pro W3"/>
            </a:endParaRPr>
          </a:p>
          <a:p>
            <a:r>
              <a:rPr lang="ja-JP" altLang="en-US" sz="2800" dirty="0" smtClean="0">
                <a:ea typeface="ヒラギノ角ゴ Pro W3"/>
              </a:rPr>
              <a:t>　　　</a:t>
            </a:r>
            <a:endParaRPr lang="en-US" altLang="ja-JP" dirty="0" smtClean="0">
              <a:ea typeface="ヒラギノ角ゴ Pro W3"/>
            </a:endParaRPr>
          </a:p>
          <a:p>
            <a:endParaRPr lang="en-US" altLang="ja-JP" dirty="0" smtClean="0">
              <a:ea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40970462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/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ctr" eaLnBrk="1" hangingPunct="1"/>
            <a:endParaRPr lang="en-US" altLang="ja-JP" sz="3200" dirty="0" smtClea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/>
            <a:r>
              <a:rPr lang="ja-JP" altLang="en-US" sz="4000" dirty="0" smtClean="0">
                <a:solidFill>
                  <a:prstClr val="white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申請等に当たっての留意点（３）</a:t>
            </a:r>
            <a:endParaRPr lang="en-US" altLang="ja-JP" sz="4000" dirty="0">
              <a:solidFill>
                <a:prstClr val="white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eaLnBrk="1" hangingPunct="1"/>
            <a:endParaRPr lang="ja-JP" altLang="en-US" sz="3200" dirty="0">
              <a:solidFill>
                <a:srgbClr val="F61F08"/>
              </a:solidFill>
            </a:endParaRPr>
          </a:p>
        </p:txBody>
      </p:sp>
      <p:sp>
        <p:nvSpPr>
          <p:cNvPr id="17411" name="Rectangle 10"/>
          <p:cNvSpPr txBox="1">
            <a:spLocks noChangeArrowheads="1"/>
          </p:cNvSpPr>
          <p:nvPr/>
        </p:nvSpPr>
        <p:spPr bwMode="auto">
          <a:xfrm>
            <a:off x="152400" y="1066800"/>
            <a:ext cx="89154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④　ロータリアンの積極的</a:t>
            </a:r>
            <a:r>
              <a:rPr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</a:t>
            </a:r>
            <a:endParaRPr lang="en-US" altLang="ja-JP" sz="3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800" dirty="0" smtClean="0">
                <a:ea typeface="ヒラギノ角ゴ Pro W3"/>
              </a:rPr>
              <a:t>　　　実施国側、援助国側ロータリアンの役割等を明記。</a:t>
            </a:r>
            <a:endParaRPr lang="en-US" altLang="ja-JP" sz="2800" dirty="0" smtClean="0">
              <a:ea typeface="ヒラギノ角ゴ Pro W3"/>
            </a:endParaRPr>
          </a:p>
          <a:p>
            <a:r>
              <a:rPr kumimoji="1" lang="ja-JP" altLang="en-US" sz="2800" b="1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ヒラギノ角ゴ Pro W3"/>
              </a:rPr>
              <a:t>　　　　　　　　　　　　　　　　　　　　　　　　　　　</a:t>
            </a:r>
            <a:r>
              <a:rPr kumimoji="1" lang="en-US" altLang="ja-JP" b="1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ヒラギノ角ゴ Pro W3"/>
              </a:rPr>
              <a:t>※</a:t>
            </a:r>
            <a:r>
              <a:rPr kumimoji="1" lang="ja-JP" altLang="en-US" b="1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ヒラギノ角ゴ Pro W3"/>
              </a:rPr>
              <a:t>様式５０１を参照</a:t>
            </a:r>
            <a:endParaRPr kumimoji="1" lang="en-US" altLang="ja-JP" b="1" dirty="0" smtClean="0">
              <a:solidFill>
                <a:srgbClr val="0070C0"/>
              </a:solidFill>
              <a:latin typeface="HGS創英角ｺﾞｼｯｸUB" panose="020B0900000000000000" pitchFamily="50" charset="-128"/>
              <a:ea typeface="ヒラギノ角ゴ Pro W3"/>
            </a:endParaRPr>
          </a:p>
          <a:p>
            <a:r>
              <a:rPr kumimoji="1" lang="ja-JP" altLang="en-US" b="1" dirty="0" smtClean="0">
                <a:solidFill>
                  <a:srgbClr val="0000FF"/>
                </a:solidFill>
                <a:latin typeface="HGS創英角ｺﾞｼｯｸUB" panose="020B0900000000000000" pitchFamily="50" charset="-128"/>
                <a:ea typeface="ヒラギノ角ゴ Pro W3"/>
              </a:rPr>
              <a:t>（注）新型コロナ流行に伴い、ロータリーの費用による全ての旅行は</a:t>
            </a:r>
            <a:endParaRPr kumimoji="1" lang="en-US" altLang="ja-JP" b="1" dirty="0" smtClean="0">
              <a:solidFill>
                <a:srgbClr val="0000FF"/>
              </a:solidFill>
              <a:latin typeface="HGS創英角ｺﾞｼｯｸUB" panose="020B0900000000000000" pitchFamily="50" charset="-128"/>
              <a:ea typeface="ヒラギノ角ゴ Pro W3"/>
            </a:endParaRPr>
          </a:p>
          <a:p>
            <a:r>
              <a:rPr kumimoji="1" lang="ja-JP" altLang="en-US" b="1" dirty="0">
                <a:solidFill>
                  <a:srgbClr val="0000FF"/>
                </a:solidFill>
                <a:latin typeface="HGS創英角ｺﾞｼｯｸUB" panose="020B0900000000000000" pitchFamily="50" charset="-128"/>
                <a:ea typeface="ヒラギノ角ゴ Pro W3"/>
              </a:rPr>
              <a:t>　</a:t>
            </a:r>
            <a:r>
              <a:rPr kumimoji="1" lang="ja-JP" altLang="en-US" b="1" dirty="0" smtClean="0">
                <a:solidFill>
                  <a:srgbClr val="0000FF"/>
                </a:solidFill>
                <a:latin typeface="HGS創英角ｺﾞｼｯｸUB" panose="020B0900000000000000" pitchFamily="50" charset="-128"/>
                <a:ea typeface="ヒラギノ角ゴ Pro W3"/>
              </a:rPr>
              <a:t>　　ケース・バイ・ケースで承認</a:t>
            </a:r>
            <a:endParaRPr kumimoji="1" lang="en-US" altLang="ja-JP" b="1" dirty="0" smtClean="0">
              <a:solidFill>
                <a:srgbClr val="0000FF"/>
              </a:solidFill>
              <a:latin typeface="HGS創英角ｺﾞｼｯｸUB" panose="020B0900000000000000" pitchFamily="50" charset="-128"/>
              <a:ea typeface="ヒラギノ角ゴ Pro W3"/>
            </a:endParaRPr>
          </a:p>
          <a:p>
            <a:pPr algn="r"/>
            <a:r>
              <a:rPr kumimoji="1" lang="ja-JP" altLang="en-US" sz="2800" b="1" dirty="0" smtClean="0">
                <a:solidFill>
                  <a:srgbClr val="0000FF"/>
                </a:solidFill>
                <a:latin typeface="HGS創英角ｺﾞｼｯｸUB" panose="020B0900000000000000" pitchFamily="50" charset="-128"/>
                <a:ea typeface="ヒラギノ角ゴ Pro W3"/>
              </a:rPr>
              <a:t>　</a:t>
            </a:r>
            <a:r>
              <a:rPr kumimoji="1" lang="en-US" altLang="ja-JP" b="1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ヒラギノ角ゴ Pro W3"/>
              </a:rPr>
              <a:t>※</a:t>
            </a:r>
            <a:r>
              <a:rPr kumimoji="1" lang="ja-JP" altLang="en-US" b="1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ヒラギノ角ゴ Pro W3"/>
              </a:rPr>
              <a:t>ロータリー</a:t>
            </a:r>
            <a:r>
              <a:rPr kumimoji="1" lang="ja-JP" altLang="en-US" b="1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ヒラギノ角ゴ Pro W3"/>
              </a:rPr>
              <a:t>の</a:t>
            </a:r>
            <a:r>
              <a:rPr kumimoji="1" lang="en-US" altLang="ja-JP" b="1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ヒラギノ角ゴ Pro W3"/>
              </a:rPr>
              <a:t>Web</a:t>
            </a:r>
            <a:r>
              <a:rPr kumimoji="1" lang="ja-JP" altLang="en-US" b="1" dirty="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ヒラギノ角ゴ Pro W3"/>
              </a:rPr>
              <a:t>サイトを参照</a:t>
            </a:r>
            <a:endParaRPr kumimoji="1" lang="en-US" altLang="ja-JP" b="1" dirty="0" smtClean="0">
              <a:solidFill>
                <a:srgbClr val="0070C0"/>
              </a:solidFill>
              <a:latin typeface="HGS創英角ｺﾞｼｯｸUB" panose="020B0900000000000000" pitchFamily="50" charset="-128"/>
              <a:ea typeface="ヒラギノ角ゴ Pro W3"/>
            </a:endParaRPr>
          </a:p>
        </p:txBody>
      </p:sp>
      <p:sp>
        <p:nvSpPr>
          <p:cNvPr id="4" name="Rectangle 10"/>
          <p:cNvSpPr txBox="1">
            <a:spLocks noChangeArrowheads="1"/>
          </p:cNvSpPr>
          <p:nvPr/>
        </p:nvSpPr>
        <p:spPr bwMode="auto">
          <a:xfrm>
            <a:off x="152400" y="4038600"/>
            <a:ext cx="8915400" cy="244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r>
              <a:rPr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⑤</a:t>
            </a: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WF</a:t>
            </a:r>
            <a:r>
              <a:rPr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上乗せの変更（</a:t>
            </a:r>
            <a:r>
              <a:rPr lang="en-US" altLang="ja-JP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2020.7</a:t>
            </a:r>
            <a:r>
              <a:rPr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～）</a:t>
            </a:r>
            <a:endParaRPr lang="en-US" altLang="ja-JP" sz="3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+mn-ea"/>
                <a:ea typeface="+mn-ea"/>
              </a:rPr>
              <a:t>　</a:t>
            </a:r>
            <a:r>
              <a:rPr lang="ja-JP" altLang="en-US" dirty="0">
                <a:latin typeface="+mn-ea"/>
                <a:ea typeface="+mn-ea"/>
              </a:rPr>
              <a:t>　</a:t>
            </a:r>
            <a:r>
              <a:rPr lang="ja-JP" altLang="en-US" sz="2800" dirty="0">
                <a:latin typeface="+mn-ea"/>
                <a:ea typeface="+mn-ea"/>
              </a:rPr>
              <a:t>１</a:t>
            </a:r>
            <a:r>
              <a:rPr lang="ja-JP" altLang="en-US" sz="2800" dirty="0" smtClean="0">
                <a:latin typeface="+mn-ea"/>
                <a:ea typeface="+mn-ea"/>
              </a:rPr>
              <a:t>）</a:t>
            </a:r>
            <a:r>
              <a:rPr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現金拠出：</a:t>
            </a:r>
            <a:r>
              <a:rPr lang="en-US" altLang="ja-JP" sz="2800" dirty="0" smtClean="0">
                <a:latin typeface="+mn-ea"/>
                <a:ea typeface="+mn-ea"/>
              </a:rPr>
              <a:t>50%</a:t>
            </a:r>
            <a:r>
              <a:rPr lang="ja-JP" altLang="en-US" sz="2800" dirty="0" smtClean="0">
                <a:latin typeface="+mn-ea"/>
                <a:ea typeface="+mn-ea"/>
              </a:rPr>
              <a:t>（半額）→</a:t>
            </a:r>
            <a:r>
              <a:rPr lang="en-US" altLang="ja-JP" sz="2800" dirty="0" smtClean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0%</a:t>
            </a:r>
            <a:r>
              <a:rPr lang="ja-JP" altLang="en-US" sz="2800" dirty="0" smtClean="0">
                <a:solidFill>
                  <a:srgbClr val="0000FF"/>
                </a:solidFill>
                <a:latin typeface="+mn-ea"/>
                <a:ea typeface="+mn-ea"/>
              </a:rPr>
              <a:t>　（上乗せ</a:t>
            </a:r>
            <a:r>
              <a:rPr lang="en-US" altLang="ja-JP" sz="2800" dirty="0" smtClean="0">
                <a:solidFill>
                  <a:srgbClr val="0000FF"/>
                </a:solidFill>
                <a:latin typeface="+mn-ea"/>
                <a:ea typeface="+mn-ea"/>
              </a:rPr>
              <a:t>0</a:t>
            </a:r>
            <a:r>
              <a:rPr lang="ja-JP" altLang="en-US" sz="2800" dirty="0" smtClean="0">
                <a:solidFill>
                  <a:srgbClr val="0000FF"/>
                </a:solidFill>
                <a:latin typeface="+mn-ea"/>
                <a:ea typeface="+mn-ea"/>
              </a:rPr>
              <a:t>に変更）</a:t>
            </a:r>
            <a:endParaRPr lang="en-US" altLang="ja-JP" sz="2800" dirty="0" smtClean="0">
              <a:solidFill>
                <a:srgbClr val="0000FF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+mn-ea"/>
                <a:ea typeface="+mn-ea"/>
              </a:rPr>
              <a:t>　</a:t>
            </a:r>
            <a:r>
              <a:rPr lang="ja-JP" altLang="en-US" sz="2800" dirty="0" smtClean="0">
                <a:latin typeface="+mn-ea"/>
                <a:ea typeface="+mn-ea"/>
              </a:rPr>
              <a:t>　２）</a:t>
            </a:r>
            <a:r>
              <a:rPr lang="en-US" altLang="ja-JP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DDF</a:t>
            </a:r>
            <a:r>
              <a:rPr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2800" dirty="0" smtClean="0">
                <a:latin typeface="+mn-ea"/>
                <a:ea typeface="+mn-ea"/>
              </a:rPr>
              <a:t>100</a:t>
            </a:r>
            <a:r>
              <a:rPr lang="ja-JP" altLang="en-US" sz="2800" dirty="0" smtClean="0">
                <a:latin typeface="+mn-ea"/>
                <a:ea typeface="+mn-ea"/>
              </a:rPr>
              <a:t>％（同額）→</a:t>
            </a:r>
            <a:r>
              <a:rPr lang="en-US" altLang="ja-JP" sz="2800" dirty="0" smtClean="0">
                <a:solidFill>
                  <a:srgbClr val="00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100%</a:t>
            </a:r>
            <a:r>
              <a:rPr lang="ja-JP" altLang="en-US" sz="2800" dirty="0" smtClean="0">
                <a:solidFill>
                  <a:srgbClr val="0000FF"/>
                </a:solidFill>
                <a:latin typeface="+mn-ea"/>
                <a:ea typeface="+mn-ea"/>
              </a:rPr>
              <a:t>　</a:t>
            </a:r>
            <a:r>
              <a:rPr lang="ja-JP" altLang="en-US" sz="2800" b="1" dirty="0" smtClean="0">
                <a:latin typeface="+mn-ea"/>
                <a:ea typeface="+mn-ea"/>
              </a:rPr>
              <a:t>（従来どおり）</a:t>
            </a:r>
            <a:endParaRPr lang="en-US" altLang="ja-JP" b="1" dirty="0" smtClean="0">
              <a:ea typeface="ヒラギノ角ゴ Pro W3"/>
            </a:endParaRPr>
          </a:p>
          <a:p>
            <a:pPr algn="r"/>
            <a:r>
              <a:rPr lang="ja-JP" altLang="en-US" b="1" dirty="0">
                <a:ea typeface="ヒラギノ角ゴ Pro W3"/>
              </a:rPr>
              <a:t>　</a:t>
            </a:r>
            <a:r>
              <a:rPr lang="ja-JP" altLang="en-US" b="1" dirty="0" smtClean="0">
                <a:ea typeface="ヒラギノ角ゴ Pro W3"/>
              </a:rPr>
              <a:t>　</a:t>
            </a:r>
            <a:r>
              <a:rPr lang="en-US" altLang="ja-JP" b="1" dirty="0" smtClean="0">
                <a:solidFill>
                  <a:srgbClr val="0070C0"/>
                </a:solidFill>
                <a:ea typeface="ヒラギノ角ゴ Pro W3"/>
              </a:rPr>
              <a:t>※『</a:t>
            </a:r>
            <a:r>
              <a:rPr lang="ja-JP" altLang="en-US" b="1" dirty="0" smtClean="0">
                <a:solidFill>
                  <a:srgbClr val="0070C0"/>
                </a:solidFill>
                <a:ea typeface="ヒラギノ角ゴ Pro W3"/>
              </a:rPr>
              <a:t>授与と受諾の条件</a:t>
            </a:r>
            <a:r>
              <a:rPr lang="en-US" altLang="ja-JP" b="1" dirty="0" smtClean="0">
                <a:solidFill>
                  <a:srgbClr val="0070C0"/>
                </a:solidFill>
                <a:ea typeface="ヒラギノ角ゴ Pro W3"/>
              </a:rPr>
              <a:t>』</a:t>
            </a:r>
            <a:r>
              <a:rPr lang="ja-JP" altLang="en-US" b="1" dirty="0" smtClean="0">
                <a:solidFill>
                  <a:srgbClr val="0070C0"/>
                </a:solidFill>
                <a:ea typeface="ヒラギノ角ゴ Pro W3"/>
              </a:rPr>
              <a:t>（</a:t>
            </a:r>
            <a:r>
              <a:rPr lang="en-US" altLang="ja-JP" b="1" dirty="0" smtClean="0">
                <a:solidFill>
                  <a:srgbClr val="0070C0"/>
                </a:solidFill>
                <a:ea typeface="ヒラギノ角ゴ Pro W3"/>
              </a:rPr>
              <a:t>2020</a:t>
            </a:r>
            <a:r>
              <a:rPr lang="ja-JP" altLang="en-US" b="1" dirty="0" smtClean="0">
                <a:solidFill>
                  <a:srgbClr val="0070C0"/>
                </a:solidFill>
                <a:ea typeface="ヒラギノ角ゴ Pro W3"/>
              </a:rPr>
              <a:t>年</a:t>
            </a:r>
            <a:r>
              <a:rPr lang="en-US" altLang="ja-JP" b="1" dirty="0" smtClean="0">
                <a:solidFill>
                  <a:srgbClr val="0070C0"/>
                </a:solidFill>
                <a:ea typeface="ヒラギノ角ゴ Pro W3"/>
              </a:rPr>
              <a:t>7</a:t>
            </a:r>
            <a:r>
              <a:rPr lang="ja-JP" altLang="en-US" b="1" dirty="0" smtClean="0">
                <a:solidFill>
                  <a:srgbClr val="0070C0"/>
                </a:solidFill>
                <a:ea typeface="ヒラギノ角ゴ Pro W3"/>
              </a:rPr>
              <a:t>月版）を参照</a:t>
            </a:r>
            <a:endParaRPr lang="en-US" altLang="ja-JP" b="1" dirty="0" smtClean="0">
              <a:solidFill>
                <a:srgbClr val="0070C0"/>
              </a:solidFill>
              <a:ea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82510428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munications_white">
  <a:themeElements>
    <a:clrScheme name="赤味がかったオレンジ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dpi="0" rotWithShape="1">
          <a:blip xmlns:r="http://schemas.openxmlformats.org/officeDocument/2006/relationships" r:embed="rId1">
            <a:alphaModFix amt="96000"/>
          </a:blip>
          <a:srcRect/>
          <a:tile tx="0" ty="0" sx="100000" sy="100000" flip="none" algn="tl"/>
        </a:blipFill>
        <a:ln w="25400" cap="flat" cmpd="sng" algn="ctr">
          <a:solidFill>
            <a:srgbClr val="4F81BD">
              <a:shade val="50000"/>
            </a:srgbClr>
          </a:solidFill>
          <a:prstDash val="solid"/>
        </a:ln>
        <a:effectLst/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kern="0">
            <a:solidFill>
              <a:sysClr val="window" lastClr="FFFFFF"/>
            </a:solidFill>
            <a:latin typeface="Calibri"/>
            <a:ea typeface="ＭＳ Ｐゴシック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0041018965C148B8386E7CAFFFD3D7" ma:contentTypeVersion="1" ma:contentTypeDescription="Create a new document." ma:contentTypeScope="" ma:versionID="94b43d6b04ef3b5d5ad6e729823ddb46">
  <xsd:schema xmlns:xsd="http://www.w3.org/2001/XMLSchema" xmlns:xs="http://www.w3.org/2001/XMLSchema" xmlns:p="http://schemas.microsoft.com/office/2006/metadata/properties" xmlns:ns2="41d4868e-e7c5-4a0f-bea8-40f63a832f74" targetNamespace="http://schemas.microsoft.com/office/2006/metadata/properties" ma:root="true" ma:fieldsID="ecb0329dd2612c1a4f79dbdb3deb479f" ns2:_="">
    <xsd:import namespace="41d4868e-e7c5-4a0f-bea8-40f63a832f74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d4868e-e7c5-4a0f-bea8-40f63a832f7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9C2B5C0-3A89-4F8A-9F1D-3E33049CB7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B01ED3D-C3B9-4AC7-81C8-DBA02B5EEA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d4868e-e7c5-4a0f-bea8-40f63a832f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ED06DCE-5950-4A20-97FB-BC2B1F22627C}">
  <ds:schemaRefs>
    <ds:schemaRef ds:uri="http://purl.org/dc/elements/1.1/"/>
    <ds:schemaRef ds:uri="http://schemas.microsoft.com/office/2006/metadata/properties"/>
    <ds:schemaRef ds:uri="41d4868e-e7c5-4a0f-bea8-40f63a832f7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47869</TotalTime>
  <Words>414</Words>
  <Application>Microsoft Office PowerPoint</Application>
  <PresentationFormat>画面に合わせる (4:3)</PresentationFormat>
  <Paragraphs>135</Paragraphs>
  <Slides>12</Slides>
  <Notes>12</Notes>
  <HiddenSlides>0</HiddenSlides>
  <MMClips>0</MMClips>
  <ScaleCrop>false</ScaleCrop>
  <HeadingPairs>
    <vt:vector size="4" baseType="variant">
      <vt:variant>
        <vt:lpstr>テーマ</vt:lpstr>
      </vt:variant>
      <vt:variant>
        <vt:i4>3</vt:i4>
      </vt:variant>
      <vt:variant>
        <vt:lpstr>スライド タイトル</vt:lpstr>
      </vt:variant>
      <vt:variant>
        <vt:i4>12</vt:i4>
      </vt:variant>
    </vt:vector>
  </HeadingPairs>
  <TitlesOfParts>
    <vt:vector size="15" baseType="lpstr">
      <vt:lpstr>Communications_white</vt:lpstr>
      <vt:lpstr>Office テーマ</vt:lpstr>
      <vt:lpstr>2_Custom Design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Rotary International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 WS-06</dc:creator>
  <cp:lastModifiedBy>イチモロオカ</cp:lastModifiedBy>
  <cp:revision>1256</cp:revision>
  <cp:lastPrinted>2020-09-10T07:46:24Z</cp:lastPrinted>
  <dcterms:created xsi:type="dcterms:W3CDTF">2010-04-16T20:11:30Z</dcterms:created>
  <dcterms:modified xsi:type="dcterms:W3CDTF">2020-09-10T08:11:57Z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Bob Kiolbassa</vt:lpwstr>
  </property>
  <property fmtid="{D5CDD505-2E9C-101B-9397-08002B2CF9AE}" pid="3" name="WhenToUse">
    <vt:lpwstr>Powerpoint template using the new brand guidelines. This presentation has a cloud gray background on the cover and white background on other slides.</vt:lpwstr>
  </property>
  <property fmtid="{D5CDD505-2E9C-101B-9397-08002B2CF9AE}" pid="4" name="Description0">
    <vt:lpwstr>Powerpoint template using the new brand guidelines. This presentation has a cloud gray background on the cover and white background on other slides.</vt:lpwstr>
  </property>
  <property fmtid="{D5CDD505-2E9C-101B-9397-08002B2CF9AE}" pid="5" name="Status">
    <vt:lpwstr>In Review</vt:lpwstr>
  </property>
  <property fmtid="{D5CDD505-2E9C-101B-9397-08002B2CF9AE}" pid="6" name="Display In">
    <vt:lpwstr>English</vt:lpwstr>
  </property>
  <property fmtid="{D5CDD505-2E9C-101B-9397-08002B2CF9AE}" pid="7" name="RI Time Flag">
    <vt:lpwstr>No</vt:lpwstr>
  </property>
  <property fmtid="{D5CDD505-2E9C-101B-9397-08002B2CF9AE}" pid="8" name="ContentTypeId">
    <vt:lpwstr>0x0101001C0041018965C148B8386E7CAFFFD3D7</vt:lpwstr>
  </property>
  <property fmtid="{D5CDD505-2E9C-101B-9397-08002B2CF9AE}" pid="9" name="RI Document Category">
    <vt:lpwstr>2581</vt:lpwstr>
  </property>
  <property fmtid="{D5CDD505-2E9C-101B-9397-08002B2CF9AE}" pid="10" name="RI Document Summary">
    <vt:lpwstr>Future Vision Plan presentation</vt:lpwstr>
  </property>
  <property fmtid="{D5CDD505-2E9C-101B-9397-08002B2CF9AE}" pid="11" name="RI Document Type">
    <vt:lpwstr>Document</vt:lpwstr>
  </property>
</Properties>
</file>