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83" autoAdjust="0"/>
    <p:restoredTop sz="94660"/>
  </p:normalViewPr>
  <p:slideViewPr>
    <p:cSldViewPr snapToGrid="0">
      <p:cViewPr>
        <p:scale>
          <a:sx n="90" d="100"/>
          <a:sy n="90" d="100"/>
        </p:scale>
        <p:origin x="1627" y="37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2020/11/10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2020/11/10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2020/11/10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2020</a:t>
            </a:r>
            <a:r>
              <a:rPr kumimoji="1" lang="ja-JP" altLang="en-US" sz="1600" dirty="0" smtClean="0">
                <a:solidFill>
                  <a:schemeClr val="accent5">
                    <a:lumMod val="50000"/>
                  </a:schemeClr>
                </a:solidFill>
              </a:rPr>
              <a:t>年</a:t>
            </a:r>
            <a:r>
              <a:rPr lang="en-US" altLang="ja-JP" sz="1600" dirty="0" smtClean="0">
                <a:solidFill>
                  <a:schemeClr val="accent5">
                    <a:lumMod val="50000"/>
                  </a:schemeClr>
                </a:solidFill>
              </a:rPr>
              <a:t>12</a:t>
            </a:r>
            <a:r>
              <a:rPr kumimoji="1" lang="ja-JP" altLang="en-US" sz="1600" dirty="0" smtClean="0">
                <a:solidFill>
                  <a:schemeClr val="accent5">
                    <a:lumMod val="50000"/>
                  </a:schemeClr>
                </a:solidFill>
              </a:rPr>
              <a:t>月</a:t>
            </a:r>
            <a:r>
              <a:rPr kumimoji="1" lang="ja-JP" altLang="en-US" sz="1600" dirty="0">
                <a:solidFill>
                  <a:schemeClr val="accent5">
                    <a:lumMod val="50000"/>
                  </a:schemeClr>
                </a:solidFill>
              </a:rPr>
              <a:t>号　</a:t>
            </a:r>
            <a:r>
              <a:rPr kumimoji="1" lang="en-US" altLang="ja-JP" sz="1600" dirty="0" smtClean="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7"/>
            <a:ext cx="7269480" cy="6615186"/>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200" b="1" dirty="0">
                <a:solidFill>
                  <a:schemeClr val="tx1"/>
                </a:solidFill>
                <a:latin typeface="+mn-ea"/>
                <a:ea typeface="ＭＳ Ｐ明朝" panose="02020600040205080304"/>
              </a:rPr>
              <a:t>コロナ禍の中でのロータリーの魅力</a:t>
            </a:r>
            <a:endParaRPr lang="en-US" altLang="ja-JP" sz="1200" b="1" dirty="0">
              <a:solidFill>
                <a:schemeClr val="tx1"/>
              </a:solidFill>
              <a:latin typeface="+mn-ea"/>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２</a:t>
            </a:r>
            <a:r>
              <a:rPr lang="ja-JP" altLang="en-US" sz="1100" dirty="0">
                <a:solidFill>
                  <a:schemeClr val="tx1"/>
                </a:solidFill>
                <a:latin typeface="ＭＳ Ｐゴシック" panose="020B0600070205080204" pitchFamily="50" charset="-128"/>
                <a:ea typeface="ＭＳ Ｐ明朝" panose="02020600040205080304"/>
              </a:rPr>
              <a:t>０２０年は歴史的な１年になりました。東京オリンピック・パラリンピック大会を契機に４０００万人のインバウンドで国内は賑わうはずでした。新型コロナウィルスの出現によって目論見はもろくも崩れました。緊急事態宣言が出るということは誰も予想してなかったことです。「不要・不急」を避ける日常となり、人との距離は「ソーシャルディスタンス」を維持する毎日になりました。</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そういう中で、ガバナーの皆さんは、エレクト時代の「</a:t>
            </a:r>
            <a:r>
              <a:rPr lang="en-US" altLang="ja-JP" sz="1100" dirty="0">
                <a:solidFill>
                  <a:schemeClr val="tx1"/>
                </a:solidFill>
                <a:latin typeface="ＭＳ Ｐゴシック" panose="020B0600070205080204" pitchFamily="50" charset="-128"/>
                <a:ea typeface="ＭＳ Ｐ明朝" panose="02020600040205080304"/>
              </a:rPr>
              <a:t>PETS</a:t>
            </a:r>
            <a:r>
              <a:rPr lang="ja-JP" altLang="en-US" sz="1100" dirty="0">
                <a:solidFill>
                  <a:schemeClr val="tx1"/>
                </a:solidFill>
                <a:latin typeface="ＭＳ Ｐゴシック" panose="020B0600070205080204" pitchFamily="50" charset="-128"/>
                <a:ea typeface="ＭＳ Ｐ明朝" panose="02020600040205080304"/>
              </a:rPr>
              <a:t>」「地区研修協議会」はじめ「公式訪問」「地区大会」などご苦労が絶えない年度になりました。クラブ会長の皆さんは、クラブ例会を中止せざるを得ない未経験の事態で面食らったことでしょう。例会再開は感染対策を実行して行われています。多くのクラブでオンラインを活用し、中にはハイブリッドで実施しているクラブもあり、様々な対応をされてい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私は久しぶりの再会例会に出席した時に抱いた気持ちは「ロータリーはいいな」というものでした。人とのつながりに距離を置いた時期の後、ロータリーの仲間と出会い、語り合う時間を共有することの温もりに嬉しさを感じました。ロータリーの魅力は、人と集うことにより繋がりを持つということ。そこには多様な人々が集まる中、ロータリーの「超我の奉仕」という哲学を共有する安心感があります。ロータリーは「不要・不急」ではなく、「豊かさの存在」と実感してい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コロナ禍の中でロータリーの魅力を高めるクラブ運営についてご提案したいと思います。</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・例</a:t>
            </a:r>
            <a:r>
              <a:rPr lang="ja-JP" altLang="en-US" sz="1100" dirty="0">
                <a:solidFill>
                  <a:schemeClr val="tx1"/>
                </a:solidFill>
                <a:latin typeface="ＭＳ Ｐゴシック" panose="020B0600070205080204" pitchFamily="50" charset="-128"/>
                <a:ea typeface="ＭＳ Ｐ明朝" panose="02020600040205080304"/>
              </a:rPr>
              <a:t>会卓話は、外部講師を呼びにくい中、会員卓話が中心だと思います。是非ご自身の</a:t>
            </a:r>
            <a:r>
              <a:rPr lang="en-US" altLang="ja-JP" sz="1100" dirty="0">
                <a:solidFill>
                  <a:schemeClr val="tx1"/>
                </a:solidFill>
                <a:latin typeface="ＭＳ Ｐゴシック" panose="020B0600070205080204" pitchFamily="50" charset="-128"/>
                <a:ea typeface="ＭＳ Ｐ明朝" panose="02020600040205080304"/>
              </a:rPr>
              <a:t>PR</a:t>
            </a:r>
            <a:r>
              <a:rPr lang="ja-JP" altLang="en-US" sz="1100" dirty="0">
                <a:solidFill>
                  <a:schemeClr val="tx1"/>
                </a:solidFill>
                <a:latin typeface="ＭＳ Ｐゴシック" panose="020B0600070205080204" pitchFamily="50" charset="-128"/>
                <a:ea typeface="ＭＳ Ｐ明朝" panose="02020600040205080304"/>
              </a:rPr>
              <a:t>（仕事や趣味など</a:t>
            </a:r>
            <a:r>
              <a:rPr lang="ja-JP" altLang="en-US" sz="1100" dirty="0" smtClean="0">
                <a:solidFill>
                  <a:schemeClr val="tx1"/>
                </a:solidFill>
                <a:latin typeface="ＭＳ Ｐゴシック" panose="020B0600070205080204" pitchFamily="50" charset="-128"/>
                <a:ea typeface="ＭＳ Ｐ明朝" panose="02020600040205080304"/>
              </a:rPr>
              <a:t>）に活</a:t>
            </a:r>
            <a:r>
              <a:rPr lang="ja-JP" altLang="en-US" sz="1100" dirty="0">
                <a:solidFill>
                  <a:schemeClr val="tx1"/>
                </a:solidFill>
                <a:latin typeface="ＭＳ Ｐゴシック" panose="020B0600070205080204" pitchFamily="50" charset="-128"/>
                <a:ea typeface="ＭＳ Ｐ明朝" panose="02020600040205080304"/>
              </a:rPr>
              <a:t>用しましょう。</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・親睦活動は、飲食を伴う会合が困難です。アウトドアでのプログラムにしましょう。例えば、ゴルフ、野球</a:t>
            </a:r>
            <a:r>
              <a:rPr lang="ja-JP" altLang="en-US" sz="1100" dirty="0" smtClean="0">
                <a:solidFill>
                  <a:schemeClr val="tx1"/>
                </a:solidFill>
                <a:latin typeface="ＭＳ Ｐゴシック" panose="020B0600070205080204" pitchFamily="50" charset="-128"/>
                <a:ea typeface="ＭＳ Ｐ明朝" panose="02020600040205080304"/>
              </a:rPr>
              <a:t>、ハ</a:t>
            </a:r>
            <a:r>
              <a:rPr lang="ja-JP" altLang="en-US" sz="1100" dirty="0">
                <a:solidFill>
                  <a:schemeClr val="tx1"/>
                </a:solidFill>
                <a:latin typeface="ＭＳ Ｐゴシック" panose="020B0600070205080204" pitchFamily="50" charset="-128"/>
                <a:ea typeface="ＭＳ Ｐ明朝" panose="02020600040205080304"/>
              </a:rPr>
              <a:t>イキング、サイクリングなど如何でしょうか？</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・奉仕活動もアウトドアで検討しましょう。青少年奉仕、国際奉仕、社会奉仕それぞれ知恵の出しどころだと思います</a:t>
            </a:r>
            <a:r>
              <a:rPr lang="ja-JP" altLang="en-US" sz="1100" dirty="0" smtClean="0">
                <a:solidFill>
                  <a:schemeClr val="tx1"/>
                </a:solidFill>
                <a:latin typeface="ＭＳ Ｐゴシック" panose="020B0600070205080204" pitchFamily="50" charset="-128"/>
                <a:ea typeface="ＭＳ Ｐ明朝" panose="02020600040205080304"/>
              </a:rPr>
              <a:t>。</a:t>
            </a:r>
            <a:endParaRPr lang="ja-JP" altLang="en-US"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出席なければ親睦なし。親睦なければ奉仕なし」これは青森県のあるロータリークラブのスローガンです。例会が楽しく、親睦で友情が高まれば奉仕活動がより活発になると考えます。コロナに負けず、ロータリーの魅力を高めていき、会員の退会を防ぎ、新入会員を増やし、活力あるクラブにしたいものです。</a:t>
            </a:r>
          </a:p>
          <a:p>
            <a:pPr algn="l">
              <a:lnSpc>
                <a:spcPct val="100000"/>
              </a:lnSpc>
            </a:pPr>
            <a:endParaRPr lang="ja-JP" altLang="en-US" sz="1100" dirty="0">
              <a:solidFill>
                <a:schemeClr val="tx1"/>
              </a:solidFill>
              <a:latin typeface="ＭＳ Ｐゴシック" panose="020B0600070205080204" pitchFamily="50" charset="-128"/>
              <a:ea typeface="ＭＳ Ｐ明朝" panose="02020600040205080304"/>
            </a:endParaRPr>
          </a:p>
          <a:p>
            <a:pPr algn="l">
              <a:lnSpc>
                <a:spcPct val="100000"/>
              </a:lnSpc>
            </a:pPr>
            <a:endParaRPr lang="ja-JP" altLang="ja-JP" sz="1100" dirty="0">
              <a:solidFill>
                <a:schemeClr val="tx1"/>
              </a:solidFill>
              <a:latin typeface="ＭＳ Ｐゴシック" panose="020B0600070205080204" pitchFamily="50" charset="-128"/>
              <a:ea typeface="ＭＳ Ｐ明朝" panose="02020600040205080304"/>
            </a:endParaRPr>
          </a:p>
          <a:p>
            <a:pPr algn="r"/>
            <a:r>
              <a:rPr lang="ja-JP" altLang="ja-JP" sz="1200" dirty="0">
                <a:solidFill>
                  <a:schemeClr val="tx1"/>
                </a:solidFill>
                <a:latin typeface="+mn-ea"/>
                <a:ea typeface="+mn-ea"/>
              </a:rPr>
              <a:t>　　　　　　　　　</a:t>
            </a:r>
            <a:r>
              <a:rPr lang="ja-JP" altLang="en-US" sz="1200" dirty="0" smtClean="0">
                <a:solidFill>
                  <a:schemeClr val="tx1"/>
                </a:solidFill>
                <a:latin typeface="+mn-ea"/>
                <a:ea typeface="+mn-ea"/>
              </a:rPr>
              <a:t>　</a:t>
            </a:r>
            <a:r>
              <a:rPr lang="ja-JP" altLang="ja-JP" sz="1200" b="1" dirty="0" smtClean="0">
                <a:solidFill>
                  <a:srgbClr val="000000"/>
                </a:solidFill>
                <a:latin typeface="+mn-ea"/>
                <a:ea typeface="ＭＳ Ｐ明朝" panose="02020600040205080304"/>
              </a:rPr>
              <a:t>第</a:t>
            </a:r>
            <a:r>
              <a:rPr lang="ja-JP" altLang="en-US" sz="1200" b="1" dirty="0">
                <a:solidFill>
                  <a:srgbClr val="000000"/>
                </a:solidFill>
                <a:latin typeface="+mn-ea"/>
                <a:ea typeface="ＭＳ Ｐ明朝" panose="02020600040205080304"/>
              </a:rPr>
              <a:t>３</a:t>
            </a:r>
            <a:r>
              <a:rPr lang="ja-JP" altLang="ja-JP" sz="1200" b="1" dirty="0" smtClean="0">
                <a:solidFill>
                  <a:srgbClr val="000000"/>
                </a:solidFill>
                <a:latin typeface="+mn-ea"/>
                <a:ea typeface="ＭＳ Ｐ明朝" panose="02020600040205080304"/>
              </a:rPr>
              <a:t>地域</a:t>
            </a:r>
            <a:r>
              <a:rPr lang="ja-JP" altLang="en-US" sz="1200" b="1" dirty="0" smtClean="0">
                <a:solidFill>
                  <a:srgbClr val="000000"/>
                </a:solidFill>
                <a:latin typeface="+mn-ea"/>
                <a:ea typeface="ＭＳ Ｐ明朝" panose="02020600040205080304"/>
              </a:rPr>
              <a:t>　</a:t>
            </a:r>
            <a:r>
              <a:rPr lang="ja-JP" altLang="en-US" sz="1200" b="1" dirty="0">
                <a:solidFill>
                  <a:srgbClr val="000000"/>
                </a:solidFill>
                <a:latin typeface="+mn-ea"/>
                <a:ea typeface="ＭＳ Ｐ明朝" panose="02020600040205080304"/>
              </a:rPr>
              <a:t>ロータリーコーディネーター補佐　庄</a:t>
            </a:r>
            <a:r>
              <a:rPr lang="ja-JP" altLang="en-US" sz="1200" b="1" dirty="0" smtClean="0">
                <a:solidFill>
                  <a:srgbClr val="000000"/>
                </a:solidFill>
                <a:latin typeface="+mn-ea"/>
                <a:ea typeface="ＭＳ Ｐ明朝" panose="02020600040205080304"/>
              </a:rPr>
              <a:t>司　尚</a:t>
            </a:r>
            <a:r>
              <a:rPr lang="ja-JP" altLang="en-US" sz="1200" b="1" dirty="0">
                <a:solidFill>
                  <a:srgbClr val="000000"/>
                </a:solidFill>
                <a:latin typeface="+mn-ea"/>
                <a:ea typeface="ＭＳ Ｐ明朝" panose="02020600040205080304"/>
              </a:rPr>
              <a:t>史</a:t>
            </a:r>
            <a:r>
              <a:rPr lang="ja-JP" altLang="ja-JP" sz="1200" b="1" dirty="0" smtClean="0">
                <a:solidFill>
                  <a:srgbClr val="000000"/>
                </a:solidFill>
                <a:latin typeface="+mn-ea"/>
                <a:ea typeface="ＭＳ Ｐ明朝" panose="02020600040205080304"/>
              </a:rPr>
              <a:t>（</a:t>
            </a:r>
            <a:r>
              <a:rPr lang="ja-JP" altLang="en-US" sz="1200" b="1" dirty="0">
                <a:solidFill>
                  <a:srgbClr val="000000"/>
                </a:solidFill>
                <a:latin typeface="+mn-ea"/>
                <a:ea typeface="ＭＳ Ｐ明朝" panose="02020600040205080304"/>
              </a:rPr>
              <a:t>境港</a:t>
            </a:r>
            <a:r>
              <a:rPr lang="en-US" altLang="ja-JP" sz="1200" b="1" dirty="0" smtClean="0">
                <a:solidFill>
                  <a:srgbClr val="000000"/>
                </a:solidFill>
                <a:latin typeface="+mn-ea"/>
                <a:ea typeface="ＭＳ Ｐ明朝" panose="02020600040205080304"/>
              </a:rPr>
              <a:t>RC</a:t>
            </a:r>
            <a:r>
              <a:rPr lang="ja-JP" altLang="ja-JP" sz="1200" b="1" dirty="0">
                <a:solidFill>
                  <a:srgbClr val="000000"/>
                </a:solidFill>
                <a:latin typeface="+mn-ea"/>
                <a:ea typeface="ＭＳ Ｐ明朝" panose="02020600040205080304"/>
              </a:rPr>
              <a:t>）</a:t>
            </a: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2332936" cy="210299"/>
          </a:xfrm>
        </p:spPr>
        <p:txBody>
          <a:bodyPr/>
          <a:lstStyle/>
          <a:p>
            <a:r>
              <a:rPr kumimoji="1" lang="en-US" altLang="ja-JP" sz="1600" dirty="0">
                <a:solidFill>
                  <a:schemeClr val="accent5">
                    <a:lumMod val="50000"/>
                  </a:schemeClr>
                </a:solidFill>
              </a:rPr>
              <a:t>2020</a:t>
            </a:r>
            <a:r>
              <a:rPr kumimoji="1" lang="ja-JP" altLang="en-US" sz="1600" dirty="0" smtClean="0">
                <a:solidFill>
                  <a:schemeClr val="accent5">
                    <a:lumMod val="50000"/>
                  </a:schemeClr>
                </a:solidFill>
              </a:rPr>
              <a:t>年</a:t>
            </a:r>
            <a:r>
              <a:rPr kumimoji="1" lang="en-US" altLang="ja-JP" sz="1600" dirty="0" smtClean="0">
                <a:solidFill>
                  <a:schemeClr val="accent5">
                    <a:lumMod val="50000"/>
                  </a:schemeClr>
                </a:solidFill>
              </a:rPr>
              <a:t>12</a:t>
            </a:r>
            <a:r>
              <a:rPr lang="ja-JP" altLang="en-US" sz="1600" dirty="0" smtClean="0">
                <a:solidFill>
                  <a:schemeClr val="accent5">
                    <a:lumMod val="50000"/>
                  </a:schemeClr>
                </a:solidFill>
              </a:rPr>
              <a:t>月</a:t>
            </a:r>
            <a:r>
              <a:rPr lang="ja-JP" altLang="en-US" sz="1600" dirty="0">
                <a:solidFill>
                  <a:schemeClr val="accent5">
                    <a:lumMod val="50000"/>
                  </a:schemeClr>
                </a:solidFill>
              </a:rPr>
              <a:t>号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5"/>
            <a:ext cx="7269479" cy="8284725"/>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a:solidFill>
                  <a:schemeClr val="tx1"/>
                </a:solidFill>
                <a:latin typeface="+mn-ea"/>
                <a:ea typeface="ＭＳ Ｐ明朝" panose="02020600040205080304"/>
              </a:rPr>
              <a:t>ロータリ</a:t>
            </a:r>
            <a:r>
              <a:rPr lang="ja-JP" altLang="en-US" sz="1200" b="1" dirty="0" smtClean="0">
                <a:solidFill>
                  <a:schemeClr val="tx1"/>
                </a:solidFill>
                <a:latin typeface="+mn-ea"/>
                <a:ea typeface="ＭＳ Ｐ明朝" panose="02020600040205080304"/>
              </a:rPr>
              <a:t>ーのブランドを強化しよう。</a:t>
            </a:r>
            <a:endParaRPr lang="en-US" altLang="ja-JP" sz="1200"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　</a:t>
            </a:r>
            <a:r>
              <a:rPr lang="ja-JP" altLang="en-US" sz="1100" dirty="0">
                <a:solidFill>
                  <a:schemeClr val="tx1"/>
                </a:solidFill>
                <a:latin typeface="+mn-ea"/>
                <a:ea typeface="ＭＳ Ｐ明朝"/>
              </a:rPr>
              <a:t>今年</a:t>
            </a:r>
            <a:r>
              <a:rPr lang="en-US" altLang="ja-JP" sz="1100" dirty="0">
                <a:solidFill>
                  <a:schemeClr val="tx1"/>
                </a:solidFill>
                <a:latin typeface="+mn-ea"/>
                <a:ea typeface="ＭＳ Ｐ明朝"/>
              </a:rPr>
              <a:t>7</a:t>
            </a:r>
            <a:r>
              <a:rPr lang="ja-JP" altLang="en-US" sz="1100" dirty="0">
                <a:solidFill>
                  <a:schemeClr val="tx1"/>
                </a:solidFill>
                <a:latin typeface="+mn-ea"/>
                <a:ea typeface="ＭＳ Ｐ明朝"/>
              </a:rPr>
              <a:t>月の第一地域、第二地域、第三地域の合同による公共イメージ向上に関する、地区公共イメージ委員長を対象にしたアンケート調査を実施しました。「地区内のクラブの何</a:t>
            </a:r>
            <a:r>
              <a:rPr lang="en-US" altLang="ja-JP" sz="1100" dirty="0">
                <a:solidFill>
                  <a:schemeClr val="tx1"/>
                </a:solidFill>
                <a:latin typeface="+mn-ea"/>
                <a:ea typeface="ＭＳ Ｐ明朝"/>
              </a:rPr>
              <a:t>%</a:t>
            </a:r>
            <a:r>
              <a:rPr lang="ja-JP" altLang="en-US" sz="1100" dirty="0">
                <a:solidFill>
                  <a:schemeClr val="tx1"/>
                </a:solidFill>
                <a:latin typeface="+mn-ea"/>
                <a:ea typeface="ＭＳ Ｐ明朝"/>
              </a:rPr>
              <a:t>がブラン</a:t>
            </a:r>
            <a:r>
              <a:rPr lang="ja-JP" altLang="en-US" sz="1100" dirty="0" smtClean="0">
                <a:solidFill>
                  <a:schemeClr val="tx1"/>
                </a:solidFill>
                <a:latin typeface="+mn-ea"/>
                <a:ea typeface="ＭＳ Ｐ明朝"/>
              </a:rPr>
              <a:t>ド</a:t>
            </a:r>
            <a:r>
              <a:rPr lang="ja-JP" altLang="en-US" sz="1100" dirty="0">
                <a:solidFill>
                  <a:schemeClr val="tx1"/>
                </a:solidFill>
                <a:latin typeface="+mn-ea"/>
                <a:ea typeface="ＭＳ Ｐ明朝"/>
              </a:rPr>
              <a:t>リソース</a:t>
            </a:r>
            <a:r>
              <a:rPr lang="ja-JP" altLang="en-US" sz="1100" dirty="0" smtClean="0">
                <a:solidFill>
                  <a:schemeClr val="tx1"/>
                </a:solidFill>
                <a:latin typeface="+mn-ea"/>
                <a:ea typeface="ＭＳ Ｐ明朝"/>
              </a:rPr>
              <a:t>セ</a:t>
            </a:r>
            <a:r>
              <a:rPr lang="ja-JP" altLang="en-US" sz="1100" dirty="0">
                <a:solidFill>
                  <a:schemeClr val="tx1"/>
                </a:solidFill>
                <a:latin typeface="+mn-ea"/>
                <a:ea typeface="ＭＳ Ｐ明朝"/>
              </a:rPr>
              <a:t>ンターを利用していると思いますか」の問いに「</a:t>
            </a:r>
            <a:r>
              <a:rPr lang="en-US" altLang="ja-JP" sz="1100" dirty="0">
                <a:solidFill>
                  <a:schemeClr val="tx1"/>
                </a:solidFill>
                <a:latin typeface="+mn-ea"/>
                <a:ea typeface="ＭＳ Ｐ明朝"/>
              </a:rPr>
              <a:t>10%</a:t>
            </a:r>
            <a:r>
              <a:rPr lang="ja-JP" altLang="en-US" sz="1100" dirty="0">
                <a:solidFill>
                  <a:schemeClr val="tx1"/>
                </a:solidFill>
                <a:latin typeface="+mn-ea"/>
                <a:ea typeface="ＭＳ Ｐ明朝"/>
              </a:rPr>
              <a:t>～</a:t>
            </a:r>
            <a:r>
              <a:rPr lang="en-US" altLang="ja-JP" sz="1100" dirty="0">
                <a:solidFill>
                  <a:schemeClr val="tx1"/>
                </a:solidFill>
                <a:latin typeface="+mn-ea"/>
                <a:ea typeface="ＭＳ Ｐ明朝"/>
              </a:rPr>
              <a:t>30%</a:t>
            </a:r>
            <a:r>
              <a:rPr lang="ja-JP" altLang="en-US" sz="1100" dirty="0">
                <a:solidFill>
                  <a:schemeClr val="tx1"/>
                </a:solidFill>
                <a:latin typeface="+mn-ea"/>
                <a:ea typeface="ＭＳ Ｐ明朝"/>
              </a:rPr>
              <a:t>」と回答した地区がほとんどでした</a:t>
            </a:r>
            <a:r>
              <a:rPr lang="ja-JP" altLang="en-US" sz="1100" dirty="0" smtClean="0">
                <a:solidFill>
                  <a:schemeClr val="tx1"/>
                </a:solidFill>
                <a:latin typeface="+mn-ea"/>
                <a:ea typeface="ＭＳ Ｐ明朝"/>
              </a:rPr>
              <a:t>。ブ</a:t>
            </a:r>
            <a:r>
              <a:rPr lang="ja-JP" altLang="en-US" sz="1100" dirty="0">
                <a:solidFill>
                  <a:schemeClr val="tx1"/>
                </a:solidFill>
                <a:latin typeface="+mn-ea"/>
                <a:ea typeface="ＭＳ Ｐ明朝"/>
              </a:rPr>
              <a:t>ラン</a:t>
            </a:r>
            <a:r>
              <a:rPr lang="ja-JP" altLang="en-US" sz="1100" dirty="0" smtClean="0">
                <a:solidFill>
                  <a:schemeClr val="tx1"/>
                </a:solidFill>
                <a:latin typeface="+mn-ea"/>
                <a:ea typeface="ＭＳ Ｐ明朝"/>
              </a:rPr>
              <a:t>ド</a:t>
            </a:r>
            <a:r>
              <a:rPr lang="ja-JP" altLang="en-US" sz="1100" dirty="0">
                <a:solidFill>
                  <a:schemeClr val="tx1"/>
                </a:solidFill>
                <a:latin typeface="+mn-ea"/>
                <a:ea typeface="ＭＳ Ｐ明朝"/>
              </a:rPr>
              <a:t>リソース</a:t>
            </a:r>
            <a:r>
              <a:rPr lang="ja-JP" altLang="en-US" sz="1100" dirty="0" smtClean="0">
                <a:solidFill>
                  <a:schemeClr val="tx1"/>
                </a:solidFill>
                <a:latin typeface="+mn-ea"/>
                <a:ea typeface="ＭＳ Ｐ明朝"/>
              </a:rPr>
              <a:t>セ</a:t>
            </a:r>
            <a:r>
              <a:rPr lang="ja-JP" altLang="en-US" sz="1100" dirty="0">
                <a:solidFill>
                  <a:schemeClr val="tx1"/>
                </a:solidFill>
                <a:latin typeface="+mn-ea"/>
                <a:ea typeface="ＭＳ Ｐ明朝"/>
              </a:rPr>
              <a:t>ンターのツール</a:t>
            </a:r>
            <a:r>
              <a:rPr lang="ja-JP" altLang="en-US" sz="1100" dirty="0" smtClean="0">
                <a:solidFill>
                  <a:schemeClr val="tx1"/>
                </a:solidFill>
                <a:latin typeface="+mn-ea"/>
                <a:ea typeface="ＭＳ Ｐ明朝"/>
              </a:rPr>
              <a:t>やテンプレ</a:t>
            </a:r>
            <a:r>
              <a:rPr lang="ja-JP" altLang="en-US" sz="1100" dirty="0">
                <a:solidFill>
                  <a:schemeClr val="tx1"/>
                </a:solidFill>
                <a:latin typeface="+mn-ea"/>
                <a:ea typeface="ＭＳ Ｐ明朝"/>
              </a:rPr>
              <a:t>ートを使えば、ロータリー全体で一貫性を保ちながら、クラブや地区用にカスタマイズされた資料を作成できます。ロータリーの新しいデザインやイメージを取り入れた資料をつくるには、オンラインの「ブランドリソースセンター」がお勧めです。ブランドリソースセンターを利用するにはまず、</a:t>
            </a:r>
            <a:r>
              <a:rPr lang="en-US" altLang="ja-JP" sz="1100" dirty="0">
                <a:solidFill>
                  <a:schemeClr val="tx1"/>
                </a:solidFill>
                <a:latin typeface="+mn-ea"/>
                <a:ea typeface="ＭＳ Ｐ明朝"/>
              </a:rPr>
              <a:t>My </a:t>
            </a:r>
            <a:r>
              <a:rPr lang="en-US" altLang="ja-JP" sz="1100" dirty="0" smtClean="0">
                <a:solidFill>
                  <a:schemeClr val="tx1"/>
                </a:solidFill>
                <a:latin typeface="+mn-ea"/>
                <a:ea typeface="ＭＳ Ｐ明朝"/>
              </a:rPr>
              <a:t>ROTARY</a:t>
            </a:r>
            <a:r>
              <a:rPr lang="ja-JP" altLang="en-US" sz="1100" dirty="0" smtClean="0">
                <a:solidFill>
                  <a:schemeClr val="tx1"/>
                </a:solidFill>
                <a:latin typeface="+mn-ea"/>
                <a:ea typeface="ＭＳ Ｐ明朝"/>
              </a:rPr>
              <a:t>へ</a:t>
            </a:r>
            <a:r>
              <a:rPr lang="ja-JP" altLang="en-US" sz="1100" dirty="0">
                <a:solidFill>
                  <a:schemeClr val="tx1"/>
                </a:solidFill>
                <a:latin typeface="+mn-ea"/>
                <a:ea typeface="ＭＳ Ｐ明朝"/>
              </a:rPr>
              <a:t>のログイン</a:t>
            </a:r>
            <a:r>
              <a:rPr lang="en-US" altLang="ja-JP" sz="1100" dirty="0">
                <a:solidFill>
                  <a:schemeClr val="tx1"/>
                </a:solidFill>
                <a:latin typeface="+mn-ea"/>
                <a:ea typeface="ＭＳ Ｐ明朝"/>
              </a:rPr>
              <a:t>(</a:t>
            </a:r>
            <a:r>
              <a:rPr lang="ja-JP" altLang="en-US" sz="1100" dirty="0">
                <a:solidFill>
                  <a:schemeClr val="tx1"/>
                </a:solidFill>
                <a:latin typeface="+mn-ea"/>
                <a:ea typeface="ＭＳ Ｐ明朝"/>
              </a:rPr>
              <a:t>初めての方はアカウント作成</a:t>
            </a:r>
            <a:r>
              <a:rPr lang="en-US" altLang="ja-JP" sz="1100" dirty="0">
                <a:solidFill>
                  <a:schemeClr val="tx1"/>
                </a:solidFill>
                <a:latin typeface="+mn-ea"/>
                <a:ea typeface="ＭＳ Ｐ明朝"/>
              </a:rPr>
              <a:t>)</a:t>
            </a:r>
            <a:r>
              <a:rPr lang="ja-JP" altLang="en-US" sz="1100" dirty="0">
                <a:solidFill>
                  <a:schemeClr val="tx1"/>
                </a:solidFill>
                <a:latin typeface="+mn-ea"/>
                <a:ea typeface="ＭＳ Ｐ明朝"/>
              </a:rPr>
              <a:t>が必要です。</a:t>
            </a:r>
          </a:p>
          <a:p>
            <a:pPr algn="l"/>
            <a:r>
              <a:rPr lang="ja-JP" altLang="en-US" sz="1100" dirty="0">
                <a:solidFill>
                  <a:schemeClr val="tx1"/>
                </a:solidFill>
                <a:latin typeface="+mn-ea"/>
                <a:ea typeface="ＭＳ Ｐ明朝"/>
              </a:rPr>
              <a:t>多くのクラブや地区がもっと、ブランドリソースセン</a:t>
            </a:r>
            <a:r>
              <a:rPr lang="ja-JP" altLang="en-US" sz="1100" dirty="0" smtClean="0">
                <a:solidFill>
                  <a:schemeClr val="tx1"/>
                </a:solidFill>
                <a:latin typeface="+mn-ea"/>
                <a:ea typeface="ＭＳ Ｐ明朝"/>
              </a:rPr>
              <a:t>タ</a:t>
            </a:r>
            <a:r>
              <a:rPr lang="ja-JP" altLang="en-US" sz="1100" dirty="0">
                <a:solidFill>
                  <a:schemeClr val="tx1"/>
                </a:solidFill>
                <a:latin typeface="+mn-ea"/>
                <a:ea typeface="ＭＳ Ｐ明朝"/>
              </a:rPr>
              <a:t>ー</a:t>
            </a:r>
            <a:r>
              <a:rPr lang="ja-JP" altLang="en-US" sz="1100" dirty="0" smtClean="0">
                <a:solidFill>
                  <a:schemeClr val="tx1"/>
                </a:solidFill>
                <a:latin typeface="+mn-ea"/>
                <a:ea typeface="ＭＳ Ｐ明朝"/>
              </a:rPr>
              <a:t>を</a:t>
            </a:r>
            <a:r>
              <a:rPr lang="ja-JP" altLang="en-US" sz="1100" dirty="0">
                <a:solidFill>
                  <a:schemeClr val="tx1"/>
                </a:solidFill>
                <a:latin typeface="+mn-ea"/>
                <a:ea typeface="ＭＳ Ｐ明朝"/>
              </a:rPr>
              <a:t>活用することで、最終的には、あらゆる媒体でロータリーの正しいビジュアルアイデンティティを一貫して使用することで、ロータリーの公共イメージやロータリーに対して人々が持つイメージが格段と良くなると思います</a:t>
            </a:r>
            <a:r>
              <a:rPr lang="ja-JP" altLang="en-US" sz="1100" dirty="0" smtClean="0">
                <a:solidFill>
                  <a:schemeClr val="tx1"/>
                </a:solidFill>
                <a:latin typeface="+mn-ea"/>
                <a:ea typeface="ＭＳ Ｐ明朝"/>
              </a:rPr>
              <a:t>。</a:t>
            </a:r>
            <a:endParaRPr lang="en-US" altLang="ja-JP" sz="1100"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ロ</a:t>
            </a:r>
            <a:r>
              <a:rPr lang="ja-JP" altLang="en-US" sz="1100" dirty="0">
                <a:solidFill>
                  <a:schemeClr val="tx1"/>
                </a:solidFill>
                <a:latin typeface="+mn-ea"/>
                <a:ea typeface="ＭＳ Ｐ明朝"/>
              </a:rPr>
              <a:t>ータリーでは、</a:t>
            </a:r>
            <a:r>
              <a:rPr lang="en-US" altLang="ja-JP" sz="1100" dirty="0">
                <a:solidFill>
                  <a:schemeClr val="tx1"/>
                </a:solidFill>
                <a:latin typeface="+mn-ea"/>
                <a:ea typeface="ＭＳ Ｐ明朝"/>
              </a:rPr>
              <a:t>2011</a:t>
            </a:r>
            <a:r>
              <a:rPr lang="ja-JP" altLang="en-US" sz="1100" dirty="0">
                <a:solidFill>
                  <a:schemeClr val="tx1"/>
                </a:solidFill>
                <a:latin typeface="+mn-ea"/>
                <a:ea typeface="ＭＳ Ｐ明朝"/>
              </a:rPr>
              <a:t>年からロータリーの認知度を高めるためにブランドの構築に力を注いできました。その結果、ロータリーの認知度は全世界で</a:t>
            </a:r>
            <a:r>
              <a:rPr lang="en-US" altLang="ja-JP" sz="1100" dirty="0">
                <a:solidFill>
                  <a:schemeClr val="tx1"/>
                </a:solidFill>
                <a:latin typeface="+mn-ea"/>
                <a:ea typeface="ＭＳ Ｐ明朝"/>
              </a:rPr>
              <a:t>60%</a:t>
            </a:r>
            <a:r>
              <a:rPr lang="ja-JP" altLang="en-US" sz="1100" dirty="0">
                <a:solidFill>
                  <a:schemeClr val="tx1"/>
                </a:solidFill>
                <a:latin typeface="+mn-ea"/>
                <a:ea typeface="ＭＳ Ｐ明朝"/>
              </a:rPr>
              <a:t>から</a:t>
            </a:r>
            <a:r>
              <a:rPr lang="en-US" altLang="ja-JP" sz="1100" dirty="0">
                <a:solidFill>
                  <a:schemeClr val="tx1"/>
                </a:solidFill>
                <a:latin typeface="+mn-ea"/>
                <a:ea typeface="ＭＳ Ｐ明朝"/>
              </a:rPr>
              <a:t>75%</a:t>
            </a:r>
            <a:r>
              <a:rPr lang="ja-JP" altLang="en-US" sz="1100" dirty="0">
                <a:solidFill>
                  <a:schemeClr val="tx1"/>
                </a:solidFill>
                <a:latin typeface="+mn-ea"/>
                <a:ea typeface="ＭＳ Ｐ明朝"/>
              </a:rPr>
              <a:t>にアップしました。しかし、ロータリーがどんな団体なのか、どんな活動をしているのか、知らない人が多いことが最近の調査で分かりました</a:t>
            </a:r>
            <a:r>
              <a:rPr lang="ja-JP" altLang="en-US" sz="1100" dirty="0" smtClean="0">
                <a:solidFill>
                  <a:schemeClr val="tx1"/>
                </a:solidFill>
                <a:latin typeface="+mn-ea"/>
                <a:ea typeface="ＭＳ Ｐ明朝"/>
              </a:rPr>
              <a:t>。</a:t>
            </a:r>
            <a:endParaRPr lang="en-US" altLang="ja-JP" sz="1100"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地</a:t>
            </a:r>
            <a:r>
              <a:rPr lang="ja-JP" altLang="en-US" sz="1100" dirty="0">
                <a:solidFill>
                  <a:schemeClr val="tx1"/>
                </a:solidFill>
                <a:latin typeface="+mn-ea"/>
                <a:ea typeface="ＭＳ Ｐ明朝"/>
              </a:rPr>
              <a:t>元に</a:t>
            </a:r>
            <a:r>
              <a:rPr lang="ja-JP" altLang="en-US" sz="1100" dirty="0" smtClean="0">
                <a:solidFill>
                  <a:schemeClr val="tx1"/>
                </a:solidFill>
                <a:latin typeface="+mn-ea"/>
                <a:ea typeface="ＭＳ Ｐ明朝"/>
              </a:rPr>
              <a:t>クラ</a:t>
            </a:r>
            <a:r>
              <a:rPr lang="ja-JP" altLang="en-US" sz="1100" dirty="0">
                <a:solidFill>
                  <a:schemeClr val="tx1"/>
                </a:solidFill>
                <a:latin typeface="+mn-ea"/>
                <a:ea typeface="ＭＳ Ｐ明朝"/>
              </a:rPr>
              <a:t>ブのあることも、世界的なポリオ根絶活動についてもあまり認知されておりません。仲間を増やし、奉仕の輪を広</a:t>
            </a:r>
            <a:r>
              <a:rPr lang="ja-JP" altLang="en-US" sz="1100" dirty="0" smtClean="0">
                <a:solidFill>
                  <a:schemeClr val="tx1"/>
                </a:solidFill>
                <a:latin typeface="+mn-ea"/>
                <a:ea typeface="ＭＳ Ｐ明朝"/>
              </a:rPr>
              <a:t>げ、地</a:t>
            </a:r>
            <a:r>
              <a:rPr lang="ja-JP" altLang="en-US" sz="1100" dirty="0">
                <a:solidFill>
                  <a:schemeClr val="tx1"/>
                </a:solidFill>
                <a:latin typeface="+mn-ea"/>
                <a:ea typeface="ＭＳ Ｐ明朝"/>
              </a:rPr>
              <a:t>域や世界により大きな貢献をしていくには、ロータリーの公共イメージを向上させる必要があります。</a:t>
            </a:r>
          </a:p>
          <a:p>
            <a:pPr algn="l"/>
            <a:r>
              <a:rPr lang="ja-JP" altLang="en-US" sz="1100" dirty="0">
                <a:solidFill>
                  <a:schemeClr val="tx1"/>
                </a:solidFill>
                <a:latin typeface="+mn-ea"/>
                <a:ea typeface="ＭＳ Ｐ明朝"/>
              </a:rPr>
              <a:t>ロータリーへの理解を深めてもらうために、</a:t>
            </a:r>
            <a:r>
              <a:rPr lang="en-US" altLang="ja-JP" sz="1100" dirty="0">
                <a:solidFill>
                  <a:schemeClr val="tx1"/>
                </a:solidFill>
                <a:latin typeface="+mn-ea"/>
                <a:ea typeface="ＭＳ Ｐ明朝"/>
              </a:rPr>
              <a:t>2017</a:t>
            </a:r>
            <a:r>
              <a:rPr lang="ja-JP" altLang="en-US" sz="1100" dirty="0">
                <a:solidFill>
                  <a:schemeClr val="tx1"/>
                </a:solidFill>
                <a:latin typeface="+mn-ea"/>
                <a:ea typeface="ＭＳ Ｐ明朝"/>
              </a:rPr>
              <a:t>年に「世界を変える行動人」キャンペーンが始まりました。</a:t>
            </a:r>
          </a:p>
          <a:p>
            <a:pPr algn="l"/>
            <a:r>
              <a:rPr lang="ja-JP" altLang="en-US" sz="1100" dirty="0">
                <a:solidFill>
                  <a:schemeClr val="tx1"/>
                </a:solidFill>
                <a:latin typeface="+mn-ea"/>
                <a:ea typeface="ＭＳ Ｐ明朝"/>
              </a:rPr>
              <a:t>・ロータリーとは何か</a:t>
            </a:r>
          </a:p>
          <a:p>
            <a:pPr algn="l"/>
            <a:r>
              <a:rPr lang="ja-JP" altLang="en-US" sz="1100" dirty="0">
                <a:solidFill>
                  <a:schemeClr val="tx1"/>
                </a:solidFill>
                <a:latin typeface="+mn-ea"/>
                <a:ea typeface="ＭＳ Ｐ明朝"/>
              </a:rPr>
              <a:t>・ロータリアンとはどのような人びとか</a:t>
            </a:r>
          </a:p>
          <a:p>
            <a:pPr algn="l"/>
            <a:r>
              <a:rPr lang="ja-JP" altLang="en-US" sz="1100" dirty="0">
                <a:solidFill>
                  <a:schemeClr val="tx1"/>
                </a:solidFill>
                <a:latin typeface="+mn-ea"/>
                <a:ea typeface="ＭＳ Ｐ明朝"/>
              </a:rPr>
              <a:t>・ロータリアンの活動はどのような成果をもたらしているのか</a:t>
            </a:r>
          </a:p>
          <a:p>
            <a:pPr algn="l"/>
            <a:r>
              <a:rPr lang="ja-JP" altLang="en-US" sz="1100" dirty="0">
                <a:solidFill>
                  <a:schemeClr val="tx1"/>
                </a:solidFill>
                <a:latin typeface="+mn-ea"/>
                <a:ea typeface="ＭＳ Ｐ明朝"/>
              </a:rPr>
              <a:t>・ロータリーは他団体とどう違うのか</a:t>
            </a:r>
          </a:p>
          <a:p>
            <a:pPr algn="l"/>
            <a:r>
              <a:rPr lang="ja-JP" altLang="en-US" sz="1100" dirty="0">
                <a:solidFill>
                  <a:schemeClr val="tx1"/>
                </a:solidFill>
                <a:latin typeface="+mn-ea"/>
                <a:ea typeface="ＭＳ Ｐ明朝"/>
              </a:rPr>
              <a:t>こ</a:t>
            </a:r>
            <a:r>
              <a:rPr lang="ja-JP" altLang="en-US" sz="1100" dirty="0" smtClean="0">
                <a:solidFill>
                  <a:schemeClr val="tx1"/>
                </a:solidFill>
                <a:latin typeface="+mn-ea"/>
                <a:ea typeface="ＭＳ Ｐ明朝"/>
              </a:rPr>
              <a:t>の</a:t>
            </a:r>
            <a:r>
              <a:rPr lang="ja-JP" altLang="en-US" sz="1100" dirty="0">
                <a:solidFill>
                  <a:schemeClr val="tx1"/>
                </a:solidFill>
                <a:latin typeface="+mn-ea"/>
                <a:ea typeface="ＭＳ Ｐ明朝"/>
              </a:rPr>
              <a:t>キャンペーン</a:t>
            </a:r>
            <a:r>
              <a:rPr lang="ja-JP" altLang="en-US" sz="1100" dirty="0" smtClean="0">
                <a:solidFill>
                  <a:schemeClr val="tx1"/>
                </a:solidFill>
                <a:latin typeface="+mn-ea"/>
                <a:ea typeface="ＭＳ Ｐ明朝"/>
              </a:rPr>
              <a:t>は</a:t>
            </a:r>
            <a:r>
              <a:rPr lang="ja-JP" altLang="en-US" sz="1100" dirty="0">
                <a:solidFill>
                  <a:schemeClr val="tx1"/>
                </a:solidFill>
                <a:latin typeface="+mn-ea"/>
                <a:ea typeface="ＭＳ Ｐ明朝"/>
              </a:rPr>
              <a:t>、さまざまな形の広告を通じて、「行動人」としてのロータリー会員の姿にスポットを当てるものです</a:t>
            </a:r>
            <a:r>
              <a:rPr lang="ja-JP" altLang="en-US" sz="1100" dirty="0" smtClean="0">
                <a:solidFill>
                  <a:schemeClr val="tx1"/>
                </a:solidFill>
                <a:latin typeface="+mn-ea"/>
                <a:ea typeface="ＭＳ Ｐ明朝"/>
              </a:rPr>
              <a:t>。</a:t>
            </a:r>
            <a:endParaRPr lang="en-US" altLang="ja-JP" sz="1100"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ロ</a:t>
            </a:r>
            <a:r>
              <a:rPr lang="ja-JP" altLang="en-US" sz="1100" dirty="0">
                <a:solidFill>
                  <a:schemeClr val="tx1"/>
                </a:solidFill>
                <a:latin typeface="+mn-ea"/>
                <a:ea typeface="ＭＳ Ｐ明朝"/>
              </a:rPr>
              <a:t>ータリーのブランドは、ロータリーが「どのような団体か」を表すと同時に</a:t>
            </a:r>
            <a:r>
              <a:rPr lang="ja-JP" altLang="en-US" sz="1100" dirty="0" smtClean="0">
                <a:solidFill>
                  <a:schemeClr val="tx1"/>
                </a:solidFill>
                <a:latin typeface="+mn-ea"/>
                <a:ea typeface="ＭＳ Ｐ明朝"/>
              </a:rPr>
              <a:t>、「</a:t>
            </a:r>
            <a:r>
              <a:rPr lang="ja-JP" altLang="en-US" sz="1100" dirty="0">
                <a:solidFill>
                  <a:schemeClr val="tx1"/>
                </a:solidFill>
                <a:latin typeface="+mn-ea"/>
                <a:ea typeface="ＭＳ Ｐ明朝"/>
              </a:rPr>
              <a:t>どのような団体でありたいか」を映しだすものです。ロータリーはさまざまな国や文化、職業のリーダーのネットワークであり、交流を通じてアイデアを広げ、世界中の地域社会で行動をしています。強いブランドがクラブにもたらすメリットには、ロータリーの活動に対する人びとの理解を深めることや、会員、ボランティア、協力団体、寄付者が増えるなど、また、ロータリーの認知度が高まり、会員の意欲が高まる、そして、ロータリーへの参加者の基盤が広がることなどです。ロータリーブランドを強化することは、人びとがクラブやプログラムを通じた経験、またはロータリーについて見たり聞いたりしたことや写真に基づいてロータリーを認識します。ロータリーブランドの強化を支えることは、会員一人ひとりの責務でもあります。即ち、全会員がロータリーブランドの力強い推進者になることです</a:t>
            </a:r>
            <a:r>
              <a:rPr lang="ja-JP" altLang="en-US" sz="1100" dirty="0" smtClean="0">
                <a:solidFill>
                  <a:schemeClr val="tx1"/>
                </a:solidFill>
                <a:latin typeface="+mn-ea"/>
                <a:ea typeface="ＭＳ Ｐ明朝"/>
              </a:rPr>
              <a:t>。</a:t>
            </a:r>
            <a:endParaRPr lang="en-US" altLang="ja-JP" sz="1100"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a:t>
            </a:r>
            <a:r>
              <a:rPr lang="ja-JP" altLang="en-US" sz="1100" dirty="0">
                <a:solidFill>
                  <a:schemeClr val="tx1"/>
                </a:solidFill>
                <a:latin typeface="+mn-ea"/>
                <a:ea typeface="ＭＳ Ｐ明朝"/>
              </a:rPr>
              <a:t>世界を変える行動人」キャンペーンを推進するため、ブランドリソースセンターからのリソースや資料を利用することが、ロータリーのブランドを強化しクラブの活性化へとつながります。</a:t>
            </a:r>
          </a:p>
          <a:p>
            <a:pPr algn="l"/>
            <a:endParaRPr lang="ja-JP" altLang="en-US" sz="1100" dirty="0">
              <a:solidFill>
                <a:srgbClr val="000000"/>
              </a:solidFill>
              <a:latin typeface="+mn-ea"/>
              <a:ea typeface="ＭＳ Ｐ明朝" panose="02020600040205080304"/>
            </a:endParaRPr>
          </a:p>
          <a:p>
            <a:pPr algn="l"/>
            <a:endParaRPr lang="ja-JP" altLang="en-US" sz="1100" dirty="0">
              <a:solidFill>
                <a:srgbClr val="000000"/>
              </a:solidFill>
              <a:latin typeface="+mn-ea"/>
              <a:ea typeface="ＭＳ Ｐ明朝" panose="02020600040205080304"/>
            </a:endParaRPr>
          </a:p>
          <a:p>
            <a:pPr algn="r">
              <a:lnSpc>
                <a:spcPct val="100000"/>
              </a:lnSpc>
            </a:pPr>
            <a:r>
              <a:rPr lang="ja-JP" altLang="en-US" sz="1100" b="1" dirty="0" smtClean="0">
                <a:solidFill>
                  <a:srgbClr val="000000"/>
                </a:solidFill>
                <a:latin typeface="+mn-ea"/>
                <a:ea typeface="ＭＳ Ｐ明朝" panose="02020600040205080304"/>
              </a:rPr>
              <a:t>　　　　　　　</a:t>
            </a:r>
            <a:r>
              <a:rPr lang="ja-JP" altLang="ja-JP" sz="1200" b="1" dirty="0" smtClean="0">
                <a:solidFill>
                  <a:srgbClr val="000000"/>
                </a:solidFill>
                <a:latin typeface="ＭＳ Ｐ明朝" panose="02020600040205080304"/>
                <a:ea typeface="ＭＳ Ｐ明朝" panose="02020600040205080304"/>
              </a:rPr>
              <a:t>第</a:t>
            </a:r>
            <a:r>
              <a:rPr lang="ja-JP" altLang="en-US" sz="1200" b="1" dirty="0">
                <a:solidFill>
                  <a:srgbClr val="000000"/>
                </a:solidFill>
                <a:latin typeface="+mn-ea"/>
                <a:ea typeface="ＭＳ Ｐ明朝" panose="02020600040205080304"/>
              </a:rPr>
              <a:t>３</a:t>
            </a:r>
            <a:r>
              <a:rPr lang="ja-JP" altLang="ja-JP" sz="1200" b="1" dirty="0" smtClean="0">
                <a:solidFill>
                  <a:srgbClr val="000000"/>
                </a:solidFill>
                <a:latin typeface="ＭＳ Ｐ明朝" panose="02020600040205080304"/>
                <a:ea typeface="ＭＳ Ｐ明朝" panose="02020600040205080304"/>
              </a:rPr>
              <a:t>地</a:t>
            </a:r>
            <a:r>
              <a:rPr lang="ja-JP" altLang="ja-JP" sz="1200" b="1" dirty="0">
                <a:solidFill>
                  <a:srgbClr val="000000"/>
                </a:solidFill>
                <a:latin typeface="ＭＳ Ｐ明朝" panose="02020600040205080304"/>
                <a:ea typeface="ＭＳ Ｐ明朝" panose="02020600040205080304"/>
              </a:rPr>
              <a:t>域 </a:t>
            </a:r>
            <a:r>
              <a:rPr lang="ja-JP" altLang="en-US" sz="1200" b="1" dirty="0" smtClean="0">
                <a:solidFill>
                  <a:srgbClr val="000000"/>
                </a:solidFill>
                <a:latin typeface="ＭＳ Ｐ明朝" panose="02020600040205080304"/>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ロータリー公共イメージコーディネータ</a:t>
            </a:r>
            <a:r>
              <a:rPr lang="ja-JP" altLang="en-US" sz="1200" b="1" dirty="0" smtClean="0">
                <a:solidFill>
                  <a:srgbClr val="000000"/>
                </a:solidFill>
                <a:latin typeface="ＭＳ Ｐ明朝" panose="02020600040205080304"/>
                <a:ea typeface="ＭＳ Ｐ明朝" panose="02020600040205080304"/>
              </a:rPr>
              <a:t>ー</a:t>
            </a:r>
            <a:r>
              <a:rPr lang="ja-JP" altLang="en-US" sz="1200" b="1" dirty="0">
                <a:solidFill>
                  <a:srgbClr val="000000"/>
                </a:solidFill>
                <a:latin typeface="ＭＳ Ｐ明朝" panose="02020600040205080304"/>
                <a:ea typeface="ＭＳ Ｐ明朝" panose="02020600040205080304"/>
              </a:rPr>
              <a:t>　山</a:t>
            </a:r>
            <a:r>
              <a:rPr lang="ja-JP" altLang="en-US" sz="1200" b="1" dirty="0" smtClean="0">
                <a:solidFill>
                  <a:srgbClr val="000000"/>
                </a:solidFill>
                <a:latin typeface="ＭＳ Ｐ明朝" panose="02020600040205080304"/>
                <a:ea typeface="ＭＳ Ｐ明朝" panose="02020600040205080304"/>
              </a:rPr>
              <a:t>下　皓</a:t>
            </a:r>
            <a:r>
              <a:rPr lang="ja-JP" altLang="en-US" sz="1200" b="1" dirty="0">
                <a:solidFill>
                  <a:srgbClr val="000000"/>
                </a:solidFill>
                <a:latin typeface="ＭＳ Ｐ明朝" panose="02020600040205080304"/>
                <a:ea typeface="ＭＳ Ｐ明朝" panose="02020600040205080304"/>
              </a:rPr>
              <a:t>三</a:t>
            </a:r>
            <a:r>
              <a:rPr lang="ja-JP" altLang="ja-JP" sz="1200" b="1" dirty="0" smtClean="0">
                <a:solidFill>
                  <a:srgbClr val="000000"/>
                </a:solidFill>
                <a:latin typeface="ＭＳ Ｐ明朝" panose="02020600040205080304"/>
                <a:ea typeface="ＭＳ Ｐ明朝" panose="02020600040205080304"/>
              </a:rPr>
              <a:t>（</a:t>
            </a:r>
            <a:r>
              <a:rPr lang="ja-JP" altLang="en-US" sz="1200" b="1" dirty="0">
                <a:solidFill>
                  <a:srgbClr val="000000"/>
                </a:solidFill>
                <a:latin typeface="ＭＳ Ｐ明朝" panose="02020600040205080304"/>
                <a:ea typeface="ＭＳ Ｐ明朝" panose="02020600040205080304"/>
              </a:rPr>
              <a:t>鹿児</a:t>
            </a:r>
            <a:r>
              <a:rPr lang="ja-JP" altLang="en-US" sz="1200" b="1" dirty="0" smtClean="0">
                <a:solidFill>
                  <a:srgbClr val="000000"/>
                </a:solidFill>
                <a:latin typeface="ＭＳ Ｐ明朝" panose="02020600040205080304"/>
                <a:ea typeface="ＭＳ Ｐ明朝" panose="02020600040205080304"/>
              </a:rPr>
              <a:t>島西</a:t>
            </a:r>
            <a:r>
              <a:rPr lang="en-US" altLang="ja-JP" sz="1200" b="1" dirty="0" smtClean="0">
                <a:solidFill>
                  <a:srgbClr val="000000"/>
                </a:solidFill>
                <a:latin typeface="ＭＳ Ｐ明朝" panose="02020600040205080304"/>
                <a:ea typeface="ＭＳ Ｐ明朝" panose="02020600040205080304"/>
              </a:rPr>
              <a:t>RC</a:t>
            </a:r>
            <a:r>
              <a:rPr lang="ja-JP" altLang="ja-JP" sz="1200" b="1" dirty="0" smtClean="0">
                <a:solidFill>
                  <a:srgbClr val="000000"/>
                </a:solidFill>
                <a:latin typeface="ＭＳ Ｐ明朝" panose="02020600040205080304"/>
                <a:ea typeface="ＭＳ Ｐ明朝" panose="02020600040205080304"/>
              </a:rPr>
              <a:t>）</a:t>
            </a:r>
            <a:endParaRPr lang="ja-JP" altLang="ja-JP" sz="1200" b="1" dirty="0">
              <a:solidFill>
                <a:srgbClr val="000000"/>
              </a:solidFill>
              <a:latin typeface="ＭＳ Ｐ明朝" panose="02020600040205080304"/>
              <a:ea typeface="ＭＳ Ｐ明朝" panose="02020600040205080304"/>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2471</TotalTime>
  <Words>173</Words>
  <Application>Microsoft Office PowerPoint</Application>
  <PresentationFormat>Custom</PresentationFormat>
  <Paragraphs>45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125</cp:revision>
  <cp:lastPrinted>2019-05-08T00:40:03Z</cp:lastPrinted>
  <dcterms:created xsi:type="dcterms:W3CDTF">2016-02-04T06:10:18Z</dcterms:created>
  <dcterms:modified xsi:type="dcterms:W3CDTF">2020-11-10T05:18:24Z</dcterms:modified>
</cp:coreProperties>
</file>