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p:scale>
          <a:sx n="70" d="100"/>
          <a:sy n="70" d="100"/>
        </p:scale>
        <p:origin x="1476" y="-122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2021/1/14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2021/1/14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2021/1/14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2021/1/14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2021/1/14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2880" y="153623"/>
            <a:ext cx="7269479" cy="10369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314486"/>
            <a:ext cx="2295829" cy="249393"/>
          </a:xfrm>
        </p:spPr>
        <p:txBody>
          <a:bodyPr/>
          <a:lstStyle/>
          <a:p>
            <a:r>
              <a:rPr kumimoji="1" lang="en-US" altLang="ja-JP" sz="1600" dirty="0" smtClean="0">
                <a:solidFill>
                  <a:schemeClr val="accent5">
                    <a:lumMod val="50000"/>
                  </a:schemeClr>
                </a:solidFill>
              </a:rPr>
              <a:t>2021</a:t>
            </a:r>
            <a:r>
              <a:rPr kumimoji="1" lang="ja-JP" altLang="en-US" sz="1600" dirty="0" smtClean="0">
                <a:solidFill>
                  <a:schemeClr val="accent5">
                    <a:lumMod val="50000"/>
                  </a:schemeClr>
                </a:solidFill>
              </a:rPr>
              <a:t>年</a:t>
            </a:r>
            <a:r>
              <a:rPr lang="en-US" altLang="ja-JP" sz="1600" dirty="0">
                <a:solidFill>
                  <a:schemeClr val="accent5">
                    <a:lumMod val="50000"/>
                  </a:schemeClr>
                </a:solidFill>
              </a:rPr>
              <a:t>2</a:t>
            </a:r>
            <a:r>
              <a:rPr kumimoji="1" lang="ja-JP" altLang="en-US" sz="1600" dirty="0" smtClean="0">
                <a:solidFill>
                  <a:schemeClr val="accent5">
                    <a:lumMod val="50000"/>
                  </a:schemeClr>
                </a:solidFill>
              </a:rPr>
              <a:t>月</a:t>
            </a:r>
            <a:r>
              <a:rPr kumimoji="1" lang="ja-JP" altLang="en-US" sz="1600" dirty="0" smtClean="0">
                <a:solidFill>
                  <a:schemeClr val="accent5">
                    <a:lumMod val="50000"/>
                  </a:schemeClr>
                </a:solidFill>
              </a:rPr>
              <a:t>号</a:t>
            </a:r>
            <a:endParaRPr kumimoji="1" lang="ja-JP" altLang="en-US" sz="1600" dirty="0">
              <a:solidFill>
                <a:schemeClr val="accent5">
                  <a:lumMod val="50000"/>
                </a:schemeClr>
              </a:solidFill>
            </a:endParaRPr>
          </a:p>
        </p:txBody>
      </p:sp>
      <p:sp>
        <p:nvSpPr>
          <p:cNvPr id="119" name="テキスト プレースホルダー 118"/>
          <p:cNvSpPr>
            <a:spLocks noGrp="1"/>
          </p:cNvSpPr>
          <p:nvPr>
            <p:ph type="body" sz="quarter" idx="12"/>
          </p:nvPr>
        </p:nvSpPr>
        <p:spPr>
          <a:xfrm>
            <a:off x="4972683" y="750270"/>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259476"/>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291218"/>
            <a:ext cx="1956027" cy="730250"/>
          </a:xfrm>
          <a:prstGeom prst="rect">
            <a:avLst/>
          </a:prstGeom>
        </p:spPr>
      </p:pic>
      <p:sp>
        <p:nvSpPr>
          <p:cNvPr id="20" name="テキスト ボックス 19"/>
          <p:cNvSpPr txBox="1"/>
          <p:nvPr/>
        </p:nvSpPr>
        <p:spPr>
          <a:xfrm>
            <a:off x="599014" y="782292"/>
            <a:ext cx="1664683"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182880" y="1399486"/>
            <a:ext cx="7269480" cy="4762775"/>
          </a:xfrm>
        </p:spPr>
        <p:style>
          <a:lnRef idx="2">
            <a:schemeClr val="accent3"/>
          </a:lnRef>
          <a:fillRef idx="1">
            <a:schemeClr val="lt1"/>
          </a:fillRef>
          <a:effectRef idx="0">
            <a:schemeClr val="accent3"/>
          </a:effectRef>
          <a:fontRef idx="minor">
            <a:schemeClr val="dk1"/>
          </a:fontRef>
        </p:style>
        <p:txBody>
          <a:bodyPr/>
          <a:lstStyle/>
          <a:p>
            <a:pPr algn="l">
              <a:lnSpc>
                <a:spcPct val="100000"/>
              </a:lnSpc>
            </a:pPr>
            <a:r>
              <a:rPr lang="ja-JP" altLang="en-US" sz="1200" b="1" dirty="0" smtClean="0">
                <a:solidFill>
                  <a:schemeClr val="tx1"/>
                </a:solidFill>
                <a:latin typeface="ＭＳ Ｐゴシック" panose="020B0600070205080204" pitchFamily="50" charset="-128"/>
                <a:ea typeface="ＭＳ Ｐ明朝" panose="02020600040205080304"/>
              </a:rPr>
              <a:t>新</a:t>
            </a:r>
            <a:r>
              <a:rPr lang="ja-JP" altLang="en-US" sz="1200" b="1" dirty="0">
                <a:solidFill>
                  <a:schemeClr val="tx1"/>
                </a:solidFill>
                <a:latin typeface="ＭＳ Ｐゴシック" panose="020B0600070205080204" pitchFamily="50" charset="-128"/>
                <a:ea typeface="ＭＳ Ｐ明朝" panose="02020600040205080304"/>
              </a:rPr>
              <a:t>型コロナウィルス感染拡大が第３波！　緊急事態宣</a:t>
            </a:r>
            <a:r>
              <a:rPr lang="ja-JP" altLang="en-US" sz="1200" b="1" dirty="0" smtClean="0">
                <a:solidFill>
                  <a:schemeClr val="tx1"/>
                </a:solidFill>
                <a:latin typeface="ＭＳ Ｐゴシック" panose="020B0600070205080204" pitchFamily="50" charset="-128"/>
                <a:ea typeface="ＭＳ Ｐ明朝" panose="02020600040205080304"/>
              </a:rPr>
              <a:t>言</a:t>
            </a:r>
            <a:endParaRPr lang="en-US" altLang="ja-JP" sz="1200" b="1" dirty="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200" b="1" dirty="0" smtClean="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新</a:t>
            </a:r>
            <a:r>
              <a:rPr lang="ja-JP" altLang="en-US" sz="1100" dirty="0">
                <a:solidFill>
                  <a:schemeClr val="tx1"/>
                </a:solidFill>
                <a:latin typeface="ＭＳ Ｐゴシック" panose="020B0600070205080204" pitchFamily="50" charset="-128"/>
                <a:ea typeface="ＭＳ Ｐ明朝" panose="02020600040205080304"/>
              </a:rPr>
              <a:t>型コロナウィルス感染の広がりが第３波と言われる状況下で</a:t>
            </a:r>
            <a:r>
              <a:rPr lang="en-US" altLang="ja-JP" sz="1100" dirty="0">
                <a:solidFill>
                  <a:schemeClr val="tx1"/>
                </a:solidFill>
                <a:latin typeface="ＭＳ Ｐゴシック" panose="020B0600070205080204" pitchFamily="50" charset="-128"/>
                <a:ea typeface="ＭＳ Ｐ明朝" panose="02020600040205080304"/>
              </a:rPr>
              <a:t>2021</a:t>
            </a:r>
            <a:r>
              <a:rPr lang="ja-JP" altLang="en-US" sz="1100" dirty="0">
                <a:solidFill>
                  <a:schemeClr val="tx1"/>
                </a:solidFill>
                <a:latin typeface="ＭＳ Ｐゴシック" panose="020B0600070205080204" pitchFamily="50" charset="-128"/>
                <a:ea typeface="ＭＳ Ｐ明朝" panose="02020600040205080304"/>
              </a:rPr>
              <a:t>年</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月</a:t>
            </a:r>
            <a:r>
              <a:rPr lang="en-US" altLang="ja-JP" sz="1100" dirty="0">
                <a:solidFill>
                  <a:schemeClr val="tx1"/>
                </a:solidFill>
                <a:latin typeface="ＭＳ Ｐゴシック" panose="020B0600070205080204" pitchFamily="50" charset="-128"/>
                <a:ea typeface="ＭＳ Ｐ明朝" panose="02020600040205080304"/>
              </a:rPr>
              <a:t>7</a:t>
            </a:r>
            <a:r>
              <a:rPr lang="ja-JP" altLang="en-US" sz="1100" dirty="0">
                <a:solidFill>
                  <a:schemeClr val="tx1"/>
                </a:solidFill>
                <a:latin typeface="ＭＳ Ｐゴシック" panose="020B0600070205080204" pitchFamily="50" charset="-128"/>
                <a:ea typeface="ＭＳ Ｐ明朝" panose="02020600040205080304"/>
              </a:rPr>
              <a:t>日に「緊急事態宣言」が行われました。東京都、神奈川県、埼玉県、千葉県の一都三県に出され、更に関西圏や中部地域を始め各地にも拡大されるでしょ</a:t>
            </a:r>
            <a:r>
              <a:rPr lang="ja-JP" altLang="en-US" sz="1100" dirty="0" smtClean="0">
                <a:solidFill>
                  <a:schemeClr val="tx1"/>
                </a:solidFill>
                <a:latin typeface="ＭＳ Ｐゴシック" panose="020B0600070205080204" pitchFamily="50" charset="-128"/>
                <a:ea typeface="ＭＳ Ｐ明朝" panose="02020600040205080304"/>
              </a:rPr>
              <a:t>う</a:t>
            </a:r>
            <a:r>
              <a:rPr lang="ja-JP" altLang="en-US" sz="1100" dirty="0">
                <a:solidFill>
                  <a:schemeClr val="tx1"/>
                </a:solidFill>
                <a:latin typeface="ＭＳ Ｐゴシック" panose="020B0600070205080204" pitchFamily="50" charset="-128"/>
                <a:ea typeface="ＭＳ Ｐ明朝" panose="02020600040205080304"/>
              </a:rPr>
              <a:t>。</a:t>
            </a:r>
            <a:r>
              <a:rPr lang="ja-JP" altLang="en-US" sz="1100" dirty="0" smtClean="0">
                <a:solidFill>
                  <a:schemeClr val="tx1"/>
                </a:solidFill>
                <a:latin typeface="ＭＳ Ｐゴシック" panose="020B0600070205080204" pitchFamily="50" charset="-128"/>
                <a:ea typeface="ＭＳ Ｐ明朝" panose="02020600040205080304"/>
              </a:rPr>
              <a:t>我</a:t>
            </a:r>
            <a:r>
              <a:rPr lang="ja-JP" altLang="en-US" sz="1100" dirty="0">
                <a:solidFill>
                  <a:schemeClr val="tx1"/>
                </a:solidFill>
                <a:latin typeface="ＭＳ Ｐゴシック" panose="020B0600070205080204" pitchFamily="50" charset="-128"/>
                <a:ea typeface="ＭＳ Ｐ明朝" panose="02020600040205080304"/>
              </a:rPr>
              <a:t>々は、経済活動を行いながらの「不要不急の外出の自粛を徹底」するしかなく、新型コロナウィ</a:t>
            </a:r>
            <a:r>
              <a:rPr lang="ja-JP" altLang="en-US" sz="1100">
                <a:solidFill>
                  <a:schemeClr val="tx1"/>
                </a:solidFill>
                <a:latin typeface="ＭＳ Ｐゴシック" panose="020B0600070205080204" pitchFamily="50" charset="-128"/>
                <a:ea typeface="ＭＳ Ｐ明朝" panose="02020600040205080304"/>
              </a:rPr>
              <a:t>ル</a:t>
            </a:r>
            <a:r>
              <a:rPr lang="ja-JP" altLang="en-US" sz="1100" smtClean="0">
                <a:solidFill>
                  <a:schemeClr val="tx1"/>
                </a:solidFill>
                <a:latin typeface="ＭＳ Ｐゴシック" panose="020B0600070205080204" pitchFamily="50" charset="-128"/>
                <a:ea typeface="ＭＳ Ｐ明朝" panose="02020600040205080304"/>
              </a:rPr>
              <a:t>スのような次</a:t>
            </a:r>
            <a:r>
              <a:rPr lang="ja-JP" altLang="en-US" sz="1100" dirty="0">
                <a:solidFill>
                  <a:schemeClr val="tx1"/>
                </a:solidFill>
                <a:latin typeface="ＭＳ Ｐゴシック" panose="020B0600070205080204" pitchFamily="50" charset="-128"/>
                <a:ea typeface="ＭＳ Ｐ明朝" panose="02020600040205080304"/>
              </a:rPr>
              <a:t>から次へと変異するウィルスを「地球上から抹消」する事は当分困難でしょうから、ウィルスと闘いながら日常の生活スタイルを従来とは異なる新スタイルに変えていかざるを得ません。</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手</a:t>
            </a:r>
            <a:r>
              <a:rPr lang="ja-JP" altLang="en-US" sz="1100" dirty="0">
                <a:solidFill>
                  <a:schemeClr val="tx1"/>
                </a:solidFill>
                <a:latin typeface="ＭＳ Ｐゴシック" panose="020B0600070205080204" pitchFamily="50" charset="-128"/>
                <a:ea typeface="ＭＳ Ｐ明朝" panose="02020600040205080304"/>
              </a:rPr>
              <a:t>指の消毒とマスクの着用、</a:t>
            </a:r>
            <a:r>
              <a:rPr lang="en-US" altLang="ja-JP" sz="1100" dirty="0">
                <a:solidFill>
                  <a:schemeClr val="tx1"/>
                </a:solidFill>
                <a:latin typeface="ＭＳ Ｐゴシック" panose="020B0600070205080204" pitchFamily="50" charset="-128"/>
                <a:ea typeface="ＭＳ Ｐ明朝" panose="02020600040205080304"/>
              </a:rPr>
              <a:t>3</a:t>
            </a:r>
            <a:r>
              <a:rPr lang="ja-JP" altLang="en-US" sz="1100" dirty="0">
                <a:solidFill>
                  <a:schemeClr val="tx1"/>
                </a:solidFill>
                <a:latin typeface="ＭＳ Ｐゴシック" panose="020B0600070205080204" pitchFamily="50" charset="-128"/>
                <a:ea typeface="ＭＳ Ｐ明朝" panose="02020600040205080304"/>
              </a:rPr>
              <a:t>密を避ける、テレワークの推進、不要不急の外出自粛、を始め新型コロナウィルの抑え込みの方法を考え実行してウィルスの広がりを抑えましょう。</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a:t>
            </a:r>
            <a:r>
              <a:rPr lang="ja-JP" altLang="en-US" sz="1100" dirty="0" smtClean="0">
                <a:solidFill>
                  <a:schemeClr val="tx1"/>
                </a:solidFill>
                <a:latin typeface="ＭＳ Ｐゴシック" panose="020B0600070205080204" pitchFamily="50" charset="-128"/>
                <a:ea typeface="ＭＳ Ｐ明朝" panose="02020600040205080304"/>
              </a:rPr>
              <a:t>数</a:t>
            </a:r>
            <a:r>
              <a:rPr lang="ja-JP" altLang="en-US" sz="1100" dirty="0">
                <a:solidFill>
                  <a:schemeClr val="tx1"/>
                </a:solidFill>
                <a:latin typeface="ＭＳ Ｐゴシック" panose="020B0600070205080204" pitchFamily="50" charset="-128"/>
                <a:ea typeface="ＭＳ Ｐ明朝" panose="02020600040205080304"/>
              </a:rPr>
              <a:t>年の間続</a:t>
            </a:r>
            <a:r>
              <a:rPr lang="ja-JP" altLang="en-US" sz="1100" dirty="0" smtClean="0">
                <a:solidFill>
                  <a:schemeClr val="tx1"/>
                </a:solidFill>
                <a:latin typeface="ＭＳ Ｐゴシック" panose="020B0600070205080204" pitchFamily="50" charset="-128"/>
                <a:ea typeface="ＭＳ Ｐ明朝" panose="02020600040205080304"/>
              </a:rPr>
              <a:t>くと思</a:t>
            </a:r>
            <a:r>
              <a:rPr lang="ja-JP" altLang="en-US" sz="1100" dirty="0">
                <a:solidFill>
                  <a:schemeClr val="tx1"/>
                </a:solidFill>
                <a:latin typeface="ＭＳ Ｐゴシック" panose="020B0600070205080204" pitchFamily="50" charset="-128"/>
                <a:ea typeface="ＭＳ Ｐ明朝" panose="02020600040205080304"/>
              </a:rPr>
              <a:t>われるコロナ禍の中で、個々のロータリアンは先ずは自分自身の仕事・社員従業員・家族を守ることに専念した上で、ロータリー活動を考えましょう。</a:t>
            </a:r>
          </a:p>
          <a:p>
            <a:pPr algn="l">
              <a:lnSpc>
                <a:spcPct val="100000"/>
              </a:lnSpc>
            </a:pPr>
            <a:r>
              <a:rPr lang="ja-JP" altLang="en-US" sz="1100" dirty="0">
                <a:solidFill>
                  <a:schemeClr val="tx1"/>
                </a:solidFill>
                <a:latin typeface="ＭＳ Ｐゴシック" panose="020B0600070205080204" pitchFamily="50" charset="-128"/>
                <a:ea typeface="ＭＳ Ｐ明朝" panose="02020600040205080304"/>
              </a:rPr>
              <a:t>　ロータリークラブにおける楽しみが例会で会員同士の親睦、さらにクラブの外では他クラブの方々との交流が楽しみでした</a:t>
            </a:r>
            <a:r>
              <a:rPr lang="ja-JP" altLang="en-US" sz="1100" dirty="0" smtClean="0">
                <a:solidFill>
                  <a:schemeClr val="tx1"/>
                </a:solidFill>
                <a:latin typeface="ＭＳ Ｐゴシック" panose="020B0600070205080204" pitchFamily="50" charset="-128"/>
                <a:ea typeface="ＭＳ Ｐ明朝" panose="02020600040205080304"/>
              </a:rPr>
              <a:t>。今</a:t>
            </a:r>
            <a:r>
              <a:rPr lang="ja-JP" altLang="en-US" sz="1100" dirty="0">
                <a:solidFill>
                  <a:schemeClr val="tx1"/>
                </a:solidFill>
                <a:latin typeface="ＭＳ Ｐゴシック" panose="020B0600070205080204" pitchFamily="50" charset="-128"/>
                <a:ea typeface="ＭＳ Ｐ明朝" panose="02020600040205080304"/>
              </a:rPr>
              <a:t>また例会を自粛する中で、</a:t>
            </a:r>
            <a:r>
              <a:rPr lang="en-US" altLang="ja-JP" sz="1100" dirty="0">
                <a:solidFill>
                  <a:schemeClr val="tx1"/>
                </a:solidFill>
                <a:latin typeface="ＭＳ Ｐゴシック" panose="020B0600070205080204" pitchFamily="50" charset="-128"/>
                <a:ea typeface="ＭＳ Ｐ明朝" panose="02020600040205080304"/>
              </a:rPr>
              <a:t>Zoom</a:t>
            </a:r>
            <a:r>
              <a:rPr lang="ja-JP" altLang="en-US" sz="1100" dirty="0">
                <a:solidFill>
                  <a:schemeClr val="tx1"/>
                </a:solidFill>
                <a:latin typeface="ＭＳ Ｐゴシック" panose="020B0600070205080204" pitchFamily="50" charset="-128"/>
                <a:ea typeface="ＭＳ Ｐ明朝" panose="02020600040205080304"/>
              </a:rPr>
              <a:t>などのオンラインツールで会合を持っている方々が沢山居られます。会員の繋がりを大切に交流しましょう。</a:t>
            </a: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　現</a:t>
            </a:r>
            <a:r>
              <a:rPr lang="ja-JP" altLang="en-US" sz="1100" dirty="0">
                <a:solidFill>
                  <a:schemeClr val="tx1"/>
                </a:solidFill>
                <a:latin typeface="ＭＳ Ｐゴシック" panose="020B0600070205080204" pitchFamily="50" charset="-128"/>
                <a:ea typeface="ＭＳ Ｐ明朝" panose="02020600040205080304"/>
              </a:rPr>
              <a:t>在コロナ禍で医療崩壊が叫ばれ、その中で「献血」による血液の確保が大変厳しい状況に陥っているそうです。ロータリーの奉仕活動の一つとして献血を呼び掛け、更</a:t>
            </a:r>
            <a:r>
              <a:rPr lang="ja-JP" altLang="en-US" sz="1100" dirty="0" smtClean="0">
                <a:solidFill>
                  <a:schemeClr val="tx1"/>
                </a:solidFill>
                <a:latin typeface="ＭＳ Ｐゴシック" panose="020B0600070205080204" pitchFamily="50" charset="-128"/>
                <a:ea typeface="ＭＳ Ｐ明朝" panose="02020600040205080304"/>
              </a:rPr>
              <a:t>に地</a:t>
            </a:r>
            <a:r>
              <a:rPr lang="ja-JP" altLang="en-US" sz="1100" dirty="0">
                <a:solidFill>
                  <a:schemeClr val="tx1"/>
                </a:solidFill>
                <a:latin typeface="ＭＳ Ｐゴシック" panose="020B0600070205080204" pitchFamily="50" charset="-128"/>
                <a:ea typeface="ＭＳ Ｐ明朝" panose="02020600040205080304"/>
              </a:rPr>
              <a:t>域で今必要とされる奉仕活動に目を配り種々なロータリー活動を実践しましょう</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と</a:t>
            </a:r>
            <a:r>
              <a:rPr lang="ja-JP" altLang="en-US" sz="1100" dirty="0">
                <a:solidFill>
                  <a:schemeClr val="tx1"/>
                </a:solidFill>
                <a:latin typeface="ＭＳ Ｐゴシック" panose="020B0600070205080204" pitchFamily="50" charset="-128"/>
                <a:ea typeface="ＭＳ Ｐ明朝" panose="02020600040205080304"/>
              </a:rPr>
              <a:t>同時にこれからのロータリークラブの在り方とロータリーについて考える時です</a:t>
            </a:r>
            <a:r>
              <a:rPr lang="ja-JP" altLang="en-US" sz="1100" dirty="0" smtClean="0">
                <a:solidFill>
                  <a:schemeClr val="tx1"/>
                </a:solidFill>
                <a:latin typeface="ＭＳ Ｐゴシック" panose="020B0600070205080204" pitchFamily="50" charset="-128"/>
                <a:ea typeface="ＭＳ Ｐ明朝" panose="02020600040205080304"/>
              </a:rPr>
              <a:t>。</a:t>
            </a:r>
            <a:endParaRPr lang="en-US" altLang="ja-JP" sz="1100" dirty="0" smtClean="0">
              <a:solidFill>
                <a:schemeClr val="tx1"/>
              </a:solidFill>
              <a:latin typeface="ＭＳ Ｐゴシック" panose="020B0600070205080204" pitchFamily="50" charset="-128"/>
              <a:ea typeface="ＭＳ Ｐ明朝" panose="02020600040205080304"/>
            </a:endParaRPr>
          </a:p>
          <a:p>
            <a:pPr algn="l">
              <a:lnSpc>
                <a:spcPct val="100000"/>
              </a:lnSpc>
            </a:pPr>
            <a:r>
              <a:rPr lang="ja-JP" altLang="en-US" sz="1100" dirty="0" smtClean="0">
                <a:solidFill>
                  <a:schemeClr val="tx1"/>
                </a:solidFill>
                <a:latin typeface="ＭＳ Ｐゴシック" panose="020B0600070205080204" pitchFamily="50" charset="-128"/>
                <a:ea typeface="ＭＳ Ｐ明朝" panose="02020600040205080304"/>
              </a:rPr>
              <a:t>考</a:t>
            </a:r>
            <a:r>
              <a:rPr lang="ja-JP" altLang="en-US" sz="1100" dirty="0">
                <a:solidFill>
                  <a:schemeClr val="tx1"/>
                </a:solidFill>
                <a:latin typeface="ＭＳ Ｐゴシック" panose="020B0600070205080204" pitchFamily="50" charset="-128"/>
                <a:ea typeface="ＭＳ Ｐ明朝" panose="02020600040205080304"/>
              </a:rPr>
              <a:t>えましょう！</a:t>
            </a:r>
          </a:p>
          <a:p>
            <a:pPr algn="r"/>
            <a:r>
              <a:rPr lang="ja-JP" altLang="ja-JP" sz="1200" dirty="0">
                <a:solidFill>
                  <a:schemeClr val="tx1"/>
                </a:solidFill>
                <a:latin typeface="+mn-ea"/>
                <a:ea typeface="+mn-ea"/>
              </a:rPr>
              <a:t>　　　　　　　　　</a:t>
            </a:r>
            <a:r>
              <a:rPr lang="ja-JP" altLang="en-US" sz="1200" dirty="0" smtClean="0">
                <a:solidFill>
                  <a:schemeClr val="tx1"/>
                </a:solidFill>
                <a:latin typeface="+mn-ea"/>
                <a:ea typeface="+mn-ea"/>
              </a:rPr>
              <a:t>　</a:t>
            </a:r>
            <a:endParaRPr lang="en-US" altLang="ja-JP" sz="1200" dirty="0" smtClean="0">
              <a:solidFill>
                <a:schemeClr val="tx1"/>
              </a:solidFill>
              <a:latin typeface="+mn-ea"/>
              <a:ea typeface="+mn-ea"/>
            </a:endParaRPr>
          </a:p>
          <a:p>
            <a:pPr algn="r"/>
            <a:r>
              <a:rPr lang="ja-JP" altLang="ja-JP" sz="1200" b="1" dirty="0" smtClean="0">
                <a:solidFill>
                  <a:srgbClr val="000000"/>
                </a:solidFill>
                <a:latin typeface="+mn-ea"/>
                <a:ea typeface="ＭＳ Ｐ明朝" panose="02020600040205080304"/>
              </a:rPr>
              <a:t>第</a:t>
            </a:r>
            <a:r>
              <a:rPr lang="en-US" altLang="ja-JP" sz="1200" b="1" dirty="0">
                <a:solidFill>
                  <a:srgbClr val="000000"/>
                </a:solidFill>
                <a:latin typeface="+mn-ea"/>
                <a:ea typeface="ＭＳ Ｐ明朝" panose="02020600040205080304"/>
              </a:rPr>
              <a:t>2</a:t>
            </a:r>
            <a:r>
              <a:rPr lang="ja-JP" altLang="ja-JP" sz="1200" b="1" dirty="0" smtClean="0">
                <a:solidFill>
                  <a:srgbClr val="000000"/>
                </a:solidFill>
                <a:latin typeface="+mn-ea"/>
                <a:ea typeface="ＭＳ Ｐ明朝" panose="02020600040205080304"/>
              </a:rPr>
              <a:t>地域</a:t>
            </a:r>
            <a:r>
              <a:rPr lang="ja-JP" altLang="en-US" sz="1200" b="1" dirty="0" smtClean="0">
                <a:solidFill>
                  <a:srgbClr val="000000"/>
                </a:solidFill>
                <a:latin typeface="+mn-ea"/>
                <a:ea typeface="ＭＳ Ｐ明朝" panose="02020600040205080304"/>
              </a:rPr>
              <a:t>　</a:t>
            </a:r>
            <a:r>
              <a:rPr lang="ja-JP" altLang="en-US" sz="1200" b="1" dirty="0">
                <a:solidFill>
                  <a:srgbClr val="000000"/>
                </a:solidFill>
                <a:latin typeface="+mn-ea"/>
                <a:ea typeface="ＭＳ Ｐ明朝" panose="02020600040205080304"/>
              </a:rPr>
              <a:t>ロータリーコーディネーター補</a:t>
            </a:r>
            <a:r>
              <a:rPr lang="ja-JP" altLang="en-US" sz="1200" b="1" dirty="0" smtClean="0">
                <a:solidFill>
                  <a:srgbClr val="000000"/>
                </a:solidFill>
                <a:latin typeface="+mn-ea"/>
                <a:ea typeface="ＭＳ Ｐ明朝" panose="02020600040205080304"/>
              </a:rPr>
              <a:t>佐　松坂　順</a:t>
            </a:r>
            <a:r>
              <a:rPr lang="ja-JP" altLang="en-US" sz="1200" b="1" dirty="0">
                <a:solidFill>
                  <a:srgbClr val="000000"/>
                </a:solidFill>
                <a:latin typeface="+mn-ea"/>
                <a:ea typeface="ＭＳ Ｐ明朝" panose="02020600040205080304"/>
              </a:rPr>
              <a:t>一　</a:t>
            </a:r>
            <a:r>
              <a:rPr lang="ja-JP" altLang="ja-JP" sz="1200" b="1" dirty="0" smtClean="0">
                <a:solidFill>
                  <a:srgbClr val="000000"/>
                </a:solidFill>
                <a:latin typeface="+mn-ea"/>
                <a:ea typeface="ＭＳ Ｐ明朝" panose="02020600040205080304"/>
              </a:rPr>
              <a:t>（</a:t>
            </a:r>
            <a:r>
              <a:rPr lang="ja-JP" altLang="en-US" sz="1200" b="1" dirty="0" smtClean="0">
                <a:solidFill>
                  <a:srgbClr val="000000"/>
                </a:solidFill>
                <a:latin typeface="+mn-ea"/>
                <a:ea typeface="ＭＳ Ｐ明朝" panose="02020600040205080304"/>
              </a:rPr>
              <a:t>東京葛飾東</a:t>
            </a:r>
            <a:r>
              <a:rPr lang="en-US" altLang="ja-JP" sz="1200" b="1" dirty="0" smtClean="0">
                <a:solidFill>
                  <a:srgbClr val="000000"/>
                </a:solidFill>
                <a:latin typeface="+mn-ea"/>
                <a:ea typeface="ＭＳ Ｐ明朝" panose="02020600040205080304"/>
              </a:rPr>
              <a:t>RC</a:t>
            </a:r>
            <a:r>
              <a:rPr lang="ja-JP" altLang="ja-JP" sz="1200" b="1" dirty="0" smtClean="0">
                <a:solidFill>
                  <a:srgbClr val="000000"/>
                </a:solidFill>
                <a:latin typeface="+mn-ea"/>
                <a:ea typeface="ＭＳ Ｐ明朝" panose="02020600040205080304"/>
              </a:rPr>
              <a:t>）</a:t>
            </a:r>
            <a:endParaRPr lang="en-US" altLang="ja-JP" sz="1200" b="1" dirty="0" smtClean="0">
              <a:solidFill>
                <a:srgbClr val="000000"/>
              </a:solidFill>
              <a:latin typeface="+mn-ea"/>
              <a:ea typeface="ＭＳ Ｐ明朝" panose="02020600040205080304"/>
            </a:endParaRPr>
          </a:p>
          <a:p>
            <a:pPr algn="r">
              <a:spcBef>
                <a:spcPts val="600"/>
              </a:spcBef>
            </a:pPr>
            <a:r>
              <a:rPr lang="ja-JP" altLang="ja-JP" sz="1100" dirty="0">
                <a:solidFill>
                  <a:schemeClr val="tx1"/>
                </a:solidFill>
                <a:latin typeface="+mn-ea"/>
                <a:ea typeface="+mn-ea"/>
              </a:rPr>
              <a:t>　</a:t>
            </a:r>
            <a:r>
              <a:rPr lang="ja-JP" altLang="ja-JP" sz="1100" dirty="0">
                <a:solidFill>
                  <a:schemeClr val="tx1"/>
                </a:solidFill>
                <a:latin typeface="ＭＳ Ｐ明朝"/>
                <a:ea typeface="ＭＳ Ｐ明朝"/>
              </a:rPr>
              <a:t>　　　　　　　　　　</a:t>
            </a:r>
            <a:r>
              <a:rPr lang="ja-JP" altLang="en-US" sz="1100" dirty="0">
                <a:solidFill>
                  <a:schemeClr val="tx1"/>
                </a:solidFill>
                <a:latin typeface="ＭＳ Ｐ明朝"/>
                <a:ea typeface="ＭＳ Ｐ明朝"/>
              </a:rPr>
              <a:t>　</a:t>
            </a:r>
            <a:r>
              <a:rPr lang="ja-JP" altLang="en-US" sz="1200" dirty="0">
                <a:solidFill>
                  <a:schemeClr val="tx1"/>
                </a:solidFill>
                <a:latin typeface="ＭＳ Ｐ明朝"/>
                <a:ea typeface="ＭＳ Ｐ明朝" panose="02020600040205080304" pitchFamily="18" charset="-128"/>
              </a:rPr>
              <a:t>　</a:t>
            </a:r>
            <a:endParaRPr lang="ja-JP" altLang="ja-JP" sz="1100" dirty="0">
              <a:solidFill>
                <a:schemeClr val="tx1"/>
              </a:solidFill>
              <a:latin typeface="ＭＳ Ｐ明朝"/>
              <a:ea typeface="ＭＳ Ｐ明朝"/>
            </a:endParaRPr>
          </a:p>
        </p:txBody>
      </p:sp>
      <p:sp>
        <p:nvSpPr>
          <p:cNvPr id="10" name="テキスト プレースホルダー 128"/>
          <p:cNvSpPr>
            <a:spLocks noGrp="1"/>
          </p:cNvSpPr>
          <p:nvPr>
            <p:ph type="body" sz="quarter" idx="49"/>
          </p:nvPr>
        </p:nvSpPr>
        <p:spPr>
          <a:xfrm>
            <a:off x="182880" y="6454434"/>
            <a:ext cx="7269479" cy="4029267"/>
          </a:xfrm>
        </p:spPr>
        <p:style>
          <a:lnRef idx="2">
            <a:schemeClr val="accent3"/>
          </a:lnRef>
          <a:fillRef idx="1">
            <a:schemeClr val="lt1"/>
          </a:fillRef>
          <a:effectRef idx="0">
            <a:schemeClr val="accent3"/>
          </a:effectRef>
          <a:fontRef idx="minor">
            <a:schemeClr val="dk1"/>
          </a:fontRef>
        </p:style>
        <p:txBody>
          <a:bodyPr/>
          <a:lstStyle/>
          <a:p>
            <a:pPr algn="l"/>
            <a:r>
              <a:rPr lang="ja-JP" altLang="en-US" sz="1100" dirty="0">
                <a:solidFill>
                  <a:schemeClr val="tx1"/>
                </a:solidFill>
                <a:latin typeface="+mn-ea"/>
                <a:ea typeface="ＭＳ Ｐ明朝"/>
              </a:rPr>
              <a:t>　</a:t>
            </a:r>
            <a:r>
              <a:rPr lang="ja-JP" altLang="en-US" sz="1100" dirty="0" smtClean="0">
                <a:solidFill>
                  <a:schemeClr val="tx1"/>
                </a:solidFill>
                <a:latin typeface="ＭＳ Ｐゴシック" panose="020B0600070205080204" pitchFamily="50" charset="-128"/>
                <a:ea typeface="ＭＳ Ｐ明朝" panose="02020600040205080304"/>
              </a:rPr>
              <a:t>皆</a:t>
            </a:r>
            <a:r>
              <a:rPr lang="ja-JP" altLang="en-US" sz="1100" dirty="0">
                <a:solidFill>
                  <a:schemeClr val="tx1"/>
                </a:solidFill>
                <a:latin typeface="ＭＳ Ｐゴシック" panose="020B0600070205080204" pitchFamily="50" charset="-128"/>
                <a:ea typeface="ＭＳ Ｐ明朝" panose="02020600040205080304"/>
              </a:rPr>
              <a:t>さん、こんにちは。</a:t>
            </a:r>
            <a:r>
              <a:rPr lang="en-US" altLang="ja-JP" sz="1100" dirty="0">
                <a:solidFill>
                  <a:schemeClr val="tx1"/>
                </a:solidFill>
                <a:latin typeface="ＭＳ Ｐゴシック" panose="020B0600070205080204" pitchFamily="50" charset="-128"/>
                <a:ea typeface="ＭＳ Ｐ明朝" panose="02020600040205080304"/>
              </a:rPr>
              <a:t>ARPIC</a:t>
            </a:r>
            <a:r>
              <a:rPr lang="ja-JP" altLang="en-US" sz="1100" dirty="0">
                <a:solidFill>
                  <a:schemeClr val="tx1"/>
                </a:solidFill>
                <a:latin typeface="ＭＳ Ｐゴシック" panose="020B0600070205080204" pitchFamily="50" charset="-128"/>
                <a:ea typeface="ＭＳ Ｐ明朝" panose="02020600040205080304"/>
              </a:rPr>
              <a:t>加藤陽一（</a:t>
            </a:r>
            <a:r>
              <a:rPr lang="en-US" altLang="ja-JP" sz="1100" dirty="0">
                <a:solidFill>
                  <a:schemeClr val="tx1"/>
                </a:solidFill>
                <a:latin typeface="ＭＳ Ｐゴシック" panose="020B0600070205080204" pitchFamily="50" charset="-128"/>
                <a:ea typeface="ＭＳ Ｐ明朝" panose="02020600040205080304"/>
              </a:rPr>
              <a:t>2760</a:t>
            </a:r>
            <a:r>
              <a:rPr lang="ja-JP" altLang="en-US" sz="1100" dirty="0">
                <a:solidFill>
                  <a:schemeClr val="tx1"/>
                </a:solidFill>
                <a:latin typeface="ＭＳ Ｐゴシック" panose="020B0600070205080204" pitchFamily="50" charset="-128"/>
                <a:ea typeface="ＭＳ Ｐ明朝" panose="02020600040205080304"/>
              </a:rPr>
              <a:t>地区　瀬戸ＲＣ）です。</a:t>
            </a:r>
          </a:p>
          <a:p>
            <a:pPr algn="l"/>
            <a:r>
              <a:rPr lang="ja-JP" altLang="en-US" sz="1100" dirty="0" smtClean="0">
                <a:solidFill>
                  <a:schemeClr val="tx1"/>
                </a:solidFill>
                <a:latin typeface="ＭＳ Ｐゴシック" panose="020B0600070205080204" pitchFamily="50" charset="-128"/>
                <a:ea typeface="ＭＳ Ｐ明朝" panose="02020600040205080304"/>
              </a:rPr>
              <a:t>　今</a:t>
            </a:r>
            <a:r>
              <a:rPr lang="ja-JP" altLang="en-US" sz="1100" dirty="0">
                <a:solidFill>
                  <a:schemeClr val="tx1"/>
                </a:solidFill>
                <a:latin typeface="ＭＳ Ｐゴシック" panose="020B0600070205080204" pitchFamily="50" charset="-128"/>
                <a:ea typeface="ＭＳ Ｐ明朝" panose="02020600040205080304"/>
              </a:rPr>
              <a:t>回は私たち</a:t>
            </a:r>
            <a:r>
              <a:rPr lang="en-US" altLang="ja-JP" sz="1100" dirty="0">
                <a:solidFill>
                  <a:schemeClr val="tx1"/>
                </a:solidFill>
                <a:latin typeface="ＭＳ Ｐゴシック" panose="020B0600070205080204" pitchFamily="50" charset="-128"/>
                <a:ea typeface="ＭＳ Ｐ明朝" panose="02020600040205080304"/>
              </a:rPr>
              <a:t>2760</a:t>
            </a:r>
            <a:r>
              <a:rPr lang="ja-JP" altLang="en-US" sz="1100" dirty="0">
                <a:solidFill>
                  <a:schemeClr val="tx1"/>
                </a:solidFill>
                <a:latin typeface="ＭＳ Ｐゴシック" panose="020B0600070205080204" pitchFamily="50" charset="-128"/>
                <a:ea typeface="ＭＳ Ｐ明朝" panose="02020600040205080304"/>
              </a:rPr>
              <a:t>地区で開催しています、</a:t>
            </a:r>
            <a:r>
              <a:rPr lang="en-US" altLang="ja-JP" sz="1100" dirty="0">
                <a:solidFill>
                  <a:schemeClr val="tx1"/>
                </a:solidFill>
                <a:latin typeface="ＭＳ Ｐゴシック" panose="020B0600070205080204" pitchFamily="50" charset="-128"/>
                <a:ea typeface="ＭＳ Ｐ明朝" panose="02020600040205080304"/>
              </a:rPr>
              <a:t>WFF</a:t>
            </a:r>
            <a:r>
              <a:rPr lang="ja-JP" altLang="en-US" sz="1100" dirty="0">
                <a:solidFill>
                  <a:schemeClr val="tx1"/>
                </a:solidFill>
                <a:latin typeface="ＭＳ Ｐゴシック" panose="020B0600070205080204" pitchFamily="50" charset="-128"/>
                <a:ea typeface="ＭＳ Ｐ明朝" panose="02020600040205080304"/>
              </a:rPr>
              <a:t>（ワールドフード＋ふれ愛フェスタ）についてお話したいと思います</a:t>
            </a:r>
            <a:r>
              <a:rPr lang="ja-JP" altLang="en-US" sz="1100" dirty="0" smtClean="0">
                <a:solidFill>
                  <a:schemeClr val="tx1"/>
                </a:solidFill>
                <a:latin typeface="ＭＳ Ｐゴシック" panose="020B0600070205080204" pitchFamily="50" charset="-128"/>
                <a:ea typeface="ＭＳ Ｐ明朝" panose="02020600040205080304"/>
              </a:rPr>
              <a:t>。と</a:t>
            </a:r>
            <a:r>
              <a:rPr lang="ja-JP" altLang="en-US" sz="1100" dirty="0">
                <a:solidFill>
                  <a:schemeClr val="tx1"/>
                </a:solidFill>
                <a:latin typeface="ＭＳ Ｐゴシック" panose="020B0600070205080204" pitchFamily="50" charset="-128"/>
                <a:ea typeface="ＭＳ Ｐ明朝" panose="02020600040205080304"/>
              </a:rPr>
              <a:t>申しますのは、</a:t>
            </a:r>
            <a:r>
              <a:rPr lang="en-US" altLang="ja-JP" sz="1100" dirty="0">
                <a:solidFill>
                  <a:schemeClr val="tx1"/>
                </a:solidFill>
                <a:latin typeface="ＭＳ Ｐゴシック" panose="020B0600070205080204" pitchFamily="50" charset="-128"/>
                <a:ea typeface="ＭＳ Ｐ明朝" panose="02020600040205080304"/>
              </a:rPr>
              <a:t>WFF</a:t>
            </a:r>
            <a:r>
              <a:rPr lang="ja-JP" altLang="en-US" sz="1100" dirty="0">
                <a:solidFill>
                  <a:schemeClr val="tx1"/>
                </a:solidFill>
                <a:latin typeface="ＭＳ Ｐゴシック" panose="020B0600070205080204" pitchFamily="50" charset="-128"/>
                <a:ea typeface="ＭＳ Ｐ明朝" panose="02020600040205080304"/>
              </a:rPr>
              <a:t>は公共イメージ向上の手段として最もふさわしい手段であると自負しているからです。</a:t>
            </a:r>
          </a:p>
          <a:p>
            <a:pPr algn="l"/>
            <a:r>
              <a:rPr lang="ja-JP" altLang="en-US" sz="1100" dirty="0" smtClean="0">
                <a:solidFill>
                  <a:schemeClr val="tx1"/>
                </a:solidFill>
                <a:latin typeface="ＭＳ Ｐゴシック" panose="020B0600070205080204" pitchFamily="50" charset="-128"/>
                <a:ea typeface="ＭＳ Ｐ明朝" panose="02020600040205080304"/>
              </a:rPr>
              <a:t>　</a:t>
            </a:r>
            <a:r>
              <a:rPr lang="en-US" altLang="ja-JP" sz="1100" dirty="0" smtClean="0">
                <a:solidFill>
                  <a:schemeClr val="tx1"/>
                </a:solidFill>
                <a:latin typeface="ＭＳ Ｐゴシック" panose="020B0600070205080204" pitchFamily="50" charset="-128"/>
                <a:ea typeface="ＭＳ Ｐ明朝" panose="02020600040205080304"/>
              </a:rPr>
              <a:t>WFF</a:t>
            </a:r>
            <a:r>
              <a:rPr lang="ja-JP" altLang="en-US" sz="1100" dirty="0">
                <a:solidFill>
                  <a:schemeClr val="tx1"/>
                </a:solidFill>
                <a:latin typeface="ＭＳ Ｐゴシック" panose="020B0600070205080204" pitchFamily="50" charset="-128"/>
                <a:ea typeface="ＭＳ Ｐ明朝" panose="02020600040205080304"/>
              </a:rPr>
              <a:t>は</a:t>
            </a:r>
            <a:r>
              <a:rPr lang="en-US" altLang="ja-JP" sz="1100" dirty="0">
                <a:solidFill>
                  <a:schemeClr val="tx1"/>
                </a:solidFill>
                <a:latin typeface="ＭＳ Ｐゴシック" panose="020B0600070205080204" pitchFamily="50" charset="-128"/>
                <a:ea typeface="ＭＳ Ｐ明朝" panose="02020600040205080304"/>
              </a:rPr>
              <a:t>2013</a:t>
            </a:r>
            <a:r>
              <a:rPr lang="ja-JP" altLang="en-US" sz="1100" dirty="0">
                <a:solidFill>
                  <a:schemeClr val="tx1"/>
                </a:solidFill>
                <a:latin typeface="ＭＳ Ｐゴシック" panose="020B0600070205080204" pitchFamily="50" charset="-128"/>
                <a:ea typeface="ＭＳ Ｐ明朝" panose="02020600040205080304"/>
              </a:rPr>
              <a:t>年以降名古屋の中心地、栄地区で毎年開催し、今までに</a:t>
            </a:r>
            <a:r>
              <a:rPr lang="en-US" altLang="ja-JP" sz="1100" dirty="0">
                <a:solidFill>
                  <a:schemeClr val="tx1"/>
                </a:solidFill>
                <a:latin typeface="ＭＳ Ｐゴシック" panose="020B0600070205080204" pitchFamily="50" charset="-128"/>
                <a:ea typeface="ＭＳ Ｐ明朝" panose="02020600040205080304"/>
              </a:rPr>
              <a:t>6</a:t>
            </a:r>
            <a:r>
              <a:rPr lang="ja-JP" altLang="en-US" sz="1100" dirty="0">
                <a:solidFill>
                  <a:schemeClr val="tx1"/>
                </a:solidFill>
                <a:latin typeface="ＭＳ Ｐゴシック" panose="020B0600070205080204" pitchFamily="50" charset="-128"/>
                <a:ea typeface="ＭＳ Ｐ明朝" panose="02020600040205080304"/>
              </a:rPr>
              <a:t>回開催しています。（昨年、一昨年は台風とコロナの影響で開催できませんでした）主催は地区全体で各地区委員長が中心となり（委員長はパストガバナー）企画しています。</a:t>
            </a:r>
            <a:r>
              <a:rPr lang="en-US" altLang="ja-JP" sz="1100" dirty="0">
                <a:solidFill>
                  <a:schemeClr val="tx1"/>
                </a:solidFill>
                <a:latin typeface="ＭＳ Ｐゴシック" panose="020B0600070205080204" pitchFamily="50" charset="-128"/>
                <a:ea typeface="ＭＳ Ｐ明朝" panose="02020600040205080304"/>
              </a:rPr>
              <a:t>40</a:t>
            </a:r>
            <a:r>
              <a:rPr lang="ja-JP" altLang="en-US" sz="1100" dirty="0">
                <a:solidFill>
                  <a:schemeClr val="tx1"/>
                </a:solidFill>
                <a:latin typeface="ＭＳ Ｐゴシック" panose="020B0600070205080204" pitchFamily="50" charset="-128"/>
                <a:ea typeface="ＭＳ Ｐ明朝" panose="02020600040205080304"/>
              </a:rPr>
              <a:t>社以上のフードカーが集まり、世界中の食べ物を出店しています。そして各地方から集まった楽隊や祭り集団が一日中音楽を奏でています。</a:t>
            </a:r>
            <a:r>
              <a:rPr lang="en-US" altLang="ja-JP" sz="1100" dirty="0">
                <a:solidFill>
                  <a:schemeClr val="tx1"/>
                </a:solidFill>
                <a:latin typeface="ＭＳ Ｐゴシック" panose="020B0600070205080204" pitchFamily="50" charset="-128"/>
                <a:ea typeface="ＭＳ Ｐ明朝" panose="02020600040205080304"/>
              </a:rPr>
              <a:t>2</a:t>
            </a:r>
            <a:r>
              <a:rPr lang="ja-JP" altLang="en-US" sz="1100" dirty="0">
                <a:solidFill>
                  <a:schemeClr val="tx1"/>
                </a:solidFill>
                <a:latin typeface="ＭＳ Ｐゴシック" panose="020B0600070205080204" pitchFamily="50" charset="-128"/>
                <a:ea typeface="ＭＳ Ｐ明朝" panose="02020600040205080304"/>
              </a:rPr>
              <a:t>日間の開催中ロータリアンだけでなく、一般のお客様を含め</a:t>
            </a:r>
            <a:r>
              <a:rPr lang="en-US" altLang="ja-JP" sz="1100" dirty="0">
                <a:solidFill>
                  <a:schemeClr val="tx1"/>
                </a:solidFill>
                <a:latin typeface="ＭＳ Ｐゴシック" panose="020B0600070205080204" pitchFamily="50" charset="-128"/>
                <a:ea typeface="ＭＳ Ｐ明朝" panose="02020600040205080304"/>
              </a:rPr>
              <a:t>6</a:t>
            </a:r>
            <a:r>
              <a:rPr lang="ja-JP" altLang="en-US" sz="1100" dirty="0">
                <a:solidFill>
                  <a:schemeClr val="tx1"/>
                </a:solidFill>
                <a:latin typeface="ＭＳ Ｐゴシック" panose="020B0600070205080204" pitchFamily="50" charset="-128"/>
                <a:ea typeface="ＭＳ Ｐ明朝" panose="02020600040205080304"/>
              </a:rPr>
              <a:t>～</a:t>
            </a:r>
            <a:r>
              <a:rPr lang="en-US" altLang="ja-JP" sz="1100" dirty="0">
                <a:solidFill>
                  <a:schemeClr val="tx1"/>
                </a:solidFill>
                <a:latin typeface="ＭＳ Ｐゴシック" panose="020B0600070205080204" pitchFamily="50" charset="-128"/>
                <a:ea typeface="ＭＳ Ｐ明朝" panose="02020600040205080304"/>
              </a:rPr>
              <a:t>7</a:t>
            </a:r>
            <a:r>
              <a:rPr lang="ja-JP" altLang="en-US" sz="1100" dirty="0">
                <a:solidFill>
                  <a:schemeClr val="tx1"/>
                </a:solidFill>
                <a:latin typeface="ＭＳ Ｐゴシック" panose="020B0600070205080204" pitchFamily="50" charset="-128"/>
                <a:ea typeface="ＭＳ Ｐ明朝" panose="02020600040205080304"/>
              </a:rPr>
              <a:t>万人の人々が集まり、一日中楽しんでいます。インターアクター、ローターアクター、ライラリアン、青少年が会場内の清掃、ポリオの寄附集め活動に活躍したりしてロータリー全体の活動を一般の人々にＰＲしています。また、新聞社、ＴＶ局の取材を多数受けており、ロータリーの公共イメージ向上の手段としては最適のものと思います。</a:t>
            </a:r>
          </a:p>
          <a:p>
            <a:pPr algn="l"/>
            <a:r>
              <a:rPr lang="ja-JP" altLang="en-US" sz="1100" dirty="0" smtClean="0">
                <a:solidFill>
                  <a:schemeClr val="tx1"/>
                </a:solidFill>
                <a:latin typeface="ＭＳ Ｐゴシック" panose="020B0600070205080204" pitchFamily="50" charset="-128"/>
                <a:ea typeface="ＭＳ Ｐ明朝" panose="02020600040205080304"/>
              </a:rPr>
              <a:t>　収</a:t>
            </a:r>
            <a:r>
              <a:rPr lang="ja-JP" altLang="en-US" sz="1100" dirty="0">
                <a:solidFill>
                  <a:schemeClr val="tx1"/>
                </a:solidFill>
                <a:latin typeface="ＭＳ Ｐゴシック" panose="020B0600070205080204" pitchFamily="50" charset="-128"/>
                <a:ea typeface="ＭＳ Ｐ明朝" panose="02020600040205080304"/>
              </a:rPr>
              <a:t>入としては会場内で利用できるチケットの販売（</a:t>
            </a:r>
            <a:r>
              <a:rPr lang="en-US" altLang="ja-JP" sz="1100" dirty="0">
                <a:solidFill>
                  <a:schemeClr val="tx1"/>
                </a:solidFill>
                <a:latin typeface="ＭＳ Ｐゴシック" panose="020B0600070205080204" pitchFamily="50" charset="-128"/>
                <a:ea typeface="ＭＳ Ｐ明朝" panose="02020600040205080304"/>
              </a:rPr>
              <a:t>1</a:t>
            </a:r>
            <a:r>
              <a:rPr lang="ja-JP" altLang="en-US" sz="1100" dirty="0">
                <a:solidFill>
                  <a:schemeClr val="tx1"/>
                </a:solidFill>
                <a:latin typeface="ＭＳ Ｐゴシック" panose="020B0600070205080204" pitchFamily="50" charset="-128"/>
                <a:ea typeface="ＭＳ Ｐ明朝" panose="02020600040205080304"/>
              </a:rPr>
              <a:t>枚</a:t>
            </a:r>
            <a:r>
              <a:rPr lang="en-US" altLang="ja-JP" sz="1100" dirty="0">
                <a:solidFill>
                  <a:schemeClr val="tx1"/>
                </a:solidFill>
                <a:latin typeface="ＭＳ Ｐゴシック" panose="020B0600070205080204" pitchFamily="50" charset="-128"/>
                <a:ea typeface="ＭＳ Ｐ明朝" panose="02020600040205080304"/>
              </a:rPr>
              <a:t>2,000</a:t>
            </a:r>
            <a:r>
              <a:rPr lang="ja-JP" altLang="en-US" sz="1100" dirty="0">
                <a:solidFill>
                  <a:schemeClr val="tx1"/>
                </a:solidFill>
                <a:latin typeface="ＭＳ Ｐゴシック" panose="020B0600070205080204" pitchFamily="50" charset="-128"/>
                <a:ea typeface="ＭＳ Ｐ明朝" panose="02020600040205080304"/>
              </a:rPr>
              <a:t>円。その内</a:t>
            </a:r>
            <a:r>
              <a:rPr lang="en-US" altLang="ja-JP" sz="1100" dirty="0">
                <a:solidFill>
                  <a:schemeClr val="tx1"/>
                </a:solidFill>
                <a:latin typeface="ＭＳ Ｐゴシック" panose="020B0600070205080204" pitchFamily="50" charset="-128"/>
                <a:ea typeface="ＭＳ Ｐ明朝" panose="02020600040205080304"/>
              </a:rPr>
              <a:t>400</a:t>
            </a:r>
            <a:r>
              <a:rPr lang="ja-JP" altLang="en-US" sz="1100" dirty="0">
                <a:solidFill>
                  <a:schemeClr val="tx1"/>
                </a:solidFill>
                <a:latin typeface="ＭＳ Ｐゴシック" panose="020B0600070205080204" pitchFamily="50" charset="-128"/>
                <a:ea typeface="ＭＳ Ｐ明朝" panose="02020600040205080304"/>
              </a:rPr>
              <a:t>円が寄附金）、一般企業からの広告などを中心に</a:t>
            </a:r>
            <a:r>
              <a:rPr lang="en-US" altLang="ja-JP" sz="1100" dirty="0">
                <a:solidFill>
                  <a:schemeClr val="tx1"/>
                </a:solidFill>
                <a:latin typeface="ＭＳ Ｐゴシック" panose="020B0600070205080204" pitchFamily="50" charset="-128"/>
                <a:ea typeface="ＭＳ Ｐ明朝" panose="02020600040205080304"/>
              </a:rPr>
              <a:t>3,000</a:t>
            </a:r>
            <a:r>
              <a:rPr lang="ja-JP" altLang="en-US" sz="1100" dirty="0">
                <a:solidFill>
                  <a:schemeClr val="tx1"/>
                </a:solidFill>
                <a:latin typeface="ＭＳ Ｐゴシック" panose="020B0600070205080204" pitchFamily="50" charset="-128"/>
                <a:ea typeface="ＭＳ Ｐ明朝" panose="02020600040205080304"/>
              </a:rPr>
              <a:t>万円ほどになり、結果としてポリオ基金に</a:t>
            </a:r>
            <a:r>
              <a:rPr lang="en-US" altLang="ja-JP" sz="1100" dirty="0">
                <a:solidFill>
                  <a:schemeClr val="tx1"/>
                </a:solidFill>
                <a:latin typeface="ＭＳ Ｐゴシック" panose="020B0600070205080204" pitchFamily="50" charset="-128"/>
                <a:ea typeface="ＭＳ Ｐ明朝" panose="02020600040205080304"/>
              </a:rPr>
              <a:t>200</a:t>
            </a:r>
            <a:r>
              <a:rPr lang="ja-JP" altLang="en-US" sz="1100" dirty="0">
                <a:solidFill>
                  <a:schemeClr val="tx1"/>
                </a:solidFill>
                <a:latin typeface="ＭＳ Ｐゴシック" panose="020B0600070205080204" pitchFamily="50" charset="-128"/>
                <a:ea typeface="ＭＳ Ｐ明朝" panose="02020600040205080304"/>
              </a:rPr>
              <a:t>万、国際奉仕（移動式教育ユニットの寄贈）は</a:t>
            </a:r>
            <a:r>
              <a:rPr lang="en-US" altLang="ja-JP" sz="1100" dirty="0">
                <a:solidFill>
                  <a:schemeClr val="tx1"/>
                </a:solidFill>
                <a:latin typeface="ＭＳ Ｐゴシック" panose="020B0600070205080204" pitchFamily="50" charset="-128"/>
                <a:ea typeface="ＭＳ Ｐ明朝" panose="02020600040205080304"/>
              </a:rPr>
              <a:t>300</a:t>
            </a:r>
            <a:r>
              <a:rPr lang="ja-JP" altLang="en-US" sz="1100" dirty="0">
                <a:solidFill>
                  <a:schemeClr val="tx1"/>
                </a:solidFill>
                <a:latin typeface="ＭＳ Ｐゴシック" panose="020B0600070205080204" pitchFamily="50" charset="-128"/>
                <a:ea typeface="ＭＳ Ｐ明朝" panose="02020600040205080304"/>
              </a:rPr>
              <a:t>万円ほど出すことができました。この様に</a:t>
            </a:r>
            <a:r>
              <a:rPr lang="en-US" altLang="ja-JP" sz="1100" dirty="0">
                <a:solidFill>
                  <a:schemeClr val="tx1"/>
                </a:solidFill>
                <a:latin typeface="ＭＳ Ｐゴシック" panose="020B0600070205080204" pitchFamily="50" charset="-128"/>
                <a:ea typeface="ＭＳ Ｐ明朝" panose="02020600040205080304"/>
              </a:rPr>
              <a:t>WFF</a:t>
            </a:r>
            <a:r>
              <a:rPr lang="ja-JP" altLang="en-US" sz="1100" dirty="0">
                <a:solidFill>
                  <a:schemeClr val="tx1"/>
                </a:solidFill>
                <a:latin typeface="ＭＳ Ｐゴシック" panose="020B0600070205080204" pitchFamily="50" charset="-128"/>
                <a:ea typeface="ＭＳ Ｐ明朝" panose="02020600040205080304"/>
              </a:rPr>
              <a:t>を通じ、ロータリー活動のＰＲの場としては最適なものと思いますので、他の地区でもぜひ同様な企画を通じてロータリーのＰＲをしてはいかがでしょうか？</a:t>
            </a:r>
          </a:p>
          <a:p>
            <a:pPr algn="l"/>
            <a:r>
              <a:rPr lang="en-US" altLang="ja-JP" sz="1100" dirty="0">
                <a:solidFill>
                  <a:schemeClr val="tx1"/>
                </a:solidFill>
                <a:latin typeface="ＭＳ Ｐゴシック" panose="020B0600070205080204" pitchFamily="50" charset="-128"/>
                <a:ea typeface="ＭＳ Ｐ明朝" panose="02020600040205080304"/>
              </a:rPr>
              <a:t>※</a:t>
            </a:r>
            <a:r>
              <a:rPr lang="ja-JP" altLang="en-US" sz="1100" dirty="0">
                <a:solidFill>
                  <a:schemeClr val="tx1"/>
                </a:solidFill>
                <a:latin typeface="ＭＳ Ｐゴシック" panose="020B0600070205080204" pitchFamily="50" charset="-128"/>
                <a:ea typeface="ＭＳ Ｐ明朝" panose="02020600040205080304"/>
              </a:rPr>
              <a:t>移動式教育ユニットは僻地での教育活動とポリオワクチン投与活動に利用するもので</a:t>
            </a:r>
            <a:r>
              <a:rPr lang="ja-JP" altLang="en-US" sz="1100" dirty="0" smtClean="0">
                <a:solidFill>
                  <a:schemeClr val="tx1"/>
                </a:solidFill>
                <a:latin typeface="ＭＳ Ｐゴシック" panose="020B0600070205080204" pitchFamily="50" charset="-128"/>
                <a:ea typeface="ＭＳ Ｐ明朝" panose="02020600040205080304"/>
              </a:rPr>
              <a:t>す。</a:t>
            </a:r>
            <a:endParaRPr lang="ja-JP" altLang="en-US" sz="1100" dirty="0">
              <a:solidFill>
                <a:schemeClr val="tx1"/>
              </a:solidFill>
              <a:latin typeface="ＭＳ Ｐゴシック" panose="020B0600070205080204" pitchFamily="50" charset="-128"/>
              <a:ea typeface="ＭＳ Ｐ明朝" panose="02020600040205080304"/>
            </a:endParaRPr>
          </a:p>
          <a:p>
            <a:pPr algn="l"/>
            <a:endParaRPr lang="ja-JP" altLang="en-US" sz="1100" dirty="0">
              <a:solidFill>
                <a:srgbClr val="000000"/>
              </a:solidFill>
              <a:latin typeface="+mn-ea"/>
              <a:ea typeface="ＭＳ Ｐ明朝" panose="02020600040205080304"/>
            </a:endParaRPr>
          </a:p>
          <a:p>
            <a:pPr algn="r">
              <a:lnSpc>
                <a:spcPct val="100000"/>
              </a:lnSpc>
            </a:pPr>
            <a:r>
              <a:rPr lang="ja-JP" altLang="en-US" sz="1100" b="1" dirty="0" smtClean="0">
                <a:solidFill>
                  <a:srgbClr val="000000"/>
                </a:solidFill>
                <a:latin typeface="+mn-ea"/>
                <a:ea typeface="ＭＳ Ｐ明朝" panose="02020600040205080304"/>
              </a:rPr>
              <a:t>　　　　　　　</a:t>
            </a:r>
            <a:r>
              <a:rPr lang="ja-JP" altLang="ja-JP" sz="1200" b="1" dirty="0" smtClean="0">
                <a:solidFill>
                  <a:srgbClr val="000000"/>
                </a:solidFill>
                <a:latin typeface="ＭＳ Ｐ明朝" panose="02020600040205080304"/>
                <a:ea typeface="ＭＳ Ｐ明朝" panose="02020600040205080304"/>
              </a:rPr>
              <a:t>第</a:t>
            </a:r>
            <a:r>
              <a:rPr lang="en-US" altLang="ja-JP" sz="1200" b="1" dirty="0">
                <a:solidFill>
                  <a:srgbClr val="000000"/>
                </a:solidFill>
                <a:latin typeface="ＭＳ Ｐ明朝" panose="02020600040205080304"/>
                <a:ea typeface="ＭＳ Ｐ明朝" panose="02020600040205080304"/>
              </a:rPr>
              <a:t>2</a:t>
            </a:r>
            <a:r>
              <a:rPr lang="ja-JP" altLang="ja-JP" sz="1200" b="1" dirty="0" smtClean="0">
                <a:solidFill>
                  <a:srgbClr val="000000"/>
                </a:solidFill>
                <a:latin typeface="ＭＳ Ｐ明朝" panose="02020600040205080304"/>
                <a:ea typeface="ＭＳ Ｐ明朝" panose="02020600040205080304"/>
              </a:rPr>
              <a:t>地</a:t>
            </a:r>
            <a:r>
              <a:rPr lang="ja-JP" altLang="ja-JP" sz="1200" b="1" dirty="0">
                <a:solidFill>
                  <a:srgbClr val="000000"/>
                </a:solidFill>
                <a:latin typeface="ＭＳ Ｐ明朝" panose="02020600040205080304"/>
                <a:ea typeface="ＭＳ Ｐ明朝" panose="02020600040205080304"/>
              </a:rPr>
              <a:t>域 </a:t>
            </a:r>
            <a:r>
              <a:rPr lang="ja-JP" altLang="en-US" sz="1200" b="1" dirty="0" smtClean="0">
                <a:solidFill>
                  <a:srgbClr val="000000"/>
                </a:solidFill>
                <a:latin typeface="ＭＳ Ｐ明朝" panose="02020600040205080304"/>
                <a:ea typeface="ＭＳ Ｐ明朝" panose="02020600040205080304"/>
              </a:rPr>
              <a:t>　</a:t>
            </a:r>
            <a:r>
              <a:rPr lang="ja-JP" altLang="en-US" sz="1200" b="1" dirty="0">
                <a:solidFill>
                  <a:srgbClr val="000000"/>
                </a:solidFill>
                <a:latin typeface="ＭＳ Ｐ明朝" panose="02020600040205080304"/>
                <a:ea typeface="ＭＳ Ｐ明朝" panose="02020600040205080304"/>
              </a:rPr>
              <a:t>ロータリー公共イメージコーディネータ</a:t>
            </a:r>
            <a:r>
              <a:rPr lang="ja-JP" altLang="en-US" sz="1200" b="1" dirty="0" smtClean="0">
                <a:solidFill>
                  <a:srgbClr val="000000"/>
                </a:solidFill>
                <a:latin typeface="ＭＳ Ｐ明朝" panose="02020600040205080304"/>
                <a:ea typeface="ＭＳ Ｐ明朝" panose="02020600040205080304"/>
              </a:rPr>
              <a:t>ー補佐</a:t>
            </a:r>
            <a:r>
              <a:rPr lang="ja-JP" altLang="en-US" sz="1200" b="1" dirty="0">
                <a:solidFill>
                  <a:srgbClr val="000000"/>
                </a:solidFill>
                <a:latin typeface="ＭＳ Ｐ明朝" panose="02020600040205080304"/>
                <a:ea typeface="ＭＳ Ｐ明朝" panose="02020600040205080304"/>
              </a:rPr>
              <a:t>　加</a:t>
            </a:r>
            <a:r>
              <a:rPr lang="ja-JP" altLang="en-US" sz="1200" b="1" dirty="0" smtClean="0">
                <a:solidFill>
                  <a:srgbClr val="000000"/>
                </a:solidFill>
                <a:latin typeface="ＭＳ Ｐ明朝" panose="02020600040205080304"/>
                <a:ea typeface="ＭＳ Ｐ明朝" panose="02020600040205080304"/>
              </a:rPr>
              <a:t>藤　陽</a:t>
            </a:r>
            <a:r>
              <a:rPr lang="ja-JP" altLang="en-US" sz="1200" b="1" dirty="0">
                <a:solidFill>
                  <a:srgbClr val="000000"/>
                </a:solidFill>
                <a:latin typeface="ＭＳ Ｐ明朝" panose="02020600040205080304"/>
                <a:ea typeface="ＭＳ Ｐ明朝" panose="02020600040205080304"/>
              </a:rPr>
              <a:t>一</a:t>
            </a:r>
            <a:r>
              <a:rPr lang="ja-JP" altLang="ja-JP" sz="1200" b="1" dirty="0" smtClean="0">
                <a:solidFill>
                  <a:srgbClr val="000000"/>
                </a:solidFill>
                <a:latin typeface="ＭＳ Ｐ明朝" panose="02020600040205080304"/>
                <a:ea typeface="ＭＳ Ｐ明朝" panose="02020600040205080304"/>
              </a:rPr>
              <a:t>（</a:t>
            </a:r>
            <a:r>
              <a:rPr lang="ja-JP" altLang="en-US" sz="1200" b="1" dirty="0">
                <a:solidFill>
                  <a:srgbClr val="000000"/>
                </a:solidFill>
                <a:latin typeface="ＭＳ Ｐ明朝" panose="02020600040205080304"/>
                <a:ea typeface="ＭＳ Ｐ明朝" panose="02020600040205080304"/>
              </a:rPr>
              <a:t>瀬戸</a:t>
            </a:r>
            <a:r>
              <a:rPr lang="en-US" altLang="ja-JP" sz="1200" b="1" dirty="0" smtClean="0">
                <a:solidFill>
                  <a:srgbClr val="000000"/>
                </a:solidFill>
                <a:latin typeface="ＭＳ Ｐ明朝" panose="02020600040205080304"/>
                <a:ea typeface="ＭＳ Ｐ明朝" panose="02020600040205080304"/>
              </a:rPr>
              <a:t>RC</a:t>
            </a:r>
            <a:r>
              <a:rPr lang="ja-JP" altLang="ja-JP" sz="1200" b="1" dirty="0" smtClean="0">
                <a:solidFill>
                  <a:srgbClr val="000000"/>
                </a:solidFill>
                <a:latin typeface="ＭＳ Ｐ明朝" panose="02020600040205080304"/>
                <a:ea typeface="ＭＳ Ｐ明朝" panose="02020600040205080304"/>
              </a:rPr>
              <a:t>）</a:t>
            </a:r>
            <a:endParaRPr lang="ja-JP" altLang="ja-JP" sz="1200" b="1" dirty="0">
              <a:solidFill>
                <a:srgbClr val="000000"/>
              </a:solidFill>
              <a:latin typeface="ＭＳ Ｐ明朝" panose="02020600040205080304"/>
              <a:ea typeface="ＭＳ Ｐ明朝" panose="02020600040205080304"/>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2608</TotalTime>
  <Words>88</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ＭＳ Ｐ明朝</vt:lpstr>
      <vt:lpstr>ＭＳ 明朝</vt:lpstr>
      <vt:lpstr>メイリオ</vt:lpstr>
      <vt:lpstr>Arial</vt:lpstr>
      <vt:lpstr>Calibri</vt:lpstr>
      <vt:lpstr>Calibri Light</vt:lpstr>
      <vt:lpstr>Century Gothic</vt:lpstr>
      <vt:lpstr>Office テーマ</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Satoru Nawata</dc:creator>
  <cp:lastModifiedBy>Satoru Nawata</cp:lastModifiedBy>
  <cp:revision>138</cp:revision>
  <cp:lastPrinted>2019-05-08T00:40:03Z</cp:lastPrinted>
  <dcterms:created xsi:type="dcterms:W3CDTF">2016-02-04T06:10:18Z</dcterms:created>
  <dcterms:modified xsi:type="dcterms:W3CDTF">2021-01-14T00:53:39Z</dcterms:modified>
</cp:coreProperties>
</file>