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p:scale>
          <a:sx n="70" d="100"/>
          <a:sy n="70" d="100"/>
        </p:scale>
        <p:origin x="1408" y="276"/>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2021/3/10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2021/3/10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2021/3/10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2021/3/10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2021/3/10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2021/3/10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2021/3/10</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rotaryblogja.org/category/%e3%83%9d%e3%83%aa%e3%82%aa/" TargetMode="External"/><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6"/>
            <a:ext cx="2295829" cy="249393"/>
          </a:xfrm>
        </p:spPr>
        <p:txBody>
          <a:bodyPr/>
          <a:lstStyle/>
          <a:p>
            <a:r>
              <a:rPr kumimoji="1" lang="en-US" altLang="ja-JP" sz="1600" dirty="0" smtClean="0">
                <a:solidFill>
                  <a:schemeClr val="accent5">
                    <a:lumMod val="50000"/>
                  </a:schemeClr>
                </a:solidFill>
              </a:rPr>
              <a:t>2021</a:t>
            </a:r>
            <a:r>
              <a:rPr kumimoji="1" lang="ja-JP" altLang="en-US" sz="1600" dirty="0" smtClean="0">
                <a:solidFill>
                  <a:schemeClr val="accent5">
                    <a:lumMod val="50000"/>
                  </a:schemeClr>
                </a:solidFill>
              </a:rPr>
              <a:t>年</a:t>
            </a:r>
            <a:r>
              <a:rPr kumimoji="1" lang="en-US" altLang="ja-JP" sz="1600" dirty="0" smtClean="0">
                <a:solidFill>
                  <a:schemeClr val="accent5">
                    <a:lumMod val="50000"/>
                  </a:schemeClr>
                </a:solidFill>
              </a:rPr>
              <a:t>4</a:t>
            </a:r>
            <a:r>
              <a:rPr kumimoji="1" lang="ja-JP" altLang="en-US" sz="1600" dirty="0" smtClean="0">
                <a:solidFill>
                  <a:schemeClr val="accent5">
                    <a:lumMod val="50000"/>
                  </a:schemeClr>
                </a:solidFill>
              </a:rPr>
              <a:t>月</a:t>
            </a:r>
            <a:r>
              <a:rPr kumimoji="1" lang="ja-JP" altLang="en-US" sz="1600" dirty="0">
                <a:solidFill>
                  <a:schemeClr val="accent5">
                    <a:lumMod val="50000"/>
                  </a:schemeClr>
                </a:solidFill>
              </a:rPr>
              <a:t>号　</a:t>
            </a:r>
            <a:r>
              <a:rPr kumimoji="1" lang="en-US" altLang="ja-JP" sz="1600" dirty="0" smtClean="0">
                <a:solidFill>
                  <a:schemeClr val="accent5">
                    <a:lumMod val="50000"/>
                  </a:schemeClr>
                </a:solidFill>
              </a:rPr>
              <a:t>No.1</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82879" y="1328167"/>
            <a:ext cx="7269480" cy="6291833"/>
          </a:xfrm>
        </p:spPr>
        <p:style>
          <a:lnRef idx="2">
            <a:schemeClr val="accent3"/>
          </a:lnRef>
          <a:fillRef idx="1">
            <a:schemeClr val="lt1"/>
          </a:fillRef>
          <a:effectRef idx="0">
            <a:schemeClr val="accent3"/>
          </a:effectRef>
          <a:fontRef idx="minor">
            <a:schemeClr val="dk1"/>
          </a:fontRef>
        </p:style>
        <p:txBody>
          <a:bodyPr/>
          <a:lstStyle/>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新</a:t>
            </a:r>
            <a:r>
              <a:rPr lang="ja-JP" altLang="en-US" sz="1100" dirty="0">
                <a:solidFill>
                  <a:schemeClr val="tx1"/>
                </a:solidFill>
                <a:latin typeface="ＭＳ Ｐゴシック" panose="020B0600070205080204" pitchFamily="50" charset="-128"/>
                <a:ea typeface="ＭＳ Ｐ明朝" panose="02020600040205080304"/>
              </a:rPr>
              <a:t>型コロナウイルス感染症が確認されてからすでに１年が経ち、皆様のお仕事に、そし</a:t>
            </a:r>
            <a:r>
              <a:rPr lang="ja-JP" altLang="en-US" sz="1100" dirty="0" smtClean="0">
                <a:solidFill>
                  <a:schemeClr val="tx1"/>
                </a:solidFill>
                <a:latin typeface="ＭＳ Ｐゴシック" panose="020B0600070205080204" pitchFamily="50" charset="-128"/>
                <a:ea typeface="ＭＳ Ｐ明朝" panose="02020600040205080304"/>
              </a:rPr>
              <a:t>てロ</a:t>
            </a:r>
            <a:r>
              <a:rPr lang="ja-JP" altLang="en-US" sz="1100" dirty="0">
                <a:solidFill>
                  <a:schemeClr val="tx1"/>
                </a:solidFill>
                <a:latin typeface="ＭＳ Ｐゴシック" panose="020B0600070205080204" pitchFamily="50" charset="-128"/>
                <a:ea typeface="ＭＳ Ｐ明朝" panose="02020600040205080304"/>
              </a:rPr>
              <a:t>ータリー活動にも大きく影響が有るかと推察いたします。そして例会が今までとは違う方法での運営がされてるとお聞きしています。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この状況が早く落ち着きもっともっと活発な活動が出来る事を期待いたします。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コロナ禍に於いて、退会する会員が増える事を懸念いたしております。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各クラブとも会員増強があまり達成できていないクラブが多いと感じております。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私は女性会員として少しお話させて頂きます。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日本の女性会員の比率はまだ７％程度で推移しています。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何故？　何が入会のハードルになっている？</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２８３０地区で女性会員の集いを開催した時に意見を聞きました。</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「やっぱり！」　と思う事ばかりでした。男性の意識が変わらないと入会しにくいのです。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男性優位の感覚が無意識の中にあるのです。ロータリー会員は世界を視野に活動しています。男女平等、会員皆平等のロータリー精神で女性会員を受け入れて頂きたいと思います。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そして入会後には活動の場を与えて頂きたい。これは女性会員の心からの希望です。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現在　まだ女性会員の入会を認めないクラブもありますが、女性会員がいる事で活動に広がりが出てくる事は確実だと思います。先ずは全てのクラブに女性会員がいる事を目指して入会を勧めましょう。初めての女性の</a:t>
            </a:r>
            <a:r>
              <a:rPr lang="en-US" altLang="ja-JP" sz="1100" dirty="0">
                <a:solidFill>
                  <a:schemeClr val="tx1"/>
                </a:solidFill>
                <a:latin typeface="ＭＳ Ｐゴシック" panose="020B0600070205080204" pitchFamily="50" charset="-128"/>
                <a:ea typeface="ＭＳ Ｐ明朝" panose="02020600040205080304"/>
              </a:rPr>
              <a:t>RI</a:t>
            </a:r>
            <a:r>
              <a:rPr lang="ja-JP" altLang="en-US" sz="1100" dirty="0">
                <a:solidFill>
                  <a:schemeClr val="tx1"/>
                </a:solidFill>
                <a:latin typeface="ＭＳ Ｐゴシック" panose="020B0600070205080204" pitchFamily="50" charset="-128"/>
                <a:ea typeface="ＭＳ Ｐ明朝" panose="02020600040205080304"/>
              </a:rPr>
              <a:t>会長が決定され益々女性活躍の時が来たのではないかと感じます。女性の潜在能力を引き出してくださるのが男性ロータリアンの力です。よい事をしたい女性はたくさんいます。ロータリアンになる資格を持った女性は貴方のお近くに必ずいるはずです。　是非是非　お誘いください。</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そしてクラブに会員増強と活性化の起爆剤になる事を期待いたします。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日本の女性ロータリアン１０％を目指しましょう</a:t>
            </a:r>
            <a:r>
              <a:rPr lang="ja-JP" altLang="en-US" sz="1100" dirty="0" smtClean="0">
                <a:solidFill>
                  <a:schemeClr val="tx1"/>
                </a:solidFill>
                <a:latin typeface="ＭＳ Ｐゴシック" panose="020B0600070205080204" pitchFamily="50" charset="-128"/>
                <a:ea typeface="ＭＳ Ｐ明朝" panose="02020600040205080304"/>
              </a:rPr>
              <a:t>。</a:t>
            </a:r>
            <a:endParaRPr lang="en-US" altLang="ja-JP" sz="1100" dirty="0" smtClean="0">
              <a:solidFill>
                <a:schemeClr val="tx1"/>
              </a:solidFill>
              <a:latin typeface="ＭＳ Ｐゴシック" panose="020B0600070205080204" pitchFamily="50" charset="-128"/>
              <a:ea typeface="ＭＳ Ｐ明朝" panose="02020600040205080304"/>
            </a:endParaRPr>
          </a:p>
          <a:p>
            <a:pPr algn="l">
              <a:lnSpc>
                <a:spcPct val="100000"/>
              </a:lnSpc>
            </a:pPr>
            <a:endParaRPr lang="ja-JP" altLang="en-US" sz="1100" dirty="0">
              <a:solidFill>
                <a:schemeClr val="tx1"/>
              </a:solidFill>
              <a:latin typeface="ＭＳ Ｐゴシック" panose="020B0600070205080204" pitchFamily="50" charset="-128"/>
              <a:ea typeface="ＭＳ Ｐ明朝" panose="02020600040205080304"/>
            </a:endParaRPr>
          </a:p>
          <a:p>
            <a:pPr algn="r">
              <a:lnSpc>
                <a:spcPct val="100000"/>
              </a:lnSpc>
            </a:pPr>
            <a:r>
              <a:rPr lang="ja-JP" altLang="en-US" sz="1200" dirty="0" smtClean="0">
                <a:solidFill>
                  <a:schemeClr val="tx1"/>
                </a:solidFill>
                <a:latin typeface="+mn-ea"/>
                <a:ea typeface="+mn-ea"/>
              </a:rPr>
              <a:t>　　　　　　　　　　　　　　　　　</a:t>
            </a:r>
            <a:r>
              <a:rPr lang="ja-JP" altLang="en-US" sz="1200" b="1" dirty="0" smtClean="0">
                <a:solidFill>
                  <a:srgbClr val="000000"/>
                </a:solidFill>
                <a:latin typeface="+mn-ea"/>
                <a:ea typeface="ＭＳ Ｐ明朝" panose="02020600040205080304"/>
              </a:rPr>
              <a:t>第</a:t>
            </a:r>
            <a:r>
              <a:rPr lang="ja-JP" altLang="en-US" sz="1200" b="1" dirty="0">
                <a:solidFill>
                  <a:srgbClr val="000000"/>
                </a:solidFill>
                <a:latin typeface="+mn-ea"/>
                <a:ea typeface="ＭＳ Ｐ明朝" panose="02020600040205080304"/>
              </a:rPr>
              <a:t>１</a:t>
            </a:r>
            <a:r>
              <a:rPr lang="ja-JP" altLang="en-US" sz="1200" b="1" dirty="0" smtClean="0">
                <a:solidFill>
                  <a:srgbClr val="000000"/>
                </a:solidFill>
                <a:latin typeface="+mn-ea"/>
                <a:ea typeface="ＭＳ Ｐ明朝" panose="02020600040205080304"/>
              </a:rPr>
              <a:t>地域　ロータリーコーディネーター補佐　</a:t>
            </a:r>
            <a:r>
              <a:rPr lang="ja-JP" altLang="en-US" sz="1200" b="1" dirty="0">
                <a:solidFill>
                  <a:srgbClr val="000000"/>
                </a:solidFill>
                <a:latin typeface="+mn-ea"/>
                <a:ea typeface="ＭＳ Ｐ明朝" panose="02020600040205080304"/>
              </a:rPr>
              <a:t>佐々木</a:t>
            </a:r>
            <a:r>
              <a:rPr lang="ja-JP" altLang="en-US" sz="1200" b="1" dirty="0" smtClean="0">
                <a:solidFill>
                  <a:srgbClr val="000000"/>
                </a:solidFill>
                <a:latin typeface="+mn-ea"/>
                <a:ea typeface="ＭＳ Ｐ明朝" panose="02020600040205080304"/>
              </a:rPr>
              <a:t>　千</a:t>
            </a:r>
            <a:r>
              <a:rPr lang="ja-JP" altLang="en-US" sz="1200" b="1" dirty="0">
                <a:solidFill>
                  <a:srgbClr val="000000"/>
                </a:solidFill>
                <a:latin typeface="+mn-ea"/>
                <a:ea typeface="ＭＳ Ｐ明朝" panose="02020600040205080304"/>
              </a:rPr>
              <a:t>佳子</a:t>
            </a:r>
            <a:r>
              <a:rPr lang="ja-JP" altLang="en-US" sz="1200" b="1" dirty="0" smtClean="0">
                <a:solidFill>
                  <a:srgbClr val="000000"/>
                </a:solidFill>
                <a:latin typeface="+mn-ea"/>
                <a:ea typeface="ＭＳ Ｐ明朝" panose="02020600040205080304"/>
              </a:rPr>
              <a:t>（</a:t>
            </a:r>
            <a:r>
              <a:rPr lang="ja-JP" altLang="en-US" sz="1200" b="1" dirty="0">
                <a:solidFill>
                  <a:srgbClr val="000000"/>
                </a:solidFill>
                <a:latin typeface="+mn-ea"/>
                <a:ea typeface="ＭＳ Ｐ明朝" panose="02020600040205080304"/>
              </a:rPr>
              <a:t>十和田</a:t>
            </a:r>
            <a:r>
              <a:rPr lang="en-US" altLang="ja-JP" sz="1200" b="1" dirty="0" smtClean="0">
                <a:solidFill>
                  <a:srgbClr val="000000"/>
                </a:solidFill>
                <a:latin typeface="+mn-ea"/>
                <a:ea typeface="ＭＳ Ｐ明朝" panose="02020600040205080304"/>
              </a:rPr>
              <a:t>RC</a:t>
            </a:r>
            <a:r>
              <a:rPr lang="ja-JP" altLang="en-US" sz="1200" b="1" dirty="0" smtClean="0">
                <a:solidFill>
                  <a:srgbClr val="000000"/>
                </a:solidFill>
                <a:latin typeface="+mn-ea"/>
                <a:ea typeface="ＭＳ Ｐ明朝" panose="02020600040205080304"/>
              </a:rPr>
              <a:t>）</a:t>
            </a:r>
            <a:endParaRPr lang="en-US" altLang="ja-JP" sz="1200" b="1" dirty="0" smtClean="0">
              <a:solidFill>
                <a:srgbClr val="000000"/>
              </a:solidFill>
              <a:latin typeface="+mn-ea"/>
              <a:ea typeface="ＭＳ Ｐ明朝" panose="02020600040205080304"/>
            </a:endParaRPr>
          </a:p>
          <a:p>
            <a:pPr algn="r">
              <a:spcBef>
                <a:spcPts val="600"/>
              </a:spcBef>
            </a:pPr>
            <a:r>
              <a:rPr lang="ja-JP" altLang="ja-JP" sz="1100" dirty="0">
                <a:solidFill>
                  <a:schemeClr val="tx1"/>
                </a:solidFill>
                <a:latin typeface="+mn-ea"/>
                <a:ea typeface="+mn-ea"/>
              </a:rPr>
              <a:t>　</a:t>
            </a: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7"/>
            <a:ext cx="2332936" cy="210299"/>
          </a:xfrm>
        </p:spPr>
        <p:txBody>
          <a:bodyPr/>
          <a:lstStyle/>
          <a:p>
            <a:r>
              <a:rPr kumimoji="1" lang="en-US" altLang="ja-JP" sz="1600" dirty="0" smtClean="0">
                <a:solidFill>
                  <a:schemeClr val="accent5">
                    <a:lumMod val="50000"/>
                  </a:schemeClr>
                </a:solidFill>
              </a:rPr>
              <a:t>2021</a:t>
            </a:r>
            <a:r>
              <a:rPr kumimoji="1" lang="ja-JP" altLang="en-US" sz="1600" dirty="0" smtClean="0">
                <a:solidFill>
                  <a:schemeClr val="accent5">
                    <a:lumMod val="50000"/>
                  </a:schemeClr>
                </a:solidFill>
              </a:rPr>
              <a:t>年</a:t>
            </a:r>
            <a:r>
              <a:rPr kumimoji="1" lang="en-US" altLang="ja-JP" sz="1600" dirty="0" smtClean="0">
                <a:solidFill>
                  <a:schemeClr val="accent5">
                    <a:lumMod val="50000"/>
                  </a:schemeClr>
                </a:solidFill>
              </a:rPr>
              <a:t>4</a:t>
            </a:r>
            <a:r>
              <a:rPr lang="ja-JP" altLang="en-US" sz="1600" dirty="0" smtClean="0">
                <a:solidFill>
                  <a:schemeClr val="accent5">
                    <a:lumMod val="50000"/>
                  </a:schemeClr>
                </a:solidFill>
              </a:rPr>
              <a:t>月</a:t>
            </a:r>
            <a:r>
              <a:rPr lang="ja-JP" altLang="en-US" sz="1600" dirty="0">
                <a:solidFill>
                  <a:schemeClr val="accent5">
                    <a:lumMod val="50000"/>
                  </a:schemeClr>
                </a:solidFill>
              </a:rPr>
              <a:t>号　</a:t>
            </a:r>
            <a:r>
              <a:rPr lang="en-US" altLang="ja-JP" sz="1600" dirty="0">
                <a:solidFill>
                  <a:schemeClr val="accent5">
                    <a:lumMod val="50000"/>
                  </a:schemeClr>
                </a:solidFill>
              </a:rPr>
              <a:t>No.2</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182880" y="1316475"/>
            <a:ext cx="7269479" cy="6284972"/>
          </a:xfrm>
        </p:spPr>
        <p:style>
          <a:lnRef idx="2">
            <a:schemeClr val="accent3"/>
          </a:lnRef>
          <a:fillRef idx="1">
            <a:schemeClr val="lt1"/>
          </a:fillRef>
          <a:effectRef idx="0">
            <a:schemeClr val="accent3"/>
          </a:effectRef>
          <a:fontRef idx="minor">
            <a:schemeClr val="dk1"/>
          </a:fontRef>
        </p:style>
        <p:txBody>
          <a:bodyPr/>
          <a:lstStyle/>
          <a:p>
            <a:pPr algn="l"/>
            <a:r>
              <a:rPr lang="ja-JP" altLang="en-US" sz="1200" b="1" dirty="0" smtClean="0">
                <a:solidFill>
                  <a:schemeClr val="tx1"/>
                </a:solidFill>
                <a:latin typeface="+mn-ea"/>
                <a:ea typeface="ＭＳ Ｐ明朝"/>
              </a:rPr>
              <a:t>世</a:t>
            </a:r>
            <a:r>
              <a:rPr lang="ja-JP" altLang="en-US" sz="1200" b="1" dirty="0">
                <a:solidFill>
                  <a:schemeClr val="tx1"/>
                </a:solidFill>
                <a:latin typeface="+mn-ea"/>
                <a:ea typeface="ＭＳ Ｐ明朝"/>
              </a:rPr>
              <a:t>界ポリオデーでロータリーのポリオ根絶活動をアピールしてくださ</a:t>
            </a:r>
            <a:r>
              <a:rPr lang="ja-JP" altLang="en-US" sz="1200" b="1" dirty="0" smtClean="0">
                <a:solidFill>
                  <a:schemeClr val="tx1"/>
                </a:solidFill>
                <a:latin typeface="+mn-ea"/>
                <a:ea typeface="ＭＳ Ｐ明朝"/>
              </a:rPr>
              <a:t>い</a:t>
            </a:r>
            <a:endParaRPr lang="en-US" altLang="ja-JP" sz="1200" b="1" dirty="0" smtClean="0">
              <a:solidFill>
                <a:schemeClr val="tx1"/>
              </a:solidFill>
              <a:latin typeface="+mn-ea"/>
              <a:ea typeface="ＭＳ Ｐ明朝"/>
            </a:endParaRPr>
          </a:p>
          <a:p>
            <a:pPr algn="l"/>
            <a:r>
              <a:rPr lang="ja-JP" altLang="en-US" sz="1100" dirty="0" smtClean="0">
                <a:solidFill>
                  <a:schemeClr val="tx1"/>
                </a:solidFill>
                <a:latin typeface="+mn-ea"/>
                <a:ea typeface="ＭＳ Ｐ明朝"/>
              </a:rPr>
              <a:t>　第</a:t>
            </a:r>
            <a:r>
              <a:rPr lang="en-US" altLang="ja-JP" sz="1100" dirty="0">
                <a:solidFill>
                  <a:schemeClr val="tx1"/>
                </a:solidFill>
                <a:latin typeface="+mn-ea"/>
                <a:ea typeface="ＭＳ Ｐ明朝"/>
              </a:rPr>
              <a:t>1</a:t>
            </a:r>
            <a:r>
              <a:rPr lang="ja-JP" altLang="en-US" sz="1100" dirty="0">
                <a:solidFill>
                  <a:schemeClr val="tx1"/>
                </a:solidFill>
                <a:latin typeface="+mn-ea"/>
                <a:ea typeface="ＭＳ Ｐ明朝"/>
              </a:rPr>
              <a:t>地域の公共イメージコーディネーターに昨年</a:t>
            </a:r>
            <a:r>
              <a:rPr lang="en-US" altLang="ja-JP" sz="1100" dirty="0">
                <a:solidFill>
                  <a:schemeClr val="tx1"/>
                </a:solidFill>
                <a:latin typeface="+mn-ea"/>
                <a:ea typeface="ＭＳ Ｐ明朝"/>
              </a:rPr>
              <a:t>7</a:t>
            </a:r>
            <a:r>
              <a:rPr lang="ja-JP" altLang="en-US" sz="1100" dirty="0">
                <a:solidFill>
                  <a:schemeClr val="tx1"/>
                </a:solidFill>
                <a:latin typeface="+mn-ea"/>
                <a:ea typeface="ＭＳ Ｐ明朝"/>
              </a:rPr>
              <a:t>月に就任しました。コロナ禍の最中なので、担当地域の地区大会や公共イメージの研修会にお声が掛かることも無いまま</a:t>
            </a:r>
            <a:r>
              <a:rPr lang="en-US" altLang="ja-JP" sz="1100" dirty="0">
                <a:solidFill>
                  <a:schemeClr val="tx1"/>
                </a:solidFill>
                <a:latin typeface="+mn-ea"/>
                <a:ea typeface="ＭＳ Ｐ明朝"/>
              </a:rPr>
              <a:t>10</a:t>
            </a:r>
            <a:r>
              <a:rPr lang="ja-JP" altLang="en-US" sz="1100" dirty="0">
                <a:solidFill>
                  <a:schemeClr val="tx1"/>
                </a:solidFill>
                <a:latin typeface="+mn-ea"/>
                <a:ea typeface="ＭＳ Ｐ明朝"/>
              </a:rPr>
              <a:t>カ月近く過ごしておりますので、これまでの活動を紹介させて頂きます。</a:t>
            </a:r>
          </a:p>
          <a:p>
            <a:pPr algn="l"/>
            <a:r>
              <a:rPr lang="ja-JP" altLang="en-US" sz="1100" dirty="0" smtClean="0">
                <a:solidFill>
                  <a:schemeClr val="tx1"/>
                </a:solidFill>
                <a:latin typeface="+mn-ea"/>
                <a:ea typeface="ＭＳ Ｐ明朝"/>
              </a:rPr>
              <a:t>　</a:t>
            </a:r>
            <a:r>
              <a:rPr lang="en-US" altLang="ja-JP" sz="1100" dirty="0" smtClean="0">
                <a:solidFill>
                  <a:schemeClr val="tx1"/>
                </a:solidFill>
                <a:latin typeface="+mn-ea"/>
                <a:ea typeface="ＭＳ Ｐ明朝"/>
              </a:rPr>
              <a:t>RPIC</a:t>
            </a:r>
            <a:r>
              <a:rPr lang="ja-JP" altLang="en-US" sz="1100" dirty="0">
                <a:solidFill>
                  <a:schemeClr val="tx1"/>
                </a:solidFill>
                <a:latin typeface="+mn-ea"/>
                <a:ea typeface="ＭＳ Ｐ明朝"/>
              </a:rPr>
              <a:t>は日本の</a:t>
            </a:r>
            <a:r>
              <a:rPr lang="en-US" altLang="ja-JP" sz="1100" dirty="0">
                <a:solidFill>
                  <a:schemeClr val="tx1"/>
                </a:solidFill>
                <a:latin typeface="+mn-ea"/>
                <a:ea typeface="ＭＳ Ｐ明朝"/>
              </a:rPr>
              <a:t>3</a:t>
            </a:r>
            <a:r>
              <a:rPr lang="ja-JP" altLang="en-US" sz="1100" dirty="0">
                <a:solidFill>
                  <a:schemeClr val="tx1"/>
                </a:solidFill>
                <a:latin typeface="+mn-ea"/>
                <a:ea typeface="ＭＳ Ｐ明朝"/>
              </a:rPr>
              <a:t>地域に</a:t>
            </a:r>
            <a:r>
              <a:rPr lang="en-US" altLang="ja-JP" sz="1100" dirty="0">
                <a:solidFill>
                  <a:schemeClr val="tx1"/>
                </a:solidFill>
                <a:latin typeface="+mn-ea"/>
                <a:ea typeface="ＭＳ Ｐ明朝"/>
              </a:rPr>
              <a:t>1</a:t>
            </a:r>
            <a:r>
              <a:rPr lang="ja-JP" altLang="en-US" sz="1100" dirty="0">
                <a:solidFill>
                  <a:schemeClr val="tx1"/>
                </a:solidFill>
                <a:latin typeface="+mn-ea"/>
                <a:ea typeface="ＭＳ Ｐ明朝"/>
              </a:rPr>
              <a:t>人ずつおりますので、年度が始まる前から</a:t>
            </a:r>
            <a:r>
              <a:rPr lang="en-US" altLang="ja-JP" sz="1100" dirty="0">
                <a:solidFill>
                  <a:schemeClr val="tx1"/>
                </a:solidFill>
                <a:latin typeface="+mn-ea"/>
                <a:ea typeface="ＭＳ Ｐ明朝"/>
              </a:rPr>
              <a:t>Zoom</a:t>
            </a:r>
            <a:r>
              <a:rPr lang="ja-JP" altLang="en-US" sz="1100" dirty="0">
                <a:solidFill>
                  <a:schemeClr val="tx1"/>
                </a:solidFill>
                <a:latin typeface="+mn-ea"/>
                <a:ea typeface="ＭＳ Ｐ明朝"/>
              </a:rPr>
              <a:t>の会議を頻繁に行い、日本全地区の公共イメージ委員長にアンケートを出して地区の実情を把握させて頂きました。その後、</a:t>
            </a:r>
            <a:r>
              <a:rPr lang="en-US" altLang="ja-JP" sz="1100" dirty="0">
                <a:solidFill>
                  <a:schemeClr val="tx1"/>
                </a:solidFill>
                <a:latin typeface="+mn-ea"/>
                <a:ea typeface="ＭＳ Ｐ明朝"/>
              </a:rPr>
              <a:t>8</a:t>
            </a:r>
            <a:r>
              <a:rPr lang="ja-JP" altLang="en-US" sz="1100" dirty="0">
                <a:solidFill>
                  <a:schemeClr val="tx1"/>
                </a:solidFill>
                <a:latin typeface="+mn-ea"/>
                <a:ea typeface="ＭＳ Ｐ明朝"/>
              </a:rPr>
              <a:t>月</a:t>
            </a:r>
            <a:r>
              <a:rPr lang="en-US" altLang="ja-JP" sz="1100" dirty="0">
                <a:solidFill>
                  <a:schemeClr val="tx1"/>
                </a:solidFill>
                <a:latin typeface="+mn-ea"/>
                <a:ea typeface="ＭＳ Ｐ明朝"/>
              </a:rPr>
              <a:t>29</a:t>
            </a:r>
            <a:r>
              <a:rPr lang="ja-JP" altLang="en-US" sz="1100" dirty="0">
                <a:solidFill>
                  <a:schemeClr val="tx1"/>
                </a:solidFill>
                <a:latin typeface="+mn-ea"/>
                <a:ea typeface="ＭＳ Ｐ明朝"/>
              </a:rPr>
              <a:t>日に全地区の公共イメージ委員長の研修会を開催しました。</a:t>
            </a:r>
          </a:p>
          <a:p>
            <a:pPr algn="l"/>
            <a:r>
              <a:rPr lang="ja-JP" altLang="en-US" sz="1100" dirty="0" smtClean="0">
                <a:solidFill>
                  <a:schemeClr val="tx1"/>
                </a:solidFill>
                <a:latin typeface="+mn-ea"/>
                <a:ea typeface="ＭＳ Ｐ明朝"/>
              </a:rPr>
              <a:t>　開</a:t>
            </a:r>
            <a:r>
              <a:rPr lang="ja-JP" altLang="en-US" sz="1100" dirty="0">
                <a:solidFill>
                  <a:schemeClr val="tx1"/>
                </a:solidFill>
                <a:latin typeface="+mn-ea"/>
                <a:ea typeface="ＭＳ Ｐ明朝"/>
              </a:rPr>
              <a:t>催</a:t>
            </a:r>
            <a:r>
              <a:rPr lang="en-US" altLang="ja-JP" sz="1100" dirty="0">
                <a:solidFill>
                  <a:schemeClr val="tx1"/>
                </a:solidFill>
                <a:latin typeface="+mn-ea"/>
                <a:ea typeface="ＭＳ Ｐ明朝"/>
              </a:rPr>
              <a:t>4</a:t>
            </a:r>
            <a:r>
              <a:rPr lang="ja-JP" altLang="en-US" sz="1100" dirty="0">
                <a:solidFill>
                  <a:schemeClr val="tx1"/>
                </a:solidFill>
                <a:latin typeface="+mn-ea"/>
                <a:ea typeface="ＭＳ Ｐ明朝"/>
              </a:rPr>
              <a:t>日前の</a:t>
            </a:r>
            <a:r>
              <a:rPr lang="en-US" altLang="ja-JP" sz="1100" dirty="0">
                <a:solidFill>
                  <a:schemeClr val="tx1"/>
                </a:solidFill>
                <a:latin typeface="+mn-ea"/>
                <a:ea typeface="ＭＳ Ｐ明朝"/>
              </a:rPr>
              <a:t>8</a:t>
            </a:r>
            <a:r>
              <a:rPr lang="ja-JP" altLang="en-US" sz="1100" dirty="0">
                <a:solidFill>
                  <a:schemeClr val="tx1"/>
                </a:solidFill>
                <a:latin typeface="+mn-ea"/>
                <a:ea typeface="ＭＳ Ｐ明朝"/>
              </a:rPr>
              <a:t>月</a:t>
            </a:r>
            <a:r>
              <a:rPr lang="en-US" altLang="ja-JP" sz="1100" dirty="0">
                <a:solidFill>
                  <a:schemeClr val="tx1"/>
                </a:solidFill>
                <a:latin typeface="+mn-ea"/>
                <a:ea typeface="ＭＳ Ｐ明朝"/>
              </a:rPr>
              <a:t>25</a:t>
            </a:r>
            <a:r>
              <a:rPr lang="ja-JP" altLang="en-US" sz="1100" dirty="0">
                <a:solidFill>
                  <a:schemeClr val="tx1"/>
                </a:solidFill>
                <a:latin typeface="+mn-ea"/>
                <a:ea typeface="ＭＳ Ｐ明朝"/>
              </a:rPr>
              <a:t>日に</a:t>
            </a:r>
            <a:r>
              <a:rPr lang="en-US" altLang="ja-JP" sz="1100" dirty="0">
                <a:solidFill>
                  <a:schemeClr val="tx1"/>
                </a:solidFill>
                <a:latin typeface="+mn-ea"/>
                <a:ea typeface="ＭＳ Ｐ明朝"/>
              </a:rPr>
              <a:t>WHO</a:t>
            </a:r>
            <a:r>
              <a:rPr lang="ja-JP" altLang="en-US" sz="1100" dirty="0">
                <a:solidFill>
                  <a:schemeClr val="tx1"/>
                </a:solidFill>
                <a:latin typeface="+mn-ea"/>
                <a:ea typeface="ＭＳ Ｐ明朝"/>
              </a:rPr>
              <a:t>がアフリカ大陸でポリオが根絶されたことを発表し、日本の新聞では</a:t>
            </a:r>
            <a:r>
              <a:rPr lang="en-US" altLang="ja-JP" sz="1100" dirty="0">
                <a:solidFill>
                  <a:schemeClr val="tx1"/>
                </a:solidFill>
                <a:latin typeface="+mn-ea"/>
                <a:ea typeface="ＭＳ Ｐ明朝"/>
              </a:rPr>
              <a:t>27</a:t>
            </a:r>
            <a:r>
              <a:rPr lang="ja-JP" altLang="en-US" sz="1100" dirty="0">
                <a:solidFill>
                  <a:schemeClr val="tx1"/>
                </a:solidFill>
                <a:latin typeface="+mn-ea"/>
                <a:ea typeface="ＭＳ Ｐ明朝"/>
              </a:rPr>
              <a:t>日の朝刊に掲載されました。朝日新聞朝刊の記事をみて驚きました。「ワクチン接種が予防に有効なため、ワクチンが行き届いていなかった国へ、国連児童基金（ユニセフ）や日本の国際協力機構（</a:t>
            </a:r>
            <a:r>
              <a:rPr lang="en-US" altLang="ja-JP" sz="1100" dirty="0">
                <a:solidFill>
                  <a:schemeClr val="tx1"/>
                </a:solidFill>
                <a:latin typeface="+mn-ea"/>
                <a:ea typeface="ＭＳ Ｐ明朝"/>
              </a:rPr>
              <a:t>JICA</a:t>
            </a:r>
            <a:r>
              <a:rPr lang="ja-JP" altLang="en-US" sz="1100" dirty="0">
                <a:solidFill>
                  <a:schemeClr val="tx1"/>
                </a:solidFill>
                <a:latin typeface="+mn-ea"/>
                <a:ea typeface="ＭＳ Ｐ明朝"/>
              </a:rPr>
              <a:t>）、ビル＆メリンダ・ゲイツ財団などが、子どもへの接種を支援してきた。」と記述されていて、ロータリーという名前を見出せませんでした。他の新聞でも同様でした。ロータリーの名前が日本の報道に現れなかった事が公共イメージ委員長研修会の</a:t>
            </a:r>
            <a:r>
              <a:rPr lang="en-US" altLang="ja-JP" sz="1100" dirty="0">
                <a:solidFill>
                  <a:schemeClr val="tx1"/>
                </a:solidFill>
                <a:latin typeface="+mn-ea"/>
                <a:ea typeface="ＭＳ Ｐ明朝"/>
              </a:rPr>
              <a:t>Q</a:t>
            </a:r>
            <a:r>
              <a:rPr lang="ja-JP" altLang="en-US" sz="1100" dirty="0">
                <a:solidFill>
                  <a:schemeClr val="tx1"/>
                </a:solidFill>
                <a:latin typeface="+mn-ea"/>
                <a:ea typeface="ＭＳ Ｐ明朝"/>
              </a:rPr>
              <a:t>＆</a:t>
            </a:r>
            <a:r>
              <a:rPr lang="en-US" altLang="ja-JP" sz="1100" dirty="0">
                <a:solidFill>
                  <a:schemeClr val="tx1"/>
                </a:solidFill>
                <a:latin typeface="+mn-ea"/>
                <a:ea typeface="ＭＳ Ｐ明朝"/>
              </a:rPr>
              <a:t>A</a:t>
            </a:r>
            <a:r>
              <a:rPr lang="ja-JP" altLang="en-US" sz="1100" dirty="0">
                <a:solidFill>
                  <a:schemeClr val="tx1"/>
                </a:solidFill>
                <a:latin typeface="+mn-ea"/>
                <a:ea typeface="ＭＳ Ｐ明朝"/>
              </a:rPr>
              <a:t>セッションで話題になりました。辰野理事が</a:t>
            </a:r>
            <a:r>
              <a:rPr lang="en-US" altLang="ja-JP" sz="1100" dirty="0">
                <a:solidFill>
                  <a:schemeClr val="tx1"/>
                </a:solidFill>
                <a:latin typeface="+mn-ea"/>
                <a:ea typeface="ＭＳ Ｐ明朝"/>
              </a:rPr>
              <a:t>RI</a:t>
            </a:r>
            <a:r>
              <a:rPr lang="ja-JP" altLang="en-US" sz="1100" dirty="0">
                <a:solidFill>
                  <a:schemeClr val="tx1"/>
                </a:solidFill>
                <a:latin typeface="+mn-ea"/>
                <a:ea typeface="ＭＳ Ｐ明朝"/>
              </a:rPr>
              <a:t>にアフリカ地域ポリオフリーに関するメディア報道についての見解を求めて下さり、また、辰野理事、原</a:t>
            </a:r>
            <a:r>
              <a:rPr lang="en-US" altLang="ja-JP" sz="1100" dirty="0">
                <a:solidFill>
                  <a:schemeClr val="tx1"/>
                </a:solidFill>
                <a:latin typeface="+mn-ea"/>
                <a:ea typeface="ＭＳ Ｐ明朝"/>
              </a:rPr>
              <a:t>ARPIC</a:t>
            </a:r>
            <a:r>
              <a:rPr lang="ja-JP" altLang="en-US" sz="1100" dirty="0">
                <a:solidFill>
                  <a:schemeClr val="tx1"/>
                </a:solidFill>
                <a:latin typeface="+mn-ea"/>
                <a:ea typeface="ＭＳ Ｐ明朝"/>
              </a:rPr>
              <a:t>（</a:t>
            </a:r>
            <a:r>
              <a:rPr lang="en-US" altLang="ja-JP" sz="1100" dirty="0">
                <a:solidFill>
                  <a:schemeClr val="tx1"/>
                </a:solidFill>
                <a:latin typeface="+mn-ea"/>
                <a:ea typeface="ＭＳ Ｐ明朝"/>
              </a:rPr>
              <a:t>2600</a:t>
            </a:r>
            <a:r>
              <a:rPr lang="ja-JP" altLang="en-US" sz="1100" dirty="0">
                <a:solidFill>
                  <a:schemeClr val="tx1"/>
                </a:solidFill>
                <a:latin typeface="+mn-ea"/>
                <a:ea typeface="ＭＳ Ｐ明朝"/>
              </a:rPr>
              <a:t>地区 長野）が</a:t>
            </a:r>
            <a:r>
              <a:rPr lang="en-US" altLang="ja-JP" sz="1100" dirty="0">
                <a:solidFill>
                  <a:schemeClr val="tx1"/>
                </a:solidFill>
                <a:latin typeface="+mn-ea"/>
                <a:ea typeface="ＭＳ Ｐ明朝"/>
              </a:rPr>
              <a:t>NHK</a:t>
            </a:r>
            <a:r>
              <a:rPr lang="ja-JP" altLang="en-US" sz="1100" dirty="0">
                <a:solidFill>
                  <a:schemeClr val="tx1"/>
                </a:solidFill>
                <a:latin typeface="+mn-ea"/>
                <a:ea typeface="ＭＳ Ｐ明朝"/>
              </a:rPr>
              <a:t>に働きかけて下さって、世界ポリオデーに</a:t>
            </a:r>
            <a:r>
              <a:rPr lang="en-US" altLang="ja-JP" sz="1100" dirty="0">
                <a:solidFill>
                  <a:schemeClr val="tx1"/>
                </a:solidFill>
                <a:latin typeface="+mn-ea"/>
                <a:ea typeface="ＭＳ Ｐ明朝"/>
              </a:rPr>
              <a:t>2750</a:t>
            </a:r>
            <a:r>
              <a:rPr lang="ja-JP" altLang="en-US" sz="1100" dirty="0">
                <a:solidFill>
                  <a:schemeClr val="tx1"/>
                </a:solidFill>
                <a:latin typeface="+mn-ea"/>
                <a:ea typeface="ＭＳ Ｐ明朝"/>
              </a:rPr>
              <a:t>地区（東京・グアム・ミクロネシア・北マリアナ諸島・パラオ）が開催する</a:t>
            </a:r>
            <a:r>
              <a:rPr lang="en-US" altLang="ja-JP" sz="1100" dirty="0">
                <a:solidFill>
                  <a:schemeClr val="tx1"/>
                </a:solidFill>
                <a:latin typeface="+mn-ea"/>
                <a:ea typeface="ＭＳ Ｐ明朝"/>
              </a:rPr>
              <a:t>Zoom</a:t>
            </a:r>
            <a:r>
              <a:rPr lang="ja-JP" altLang="en-US" sz="1100" dirty="0">
                <a:solidFill>
                  <a:schemeClr val="tx1"/>
                </a:solidFill>
                <a:latin typeface="+mn-ea"/>
                <a:ea typeface="ＭＳ Ｐ明朝"/>
              </a:rPr>
              <a:t>でのバーチャル・チャリティコンサートが、</a:t>
            </a:r>
            <a:r>
              <a:rPr lang="en-US" altLang="ja-JP" sz="1100" dirty="0">
                <a:solidFill>
                  <a:schemeClr val="tx1"/>
                </a:solidFill>
                <a:latin typeface="+mn-ea"/>
                <a:ea typeface="ＭＳ Ｐ明朝"/>
              </a:rPr>
              <a:t>10</a:t>
            </a:r>
            <a:r>
              <a:rPr lang="ja-JP" altLang="en-US" sz="1100" dirty="0">
                <a:solidFill>
                  <a:schemeClr val="tx1"/>
                </a:solidFill>
                <a:latin typeface="+mn-ea"/>
                <a:ea typeface="ＭＳ Ｐ明朝"/>
              </a:rPr>
              <a:t>月</a:t>
            </a:r>
            <a:r>
              <a:rPr lang="en-US" altLang="ja-JP" sz="1100" dirty="0">
                <a:solidFill>
                  <a:schemeClr val="tx1"/>
                </a:solidFill>
                <a:latin typeface="+mn-ea"/>
                <a:ea typeface="ＭＳ Ｐ明朝"/>
              </a:rPr>
              <a:t>23</a:t>
            </a:r>
            <a:r>
              <a:rPr lang="ja-JP" altLang="en-US" sz="1100" dirty="0">
                <a:solidFill>
                  <a:schemeClr val="tx1"/>
                </a:solidFill>
                <a:latin typeface="+mn-ea"/>
                <a:ea typeface="ＭＳ Ｐ明朝"/>
              </a:rPr>
              <a:t>日の</a:t>
            </a:r>
            <a:r>
              <a:rPr lang="en-US" altLang="ja-JP" sz="1100" dirty="0">
                <a:solidFill>
                  <a:schemeClr val="tx1"/>
                </a:solidFill>
                <a:latin typeface="+mn-ea"/>
                <a:ea typeface="ＭＳ Ｐ明朝"/>
              </a:rPr>
              <a:t>NHK TV</a:t>
            </a:r>
            <a:r>
              <a:rPr lang="ja-JP" altLang="en-US" sz="1100" dirty="0">
                <a:solidFill>
                  <a:schemeClr val="tx1"/>
                </a:solidFill>
                <a:latin typeface="+mn-ea"/>
                <a:ea typeface="ＭＳ Ｐ明朝"/>
              </a:rPr>
              <a:t>ニュースで紹介されました。</a:t>
            </a:r>
          </a:p>
          <a:p>
            <a:pPr algn="l"/>
            <a:r>
              <a:rPr lang="ja-JP" altLang="en-US" sz="1100" dirty="0">
                <a:solidFill>
                  <a:schemeClr val="tx1"/>
                </a:solidFill>
                <a:latin typeface="+mn-ea"/>
                <a:ea typeface="ＭＳ Ｐ明朝"/>
              </a:rPr>
              <a:t>　コロナ禍ということも有って、</a:t>
            </a:r>
            <a:r>
              <a:rPr lang="en-US" altLang="ja-JP" sz="1100" dirty="0">
                <a:solidFill>
                  <a:schemeClr val="tx1"/>
                </a:solidFill>
                <a:latin typeface="+mn-ea"/>
                <a:ea typeface="ＭＳ Ｐ明朝"/>
              </a:rPr>
              <a:t>20-21</a:t>
            </a:r>
            <a:r>
              <a:rPr lang="ja-JP" altLang="en-US" sz="1100" dirty="0">
                <a:solidFill>
                  <a:schemeClr val="tx1"/>
                </a:solidFill>
                <a:latin typeface="+mn-ea"/>
                <a:ea typeface="ＭＳ Ｐ明朝"/>
              </a:rPr>
              <a:t>年度の日本のロータリークラブの世界ポリオデーの活動は活発とは言えませんでした。その中でも前述の</a:t>
            </a:r>
            <a:r>
              <a:rPr lang="en-US" altLang="ja-JP" sz="1100" dirty="0">
                <a:solidFill>
                  <a:schemeClr val="tx1"/>
                </a:solidFill>
                <a:latin typeface="+mn-ea"/>
                <a:ea typeface="ＭＳ Ｐ明朝"/>
              </a:rPr>
              <a:t>2750</a:t>
            </a:r>
            <a:r>
              <a:rPr lang="ja-JP" altLang="en-US" sz="1100" dirty="0">
                <a:solidFill>
                  <a:schemeClr val="tx1"/>
                </a:solidFill>
                <a:latin typeface="+mn-ea"/>
                <a:ea typeface="ＭＳ Ｐ明朝"/>
              </a:rPr>
              <a:t>地区のバーチャル・チャリティコンサート、</a:t>
            </a:r>
            <a:r>
              <a:rPr lang="en-US" altLang="ja-JP" sz="1100" dirty="0">
                <a:solidFill>
                  <a:schemeClr val="tx1"/>
                </a:solidFill>
                <a:latin typeface="+mn-ea"/>
                <a:ea typeface="ＭＳ Ｐ明朝"/>
              </a:rPr>
              <a:t>2640</a:t>
            </a:r>
            <a:r>
              <a:rPr lang="ja-JP" altLang="en-US" sz="1100" dirty="0">
                <a:solidFill>
                  <a:schemeClr val="tx1"/>
                </a:solidFill>
                <a:latin typeface="+mn-ea"/>
                <a:ea typeface="ＭＳ Ｐ明朝"/>
              </a:rPr>
              <a:t>地区（和歌山・大阪南部）の高野山金剛峰寺でのポリオ根絶と新型コロナ収束祈願法会、</a:t>
            </a:r>
            <a:r>
              <a:rPr lang="en-US" altLang="ja-JP" sz="1100" dirty="0">
                <a:solidFill>
                  <a:schemeClr val="tx1"/>
                </a:solidFill>
                <a:latin typeface="+mn-ea"/>
                <a:ea typeface="ＭＳ Ｐ明朝"/>
              </a:rPr>
              <a:t>2770</a:t>
            </a:r>
            <a:r>
              <a:rPr lang="ja-JP" altLang="en-US" sz="1100" dirty="0">
                <a:solidFill>
                  <a:schemeClr val="tx1"/>
                </a:solidFill>
                <a:latin typeface="+mn-ea"/>
                <a:ea typeface="ＭＳ Ｐ明朝"/>
              </a:rPr>
              <a:t>地区（埼玉南東）の京浜東北線川口駅前での大型ビジョンを使ってロータリーのコロナ根絶活動の紹介など、話題になる活動を実施して下さいました</a:t>
            </a:r>
            <a:r>
              <a:rPr lang="ja-JP" altLang="en-US" sz="1100" dirty="0" smtClean="0">
                <a:solidFill>
                  <a:schemeClr val="tx1"/>
                </a:solidFill>
                <a:latin typeface="+mn-ea"/>
                <a:ea typeface="ＭＳ Ｐ明朝"/>
              </a:rPr>
              <a:t>。</a:t>
            </a:r>
            <a:r>
              <a:rPr lang="en-US" altLang="ja-JP" sz="1100" u="sng" dirty="0" smtClean="0">
                <a:latin typeface="+mn-ea"/>
                <a:ea typeface="+mn-ea"/>
                <a:hlinkClick r:id="rId3" tooltip="https://rotaryblogja.org/category/%e3%83%9d%e3%83%aa%e3%82%aa/"/>
              </a:rPr>
              <a:t>https://rotaryblogja.org/category/%e3%83%9d%e3%83%aa%e3%82%aa/</a:t>
            </a:r>
            <a:r>
              <a:rPr lang="ja-JP" altLang="en-US" sz="1100" dirty="0" smtClean="0">
                <a:solidFill>
                  <a:schemeClr val="tx1"/>
                </a:solidFill>
                <a:latin typeface="+mn-ea"/>
                <a:ea typeface="ＭＳ Ｐ明朝"/>
              </a:rPr>
              <a:t>に</a:t>
            </a:r>
            <a:r>
              <a:rPr lang="en-US" altLang="ja-JP" sz="1100" dirty="0">
                <a:solidFill>
                  <a:schemeClr val="tx1"/>
                </a:solidFill>
                <a:latin typeface="+mn-ea"/>
                <a:ea typeface="ＭＳ Ｐ明朝"/>
              </a:rPr>
              <a:t>2020</a:t>
            </a:r>
            <a:r>
              <a:rPr lang="ja-JP" altLang="en-US" sz="1100" dirty="0">
                <a:solidFill>
                  <a:schemeClr val="tx1"/>
                </a:solidFill>
                <a:latin typeface="+mn-ea"/>
                <a:ea typeface="ＭＳ Ｐ明朝"/>
              </a:rPr>
              <a:t>年</a:t>
            </a:r>
            <a:r>
              <a:rPr lang="en-US" altLang="ja-JP" sz="1100" dirty="0">
                <a:solidFill>
                  <a:schemeClr val="tx1"/>
                </a:solidFill>
                <a:latin typeface="+mn-ea"/>
                <a:ea typeface="ＭＳ Ｐ明朝"/>
              </a:rPr>
              <a:t>10</a:t>
            </a:r>
            <a:r>
              <a:rPr lang="ja-JP" altLang="en-US" sz="1100" dirty="0">
                <a:solidFill>
                  <a:schemeClr val="tx1"/>
                </a:solidFill>
                <a:latin typeface="+mn-ea"/>
                <a:ea typeface="ＭＳ Ｐ明朝"/>
              </a:rPr>
              <a:t>月</a:t>
            </a:r>
            <a:r>
              <a:rPr lang="en-US" altLang="ja-JP" sz="1100" dirty="0">
                <a:solidFill>
                  <a:schemeClr val="tx1"/>
                </a:solidFill>
                <a:latin typeface="+mn-ea"/>
                <a:ea typeface="ＭＳ Ｐ明朝"/>
              </a:rPr>
              <a:t>24</a:t>
            </a:r>
            <a:r>
              <a:rPr lang="ja-JP" altLang="en-US" sz="1100" dirty="0">
                <a:solidFill>
                  <a:schemeClr val="tx1"/>
                </a:solidFill>
                <a:latin typeface="+mn-ea"/>
                <a:ea typeface="ＭＳ Ｐ明朝"/>
              </a:rPr>
              <a:t>日に日本で行われたイベントの紹介が有ります</a:t>
            </a:r>
            <a:r>
              <a:rPr lang="ja-JP" altLang="en-US" sz="1100" dirty="0" smtClean="0">
                <a:solidFill>
                  <a:schemeClr val="tx1"/>
                </a:solidFill>
                <a:latin typeface="+mn-ea"/>
                <a:ea typeface="ＭＳ Ｐ明朝"/>
              </a:rPr>
              <a:t>。</a:t>
            </a:r>
            <a:endParaRPr lang="ja-JP" altLang="en-US" sz="1100" dirty="0">
              <a:solidFill>
                <a:schemeClr val="tx1"/>
              </a:solidFill>
              <a:latin typeface="+mn-ea"/>
              <a:ea typeface="ＭＳ Ｐ明朝"/>
            </a:endParaRPr>
          </a:p>
          <a:p>
            <a:pPr algn="l"/>
            <a:r>
              <a:rPr lang="ja-JP" altLang="en-US" sz="1100" dirty="0">
                <a:solidFill>
                  <a:schemeClr val="tx1"/>
                </a:solidFill>
                <a:latin typeface="+mn-ea"/>
                <a:ea typeface="ＭＳ Ｐ明朝"/>
              </a:rPr>
              <a:t>　日本のマスコミにロータリーがポリオ根絶活動をしていることを理解し報道して貰うためには、一般の多くの人々にロータリーが</a:t>
            </a:r>
            <a:r>
              <a:rPr lang="en-US" altLang="ja-JP" sz="1100" dirty="0">
                <a:solidFill>
                  <a:schemeClr val="tx1"/>
                </a:solidFill>
                <a:latin typeface="+mn-ea"/>
                <a:ea typeface="ＭＳ Ｐ明朝"/>
              </a:rPr>
              <a:t>1985</a:t>
            </a:r>
            <a:r>
              <a:rPr lang="ja-JP" altLang="en-US" sz="1100" dirty="0">
                <a:solidFill>
                  <a:schemeClr val="tx1"/>
                </a:solidFill>
                <a:latin typeface="+mn-ea"/>
                <a:ea typeface="ＭＳ Ｐ明朝"/>
              </a:rPr>
              <a:t>年にポリオ根絶の活動を世界で最初に提唱した組織であり、それ以来、組織を上げてポリオ根絶活動を継続していることを認知して貰う事が重要であると思います。そのためには</a:t>
            </a:r>
            <a:r>
              <a:rPr lang="en-US" altLang="ja-JP" sz="1100" dirty="0">
                <a:solidFill>
                  <a:schemeClr val="tx1"/>
                </a:solidFill>
                <a:latin typeface="+mn-ea"/>
                <a:ea typeface="ＭＳ Ｐ明朝"/>
              </a:rPr>
              <a:t>RI</a:t>
            </a:r>
            <a:r>
              <a:rPr lang="ja-JP" altLang="en-US" sz="1100" dirty="0">
                <a:solidFill>
                  <a:schemeClr val="tx1"/>
                </a:solidFill>
                <a:latin typeface="+mn-ea"/>
                <a:ea typeface="ＭＳ Ｐ明朝"/>
              </a:rPr>
              <a:t>が推奨している</a:t>
            </a:r>
            <a:r>
              <a:rPr lang="en-US" altLang="ja-JP" sz="1100" dirty="0">
                <a:solidFill>
                  <a:schemeClr val="tx1"/>
                </a:solidFill>
                <a:latin typeface="+mn-ea"/>
                <a:ea typeface="ＭＳ Ｐ明朝"/>
              </a:rPr>
              <a:t>10</a:t>
            </a:r>
            <a:r>
              <a:rPr lang="ja-JP" altLang="en-US" sz="1100" dirty="0">
                <a:solidFill>
                  <a:schemeClr val="tx1"/>
                </a:solidFill>
                <a:latin typeface="+mn-ea"/>
                <a:ea typeface="ＭＳ Ｐ明朝"/>
              </a:rPr>
              <a:t>月</a:t>
            </a:r>
            <a:r>
              <a:rPr lang="en-US" altLang="ja-JP" sz="1100" dirty="0">
                <a:solidFill>
                  <a:schemeClr val="tx1"/>
                </a:solidFill>
                <a:latin typeface="+mn-ea"/>
                <a:ea typeface="ＭＳ Ｐ明朝"/>
              </a:rPr>
              <a:t>24</a:t>
            </a:r>
            <a:r>
              <a:rPr lang="ja-JP" altLang="en-US" sz="1100" dirty="0">
                <a:solidFill>
                  <a:schemeClr val="tx1"/>
                </a:solidFill>
                <a:latin typeface="+mn-ea"/>
                <a:ea typeface="ＭＳ Ｐ明朝"/>
              </a:rPr>
              <a:t>日の世界ポリオデーに日本の各ロータリークラブが行動を起こし一般の人々に伝えることです。</a:t>
            </a:r>
          </a:p>
          <a:p>
            <a:pPr algn="l"/>
            <a:r>
              <a:rPr lang="ja-JP" altLang="en-US" sz="1100" dirty="0" smtClean="0">
                <a:solidFill>
                  <a:schemeClr val="tx1"/>
                </a:solidFill>
                <a:latin typeface="+mn-ea"/>
                <a:ea typeface="ＭＳ Ｐ明朝"/>
              </a:rPr>
              <a:t>　現</a:t>
            </a:r>
            <a:r>
              <a:rPr lang="ja-JP" altLang="en-US" sz="1100" dirty="0">
                <a:solidFill>
                  <a:schemeClr val="tx1"/>
                </a:solidFill>
                <a:latin typeface="+mn-ea"/>
                <a:ea typeface="ＭＳ Ｐ明朝"/>
              </a:rPr>
              <a:t>在</a:t>
            </a:r>
            <a:r>
              <a:rPr lang="en-US" altLang="ja-JP" sz="1100" dirty="0">
                <a:solidFill>
                  <a:schemeClr val="tx1"/>
                </a:solidFill>
                <a:latin typeface="+mn-ea"/>
                <a:ea typeface="ＭＳ Ｐ明朝"/>
              </a:rPr>
              <a:t>RPIC</a:t>
            </a:r>
            <a:r>
              <a:rPr lang="ja-JP" altLang="en-US" sz="1100" dirty="0">
                <a:solidFill>
                  <a:schemeClr val="tx1"/>
                </a:solidFill>
                <a:latin typeface="+mn-ea"/>
                <a:ea typeface="ＭＳ Ｐ明朝"/>
              </a:rPr>
              <a:t>としては、公共イメージ向上と今年の世界ポリオデーの取組の重要性を次年度のガバナーと地区公共イメージ委員長にご理解頂くためのアンケート活動、研修会などを企画しております。ご理解とご協力を宜しくお願い申し上げます</a:t>
            </a:r>
            <a:r>
              <a:rPr lang="ja-JP" altLang="en-US" sz="1100" dirty="0" smtClean="0">
                <a:solidFill>
                  <a:schemeClr val="tx1"/>
                </a:solidFill>
                <a:latin typeface="+mn-ea"/>
                <a:ea typeface="ＭＳ Ｐ明朝"/>
              </a:rPr>
              <a:t>。</a:t>
            </a:r>
            <a:endParaRPr lang="en-US" altLang="ja-JP" sz="1100" dirty="0">
              <a:solidFill>
                <a:schemeClr val="tx1"/>
              </a:solidFill>
              <a:latin typeface="+mn-ea"/>
              <a:ea typeface="ＭＳ Ｐ明朝"/>
            </a:endParaRPr>
          </a:p>
          <a:p>
            <a:pPr algn="l"/>
            <a:endParaRPr lang="ja-JP" altLang="en-US" sz="1100" dirty="0">
              <a:solidFill>
                <a:srgbClr val="000000"/>
              </a:solidFill>
              <a:latin typeface="+mn-ea"/>
              <a:ea typeface="ＭＳ Ｐ明朝" panose="02020600040205080304"/>
            </a:endParaRPr>
          </a:p>
          <a:p>
            <a:pPr algn="r">
              <a:lnSpc>
                <a:spcPct val="100000"/>
              </a:lnSpc>
            </a:pPr>
            <a:r>
              <a:rPr lang="ja-JP" altLang="en-US" sz="1100" b="1" dirty="0" smtClean="0">
                <a:solidFill>
                  <a:srgbClr val="000000"/>
                </a:solidFill>
                <a:latin typeface="+mn-ea"/>
                <a:ea typeface="ＭＳ Ｐ明朝" panose="02020600040205080304"/>
              </a:rPr>
              <a:t>　　　　　　　</a:t>
            </a:r>
            <a:r>
              <a:rPr lang="ja-JP" altLang="ja-JP" sz="1200" b="1" dirty="0" smtClean="0">
                <a:solidFill>
                  <a:srgbClr val="000000"/>
                </a:solidFill>
                <a:latin typeface="ＭＳ Ｐ明朝" panose="02020600040205080304"/>
                <a:ea typeface="ＭＳ Ｐ明朝" panose="02020600040205080304"/>
              </a:rPr>
              <a:t>第</a:t>
            </a:r>
            <a:r>
              <a:rPr lang="ja-JP" altLang="en-US" sz="1200" b="1" dirty="0">
                <a:solidFill>
                  <a:srgbClr val="000000"/>
                </a:solidFill>
                <a:latin typeface="ＭＳ Ｐ明朝" panose="02020600040205080304"/>
                <a:ea typeface="ＭＳ Ｐ明朝" panose="02020600040205080304"/>
              </a:rPr>
              <a:t>１</a:t>
            </a:r>
            <a:r>
              <a:rPr lang="ja-JP" altLang="ja-JP" sz="1200" b="1" dirty="0" smtClean="0">
                <a:solidFill>
                  <a:srgbClr val="000000"/>
                </a:solidFill>
                <a:latin typeface="ＭＳ Ｐ明朝" panose="02020600040205080304"/>
                <a:ea typeface="ＭＳ Ｐ明朝" panose="02020600040205080304"/>
              </a:rPr>
              <a:t>地</a:t>
            </a:r>
            <a:r>
              <a:rPr lang="ja-JP" altLang="ja-JP" sz="1200" b="1" dirty="0">
                <a:solidFill>
                  <a:srgbClr val="000000"/>
                </a:solidFill>
                <a:latin typeface="ＭＳ Ｐ明朝" panose="02020600040205080304"/>
                <a:ea typeface="ＭＳ Ｐ明朝" panose="02020600040205080304"/>
              </a:rPr>
              <a:t>域 </a:t>
            </a:r>
            <a:r>
              <a:rPr lang="ja-JP" altLang="en-US" sz="1200" b="1" dirty="0" smtClean="0">
                <a:solidFill>
                  <a:srgbClr val="000000"/>
                </a:solidFill>
                <a:latin typeface="ＭＳ Ｐ明朝" panose="02020600040205080304"/>
                <a:ea typeface="ＭＳ Ｐ明朝" panose="02020600040205080304"/>
              </a:rPr>
              <a:t>　</a:t>
            </a:r>
            <a:r>
              <a:rPr lang="ja-JP" altLang="en-US" sz="1200" b="1" dirty="0">
                <a:solidFill>
                  <a:srgbClr val="000000"/>
                </a:solidFill>
                <a:latin typeface="ＭＳ Ｐ明朝" panose="02020600040205080304"/>
                <a:ea typeface="ＭＳ Ｐ明朝" panose="02020600040205080304"/>
              </a:rPr>
              <a:t>ロータリー公共イメージコーディネータ</a:t>
            </a:r>
            <a:r>
              <a:rPr lang="ja-JP" altLang="en-US" sz="1200" b="1" dirty="0" smtClean="0">
                <a:solidFill>
                  <a:srgbClr val="000000"/>
                </a:solidFill>
                <a:latin typeface="ＭＳ Ｐ明朝" panose="02020600040205080304"/>
                <a:ea typeface="ＭＳ Ｐ明朝" panose="02020600040205080304"/>
              </a:rPr>
              <a:t>ー</a:t>
            </a:r>
            <a:r>
              <a:rPr lang="ja-JP" altLang="en-US" sz="1200" b="1" dirty="0">
                <a:solidFill>
                  <a:srgbClr val="000000"/>
                </a:solidFill>
                <a:latin typeface="ＭＳ Ｐ明朝" panose="02020600040205080304"/>
                <a:ea typeface="ＭＳ Ｐ明朝" panose="02020600040205080304"/>
              </a:rPr>
              <a:t>　</a:t>
            </a:r>
            <a:r>
              <a:rPr lang="ja-JP" altLang="en-US" sz="1200" b="1" dirty="0" smtClean="0">
                <a:solidFill>
                  <a:srgbClr val="000000"/>
                </a:solidFill>
                <a:latin typeface="ＭＳ Ｐ明朝" panose="02020600040205080304"/>
                <a:ea typeface="ＭＳ Ｐ明朝" panose="02020600040205080304"/>
              </a:rPr>
              <a:t>井原　實</a:t>
            </a:r>
            <a:r>
              <a:rPr lang="ja-JP" altLang="ja-JP" sz="1200" b="1" dirty="0" smtClean="0">
                <a:solidFill>
                  <a:srgbClr val="000000"/>
                </a:solidFill>
                <a:latin typeface="ＭＳ Ｐ明朝" panose="02020600040205080304"/>
                <a:ea typeface="ＭＳ Ｐ明朝" panose="02020600040205080304"/>
              </a:rPr>
              <a:t>（</a:t>
            </a:r>
            <a:r>
              <a:rPr lang="ja-JP" altLang="en-US" sz="1200" b="1" dirty="0" smtClean="0">
                <a:solidFill>
                  <a:srgbClr val="000000"/>
                </a:solidFill>
                <a:latin typeface="ＭＳ Ｐ明朝" panose="02020600040205080304"/>
                <a:ea typeface="ＭＳ Ｐ明朝" panose="02020600040205080304"/>
              </a:rPr>
              <a:t>さいたま新都心</a:t>
            </a:r>
            <a:r>
              <a:rPr lang="en-US" altLang="ja-JP" sz="1200" b="1" dirty="0" smtClean="0">
                <a:solidFill>
                  <a:srgbClr val="000000"/>
                </a:solidFill>
                <a:latin typeface="ＭＳ Ｐ明朝" panose="02020600040205080304"/>
                <a:ea typeface="ＭＳ Ｐ明朝" panose="02020600040205080304"/>
              </a:rPr>
              <a:t>RC</a:t>
            </a:r>
            <a:r>
              <a:rPr lang="ja-JP" altLang="ja-JP" sz="1200" b="1" dirty="0" smtClean="0">
                <a:solidFill>
                  <a:srgbClr val="000000"/>
                </a:solidFill>
                <a:latin typeface="ＭＳ Ｐ明朝" panose="02020600040205080304"/>
                <a:ea typeface="ＭＳ Ｐ明朝" panose="02020600040205080304"/>
              </a:rPr>
              <a:t>）</a:t>
            </a:r>
            <a:endParaRPr lang="ja-JP" altLang="ja-JP" sz="1200" b="1" dirty="0">
              <a:solidFill>
                <a:srgbClr val="000000"/>
              </a:solidFill>
              <a:latin typeface="ＭＳ Ｐ明朝" panose="02020600040205080304"/>
              <a:ea typeface="ＭＳ Ｐ明朝" panose="02020600040205080304"/>
            </a:endParaRP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Tree>
    <p:extLst>
      <p:ext uri="{BB962C8B-B14F-4D97-AF65-F5344CB8AC3E}">
        <p14:creationId xmlns:p14="http://schemas.microsoft.com/office/powerpoint/2010/main" val="742238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2989</TotalTime>
  <Words>428</Words>
  <Application>Microsoft Office PowerPoint</Application>
  <PresentationFormat>Custom</PresentationFormat>
  <Paragraphs>42</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ＭＳ Ｐゴシック</vt:lpstr>
      <vt:lpstr>ＭＳ Ｐ明朝</vt:lpstr>
      <vt:lpstr>ＭＳ 明朝</vt:lpstr>
      <vt:lpstr>メイリオ</vt:lpstr>
      <vt:lpstr>Arial</vt:lpstr>
      <vt:lpstr>Calibri</vt:lpstr>
      <vt:lpstr>Calibri Light</vt:lpstr>
      <vt:lpstr>Century Gothic</vt:lpstr>
      <vt:lpstr>Office テーマ</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Satoru Nawata</dc:creator>
  <cp:lastModifiedBy>Satoru Nawata</cp:lastModifiedBy>
  <cp:revision>154</cp:revision>
  <cp:lastPrinted>2019-05-08T00:40:03Z</cp:lastPrinted>
  <dcterms:created xsi:type="dcterms:W3CDTF">2016-02-04T06:10:18Z</dcterms:created>
  <dcterms:modified xsi:type="dcterms:W3CDTF">2021-03-10T08:21:18Z</dcterms:modified>
</cp:coreProperties>
</file>