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2" r:id="rId2"/>
    <p:sldId id="260" r:id="rId3"/>
    <p:sldId id="257" r:id="rId4"/>
    <p:sldId id="258" r:id="rId5"/>
    <p:sldId id="267" r:id="rId6"/>
    <p:sldId id="261" r:id="rId7"/>
    <p:sldId id="265" r:id="rId8"/>
    <p:sldId id="259" r:id="rId9"/>
    <p:sldId id="264" r:id="rId10"/>
    <p:sldId id="263" r:id="rId11"/>
  </p:sldIdLst>
  <p:sldSz cx="12192000" cy="6858000"/>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CAC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65287" autoAdjust="0"/>
  </p:normalViewPr>
  <p:slideViewPr>
    <p:cSldViewPr snapToGrid="0" showGuides="1">
      <p:cViewPr varScale="1">
        <p:scale>
          <a:sx n="80" d="100"/>
          <a:sy n="80" d="100"/>
        </p:scale>
        <p:origin x="1954" y="4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94" d="100"/>
          <a:sy n="94" d="100"/>
        </p:scale>
        <p:origin x="4003" y="96"/>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3508"/>
          </a:xfrm>
          <a:prstGeom prst="rect">
            <a:avLst/>
          </a:prstGeom>
        </p:spPr>
        <p:txBody>
          <a:bodyPr vert="horz" lIns="95448" tIns="47724" rIns="95448" bIns="477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5" y="0"/>
            <a:ext cx="3076364" cy="513508"/>
          </a:xfrm>
          <a:prstGeom prst="rect">
            <a:avLst/>
          </a:prstGeom>
        </p:spPr>
        <p:txBody>
          <a:bodyPr vert="horz" lIns="95448" tIns="47724" rIns="95448" bIns="47724" rtlCol="0"/>
          <a:lstStyle>
            <a:lvl1pPr algn="r">
              <a:defRPr sz="1300"/>
            </a:lvl1pPr>
          </a:lstStyle>
          <a:p>
            <a:fld id="{B652D604-532A-4223-A26C-45CE5AFA28D7}" type="datetimeFigureOut">
              <a:rPr kumimoji="1" lang="ja-JP" altLang="en-US" smtClean="0"/>
              <a:t>2021/4/7</a:t>
            </a:fld>
            <a:endParaRPr kumimoji="1" lang="ja-JP" altLang="en-US"/>
          </a:p>
        </p:txBody>
      </p:sp>
      <p:sp>
        <p:nvSpPr>
          <p:cNvPr id="4" name="スライド イメージ プレースホルダー 3"/>
          <p:cNvSpPr>
            <a:spLocks noGrp="1" noRot="1" noChangeAspect="1"/>
          </p:cNvSpPr>
          <p:nvPr>
            <p:ph type="sldImg" idx="2"/>
          </p:nvPr>
        </p:nvSpPr>
        <p:spPr>
          <a:xfrm>
            <a:off x="481013" y="1279525"/>
            <a:ext cx="6137275" cy="3452813"/>
          </a:xfrm>
          <a:prstGeom prst="rect">
            <a:avLst/>
          </a:prstGeom>
          <a:noFill/>
          <a:ln w="12700">
            <a:solidFill>
              <a:prstClr val="black"/>
            </a:solidFill>
          </a:ln>
        </p:spPr>
        <p:txBody>
          <a:bodyPr vert="horz" lIns="95448" tIns="47724" rIns="95448" bIns="47724" rtlCol="0" anchor="ctr"/>
          <a:lstStyle/>
          <a:p>
            <a:endParaRPr lang="ja-JP" altLang="en-US"/>
          </a:p>
        </p:txBody>
      </p:sp>
      <p:sp>
        <p:nvSpPr>
          <p:cNvPr id="5" name="ノート プレースホルダー 4"/>
          <p:cNvSpPr>
            <a:spLocks noGrp="1"/>
          </p:cNvSpPr>
          <p:nvPr>
            <p:ph type="body" sz="quarter" idx="3"/>
          </p:nvPr>
        </p:nvSpPr>
        <p:spPr>
          <a:xfrm>
            <a:off x="709931" y="4925409"/>
            <a:ext cx="5679440" cy="4029879"/>
          </a:xfrm>
          <a:prstGeom prst="rect">
            <a:avLst/>
          </a:prstGeom>
        </p:spPr>
        <p:txBody>
          <a:bodyPr vert="horz" lIns="95448" tIns="47724" rIns="95448" bIns="477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7"/>
            <a:ext cx="3076364" cy="513507"/>
          </a:xfrm>
          <a:prstGeom prst="rect">
            <a:avLst/>
          </a:prstGeom>
        </p:spPr>
        <p:txBody>
          <a:bodyPr vert="horz" lIns="95448" tIns="47724" rIns="95448" bIns="477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5" y="9721107"/>
            <a:ext cx="3076364" cy="513507"/>
          </a:xfrm>
          <a:prstGeom prst="rect">
            <a:avLst/>
          </a:prstGeom>
        </p:spPr>
        <p:txBody>
          <a:bodyPr vert="horz" lIns="95448" tIns="47724" rIns="95448" bIns="47724" rtlCol="0" anchor="b"/>
          <a:lstStyle>
            <a:lvl1pPr algn="r">
              <a:defRPr sz="1300"/>
            </a:lvl1pPr>
          </a:lstStyle>
          <a:p>
            <a:fld id="{8629F20B-298B-40A5-AB7B-B25971E2878F}" type="slidenum">
              <a:rPr kumimoji="1" lang="ja-JP" altLang="en-US" smtClean="0"/>
              <a:t>‹#›</a:t>
            </a:fld>
            <a:endParaRPr kumimoji="1" lang="ja-JP" altLang="en-US"/>
          </a:p>
        </p:txBody>
      </p:sp>
    </p:spTree>
    <p:extLst>
      <p:ext uri="{BB962C8B-B14F-4D97-AF65-F5344CB8AC3E}">
        <p14:creationId xmlns:p14="http://schemas.microsoft.com/office/powerpoint/2010/main" val="12313419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このレポートは、「</a:t>
            </a:r>
            <a:r>
              <a:rPr kumimoji="1" lang="en-US" altLang="ja-JP" dirty="0" smtClean="0"/>
              <a:t>THE</a:t>
            </a:r>
            <a:r>
              <a:rPr kumimoji="1" lang="en-US" altLang="ja-JP" baseline="0" dirty="0" smtClean="0"/>
              <a:t> ROTARY MOTIVATION 2020</a:t>
            </a:r>
            <a:r>
              <a:rPr kumimoji="1" lang="ja-JP" altLang="en-US" baseline="0" dirty="0" smtClean="0"/>
              <a:t>」というタイトルで作成したロータリー会員専用テキストの一部更新として取り組んだものですが、コーディネーターニュース</a:t>
            </a:r>
            <a:r>
              <a:rPr kumimoji="1" lang="en-US" altLang="ja-JP" baseline="0" dirty="0" smtClean="0"/>
              <a:t>2021</a:t>
            </a:r>
            <a:r>
              <a:rPr kumimoji="1" lang="ja-JP" altLang="en-US" baseline="0" dirty="0" smtClean="0"/>
              <a:t>年</a:t>
            </a:r>
            <a:r>
              <a:rPr kumimoji="1" lang="en-US" altLang="ja-JP" baseline="0" dirty="0" smtClean="0"/>
              <a:t>5</a:t>
            </a:r>
            <a:r>
              <a:rPr kumimoji="1" lang="ja-JP" altLang="en-US" baseline="0" dirty="0" smtClean="0"/>
              <a:t>月号への寄稿に際しての添付資料とするべく緊急作成した特別編集版になります。このたびのコンテンツは、「ロータリーと女性」ということにいたしました。女性を取り巻く社会情勢などを見ながら、ロータリーとして女性会員増強のための戦略立案に向けて活用していただけるリソースとして整理してみたいという思いに基づいています。</a:t>
            </a:r>
            <a:r>
              <a:rPr kumimoji="1" lang="en-US" altLang="ja-JP" baseline="0" dirty="0" smtClean="0"/>
              <a:t>INDEX</a:t>
            </a:r>
            <a:r>
              <a:rPr kumimoji="1" lang="ja-JP" altLang="en-US" baseline="0" dirty="0" smtClean="0"/>
              <a:t>は設けてありませんが、内容構成としては入手可能なデータの紹介や分析をメインにしており、基本姿勢として男性と女性の対立構図でとらえたり女性の立場や心情を刺激したりする意図ではないことを申し添えます。同種のテーマについて、様々な論点や相違した意見があることと思いますが、ここでは作成者の個人的な問題意識からまとめたレポートであることを承知していただいた上でご覧になっていただきたいと思います。記載内容や表現については極力配意したつもりでおりますが、至らない部分がございましたらご容赦いただきますようお願いいたします。</a:t>
            </a:r>
            <a:endParaRPr kumimoji="1" lang="en-US" altLang="ja-JP" baseline="0" dirty="0" smtClean="0"/>
          </a:p>
          <a:p>
            <a:endParaRPr kumimoji="1" lang="en-US" altLang="ja-JP" baseline="0" dirty="0" smtClean="0"/>
          </a:p>
          <a:p>
            <a:r>
              <a:rPr kumimoji="1" lang="en-US" altLang="ja-JP" baseline="0" dirty="0" smtClean="0"/>
              <a:t>※</a:t>
            </a:r>
            <a:r>
              <a:rPr kumimoji="1" lang="ja-JP" altLang="en-US" baseline="0" dirty="0" smtClean="0"/>
              <a:t>今回は、どなたにも使っていただけるようにパワーポイントデータをそのまま（変換なし）開放することにいたしました。著作権や利用費負担のないフリーユースのテキスト教材として、例会や女性会員増強セミナーあるいは自己学習などの機会に自由に活用していただいてけっこうです。内容の変更なども可能といたします（特に、各所の記述に関して適切でないと思われる部分がありましたら、添削・修正のうえで使用してください）。</a:t>
            </a:r>
            <a:endParaRPr kumimoji="1" lang="en-US" altLang="ja-JP" baseline="0" dirty="0" smtClean="0"/>
          </a:p>
          <a:p>
            <a:endParaRPr kumimoji="1" lang="en-US" altLang="ja-JP" baseline="0" dirty="0" smtClean="0"/>
          </a:p>
          <a:p>
            <a:r>
              <a:rPr kumimoji="1" lang="en-US" altLang="ja-JP" baseline="0" dirty="0" smtClean="0"/>
              <a:t>※</a:t>
            </a:r>
            <a:r>
              <a:rPr kumimoji="1" lang="ja-JP" altLang="en-US" baseline="0" dirty="0" smtClean="0"/>
              <a:t>「</a:t>
            </a:r>
            <a:r>
              <a:rPr kumimoji="1" lang="en-US" altLang="ja-JP" baseline="0" dirty="0" smtClean="0"/>
              <a:t>THE ROTARY MOTIVATION 2020</a:t>
            </a:r>
            <a:r>
              <a:rPr kumimoji="1" lang="ja-JP" altLang="en-US" baseline="0" dirty="0" smtClean="0"/>
              <a:t>」は印刷テキスト（</a:t>
            </a:r>
            <a:r>
              <a:rPr kumimoji="1" lang="en-US" altLang="ja-JP" baseline="0" dirty="0" smtClean="0"/>
              <a:t>A4</a:t>
            </a:r>
            <a:r>
              <a:rPr kumimoji="1" lang="ja-JP" altLang="en-US" baseline="0" dirty="0" smtClean="0"/>
              <a:t>判</a:t>
            </a:r>
            <a:r>
              <a:rPr kumimoji="1" lang="en-US" altLang="ja-JP" baseline="0" dirty="0" smtClean="0"/>
              <a:t>160</a:t>
            </a:r>
            <a:r>
              <a:rPr kumimoji="1" lang="ja-JP" altLang="en-US" baseline="0" dirty="0" smtClean="0"/>
              <a:t>頁：有償）になっています。入手ご希望の場合には、長野ロータリークラブ事務所までお問合せ下さい。</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1</a:t>
            </a:fld>
            <a:endParaRPr kumimoji="1" lang="ja-JP" altLang="en-US"/>
          </a:p>
        </p:txBody>
      </p:sp>
    </p:spTree>
    <p:extLst>
      <p:ext uri="{BB962C8B-B14F-4D97-AF65-F5344CB8AC3E}">
        <p14:creationId xmlns:p14="http://schemas.microsoft.com/office/powerpoint/2010/main" val="3168777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以上で、「ロータリーと女性」に関するデータレポートを終了します。日本のロータリーにおける女性会員の現状は厳しいととらえることもできますが、見方を変えれば、女性会員増強の可能性が高いと言うこともできると思います。日本のロータリーの未来をどうしたら良いか、という壮大な命題に対して、私たちがいま考えなければならない中心課題は何か、、、私たちはいまどのように行動しなければならないか</a:t>
            </a:r>
            <a:r>
              <a:rPr kumimoji="1" lang="ja-JP" altLang="en-US" dirty="0" err="1" smtClean="0"/>
              <a:t>、、、、</a:t>
            </a:r>
            <a:r>
              <a:rPr kumimoji="1" lang="ja-JP" altLang="en-US" dirty="0" smtClean="0"/>
              <a:t>という大きなチャレンジを受けているところです。ロータリーという言葉の本来の意味を受け止めれば、ロータリーの未来は、今現在のロータリアン一人ひとりが情熱と行動をもって次代へ引き継いでいかなければならないという歯車の役割を意識せざるを得ません。若者や女性が中心にいる社会は、すぐそこまで来ているのです。</a:t>
            </a:r>
            <a:endParaRPr kumimoji="1" lang="en-US" altLang="ja-JP" dirty="0" smtClean="0"/>
          </a:p>
          <a:p>
            <a:endParaRPr kumimoji="1" lang="en-US" altLang="ja-JP" dirty="0" smtClean="0"/>
          </a:p>
          <a:p>
            <a:r>
              <a:rPr kumimoji="1" lang="ja-JP" altLang="en-US" dirty="0" smtClean="0"/>
              <a:t>あなたの中の、ロータリーに対するモチベーションアップのためのツールとして、このレポートテキストを活用していただければ幸いです。　　　　</a:t>
            </a:r>
            <a:endParaRPr kumimoji="1" lang="en-US" altLang="ja-JP" dirty="0" smtClean="0"/>
          </a:p>
          <a:p>
            <a:r>
              <a:rPr kumimoji="1" lang="ja-JP" altLang="en-US" dirty="0" smtClean="0"/>
              <a:t>　　　　　　　　　　　　　　　　　　　　　　　　　　　　　　　　　　　　　　　　　　　</a:t>
            </a:r>
            <a:endParaRPr kumimoji="1" lang="en-US" altLang="ja-JP" dirty="0" smtClean="0"/>
          </a:p>
          <a:p>
            <a:r>
              <a:rPr kumimoji="1" lang="ja-JP" altLang="en-US" dirty="0" smtClean="0"/>
              <a:t>　　　　　　　　　　　　　　　　　　　　　　　　　　　　　　　　　　　　　　　　　　　　　　　　　　　　　　　　　　　　　　　　　　　　　　第</a:t>
            </a:r>
            <a:r>
              <a:rPr kumimoji="1" lang="en-US" altLang="ja-JP" dirty="0" smtClean="0"/>
              <a:t>2</a:t>
            </a:r>
            <a:r>
              <a:rPr kumimoji="1" lang="ja-JP" altLang="en-US" dirty="0" smtClean="0"/>
              <a:t>地域ロータリーコーディネーター補佐　関邦則　　　</a:t>
            </a:r>
            <a:r>
              <a:rPr kumimoji="1" lang="en-US" altLang="ja-JP" dirty="0" smtClean="0"/>
              <a:t>2021</a:t>
            </a:r>
            <a:r>
              <a:rPr kumimoji="1" lang="ja-JP" altLang="en-US" dirty="0" smtClean="0"/>
              <a:t>年</a:t>
            </a:r>
            <a:r>
              <a:rPr kumimoji="1" lang="en-US" altLang="ja-JP" dirty="0" smtClean="0"/>
              <a:t>4</a:t>
            </a:r>
            <a:r>
              <a:rPr kumimoji="1" lang="ja-JP" altLang="en-US" dirty="0" smtClean="0"/>
              <a:t>月</a:t>
            </a:r>
            <a:r>
              <a:rPr kumimoji="1" lang="en-US" altLang="ja-JP" dirty="0" smtClean="0"/>
              <a:t>1</a:t>
            </a:r>
            <a:r>
              <a:rPr kumimoji="1" lang="ja-JP" altLang="en-US" dirty="0" smtClean="0"/>
              <a:t>日</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10</a:t>
            </a:fld>
            <a:endParaRPr kumimoji="1" lang="ja-JP" altLang="en-US"/>
          </a:p>
        </p:txBody>
      </p:sp>
    </p:spTree>
    <p:extLst>
      <p:ext uri="{BB962C8B-B14F-4D97-AF65-F5344CB8AC3E}">
        <p14:creationId xmlns:p14="http://schemas.microsoft.com/office/powerpoint/2010/main" val="3762828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最初に、聞き慣れない言葉だと思いますが、「ジェンダーギャップ指数」と言って、社会における男女格差を数値に置き換えて指数（スコア）化してあらわした国別ランキングリストをお示しいたします。スイスにある世界経済フォーラムという機関が２年毎に発表しているもので、国連の国際女性デー（毎年</a:t>
            </a:r>
            <a:r>
              <a:rPr kumimoji="1" lang="en-US" altLang="ja-JP" dirty="0" smtClean="0"/>
              <a:t>3</a:t>
            </a:r>
            <a:r>
              <a:rPr kumimoji="1" lang="ja-JP" altLang="en-US" dirty="0" smtClean="0"/>
              <a:t>月</a:t>
            </a:r>
            <a:r>
              <a:rPr kumimoji="1" lang="en-US" altLang="ja-JP" dirty="0" smtClean="0"/>
              <a:t>8</a:t>
            </a:r>
            <a:r>
              <a:rPr kumimoji="1" lang="ja-JP" altLang="en-US" dirty="0" smtClean="0"/>
              <a:t>日）などのタイミングで目にされた方もおられるかと思います。詳細を知りたい人は英語レポート（全</a:t>
            </a:r>
            <a:r>
              <a:rPr kumimoji="1" lang="en-US" altLang="ja-JP" dirty="0" smtClean="0"/>
              <a:t>370</a:t>
            </a:r>
            <a:r>
              <a:rPr kumimoji="1" lang="ja-JP" altLang="en-US" dirty="0" smtClean="0"/>
              <a:t>頁）をご確認いただきたいと思いますが、ここでは総合指数ランキングのみを引用させていただきました。指数は、</a:t>
            </a:r>
            <a:r>
              <a:rPr kumimoji="1" lang="en-US" altLang="ja-JP" dirty="0" smtClean="0"/>
              <a:t>1</a:t>
            </a:r>
            <a:r>
              <a:rPr kumimoji="1" lang="ja-JP" altLang="en-US" dirty="0" smtClean="0"/>
              <a:t>～</a:t>
            </a:r>
            <a:r>
              <a:rPr kumimoji="1" lang="en-US" altLang="ja-JP" dirty="0" smtClean="0"/>
              <a:t>0</a:t>
            </a:r>
            <a:r>
              <a:rPr kumimoji="1" lang="ja-JP" altLang="en-US" dirty="0" smtClean="0"/>
              <a:t>で示されており、</a:t>
            </a:r>
            <a:r>
              <a:rPr kumimoji="1" lang="en-US" altLang="ja-JP" dirty="0" smtClean="0"/>
              <a:t>1</a:t>
            </a:r>
            <a:r>
              <a:rPr kumimoji="1" lang="ja-JP" altLang="en-US" dirty="0" smtClean="0"/>
              <a:t>に近いほうが格差が少ないということで高順位となり、</a:t>
            </a:r>
            <a:r>
              <a:rPr kumimoji="1" lang="en-US" altLang="ja-JP" dirty="0" smtClean="0"/>
              <a:t>0</a:t>
            </a:r>
            <a:r>
              <a:rPr kumimoji="1" lang="ja-JP" altLang="en-US" dirty="0" smtClean="0"/>
              <a:t>に向かって格差が大きくなって順位が下がっていくという構図になっています。日本は、指数</a:t>
            </a:r>
            <a:r>
              <a:rPr kumimoji="1" lang="en-US" altLang="ja-JP" dirty="0" smtClean="0"/>
              <a:t>0.652</a:t>
            </a:r>
            <a:r>
              <a:rPr kumimoji="1" lang="ja-JP" altLang="en-US" dirty="0" smtClean="0"/>
              <a:t>で、世界</a:t>
            </a:r>
            <a:r>
              <a:rPr kumimoji="1" lang="en-US" altLang="ja-JP" dirty="0" smtClean="0"/>
              <a:t>153</a:t>
            </a:r>
            <a:r>
              <a:rPr kumimoji="1" lang="ja-JP" altLang="en-US" dirty="0" smtClean="0"/>
              <a:t>ヵ国中で</a:t>
            </a:r>
            <a:r>
              <a:rPr kumimoji="1" lang="en-US" altLang="ja-JP" dirty="0" smtClean="0"/>
              <a:t>121</a:t>
            </a:r>
            <a:r>
              <a:rPr kumimoji="1" lang="ja-JP" altLang="en-US" dirty="0" smtClean="0"/>
              <a:t>位となっています。掲載することはできませんが、部門別のランキングリストを見ていくと、日本は、「ジェンダー間の経済的参加度および機会」部門では</a:t>
            </a:r>
            <a:r>
              <a:rPr kumimoji="1" lang="en-US" altLang="ja-JP" dirty="0" smtClean="0"/>
              <a:t>115</a:t>
            </a:r>
            <a:r>
              <a:rPr kumimoji="1" lang="ja-JP" altLang="en-US" dirty="0" smtClean="0"/>
              <a:t>位、「教育達成度」部門では</a:t>
            </a:r>
            <a:r>
              <a:rPr kumimoji="1" lang="en-US" altLang="ja-JP" dirty="0" smtClean="0"/>
              <a:t>91</a:t>
            </a:r>
            <a:r>
              <a:rPr kumimoji="1" lang="ja-JP" altLang="en-US" dirty="0" smtClean="0"/>
              <a:t>位、「健康と生存」部門では</a:t>
            </a:r>
            <a:r>
              <a:rPr kumimoji="1" lang="en-US" altLang="ja-JP" dirty="0" smtClean="0"/>
              <a:t>40</a:t>
            </a:r>
            <a:r>
              <a:rPr kumimoji="1" lang="ja-JP" altLang="en-US" dirty="0" smtClean="0"/>
              <a:t>位、「政治的エンパワーメント」部門では</a:t>
            </a:r>
            <a:r>
              <a:rPr kumimoji="1" lang="en-US" altLang="ja-JP" dirty="0" smtClean="0"/>
              <a:t>144</a:t>
            </a:r>
            <a:r>
              <a:rPr kumimoji="1" lang="ja-JP" altLang="en-US" dirty="0" smtClean="0"/>
              <a:t>位となっています。日本は総合指数ランクにおいて前回時よりも大きく順位を下げているのですが、その理由は政治部門でのスコアの低下によるとされています。各国間の指数の差はきわめてわずかで、順位はけっこうデリケートなもののように思われます。社会には指標に含まれない格差エレメントもたくさんあると思いますし、国によって制度や習慣や宗教観などが違うはずなので、このリストが男女格差の全てをあらわしていると言うことはできないと思いますが、日本にとって喜ぶことのできない状況であることは伝わってきます。</a:t>
            </a:r>
            <a:endParaRPr kumimoji="1" lang="en-US" altLang="ja-JP" dirty="0" smtClean="0"/>
          </a:p>
          <a:p>
            <a:r>
              <a:rPr kumimoji="1" lang="ja-JP" altLang="en-US" dirty="0" smtClean="0"/>
              <a:t>最近は、マスコミなどでも男女格差やセクシャル・ハラスメント（パワー・ハラスメントも含む）に関わるトラブルなどについて報じられる機会が多くなり、日本社会全体として関心や意識が高まっているのは事実だと思います。男女格差の解消がロータリーの女性会員増強の直接的な引き金だというわけではないと思いますが、大きな社会的潮流のなかで起こっている誘因の一つとみることはできるように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2</a:t>
            </a:fld>
            <a:endParaRPr kumimoji="1" lang="ja-JP" altLang="en-US"/>
          </a:p>
        </p:txBody>
      </p:sp>
    </p:spTree>
    <p:extLst>
      <p:ext uri="{BB962C8B-B14F-4D97-AF65-F5344CB8AC3E}">
        <p14:creationId xmlns:p14="http://schemas.microsoft.com/office/powerpoint/2010/main" val="3585962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歴史を振り返ると、男女差別の事実は、あえて問題として浮上することもないまま経過してきましたが、女性の社会参加に関する比較的近年のエポックを整理してみました。男女同権や女性自立の象徴としての女性参政権の実現は、象徴的なマイルストーンだったように思います。やがて、社会制度の近代化や民主化などが進むにつれて、女性は家庭を守るという概念や慣習が変わり始め、様々な背景や動機（教育や介護や老後のために働かなければならない家庭経済事情・ダブルインカムで手に入るプチぜいたくや楽しみ・家から出て働きたい欲求やお付合の拡大・自立したいこころざし・しきたりや家族による束縛感からの解放指向等）によって、女性が働くことが特別な情況ではなくなるのに伴って、女性の雇用及び就労環境の改善に向かっていきました。</a:t>
            </a:r>
            <a:endParaRPr kumimoji="1" lang="en-US" altLang="ja-JP" dirty="0" smtClean="0"/>
          </a:p>
          <a:p>
            <a:r>
              <a:rPr kumimoji="1" lang="ja-JP" altLang="en-US" dirty="0" smtClean="0"/>
              <a:t>日本でも遅ればせながら、男女共同参画社会、女性活躍推進法といった法制度面からの整備が進められてきて、女性が自分にとって快適な勤労の場所を見つけることができたり人生の選択肢を広げられたりして、明るい兆しを感じることができます。一方で、長い歴史や伝統のなかで染み付いた封建的秩序観も根強く残っているように感じられます。男性</a:t>
            </a:r>
            <a:r>
              <a:rPr kumimoji="1" lang="en-US" altLang="ja-JP" dirty="0" smtClean="0"/>
              <a:t>VS</a:t>
            </a:r>
            <a:r>
              <a:rPr kumimoji="1" lang="ja-JP" altLang="en-US" dirty="0" smtClean="0"/>
              <a:t>女性という対立意識を乗り越えて、男性も女性もいっしょになって意識改革をしていかなければ変わらないという一面もあるのだと思います。</a:t>
            </a:r>
            <a:endParaRPr kumimoji="1" lang="en-US" altLang="ja-JP" dirty="0" smtClean="0"/>
          </a:p>
          <a:p>
            <a:r>
              <a:rPr kumimoji="1" lang="ja-JP" altLang="en-US" dirty="0" smtClean="0"/>
              <a:t>ロータリーの草創期における秩序意識では、女性をあえて排除するというよりは、世の中にいくらでも存在するような男性の集い（メンズクラブ）の一つという感覚だったのだろうと推測しているところですが、</a:t>
            </a:r>
            <a:r>
              <a:rPr kumimoji="1" lang="en-US" altLang="ja-JP" dirty="0" smtClean="0"/>
              <a:t>115</a:t>
            </a:r>
            <a:r>
              <a:rPr kumimoji="1" lang="ja-JP" altLang="en-US" dirty="0" smtClean="0"/>
              <a:t>年経過した今でも、そのスタンスを継承しているところもあるようです。ジェントルマンという言葉に込められた中世の騎士風なダンディズムや正義感のイメージも徐々に化石化していくようで、それはそれで一抹の寂しさを感じさせるかもしれませんが、現代というフィルターのなかで、前向きにニュー・ジェントルマンに進化していくと考えれば良いのかもしれません。女性も、権利に伴う社会的な責任や役割を自覚していくことが求められるだろう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3</a:t>
            </a:fld>
            <a:endParaRPr kumimoji="1" lang="ja-JP" altLang="en-US"/>
          </a:p>
        </p:txBody>
      </p:sp>
    </p:spTree>
    <p:extLst>
      <p:ext uri="{BB962C8B-B14F-4D97-AF65-F5344CB8AC3E}">
        <p14:creationId xmlns:p14="http://schemas.microsoft.com/office/powerpoint/2010/main" val="216819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に示した図表は、帝国データバンクが実施して公表している全国女性社長に関する分析調査資料からの抜粋引用です。女性社長はロータリー入会につながる至近のところにいる存在だと考えても良いのではないでしょうか。</a:t>
            </a:r>
            <a:endParaRPr kumimoji="1" lang="en-US" altLang="ja-JP" dirty="0" smtClean="0"/>
          </a:p>
          <a:p>
            <a:r>
              <a:rPr kumimoji="1" lang="ja-JP" altLang="en-US" dirty="0" smtClean="0"/>
              <a:t>日本における女性社長比率は年々増加傾向にありますが、</a:t>
            </a:r>
            <a:r>
              <a:rPr kumimoji="1" lang="en-US" altLang="ja-JP" dirty="0" smtClean="0"/>
              <a:t>2019</a:t>
            </a:r>
            <a:r>
              <a:rPr kumimoji="1" lang="ja-JP" altLang="en-US" dirty="0" smtClean="0"/>
              <a:t>年と</a:t>
            </a:r>
            <a:r>
              <a:rPr kumimoji="1" lang="en-US" altLang="ja-JP" dirty="0" smtClean="0"/>
              <a:t>2020</a:t>
            </a:r>
            <a:r>
              <a:rPr kumimoji="1" lang="ja-JP" altLang="en-US" dirty="0" smtClean="0"/>
              <a:t>年は同率推移でした。男女共同参画局のデータを見ると、諸外国に比べて日本は低比率であることを示したものもあります。</a:t>
            </a:r>
            <a:endParaRPr kumimoji="1" lang="en-US" altLang="ja-JP" dirty="0" smtClean="0"/>
          </a:p>
          <a:p>
            <a:r>
              <a:rPr kumimoji="1" lang="ja-JP" altLang="en-US" dirty="0" smtClean="0"/>
              <a:t>県別女性社長比率ランキングリストとそれをマップに置換したものを見ていただくと、第</a:t>
            </a:r>
            <a:r>
              <a:rPr kumimoji="1" lang="en-US" altLang="ja-JP" dirty="0" smtClean="0"/>
              <a:t>3</a:t>
            </a:r>
            <a:r>
              <a:rPr kumimoji="1" lang="ja-JP" altLang="en-US" dirty="0" smtClean="0"/>
              <a:t>ゾーンと重なる範囲で比率が高く、第</a:t>
            </a:r>
            <a:r>
              <a:rPr kumimoji="1" lang="en-US" altLang="ja-JP" dirty="0" smtClean="0"/>
              <a:t>2</a:t>
            </a:r>
            <a:r>
              <a:rPr kumimoji="1" lang="ja-JP" altLang="en-US" dirty="0" smtClean="0"/>
              <a:t>ゾーンと重なる範囲で比率が低くなっているようにも見えてきます。特に深い因果関係があるわけではないと思いますが</a:t>
            </a:r>
            <a:r>
              <a:rPr kumimoji="1" lang="ja-JP" altLang="en-US" dirty="0" err="1" smtClean="0"/>
              <a:t>、、、。</a:t>
            </a:r>
            <a:endParaRPr kumimoji="1" lang="en-US" altLang="ja-JP" dirty="0" smtClean="0"/>
          </a:p>
          <a:p>
            <a:r>
              <a:rPr kumimoji="1" lang="ja-JP" altLang="en-US" dirty="0" smtClean="0"/>
              <a:t>業種別女性社長比率を見ていただくと、ロータリー入会につながる可能性のある女性社長がどんな業界に多いか</a:t>
            </a:r>
            <a:r>
              <a:rPr kumimoji="1" lang="ja-JP" altLang="en-US" dirty="0" err="1" smtClean="0"/>
              <a:t>、、</a:t>
            </a:r>
            <a:r>
              <a:rPr kumimoji="1" lang="ja-JP" altLang="en-US" dirty="0" smtClean="0"/>
              <a:t>などを戦略的に調べてみることもできそうです。ネクスト会員候補者は、意外と近くにいたりするのかもしれません。</a:t>
            </a:r>
            <a:endParaRPr kumimoji="1" lang="en-US" altLang="ja-JP" dirty="0" smtClean="0"/>
          </a:p>
          <a:p>
            <a:r>
              <a:rPr kumimoji="1" lang="ja-JP" altLang="en-US" dirty="0" smtClean="0"/>
              <a:t>ただ、女性社長の年齢は、年々高齢のほうにシフトしているようで、若年齢者が少ないというデータもあります。これからの時代は、学校を卒業しても就職せず起業していく若年齢者も増えてくると言われていますので、そうした社会参加やリーダーシップに意欲的な若年齢女性経営者が増えてくれば、ロータリー入会に導くことができる可能性があると思われます。</a:t>
            </a:r>
            <a:endParaRPr kumimoji="1" lang="ja-JP" altLang="en-US" dirty="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4</a:t>
            </a:fld>
            <a:endParaRPr kumimoji="1" lang="ja-JP" altLang="en-US"/>
          </a:p>
        </p:txBody>
      </p:sp>
    </p:spTree>
    <p:extLst>
      <p:ext uri="{BB962C8B-B14F-4D97-AF65-F5344CB8AC3E}">
        <p14:creationId xmlns:p14="http://schemas.microsoft.com/office/powerpoint/2010/main" val="199316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ここからは、ロータリーにおける女性会員の現状を見ていくことにします。</a:t>
            </a:r>
            <a:endParaRPr kumimoji="1" lang="en-US" altLang="ja-JP" dirty="0" smtClean="0"/>
          </a:p>
          <a:p>
            <a:r>
              <a:rPr kumimoji="1" lang="ja-JP" altLang="en-US" dirty="0" smtClean="0"/>
              <a:t>まずは、ロータリーに女性会員が誕生した経緯を国際ロータリーのホームページから引用しました。女性の社会参加は、権利の獲得の戦いとでも言えるような長く苦しい歴史だったと思いますが、ロータリーへの女性の加入においても、保守的な体質やルールという高い障壁を不屈の精神で乗り越えたパイオニア的な女性たちの存在があった、、、という事実を知ることができます。いまこうして女性会員という表現を当たり前のように語っていますが、先輩女性会員やリーダーへの敬意を忘れてはならないと思います。そしてまた、次代の女性ロータリー会員のためにより良い女性の居場所や境遇を整えておくことが、いま在籍している私たちに与えられているミッションなのだということも自覚しておかなければならないでしょう。</a:t>
            </a:r>
            <a:endParaRPr kumimoji="1" lang="en-US" altLang="ja-JP" dirty="0" smtClean="0"/>
          </a:p>
          <a:p>
            <a:r>
              <a:rPr kumimoji="1" lang="ja-JP" altLang="en-US" dirty="0" smtClean="0"/>
              <a:t>折しも今、国際ロータリーでは、「多様性・公平さ・開放性（</a:t>
            </a:r>
            <a:r>
              <a:rPr kumimoji="1" lang="en-US" altLang="ja-JP" dirty="0" smtClean="0"/>
              <a:t>DIVERSITY</a:t>
            </a:r>
            <a:r>
              <a:rPr kumimoji="1" lang="ja-JP" altLang="en-US" dirty="0" smtClean="0"/>
              <a:t>・</a:t>
            </a:r>
            <a:r>
              <a:rPr kumimoji="1" lang="en-US" altLang="ja-JP" dirty="0" smtClean="0"/>
              <a:t>EQUITY</a:t>
            </a:r>
            <a:r>
              <a:rPr kumimoji="1" lang="ja-JP" altLang="en-US" dirty="0" smtClean="0"/>
              <a:t>・</a:t>
            </a:r>
            <a:r>
              <a:rPr kumimoji="1" lang="en-US" altLang="ja-JP" dirty="0" smtClean="0"/>
              <a:t>INCLUSION</a:t>
            </a:r>
            <a:r>
              <a:rPr kumimoji="1" lang="ja-JP" altLang="en-US" dirty="0" smtClean="0"/>
              <a:t>）」に関する声明（頭文字をとって、</a:t>
            </a:r>
            <a:r>
              <a:rPr kumimoji="1" lang="en-US" altLang="ja-JP" dirty="0" smtClean="0"/>
              <a:t>D</a:t>
            </a:r>
            <a:r>
              <a:rPr kumimoji="1" lang="ja-JP" altLang="en-US" dirty="0" smtClean="0"/>
              <a:t>・</a:t>
            </a:r>
            <a:r>
              <a:rPr kumimoji="1" lang="en-US" altLang="ja-JP" dirty="0" smtClean="0"/>
              <a:t>E</a:t>
            </a:r>
            <a:r>
              <a:rPr kumimoji="1" lang="ja-JP" altLang="en-US" dirty="0" smtClean="0"/>
              <a:t>・</a:t>
            </a:r>
            <a:r>
              <a:rPr kumimoji="1" lang="en-US" altLang="ja-JP" dirty="0" smtClean="0"/>
              <a:t>I</a:t>
            </a:r>
            <a:r>
              <a:rPr kumimoji="1" lang="ja-JP" altLang="en-US" dirty="0" smtClean="0"/>
              <a:t>（ディー・イー・アイ）と言っています）を採択しています。これは、性別に限らずもっと広い意味での多様性（例えば民族や文化の違いなど）を受け入れていくという内容になっているのですが、この中で、ロータリーの女性会員数およびリーダー職に就く女性会員数を</a:t>
            </a:r>
            <a:r>
              <a:rPr kumimoji="1" lang="en-US" altLang="ja-JP" dirty="0" smtClean="0"/>
              <a:t>2023</a:t>
            </a:r>
            <a:r>
              <a:rPr kumimoji="1" lang="ja-JP" altLang="en-US" dirty="0" smtClean="0"/>
              <a:t>年までに</a:t>
            </a:r>
            <a:r>
              <a:rPr kumimoji="1" lang="en-US" altLang="ja-JP" dirty="0" smtClean="0"/>
              <a:t>30</a:t>
            </a:r>
            <a:r>
              <a:rPr kumimoji="1" lang="ja-JP" altLang="en-US" dirty="0" smtClean="0"/>
              <a:t>％とするという目標を掲げて、さらなる女性会員増強を目指しています。</a:t>
            </a:r>
            <a:endParaRPr kumimoji="1" lang="en-US" altLang="ja-JP" dirty="0" smtClean="0"/>
          </a:p>
          <a:p>
            <a:r>
              <a:rPr kumimoji="1" lang="en-US" altLang="ja-JP" dirty="0" smtClean="0"/>
              <a:t>2022</a:t>
            </a:r>
            <a:r>
              <a:rPr kumimoji="1" lang="ja-JP" altLang="en-US" dirty="0" smtClean="0"/>
              <a:t>年</a:t>
            </a:r>
            <a:r>
              <a:rPr kumimoji="1" lang="en-US" altLang="ja-JP" dirty="0" smtClean="0"/>
              <a:t>-2023</a:t>
            </a:r>
            <a:r>
              <a:rPr kumimoji="1" lang="ja-JP" altLang="en-US" dirty="0" smtClean="0"/>
              <a:t>年の国際ロータリー会長は、カナダのジェニファー・ジョーンズさんに決定しています。初めての女性国際ロータリー会長ということで、女性会員増強に力を入れて来るのは必至だと思います。女性会員の皆さんは、日本で開催されるロータリー研究会やオーストラリアのメルボルンで開催される国際大会で、ジョーンズさんと直接お会いできるかもしれません。</a:t>
            </a:r>
            <a:endParaRPr kumimoji="1" lang="en-US" altLang="ja-JP" dirty="0" smtClean="0"/>
          </a:p>
          <a:p>
            <a:pPr defTabSz="954480">
              <a:defRPr/>
            </a:pPr>
            <a:endParaRPr kumimoji="1" lang="en-US" altLang="ja-JP" dirty="0" smtClean="0"/>
          </a:p>
          <a:p>
            <a:pPr defTabSz="954480">
              <a:defRPr/>
            </a:pPr>
            <a:r>
              <a:rPr kumimoji="1" lang="ja-JP" altLang="en-US" dirty="0" smtClean="0"/>
              <a:t>日本の女性ロータリー会員の推移を調べたデータも参考にして下さい。こちらは書庫の奥に眠っていた「ロータリーの友」から探し出したデータなどを寄せ集めて作成してあります。ロータリー会員総数は景気の動向などに左右されて増減してきたかもしれませんが、女性会員数はそうではなく、今のところいわゆる右肩上がりで増加しています。この先も、いまの流れが持続していくように努力することが必要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5</a:t>
            </a:fld>
            <a:endParaRPr kumimoji="1" lang="ja-JP" altLang="en-US"/>
          </a:p>
        </p:txBody>
      </p:sp>
    </p:spTree>
    <p:extLst>
      <p:ext uri="{BB962C8B-B14F-4D97-AF65-F5344CB8AC3E}">
        <p14:creationId xmlns:p14="http://schemas.microsoft.com/office/powerpoint/2010/main" val="3871817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このリストは、国際ロータリーのホームページ（</a:t>
            </a:r>
            <a:r>
              <a:rPr kumimoji="1" lang="en-US" altLang="ja-JP" dirty="0" smtClean="0"/>
              <a:t>2021</a:t>
            </a:r>
            <a:r>
              <a:rPr kumimoji="1" lang="ja-JP" altLang="en-US" dirty="0" smtClean="0"/>
              <a:t>年</a:t>
            </a:r>
            <a:r>
              <a:rPr kumimoji="1" lang="en-US" altLang="ja-JP" dirty="0" smtClean="0"/>
              <a:t>3</a:t>
            </a:r>
            <a:r>
              <a:rPr kumimoji="1" lang="ja-JP" altLang="en-US" dirty="0" smtClean="0"/>
              <a:t>月</a:t>
            </a:r>
            <a:r>
              <a:rPr kumimoji="1" lang="en-US" altLang="ja-JP" dirty="0" smtClean="0"/>
              <a:t>15</a:t>
            </a:r>
            <a:r>
              <a:rPr kumimoji="1" lang="ja-JP" altLang="en-US" dirty="0" smtClean="0"/>
              <a:t>日データ）を用いて作成したもので、ロータリーの存在する世界各国の、ロータリー会員総数に対する女性会員比率をランキングスタイルでならべかえたものになります。男性会員はランキングではなくなっています。女性比率と男性比率の合計が</a:t>
            </a:r>
            <a:r>
              <a:rPr kumimoji="1" lang="en-US" altLang="ja-JP" dirty="0" smtClean="0"/>
              <a:t>100</a:t>
            </a:r>
            <a:r>
              <a:rPr kumimoji="1" lang="ja-JP" altLang="en-US" dirty="0" smtClean="0"/>
              <a:t>％にならない国もありますが、事情があって認証が与えられていない会員がいるのだろうと思われます。データは日々更新されていくので、順位については入れ替わることもあり得ます。</a:t>
            </a:r>
            <a:endParaRPr kumimoji="1" lang="en-US" altLang="ja-JP" dirty="0" smtClean="0"/>
          </a:p>
          <a:p>
            <a:pPr defTabSz="954480">
              <a:defRPr/>
            </a:pPr>
            <a:r>
              <a:rPr kumimoji="1" lang="ja-JP" altLang="en-US" dirty="0" smtClean="0"/>
              <a:t>データを見ていくと、小国や開発途上国といわれている多くの国々で女性会員比率が高い傾向のように見受けられます。ロータリー会員総数における世界各国別ランキングリストは、「</a:t>
            </a:r>
            <a:r>
              <a:rPr kumimoji="1" lang="en-US" altLang="ja-JP" dirty="0" smtClean="0"/>
              <a:t>THE ROTARY MOTIVATION</a:t>
            </a:r>
            <a:r>
              <a:rPr kumimoji="1" lang="ja-JP" altLang="en-US" dirty="0" smtClean="0"/>
              <a:t>　</a:t>
            </a:r>
            <a:r>
              <a:rPr kumimoji="1" lang="en-US" altLang="ja-JP" dirty="0" smtClean="0"/>
              <a:t>2020</a:t>
            </a:r>
            <a:r>
              <a:rPr kumimoji="1" lang="ja-JP" altLang="en-US" dirty="0" smtClean="0"/>
              <a:t>」に掲載してありますが、世界で最もロータリー会員総数の多いアメリカは、女性会員比率では</a:t>
            </a:r>
            <a:r>
              <a:rPr kumimoji="1" lang="en-US" altLang="ja-JP" dirty="0" smtClean="0"/>
              <a:t>86</a:t>
            </a:r>
            <a:r>
              <a:rPr kumimoji="1" lang="ja-JP" altLang="en-US" dirty="0" smtClean="0"/>
              <a:t>位になっています。世界で２番目にロータリー会員総数の多いインドは、女性会員比率では最下位から</a:t>
            </a:r>
            <a:r>
              <a:rPr kumimoji="1" lang="en-US" altLang="ja-JP" dirty="0" smtClean="0"/>
              <a:t>13</a:t>
            </a:r>
            <a:r>
              <a:rPr kumimoji="1" lang="ja-JP" altLang="en-US" dirty="0" smtClean="0"/>
              <a:t>番目になっています。ヨーロッパ諸国も女性会員比率では低い数字となっている国が多いように思われます。世界の女性会員比率平均値は</a:t>
            </a:r>
            <a:r>
              <a:rPr kumimoji="1" lang="en-US" altLang="ja-JP" dirty="0" smtClean="0"/>
              <a:t>24.09</a:t>
            </a:r>
            <a:r>
              <a:rPr kumimoji="1" lang="ja-JP" altLang="en-US" dirty="0" smtClean="0"/>
              <a:t>％（約</a:t>
            </a:r>
            <a:r>
              <a:rPr kumimoji="1" lang="en-US" altLang="ja-JP" dirty="0" smtClean="0"/>
              <a:t>1/4</a:t>
            </a:r>
            <a:r>
              <a:rPr kumimoji="1" lang="ja-JP" altLang="en-US" dirty="0" smtClean="0"/>
              <a:t>です）となっています。</a:t>
            </a:r>
            <a:endParaRPr kumimoji="1" lang="en-US" altLang="ja-JP" dirty="0" smtClean="0"/>
          </a:p>
          <a:p>
            <a:pPr defTabSz="954480">
              <a:defRPr/>
            </a:pPr>
            <a:r>
              <a:rPr kumimoji="1" lang="ja-JP" altLang="en-US" dirty="0" smtClean="0"/>
              <a:t>さて、日本は世界で</a:t>
            </a:r>
            <a:r>
              <a:rPr kumimoji="1" lang="en-US" altLang="ja-JP" dirty="0" smtClean="0"/>
              <a:t>3</a:t>
            </a:r>
            <a:r>
              <a:rPr kumimoji="1" lang="ja-JP" altLang="en-US" dirty="0" smtClean="0"/>
              <a:t>番目にロータリー会員総数が多い国ですが、果たして女性会員比率においてはどのようなポジショニングになっているでしょうか。日本のロータリーの女性会員比率が</a:t>
            </a:r>
            <a:r>
              <a:rPr kumimoji="1" lang="en-US" altLang="ja-JP" dirty="0" smtClean="0"/>
              <a:t>6</a:t>
            </a:r>
            <a:r>
              <a:rPr kumimoji="1" lang="ja-JP" altLang="en-US" dirty="0" smtClean="0"/>
              <a:t>～</a:t>
            </a:r>
            <a:r>
              <a:rPr kumimoji="1" lang="en-US" altLang="ja-JP" dirty="0" smtClean="0"/>
              <a:t>7</a:t>
            </a:r>
            <a:r>
              <a:rPr kumimoji="1" lang="ja-JP" altLang="en-US" dirty="0" smtClean="0"/>
              <a:t>％ということは多くの方がご存じのことだと思います。確かに少しずつ増加傾向にあるようではありますが、ここに示した時点のデータでは</a:t>
            </a:r>
            <a:r>
              <a:rPr kumimoji="1" lang="en-US" altLang="ja-JP" dirty="0" smtClean="0"/>
              <a:t>7.08%</a:t>
            </a:r>
            <a:r>
              <a:rPr kumimoji="1" lang="ja-JP" altLang="en-US" dirty="0" smtClean="0"/>
              <a:t>となっており、世界では下位から</a:t>
            </a:r>
            <a:r>
              <a:rPr kumimoji="1" lang="en-US" altLang="ja-JP" dirty="0" smtClean="0"/>
              <a:t>3</a:t>
            </a:r>
            <a:r>
              <a:rPr kumimoji="1" lang="ja-JP" altLang="en-US" dirty="0" smtClean="0"/>
              <a:t>番目になっています。最下位であるモナコは</a:t>
            </a:r>
            <a:r>
              <a:rPr kumimoji="1" lang="en-US" altLang="ja-JP" dirty="0" smtClean="0"/>
              <a:t>F1</a:t>
            </a:r>
            <a:r>
              <a:rPr kumimoji="1" lang="ja-JP" altLang="en-US" dirty="0" smtClean="0"/>
              <a:t>カーレースのモナコグランプリで有名ですが、日本でいえば地方の小都市のようなスケールの小国（人口は約</a:t>
            </a:r>
            <a:r>
              <a:rPr kumimoji="1" lang="en-US" altLang="ja-JP" dirty="0" smtClean="0"/>
              <a:t>36,000</a:t>
            </a:r>
            <a:r>
              <a:rPr kumimoji="1" lang="ja-JP" altLang="en-US" dirty="0" smtClean="0"/>
              <a:t>人）で、ロータリー会員はすべて男性のようです。次のマン島はオートバイレースで有名ですが、イギリスのグレートブリテン島とアイルランド島に挟まれたアイリッシュ海にポツンと浮かぶ小さな島国（人口は約</a:t>
            </a:r>
            <a:r>
              <a:rPr kumimoji="1" lang="en-US" altLang="ja-JP" dirty="0" smtClean="0"/>
              <a:t>86,000</a:t>
            </a:r>
            <a:r>
              <a:rPr kumimoji="1" lang="ja-JP" altLang="en-US" dirty="0" smtClean="0"/>
              <a:t>人）で、イギリス王室領となっています。これらの国の国情や女性の社会的な立場などの詳細は不明ですが、十数人の女性のロータリー入会があれば、容易に女性会員比率が</a:t>
            </a:r>
            <a:r>
              <a:rPr kumimoji="1" lang="en-US" altLang="ja-JP" dirty="0" smtClean="0"/>
              <a:t>10</a:t>
            </a:r>
            <a:r>
              <a:rPr kumimoji="1" lang="ja-JP" altLang="en-US" dirty="0" smtClean="0"/>
              <a:t>％位になってしまうことが推測されます。そう考えると、日本は実質的に最下位と言ってもよいような状態です。そして、仮に日本が女性会員増強を進めて、その比率が</a:t>
            </a:r>
            <a:r>
              <a:rPr kumimoji="1" lang="en-US" altLang="ja-JP" dirty="0" smtClean="0"/>
              <a:t>10</a:t>
            </a:r>
            <a:r>
              <a:rPr kumimoji="1" lang="ja-JP" altLang="en-US" dirty="0" smtClean="0"/>
              <a:t>％になったとしても、ランク自体は大きく変わらない可能性が高いと思われます。</a:t>
            </a:r>
            <a:endParaRPr kumimoji="1" lang="en-US" altLang="ja-JP" dirty="0" smtClean="0"/>
          </a:p>
          <a:p>
            <a:pPr defTabSz="954480">
              <a:defRPr/>
            </a:pPr>
            <a:r>
              <a:rPr kumimoji="1" lang="ja-JP" altLang="en-US" dirty="0" smtClean="0"/>
              <a:t>日本のロータリーは、女性会員比率に関するこの現実をしっかり認識していく必要があるでしょう。（注：極小国を含めずにリストを作成することもできますが、その場合には日本はダントツの最下位に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6</a:t>
            </a:fld>
            <a:endParaRPr kumimoji="1" lang="ja-JP" altLang="en-US"/>
          </a:p>
        </p:txBody>
      </p:sp>
    </p:spTree>
    <p:extLst>
      <p:ext uri="{BB962C8B-B14F-4D97-AF65-F5344CB8AC3E}">
        <p14:creationId xmlns:p14="http://schemas.microsoft.com/office/powerpoint/2010/main" val="136696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このリストは、世界のロータリーに女性のガバナーが何人いるのか、その分布がどうなっているのかを見るためのものです。</a:t>
            </a:r>
            <a:r>
              <a:rPr kumimoji="1" lang="en-US" altLang="ja-JP" dirty="0" smtClean="0"/>
              <a:t>2017-2018</a:t>
            </a:r>
            <a:r>
              <a:rPr kumimoji="1" lang="ja-JP" altLang="en-US" dirty="0" smtClean="0"/>
              <a:t>年度は、私（</a:t>
            </a:r>
            <a:r>
              <a:rPr kumimoji="1" lang="en-US" altLang="ja-JP" dirty="0" smtClean="0"/>
              <a:t>2600</a:t>
            </a:r>
            <a:r>
              <a:rPr kumimoji="1" lang="ja-JP" altLang="en-US" dirty="0" smtClean="0"/>
              <a:t>地区・関邦則）がガバナーになった年度で、手元に残っていた国際協議会の参加者一覧ブックから女性ガバナーをピックアップして作成してみました。経年的に一定の傾向があるということではなく、毎年固有の結果があるはずだと思います。この年度に、初めて女性ガバナーが</a:t>
            </a:r>
            <a:r>
              <a:rPr kumimoji="1" lang="en-US" altLang="ja-JP" dirty="0" smtClean="0"/>
              <a:t>100</a:t>
            </a:r>
            <a:r>
              <a:rPr kumimoji="1" lang="ja-JP" altLang="en-US" dirty="0" smtClean="0"/>
              <a:t>人を超えたと言われています。女性ガバナーの比率も女性会員比率に近く、全体の約</a:t>
            </a:r>
            <a:r>
              <a:rPr kumimoji="1" lang="en-US" altLang="ja-JP" dirty="0" smtClean="0"/>
              <a:t>20</a:t>
            </a:r>
            <a:r>
              <a:rPr kumimoji="1" lang="ja-JP" altLang="en-US" dirty="0" smtClean="0"/>
              <a:t>％になっていることがわかります。アメリカのサンディエゴで開催された次年度のための国際協議会で、外国のガバナーエレクトと名刺やピンバッジの交換をさせていただいた際にも、女性ガバナーエレクトが多いという印象を受けました。彼女たちは、とてもロータリーを楽しんでいるように見えました。国際協議会に参加するガバナーエレクトは夫婦で参加しなければならないのですが、女性ガバナーエレクトたちといっしょに参加していた男性パートナーもロータリー会員だと言っておられましたし、ガバナー経験者も多かったように記憶しています。世界には、ご夫妻でロータリアンあるいはご夫妻でガバナー経験者という方々が大勢いるということを知りました。</a:t>
            </a:r>
            <a:endParaRPr kumimoji="1" lang="en-US" altLang="ja-JP" dirty="0" smtClean="0"/>
          </a:p>
          <a:p>
            <a:r>
              <a:rPr kumimoji="1" lang="ja-JP" altLang="en-US" dirty="0" smtClean="0"/>
              <a:t>このリストは、地区数の多い国順にならべてあります。地区数が最も多いのは、やはりアメリカということになりますが、この年度にはアメリカ国内における女性ガバナーの割合が約</a:t>
            </a:r>
            <a:r>
              <a:rPr kumimoji="1" lang="en-US" altLang="ja-JP" dirty="0" smtClean="0"/>
              <a:t>1/3</a:t>
            </a:r>
            <a:r>
              <a:rPr kumimoji="1" lang="ja-JP" altLang="en-US" dirty="0" smtClean="0"/>
              <a:t>となっていました。日本は狭い国土に</a:t>
            </a:r>
            <a:r>
              <a:rPr kumimoji="1" lang="en-US" altLang="ja-JP" dirty="0" smtClean="0"/>
              <a:t>34</a:t>
            </a:r>
            <a:r>
              <a:rPr kumimoji="1" lang="ja-JP" altLang="en-US" dirty="0" smtClean="0"/>
              <a:t>地区も密集しているロータリー密度の高い稀有な国と言って良いと思いますが、女性ガバナーはまだまだ少ない状況です。</a:t>
            </a:r>
            <a:r>
              <a:rPr kumimoji="1" lang="en-US" altLang="ja-JP" dirty="0" smtClean="0"/>
              <a:t>2017-2018</a:t>
            </a:r>
            <a:r>
              <a:rPr kumimoji="1" lang="ja-JP" altLang="en-US" dirty="0" smtClean="0"/>
              <a:t>年度には、</a:t>
            </a:r>
            <a:r>
              <a:rPr kumimoji="1" lang="en-US" altLang="ja-JP" dirty="0" smtClean="0"/>
              <a:t>2830</a:t>
            </a:r>
            <a:r>
              <a:rPr kumimoji="1" lang="ja-JP" altLang="en-US" dirty="0" smtClean="0"/>
              <a:t>地区（青森県）の佐々木千佳子ガバナーお一人でした。</a:t>
            </a:r>
            <a:endParaRPr kumimoji="1" lang="ja-JP" altLang="en-US" dirty="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7</a:t>
            </a:fld>
            <a:endParaRPr kumimoji="1" lang="ja-JP" altLang="en-US"/>
          </a:p>
        </p:txBody>
      </p:sp>
    </p:spTree>
    <p:extLst>
      <p:ext uri="{BB962C8B-B14F-4D97-AF65-F5344CB8AC3E}">
        <p14:creationId xmlns:p14="http://schemas.microsoft.com/office/powerpoint/2010/main" val="277143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このリストは、</a:t>
            </a:r>
            <a:r>
              <a:rPr kumimoji="1" lang="en-US" altLang="ja-JP" dirty="0" smtClean="0"/>
              <a:t>S-05</a:t>
            </a:r>
            <a:r>
              <a:rPr kumimoji="1" lang="ja-JP" altLang="en-US" dirty="0" smtClean="0"/>
              <a:t>頁と同様に国際ロータリーのホームページのデータに基づいて、日本国内の地区別女性ロータリー会員比率をランキングスタイルでならべかえたものになっています。地区別ランキングリストと地区別マップに、比率の段階毎の色分けを施してみました。ランクを見て一喜一憂することが目的ではなく、客観的にわが地区の状況を把握しておくための資料としてまとめたつもりです。</a:t>
            </a:r>
            <a:endParaRPr kumimoji="1" lang="en-US" altLang="ja-JP" dirty="0" smtClean="0"/>
          </a:p>
          <a:p>
            <a:r>
              <a:rPr kumimoji="1" lang="ja-JP" altLang="en-US" dirty="0" smtClean="0"/>
              <a:t>県別女性社長比率ランキングと地区別女性ロータリー会員比率ランキングとを照合して、女性経営者が多くて女性ロータリー会員が少ない地区（県）では、女性会員増強の可能性が高い</a:t>
            </a:r>
            <a:r>
              <a:rPr kumimoji="1" lang="ja-JP" altLang="en-US" dirty="0" err="1" smtClean="0"/>
              <a:t>、、、</a:t>
            </a:r>
            <a:r>
              <a:rPr kumimoji="1" lang="ja-JP" altLang="en-US" dirty="0" smtClean="0"/>
              <a:t>などと考えることも可能なのではないでしょうか。</a:t>
            </a:r>
            <a:endParaRPr kumimoji="1" lang="en-US" altLang="ja-JP" dirty="0" smtClean="0"/>
          </a:p>
          <a:p>
            <a:r>
              <a:rPr kumimoji="1" lang="ja-JP" altLang="en-US" dirty="0" smtClean="0"/>
              <a:t>女性会員増強について可能な作戦（</a:t>
            </a:r>
            <a:r>
              <a:rPr kumimoji="1" lang="en-US" altLang="ja-JP" dirty="0" smtClean="0"/>
              <a:t>MISSION POSSIBLE</a:t>
            </a:r>
            <a:r>
              <a:rPr kumimoji="1" lang="ja-JP" altLang="en-US" dirty="0" smtClean="0"/>
              <a:t>）を考えるとすれば、旧来のような力技や義理人情で誘っても通用するとは考えにくく、むしろクラブ戦略計画の一環として、女性に関する地域データを収集活用しながら、</a:t>
            </a:r>
            <a:r>
              <a:rPr kumimoji="1" lang="en-US" altLang="ja-JP" dirty="0" smtClean="0"/>
              <a:t>HEART</a:t>
            </a:r>
            <a:r>
              <a:rPr kumimoji="1" lang="en-US" altLang="ja-JP" baseline="0" dirty="0" smtClean="0"/>
              <a:t> TO HEART</a:t>
            </a:r>
            <a:r>
              <a:rPr kumimoji="1" lang="ja-JP" altLang="en-US" dirty="0" smtClean="0"/>
              <a:t>の誠心誠意で誘っていくことが良い結果になるのではないかと思われます。広大な森の中からやみくもに一本の木を探すのではなく可能性の高い場所や状況をあらかじめリサーチしてから探し出す、あるいは濃密な人間関係を活かすなどといった手法のほうが成果は向上するのではないかという気がします。もう少し具体的に考えれば、、、先述したような「夫婦でロータリアン」とか「親子（父</a:t>
            </a:r>
            <a:r>
              <a:rPr kumimoji="1" lang="en-US" altLang="ja-JP" dirty="0" smtClean="0"/>
              <a:t>+</a:t>
            </a:r>
            <a:r>
              <a:rPr kumimoji="1" lang="ja-JP" altLang="en-US" dirty="0" smtClean="0"/>
              <a:t>娘）でロータリアン」とか「友達といっしょにロータリアン」といった人間関係キャンペーンの展開などもあり得るのではないかと思います。他にもいろいろなアイディアがあるだろうと思います。私がいつも申し上げているのは、手段よりも「結果にコミットしよう</a:t>
            </a:r>
            <a:r>
              <a:rPr kumimoji="1" lang="en-US" altLang="ja-JP" dirty="0" smtClean="0"/>
              <a:t>!!!</a:t>
            </a:r>
            <a:r>
              <a:rPr kumimoji="1" lang="ja-JP" altLang="en-US" dirty="0" smtClean="0"/>
              <a:t>」ということです。</a:t>
            </a:r>
            <a:endParaRPr kumimoji="1" lang="en-US" altLang="ja-JP" dirty="0" smtClean="0"/>
          </a:p>
          <a:p>
            <a:r>
              <a:rPr kumimoji="1" lang="ja-JP" altLang="en-US" dirty="0" smtClean="0"/>
              <a:t>さらに言えば、ロータリー入会後の女性会員へのフォローも忘れてはなりません。女性会員同士の交流の機会やわかりやすいセミナーなどへの参加などの気配りも必要だと思います。ロータリーの魅力や楽しさを実感してもらうことも大切だと思います。そうすれば、女性会員の口コミ・コネクション・ネットワークによって、自然な流れとして女性会員増強につながっていくことでしょう。スポンサーシステムのあるロータリーにとって、同性による人物評価も有効だと思います。次の女性会員は、現在の女性会員が連れて来てく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8</a:t>
            </a:fld>
            <a:endParaRPr kumimoji="1" lang="ja-JP" altLang="en-US"/>
          </a:p>
        </p:txBody>
      </p:sp>
    </p:spTree>
    <p:extLst>
      <p:ext uri="{BB962C8B-B14F-4D97-AF65-F5344CB8AC3E}">
        <p14:creationId xmlns:p14="http://schemas.microsoft.com/office/powerpoint/2010/main" val="4081884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最後にお示しするリストですが、わが地区内の各クラブにおける女性会員数とその比率をまとめるためのテンプレートになっています。ここでは、参考事例として</a:t>
            </a:r>
            <a:r>
              <a:rPr kumimoji="1" lang="en-US" altLang="ja-JP" dirty="0" smtClean="0"/>
              <a:t>2600</a:t>
            </a:r>
            <a:r>
              <a:rPr kumimoji="1" lang="ja-JP" altLang="en-US" dirty="0" smtClean="0"/>
              <a:t>地区内の各クラブの月次データを入力してみましたが、あまり自慢できるような状態ではないことが一目瞭然です。</a:t>
            </a:r>
            <a:endParaRPr kumimoji="1" lang="en-US" altLang="ja-JP" dirty="0" smtClean="0"/>
          </a:p>
          <a:p>
            <a:r>
              <a:rPr kumimoji="1" lang="ja-JP" altLang="en-US" dirty="0" smtClean="0"/>
              <a:t>なお、参考データとして、各クラブにおける</a:t>
            </a:r>
            <a:r>
              <a:rPr kumimoji="1" lang="en-US" altLang="ja-JP" dirty="0" smtClean="0"/>
              <a:t>40</a:t>
            </a:r>
            <a:r>
              <a:rPr kumimoji="1" lang="ja-JP" altLang="en-US" dirty="0" smtClean="0"/>
              <a:t>歳以下の若年齢会員数とその比率も付け加えてみました。ロータリーでは</a:t>
            </a:r>
            <a:r>
              <a:rPr kumimoji="1" lang="en-US" altLang="ja-JP" dirty="0" smtClean="0"/>
              <a:t>40</a:t>
            </a:r>
            <a:r>
              <a:rPr kumimoji="1" lang="ja-JP" altLang="en-US" dirty="0" smtClean="0"/>
              <a:t>歳以下の会員に関する統計データが把握されていませんので、ここでは地区独自で集計したデータを用いました。若年齢世代に関する若干の考察は「</a:t>
            </a:r>
            <a:r>
              <a:rPr kumimoji="1" lang="en-US" altLang="ja-JP" dirty="0" smtClean="0"/>
              <a:t>THE</a:t>
            </a:r>
            <a:r>
              <a:rPr kumimoji="1" lang="en-US" altLang="ja-JP" baseline="0" dirty="0" smtClean="0"/>
              <a:t> ROTARY MOTIVATION 2020</a:t>
            </a:r>
            <a:r>
              <a:rPr kumimoji="1" lang="ja-JP" altLang="en-US" baseline="0" dirty="0" smtClean="0"/>
              <a:t>」に掲載しています。</a:t>
            </a:r>
            <a:endParaRPr kumimoji="1" lang="en-US" altLang="ja-JP" dirty="0" smtClean="0"/>
          </a:p>
          <a:p>
            <a:endParaRPr kumimoji="1" lang="en-US" altLang="ja-JP" dirty="0" smtClean="0"/>
          </a:p>
          <a:p>
            <a:r>
              <a:rPr kumimoji="1" lang="ja-JP" altLang="en-US" dirty="0" smtClean="0"/>
              <a:t>このあたりで総括になりますが、そもそもロータリーにとって、“なぜ”女性会員増強が求められているのでしょうか。いわゆる会員増強というのは、組織としての成長や活動の強化という要因がありますが、殊更に女性会員増強と言っているのは、未開拓だった分野を重点化して全体の増強につなげるという目的なのでしょうか。男女格差の解消や女性ロータリー会員比率をあげるために女性に加入してもらうというのは、数的な面からの予定調和を目指しているのだと思いますが、質的な面からとらえてみると、女性が加わることによってロータリーの何かが変わるかもしれないと考えることもできると思います。男性限定のロータリーではできなかったような新発想の運営や活動が見えて来るかもしれないと思います。女性の目線や感覚が、地域に対してこれまで取り組んでいなかったり見逃していた問題に気づかせてくれるかもしれません。男性と女性の権利が平等になったとしても、地上に生きる全生物と同じように、男性と女性は特徴があるからこそ、それぞれの居場所や可能性があるのだと思います。人生観も行動パターンも嗜好も違っています。共に生きる社会のなかで、お互いを認め合って暮らしていくというのが、これからの時代にふさわしいイメージなのだろうと思います。ロータリーの基本が経済人交流の場であることは変わらないと思いますが、今後さらに幅広く地域に密着した奉仕活動を展開していくという姿勢であればこそ、若者・女性の多様な知恵やソフトなパワーが必要だというロジックの意義深さが理解されると思います。言ってみれば、</a:t>
            </a:r>
            <a:r>
              <a:rPr kumimoji="1" lang="ja-JP" altLang="en-US" smtClean="0"/>
              <a:t>ロータリーの「働き方改革」の</a:t>
            </a:r>
            <a:r>
              <a:rPr kumimoji="1" lang="ja-JP" altLang="en-US" dirty="0" smtClean="0"/>
              <a:t>ようなもの</a:t>
            </a:r>
            <a:r>
              <a:rPr kumimoji="1" lang="ja-JP" altLang="en-US" smtClean="0"/>
              <a:t>かもしれません。</a:t>
            </a:r>
            <a:r>
              <a:rPr kumimoji="1" lang="ja-JP" altLang="en-US" dirty="0" smtClean="0"/>
              <a:t>ロータリー側からの女性に対する開放的で積極的なアプローチは必要不可欠です。ロータリーに加わって、共に活動し、共にリーダーシップを発揮していくというプロセス。それこそがロータリーとロータリアンの相乗的な成長なのだと思います。　　　　</a:t>
            </a:r>
            <a:endParaRPr kumimoji="1" lang="en-US" altLang="ja-JP" dirty="0" smtClean="0"/>
          </a:p>
          <a:p>
            <a:endParaRPr kumimoji="1" lang="en-US" altLang="ja-JP" dirty="0" smtClean="0"/>
          </a:p>
          <a:p>
            <a:r>
              <a:rPr kumimoji="1" lang="en-US" altLang="ja-JP" dirty="0" smtClean="0"/>
              <a:t>※</a:t>
            </a:r>
            <a:r>
              <a:rPr kumimoji="1" lang="ja-JP" altLang="en-US" dirty="0" smtClean="0"/>
              <a:t>このリストは、各地区のグループおよびクラブの構成にあわせて書き換えた上でご使用願います。</a:t>
            </a:r>
            <a:r>
              <a:rPr kumimoji="1" lang="en-US" altLang="ja-JP" dirty="0" smtClean="0"/>
              <a:t>PETS</a:t>
            </a:r>
            <a:r>
              <a:rPr kumimoji="1" lang="ja-JP" altLang="en-US" dirty="0" err="1" smtClean="0"/>
              <a:t>、</a:t>
            </a:r>
            <a:r>
              <a:rPr kumimoji="1" lang="ja-JP" altLang="en-US" dirty="0" smtClean="0"/>
              <a:t>地区研修・協議会、ガバナー補佐研修セミナー、公式訪問など多くの場面で見ていただけると思います。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8629F20B-298B-40A5-AB7B-B25971E2878F}" type="slidenum">
              <a:rPr kumimoji="1" lang="ja-JP" altLang="en-US" smtClean="0"/>
              <a:t>9</a:t>
            </a:fld>
            <a:endParaRPr kumimoji="1" lang="ja-JP" altLang="en-US"/>
          </a:p>
        </p:txBody>
      </p:sp>
    </p:spTree>
    <p:extLst>
      <p:ext uri="{BB962C8B-B14F-4D97-AF65-F5344CB8AC3E}">
        <p14:creationId xmlns:p14="http://schemas.microsoft.com/office/powerpoint/2010/main" val="1123536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2908360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3064168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3858223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36468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2328457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169580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732150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734523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158679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325056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75AE88-8E33-4F5D-931B-D6E1A0C99152}" type="datetimeFigureOut">
              <a:rPr kumimoji="1" lang="ja-JP" altLang="en-US" smtClean="0"/>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3194240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5AE88-8E33-4F5D-931B-D6E1A0C99152}" type="datetimeFigureOut">
              <a:rPr kumimoji="1" lang="ja-JP" altLang="en-US" smtClean="0"/>
              <a:t>2021/4/7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A60217-409A-4D55-9F71-FB2B404F7FBD}" type="slidenum">
              <a:rPr kumimoji="1" lang="ja-JP" altLang="en-US" smtClean="0"/>
              <a:t>‹#›</a:t>
            </a:fld>
            <a:endParaRPr kumimoji="1" lang="ja-JP" altLang="en-US"/>
          </a:p>
        </p:txBody>
      </p:sp>
    </p:spTree>
    <p:extLst>
      <p:ext uri="{BB962C8B-B14F-4D97-AF65-F5344CB8AC3E}">
        <p14:creationId xmlns:p14="http://schemas.microsoft.com/office/powerpoint/2010/main" val="1693035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8569" y="0"/>
            <a:ext cx="12200569" cy="6858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333632" y="0"/>
            <a:ext cx="11508172" cy="5706894"/>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sp>
        <p:nvSpPr>
          <p:cNvPr id="6" name="テキスト ボックス 5"/>
          <p:cNvSpPr txBox="1"/>
          <p:nvPr/>
        </p:nvSpPr>
        <p:spPr>
          <a:xfrm>
            <a:off x="1507842" y="1607354"/>
            <a:ext cx="9176315" cy="1200329"/>
          </a:xfrm>
          <a:prstGeom prst="rect">
            <a:avLst/>
          </a:prstGeom>
          <a:noFill/>
        </p:spPr>
        <p:txBody>
          <a:bodyPr wrap="square" rtlCol="0">
            <a:spAutoFit/>
          </a:bodyPr>
          <a:lstStyle/>
          <a:p>
            <a:r>
              <a:rPr lang="en-US" altLang="ja-JP" sz="7200" b="1" dirty="0" smtClean="0">
                <a:solidFill>
                  <a:schemeClr val="bg1"/>
                </a:solidFill>
                <a:latin typeface="Impact" panose="020B0806030902050204" pitchFamily="34" charset="0"/>
              </a:rPr>
              <a:t>THE ROTARY MOTIVATION</a:t>
            </a:r>
            <a:endParaRPr kumimoji="1" lang="ja-JP" altLang="en-US" sz="7200" b="1" dirty="0">
              <a:solidFill>
                <a:schemeClr val="bg1"/>
              </a:solidFill>
              <a:latin typeface="Impact" panose="020B0806030902050204" pitchFamily="34" charset="0"/>
            </a:endParaRPr>
          </a:p>
        </p:txBody>
      </p:sp>
      <p:sp>
        <p:nvSpPr>
          <p:cNvPr id="12" name="テキスト ボックス 1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5" name="タイトル 1"/>
          <p:cNvSpPr>
            <a:spLocks noGrp="1"/>
          </p:cNvSpPr>
          <p:nvPr>
            <p:ph type="ctrTitle"/>
          </p:nvPr>
        </p:nvSpPr>
        <p:spPr>
          <a:xfrm>
            <a:off x="1540157" y="4415036"/>
            <a:ext cx="9144000" cy="605481"/>
          </a:xfrm>
        </p:spPr>
        <p:txBody>
          <a:bodyPr>
            <a:normAutofit fontScale="90000"/>
          </a:bodyPr>
          <a:lstStyle/>
          <a:p>
            <a:r>
              <a:rPr lang="en-US" altLang="ja-JP" sz="4000" b="1" dirty="0" smtClean="0">
                <a:solidFill>
                  <a:schemeClr val="bg1">
                    <a:lumMod val="95000"/>
                  </a:schemeClr>
                </a:solidFill>
                <a:latin typeface="Calibri" panose="020F0502020204030204" pitchFamily="34" charset="0"/>
                <a:cs typeface="Calibri" panose="020F0502020204030204" pitchFamily="34" charset="0"/>
              </a:rPr>
              <a:t>APRIL</a:t>
            </a:r>
            <a:r>
              <a:rPr lang="ja-JP" altLang="en-US" sz="4000" b="1" dirty="0">
                <a:solidFill>
                  <a:schemeClr val="bg1">
                    <a:lumMod val="95000"/>
                  </a:schemeClr>
                </a:solidFill>
                <a:latin typeface="Calibri" panose="020F0502020204030204" pitchFamily="34" charset="0"/>
                <a:cs typeface="Calibri" panose="020F0502020204030204" pitchFamily="34" charset="0"/>
              </a:rPr>
              <a:t> </a:t>
            </a:r>
            <a:r>
              <a:rPr lang="en-US" altLang="ja-JP" sz="4000" b="1" dirty="0" smtClean="0">
                <a:solidFill>
                  <a:schemeClr val="bg1">
                    <a:lumMod val="95000"/>
                  </a:schemeClr>
                </a:solidFill>
                <a:latin typeface="Calibri" panose="020F0502020204030204" pitchFamily="34" charset="0"/>
                <a:cs typeface="Calibri" panose="020F0502020204030204" pitchFamily="34" charset="0"/>
              </a:rPr>
              <a:t>2021</a:t>
            </a:r>
            <a:endParaRPr kumimoji="1" lang="ja-JP" altLang="en-US" sz="4000" b="1" dirty="0">
              <a:solidFill>
                <a:schemeClr val="bg1">
                  <a:lumMod val="95000"/>
                </a:schemeClr>
              </a:solidFill>
              <a:latin typeface="Calibri" panose="020F0502020204030204" pitchFamily="34" charset="0"/>
              <a:cs typeface="Calibri" panose="020F0502020204030204" pitchFamily="34" charset="0"/>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106" y="5843497"/>
            <a:ext cx="1490878" cy="560129"/>
          </a:xfrm>
          <a:prstGeom prst="rect">
            <a:avLst/>
          </a:prstGeom>
        </p:spPr>
      </p:pic>
      <p:sp>
        <p:nvSpPr>
          <p:cNvPr id="2" name="テキスト ボックス 1"/>
          <p:cNvSpPr txBox="1"/>
          <p:nvPr/>
        </p:nvSpPr>
        <p:spPr>
          <a:xfrm>
            <a:off x="4554551" y="2951946"/>
            <a:ext cx="3082895" cy="954107"/>
          </a:xfrm>
          <a:prstGeom prst="rect">
            <a:avLst/>
          </a:prstGeom>
          <a:noFill/>
        </p:spPr>
        <p:txBody>
          <a:bodyPr wrap="none" rtlCol="0">
            <a:spAutoFit/>
          </a:bodyPr>
          <a:lstStyle/>
          <a:p>
            <a:pPr algn="ctr"/>
            <a:r>
              <a:rPr lang="en-US" altLang="ja-JP" sz="2400" dirty="0">
                <a:solidFill>
                  <a:schemeClr val="bg1"/>
                </a:solidFill>
                <a:latin typeface="Impact" panose="020B0806030902050204" pitchFamily="34" charset="0"/>
              </a:rPr>
              <a:t>SPECIAL</a:t>
            </a:r>
            <a:r>
              <a:rPr lang="ja-JP" altLang="en-US" sz="2400" dirty="0" smtClean="0">
                <a:solidFill>
                  <a:schemeClr val="bg1"/>
                </a:solidFill>
                <a:latin typeface="Impact" panose="020B0806030902050204" pitchFamily="34" charset="0"/>
              </a:rPr>
              <a:t> </a:t>
            </a:r>
            <a:r>
              <a:rPr lang="en-US" altLang="ja-JP" sz="2400" dirty="0" smtClean="0">
                <a:solidFill>
                  <a:schemeClr val="bg1"/>
                </a:solidFill>
                <a:latin typeface="Impact" panose="020B0806030902050204" pitchFamily="34" charset="0"/>
              </a:rPr>
              <a:t>EDITION</a:t>
            </a:r>
          </a:p>
          <a:p>
            <a:r>
              <a:rPr kumimoji="1" lang="ja-JP" altLang="en-US" sz="3200" dirty="0" smtClean="0">
                <a:solidFill>
                  <a:schemeClr val="bg1"/>
                </a:solidFill>
              </a:rPr>
              <a:t>ロータリーと女性</a:t>
            </a:r>
            <a:endParaRPr kumimoji="1" lang="ja-JP" altLang="en-US" sz="3200" dirty="0">
              <a:solidFill>
                <a:schemeClr val="bg1"/>
              </a:solidFill>
            </a:endParaRPr>
          </a:p>
        </p:txBody>
      </p:sp>
      <p:sp>
        <p:nvSpPr>
          <p:cNvPr id="22" name="テキスト ボックス 21"/>
          <p:cNvSpPr txBox="1"/>
          <p:nvPr/>
        </p:nvSpPr>
        <p:spPr>
          <a:xfrm>
            <a:off x="4933950" y="5719536"/>
            <a:ext cx="6907855" cy="369332"/>
          </a:xfrm>
          <a:prstGeom prst="rect">
            <a:avLst/>
          </a:prstGeom>
          <a:noFill/>
        </p:spPr>
        <p:txBody>
          <a:bodyPr wrap="square" rtlCol="0">
            <a:spAutoFit/>
          </a:bodyPr>
          <a:lstStyle/>
          <a:p>
            <a:r>
              <a:rPr kumimoji="1" lang="ja-JP" altLang="en-US" dirty="0" smtClean="0">
                <a:solidFill>
                  <a:schemeClr val="accent6">
                    <a:lumMod val="50000"/>
                  </a:schemeClr>
                </a:solidFill>
              </a:rPr>
              <a:t>オリジナル作成者：第</a:t>
            </a:r>
            <a:r>
              <a:rPr kumimoji="1" lang="en-US" altLang="ja-JP" dirty="0" smtClean="0">
                <a:solidFill>
                  <a:schemeClr val="accent6">
                    <a:lumMod val="50000"/>
                  </a:schemeClr>
                </a:solidFill>
              </a:rPr>
              <a:t>2</a:t>
            </a:r>
            <a:r>
              <a:rPr kumimoji="1" lang="ja-JP" altLang="en-US" dirty="0" smtClean="0">
                <a:solidFill>
                  <a:schemeClr val="accent6">
                    <a:lumMod val="50000"/>
                  </a:schemeClr>
                </a:solidFill>
              </a:rPr>
              <a:t>地域ロータリーコ</a:t>
            </a:r>
            <a:r>
              <a:rPr kumimoji="1" lang="en-US" altLang="ja-JP" dirty="0" smtClean="0">
                <a:solidFill>
                  <a:schemeClr val="accent6">
                    <a:lumMod val="50000"/>
                  </a:schemeClr>
                </a:solidFill>
              </a:rPr>
              <a:t>―</a:t>
            </a:r>
            <a:r>
              <a:rPr kumimoji="1" lang="ja-JP" altLang="en-US" dirty="0" smtClean="0">
                <a:solidFill>
                  <a:schemeClr val="accent6">
                    <a:lumMod val="50000"/>
                  </a:schemeClr>
                </a:solidFill>
              </a:rPr>
              <a:t>ディネーター補佐　　関 邦則</a:t>
            </a:r>
            <a:endParaRPr kumimoji="1" lang="ja-JP" altLang="en-US" dirty="0">
              <a:solidFill>
                <a:schemeClr val="accent6">
                  <a:lumMod val="50000"/>
                </a:schemeClr>
              </a:solidFill>
            </a:endParaRPr>
          </a:p>
        </p:txBody>
      </p:sp>
      <p:sp>
        <p:nvSpPr>
          <p:cNvPr id="4" name="正方形/長方形 3"/>
          <p:cNvSpPr/>
          <p:nvPr/>
        </p:nvSpPr>
        <p:spPr>
          <a:xfrm>
            <a:off x="3292002" y="2820987"/>
            <a:ext cx="5591432" cy="1194249"/>
          </a:xfrm>
          <a:prstGeom prst="rect">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042390" y="4051937"/>
            <a:ext cx="4107215" cy="253916"/>
          </a:xfrm>
          <a:prstGeom prst="rect">
            <a:avLst/>
          </a:prstGeom>
          <a:noFill/>
        </p:spPr>
        <p:txBody>
          <a:bodyPr wrap="none" rtlCol="0">
            <a:spAutoFit/>
          </a:bodyPr>
          <a:lstStyle/>
          <a:p>
            <a:r>
              <a:rPr kumimoji="1" lang="en-US" altLang="ja-JP" sz="1050" b="1" dirty="0" smtClean="0">
                <a:solidFill>
                  <a:schemeClr val="bg1"/>
                </a:solidFill>
              </a:rPr>
              <a:t>※</a:t>
            </a:r>
            <a:r>
              <a:rPr kumimoji="1" lang="ja-JP" altLang="en-US" sz="1050" b="1" dirty="0" smtClean="0">
                <a:solidFill>
                  <a:schemeClr val="bg1"/>
                </a:solidFill>
              </a:rPr>
              <a:t>発表用解説ノート付（スライドショー→発表者ビューをご確認下さい）</a:t>
            </a:r>
            <a:endParaRPr kumimoji="1" lang="ja-JP" altLang="en-US" sz="1050" b="1" dirty="0">
              <a:solidFill>
                <a:schemeClr val="bg1"/>
              </a:solidFill>
            </a:endParaRPr>
          </a:p>
        </p:txBody>
      </p:sp>
      <p:sp>
        <p:nvSpPr>
          <p:cNvPr id="7" name="テキスト ボックス 6"/>
          <p:cNvSpPr txBox="1"/>
          <p:nvPr/>
        </p:nvSpPr>
        <p:spPr>
          <a:xfrm>
            <a:off x="5084879" y="5460673"/>
            <a:ext cx="2005677" cy="246221"/>
          </a:xfrm>
          <a:prstGeom prst="rect">
            <a:avLst/>
          </a:prstGeom>
          <a:noFill/>
        </p:spPr>
        <p:txBody>
          <a:bodyPr wrap="none" rtlCol="0">
            <a:spAutoFit/>
          </a:bodyPr>
          <a:lstStyle/>
          <a:p>
            <a:r>
              <a:rPr kumimoji="1" lang="ja-JP" altLang="en-US" sz="1000" dirty="0" smtClean="0">
                <a:solidFill>
                  <a:schemeClr val="bg1"/>
                </a:solidFill>
              </a:rPr>
              <a:t>ロータリークラブ会員専用テキスト</a:t>
            </a:r>
            <a:endParaRPr kumimoji="1" lang="ja-JP" altLang="en-US" sz="1000" dirty="0">
              <a:solidFill>
                <a:schemeClr val="bg1"/>
              </a:solidFill>
            </a:endParaRPr>
          </a:p>
        </p:txBody>
      </p:sp>
    </p:spTree>
    <p:extLst>
      <p:ext uri="{BB962C8B-B14F-4D97-AF65-F5344CB8AC3E}">
        <p14:creationId xmlns:p14="http://schemas.microsoft.com/office/powerpoint/2010/main" val="3698871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8569" y="0"/>
            <a:ext cx="12200569" cy="6858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39811" y="0"/>
            <a:ext cx="11501993" cy="5706894"/>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sp>
        <p:nvSpPr>
          <p:cNvPr id="12" name="テキスト ボックス 1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106" y="5843497"/>
            <a:ext cx="1490878" cy="560129"/>
          </a:xfrm>
          <a:prstGeom prst="rect">
            <a:avLst/>
          </a:prstGeom>
        </p:spPr>
      </p:pic>
      <p:sp>
        <p:nvSpPr>
          <p:cNvPr id="7" name="テキスト ボックス 6"/>
          <p:cNvSpPr txBox="1"/>
          <p:nvPr/>
        </p:nvSpPr>
        <p:spPr>
          <a:xfrm>
            <a:off x="345003" y="275964"/>
            <a:ext cx="11501993" cy="2185214"/>
          </a:xfrm>
          <a:prstGeom prst="rect">
            <a:avLst/>
          </a:prstGeom>
          <a:noFill/>
        </p:spPr>
        <p:txBody>
          <a:bodyPr wrap="square" rtlCol="0">
            <a:spAutoFit/>
          </a:bodyPr>
          <a:lstStyle/>
          <a:p>
            <a:pPr algn="ctr"/>
            <a:r>
              <a:rPr lang="ja-JP" altLang="en-US" sz="2800" b="1" dirty="0" smtClean="0">
                <a:solidFill>
                  <a:schemeClr val="bg1"/>
                </a:solidFill>
                <a:latin typeface="Impact" panose="020B0806030902050204" pitchFamily="34" charset="0"/>
              </a:rPr>
              <a:t>このテキストは現実を“学ぶ”</a:t>
            </a:r>
            <a:r>
              <a:rPr lang="ja-JP" altLang="en-US" sz="2800" b="1" dirty="0">
                <a:solidFill>
                  <a:schemeClr val="bg1"/>
                </a:solidFill>
                <a:latin typeface="Impact" panose="020B0806030902050204" pitchFamily="34" charset="0"/>
              </a:rPr>
              <a:t>ため</a:t>
            </a:r>
            <a:r>
              <a:rPr lang="ja-JP" altLang="en-US" sz="2800" b="1" dirty="0" smtClean="0">
                <a:solidFill>
                  <a:schemeClr val="bg1"/>
                </a:solidFill>
                <a:latin typeface="Impact" panose="020B0806030902050204" pitchFamily="34" charset="0"/>
              </a:rPr>
              <a:t>の教材でもありますが</a:t>
            </a:r>
            <a:endParaRPr lang="en-US" altLang="ja-JP" sz="2800" b="1" dirty="0" smtClean="0">
              <a:solidFill>
                <a:schemeClr val="bg1"/>
              </a:solidFill>
              <a:latin typeface="Impact" panose="020B0806030902050204" pitchFamily="34" charset="0"/>
            </a:endParaRPr>
          </a:p>
          <a:p>
            <a:pPr algn="ctr"/>
            <a:r>
              <a:rPr lang="ja-JP" altLang="en-US" sz="2800" b="1" dirty="0" smtClean="0">
                <a:solidFill>
                  <a:schemeClr val="bg1"/>
                </a:solidFill>
                <a:latin typeface="Impact" panose="020B0806030902050204" pitchFamily="34" charset="0"/>
              </a:rPr>
              <a:t>それと同時に</a:t>
            </a:r>
            <a:endParaRPr lang="en-US" altLang="ja-JP" sz="2800" b="1" dirty="0" smtClean="0">
              <a:solidFill>
                <a:schemeClr val="bg1"/>
              </a:solidFill>
              <a:latin typeface="Impact" panose="020B0806030902050204" pitchFamily="34" charset="0"/>
            </a:endParaRPr>
          </a:p>
          <a:p>
            <a:pPr algn="ctr"/>
            <a:r>
              <a:rPr lang="ja-JP" altLang="en-US" sz="2800" b="1" dirty="0" smtClean="0">
                <a:solidFill>
                  <a:schemeClr val="bg1"/>
                </a:solidFill>
                <a:latin typeface="Impact" panose="020B0806030902050204" pitchFamily="34" charset="0"/>
              </a:rPr>
              <a:t>未来に向かって“考える”</a:t>
            </a:r>
            <a:r>
              <a:rPr lang="en-US" altLang="ja-JP" sz="2800" b="1" dirty="0" smtClean="0">
                <a:solidFill>
                  <a:schemeClr val="bg1"/>
                </a:solidFill>
                <a:latin typeface="Impact" panose="020B0806030902050204" pitchFamily="34" charset="0"/>
              </a:rPr>
              <a:t>+</a:t>
            </a:r>
            <a:r>
              <a:rPr lang="ja-JP" altLang="en-US" sz="2800" b="1" dirty="0" smtClean="0">
                <a:solidFill>
                  <a:schemeClr val="bg1"/>
                </a:solidFill>
                <a:latin typeface="Impact" panose="020B0806030902050204" pitchFamily="34" charset="0"/>
              </a:rPr>
              <a:t>“行動する”ための資料でもあります</a:t>
            </a:r>
            <a:endParaRPr lang="en-US" altLang="ja-JP" sz="2800" b="1" dirty="0" smtClean="0">
              <a:solidFill>
                <a:schemeClr val="bg1"/>
              </a:solidFill>
              <a:latin typeface="Impact" panose="020B0806030902050204" pitchFamily="34" charset="0"/>
            </a:endParaRPr>
          </a:p>
          <a:p>
            <a:pPr algn="ctr"/>
            <a:endParaRPr kumimoji="1" lang="en-US" altLang="ja-JP" sz="2000" b="1" dirty="0" smtClean="0">
              <a:solidFill>
                <a:schemeClr val="bg1"/>
              </a:solidFill>
              <a:latin typeface="Impact" panose="020B0806030902050204" pitchFamily="34" charset="0"/>
            </a:endParaRPr>
          </a:p>
          <a:p>
            <a:pPr algn="ctr"/>
            <a:r>
              <a:rPr kumimoji="1" lang="ja-JP" altLang="en-US" sz="2800" b="1" dirty="0" smtClean="0">
                <a:solidFill>
                  <a:schemeClr val="bg1"/>
                </a:solidFill>
                <a:latin typeface="Impact" panose="020B0806030902050204" pitchFamily="34" charset="0"/>
              </a:rPr>
              <a:t>それゆえ</a:t>
            </a:r>
            <a:r>
              <a:rPr lang="ja-JP" altLang="en-US" sz="2800" b="1" dirty="0" smtClean="0">
                <a:solidFill>
                  <a:schemeClr val="bg1"/>
                </a:solidFill>
                <a:latin typeface="Impact" panose="020B0806030902050204" pitchFamily="34" charset="0"/>
              </a:rPr>
              <a:t>に</a:t>
            </a:r>
            <a:r>
              <a:rPr kumimoji="1" lang="ja-JP" altLang="en-US" sz="2800" b="1" dirty="0" smtClean="0">
                <a:solidFill>
                  <a:schemeClr val="bg1"/>
                </a:solidFill>
                <a:latin typeface="Impact" panose="020B0806030902050204" pitchFamily="34" charset="0"/>
              </a:rPr>
              <a:t>、　　　　　　　　　　　　　　　　なのです</a:t>
            </a:r>
            <a:endParaRPr kumimoji="1" lang="ja-JP" altLang="en-US" sz="2800" b="1" dirty="0">
              <a:solidFill>
                <a:schemeClr val="bg1"/>
              </a:solidFill>
              <a:latin typeface="Impact" panose="020B0806030902050204" pitchFamily="34" charset="0"/>
            </a:endParaRPr>
          </a:p>
        </p:txBody>
      </p:sp>
      <p:sp>
        <p:nvSpPr>
          <p:cNvPr id="8" name="タイトル 1"/>
          <p:cNvSpPr>
            <a:spLocks noGrp="1"/>
          </p:cNvSpPr>
          <p:nvPr>
            <p:ph type="ctrTitle"/>
          </p:nvPr>
        </p:nvSpPr>
        <p:spPr>
          <a:xfrm>
            <a:off x="1524000" y="3323554"/>
            <a:ext cx="9144000" cy="2026650"/>
          </a:xfrm>
        </p:spPr>
        <p:txBody>
          <a:bodyPr anchor="t">
            <a:noAutofit/>
          </a:bodyPr>
          <a:lstStyle/>
          <a:p>
            <a:r>
              <a:rPr lang="ja-JP" altLang="en-US" sz="2800" b="1" dirty="0" smtClean="0">
                <a:solidFill>
                  <a:schemeClr val="bg1">
                    <a:lumMod val="95000"/>
                  </a:schemeClr>
                </a:solidFill>
                <a:latin typeface="Calibri" panose="020F0502020204030204" pitchFamily="34" charset="0"/>
                <a:cs typeface="Calibri" panose="020F0502020204030204" pitchFamily="34" charset="0"/>
              </a:rPr>
              <a:t>いつ行動するの</a:t>
            </a:r>
            <a:r>
              <a:rPr lang="en-US" altLang="ja-JP" sz="2800" b="1" dirty="0" smtClean="0">
                <a:solidFill>
                  <a:schemeClr val="bg1">
                    <a:lumMod val="95000"/>
                  </a:schemeClr>
                </a:solidFill>
                <a:latin typeface="Calibri" panose="020F0502020204030204" pitchFamily="34" charset="0"/>
                <a:cs typeface="Calibri" panose="020F0502020204030204" pitchFamily="34" charset="0"/>
              </a:rPr>
              <a:t>?</a:t>
            </a:r>
            <a:r>
              <a:rPr lang="ja-JP" altLang="en-US" sz="2800" b="1" dirty="0" smtClean="0">
                <a:solidFill>
                  <a:schemeClr val="bg1">
                    <a:lumMod val="95000"/>
                  </a:schemeClr>
                </a:solidFill>
                <a:latin typeface="Calibri" panose="020F0502020204030204" pitchFamily="34" charset="0"/>
                <a:cs typeface="Calibri" panose="020F0502020204030204" pitchFamily="34" charset="0"/>
              </a:rPr>
              <a:t>　・・・　今でしょ</a:t>
            </a:r>
            <a:r>
              <a:rPr lang="en-US" altLang="ja-JP" sz="2800" b="1" dirty="0" smtClean="0">
                <a:solidFill>
                  <a:schemeClr val="bg1">
                    <a:lumMod val="95000"/>
                  </a:schemeClr>
                </a:solidFill>
                <a:latin typeface="Calibri" panose="020F0502020204030204" pitchFamily="34" charset="0"/>
                <a:cs typeface="Calibri" panose="020F0502020204030204" pitchFamily="34" charset="0"/>
              </a:rPr>
              <a:t>!!!</a:t>
            </a:r>
            <a:br>
              <a:rPr lang="en-US" altLang="ja-JP" sz="2800" b="1" dirty="0" smtClean="0">
                <a:solidFill>
                  <a:schemeClr val="bg1">
                    <a:lumMod val="95000"/>
                  </a:schemeClr>
                </a:solidFill>
                <a:latin typeface="Calibri" panose="020F0502020204030204" pitchFamily="34" charset="0"/>
                <a:cs typeface="Calibri" panose="020F0502020204030204" pitchFamily="34" charset="0"/>
              </a:rPr>
            </a:br>
            <a:r>
              <a:rPr lang="en-US" altLang="ja-JP" sz="2800" b="1" dirty="0">
                <a:solidFill>
                  <a:schemeClr val="bg1">
                    <a:lumMod val="95000"/>
                  </a:schemeClr>
                </a:solidFill>
                <a:latin typeface="Calibri" panose="020F0502020204030204" pitchFamily="34" charset="0"/>
                <a:cs typeface="Calibri" panose="020F0502020204030204" pitchFamily="34" charset="0"/>
              </a:rPr>
              <a:t/>
            </a:r>
            <a:br>
              <a:rPr lang="en-US" altLang="ja-JP" sz="2800" b="1" dirty="0">
                <a:solidFill>
                  <a:schemeClr val="bg1">
                    <a:lumMod val="95000"/>
                  </a:schemeClr>
                </a:solidFill>
                <a:latin typeface="Calibri" panose="020F0502020204030204" pitchFamily="34" charset="0"/>
                <a:cs typeface="Calibri" panose="020F0502020204030204" pitchFamily="34" charset="0"/>
              </a:rPr>
            </a:br>
            <a:r>
              <a:rPr lang="ja-JP" altLang="en-US" sz="2800" b="1" dirty="0" smtClean="0">
                <a:solidFill>
                  <a:schemeClr val="bg1">
                    <a:lumMod val="95000"/>
                  </a:schemeClr>
                </a:solidFill>
                <a:latin typeface="Calibri" panose="020F0502020204030204" pitchFamily="34" charset="0"/>
                <a:cs typeface="Calibri" panose="020F0502020204030204" pitchFamily="34" charset="0"/>
              </a:rPr>
              <a:t>　 だれが行動するの</a:t>
            </a:r>
            <a:r>
              <a:rPr lang="en-US" altLang="ja-JP" sz="2800" b="1" dirty="0" smtClean="0">
                <a:solidFill>
                  <a:schemeClr val="bg1">
                    <a:lumMod val="95000"/>
                  </a:schemeClr>
                </a:solidFill>
                <a:latin typeface="Calibri" panose="020F0502020204030204" pitchFamily="34" charset="0"/>
                <a:cs typeface="Calibri" panose="020F0502020204030204" pitchFamily="34" charset="0"/>
              </a:rPr>
              <a:t>?</a:t>
            </a:r>
            <a:r>
              <a:rPr lang="ja-JP" altLang="en-US" sz="2800" b="1" dirty="0" smtClean="0">
                <a:solidFill>
                  <a:schemeClr val="bg1">
                    <a:lumMod val="95000"/>
                  </a:schemeClr>
                </a:solidFill>
                <a:latin typeface="Calibri" panose="020F0502020204030204" pitchFamily="34" charset="0"/>
                <a:cs typeface="Calibri" panose="020F0502020204030204" pitchFamily="34" charset="0"/>
              </a:rPr>
              <a:t>　・・・　“自分”で</a:t>
            </a:r>
            <a:r>
              <a:rPr lang="ja-JP" altLang="en-US" sz="2800" b="1" dirty="0" err="1" smtClean="0">
                <a:solidFill>
                  <a:schemeClr val="bg1">
                    <a:lumMod val="95000"/>
                  </a:schemeClr>
                </a:solidFill>
                <a:latin typeface="Calibri" panose="020F0502020204030204" pitchFamily="34" charset="0"/>
                <a:cs typeface="Calibri" panose="020F0502020204030204" pitchFamily="34" charset="0"/>
              </a:rPr>
              <a:t>しょ</a:t>
            </a:r>
            <a:r>
              <a:rPr lang="en-US" altLang="ja-JP" sz="2800" b="1" dirty="0" smtClean="0">
                <a:solidFill>
                  <a:schemeClr val="bg1">
                    <a:lumMod val="95000"/>
                  </a:schemeClr>
                </a:solidFill>
                <a:latin typeface="Calibri" panose="020F0502020204030204" pitchFamily="34" charset="0"/>
                <a:cs typeface="Calibri" panose="020F0502020204030204" pitchFamily="34" charset="0"/>
              </a:rPr>
              <a:t>!!!</a:t>
            </a:r>
            <a:br>
              <a:rPr lang="en-US" altLang="ja-JP" sz="2800" b="1" dirty="0" smtClean="0">
                <a:solidFill>
                  <a:schemeClr val="bg1">
                    <a:lumMod val="95000"/>
                  </a:schemeClr>
                </a:solidFill>
                <a:latin typeface="Calibri" panose="020F0502020204030204" pitchFamily="34" charset="0"/>
                <a:cs typeface="Calibri" panose="020F0502020204030204" pitchFamily="34" charset="0"/>
              </a:rPr>
            </a:br>
            <a:r>
              <a:rPr lang="en-US" altLang="ja-JP" sz="2800" b="1" dirty="0" smtClean="0">
                <a:solidFill>
                  <a:schemeClr val="bg1">
                    <a:lumMod val="95000"/>
                  </a:schemeClr>
                </a:solidFill>
                <a:latin typeface="Calibri" panose="020F0502020204030204" pitchFamily="34" charset="0"/>
                <a:cs typeface="Calibri" panose="020F0502020204030204" pitchFamily="34" charset="0"/>
              </a:rPr>
              <a:t/>
            </a:r>
            <a:br>
              <a:rPr lang="en-US" altLang="ja-JP" sz="2800" b="1" dirty="0" smtClean="0">
                <a:solidFill>
                  <a:schemeClr val="bg1">
                    <a:lumMod val="95000"/>
                  </a:schemeClr>
                </a:solidFill>
                <a:latin typeface="Calibri" panose="020F0502020204030204" pitchFamily="34" charset="0"/>
                <a:cs typeface="Calibri" panose="020F0502020204030204" pitchFamily="34" charset="0"/>
              </a:rPr>
            </a:br>
            <a:r>
              <a:rPr lang="ja-JP" altLang="en-US" sz="2800" b="1" dirty="0" smtClean="0">
                <a:solidFill>
                  <a:schemeClr val="bg1">
                    <a:lumMod val="95000"/>
                  </a:schemeClr>
                </a:solidFill>
                <a:latin typeface="Calibri" panose="020F0502020204030204" pitchFamily="34" charset="0"/>
                <a:cs typeface="Calibri" panose="020F0502020204030204" pitchFamily="34" charset="0"/>
              </a:rPr>
              <a:t>結果に </a:t>
            </a:r>
            <a:r>
              <a:rPr lang="en-US" altLang="ja-JP" sz="2800" b="1" dirty="0" smtClean="0">
                <a:solidFill>
                  <a:schemeClr val="bg1">
                    <a:lumMod val="95000"/>
                  </a:schemeClr>
                </a:solidFill>
                <a:latin typeface="Calibri" panose="020F0502020204030204" pitchFamily="34" charset="0"/>
                <a:cs typeface="Calibri" panose="020F0502020204030204" pitchFamily="34" charset="0"/>
              </a:rPr>
              <a:t>COMMIT </a:t>
            </a:r>
            <a:r>
              <a:rPr lang="ja-JP" altLang="en-US" sz="2800" b="1" dirty="0" smtClean="0">
                <a:solidFill>
                  <a:schemeClr val="bg1">
                    <a:lumMod val="95000"/>
                  </a:schemeClr>
                </a:solidFill>
                <a:latin typeface="Calibri" panose="020F0502020204030204" pitchFamily="34" charset="0"/>
                <a:cs typeface="Calibri" panose="020F0502020204030204" pitchFamily="34" charset="0"/>
              </a:rPr>
              <a:t>しよう～～</a:t>
            </a:r>
            <a:endParaRPr kumimoji="1" lang="ja-JP" altLang="en-US" sz="2800" b="1" dirty="0">
              <a:solidFill>
                <a:schemeClr val="bg1">
                  <a:lumMod val="95000"/>
                </a:schemeClr>
              </a:solidFill>
              <a:latin typeface="Calibri" panose="020F0502020204030204" pitchFamily="34" charset="0"/>
              <a:cs typeface="Calibri" panose="020F0502020204030204" pitchFamily="34" charset="0"/>
            </a:endParaRPr>
          </a:p>
        </p:txBody>
      </p:sp>
      <p:sp>
        <p:nvSpPr>
          <p:cNvPr id="2" name="テキスト ボックス 1"/>
          <p:cNvSpPr txBox="1"/>
          <p:nvPr/>
        </p:nvSpPr>
        <p:spPr>
          <a:xfrm>
            <a:off x="4376149" y="3103131"/>
            <a:ext cx="984565" cy="307777"/>
          </a:xfrm>
          <a:prstGeom prst="rect">
            <a:avLst/>
          </a:prstGeom>
          <a:noFill/>
        </p:spPr>
        <p:txBody>
          <a:bodyPr wrap="none" rtlCol="0">
            <a:spAutoFit/>
          </a:bodyPr>
          <a:lstStyle/>
          <a:p>
            <a:r>
              <a:rPr kumimoji="1" lang="ja-JP" altLang="en-US" sz="1400" dirty="0" smtClean="0">
                <a:solidFill>
                  <a:schemeClr val="bg1"/>
                </a:solidFill>
              </a:rPr>
              <a:t>ーや　るー</a:t>
            </a:r>
            <a:endParaRPr kumimoji="1" lang="ja-JP" altLang="en-US" sz="1400" dirty="0">
              <a:solidFill>
                <a:schemeClr val="bg1"/>
              </a:solidFill>
            </a:endParaRPr>
          </a:p>
        </p:txBody>
      </p:sp>
      <p:sp>
        <p:nvSpPr>
          <p:cNvPr id="11" name="テキスト ボックス 10"/>
          <p:cNvSpPr txBox="1"/>
          <p:nvPr/>
        </p:nvSpPr>
        <p:spPr>
          <a:xfrm>
            <a:off x="4376149" y="3870088"/>
            <a:ext cx="984565" cy="307777"/>
          </a:xfrm>
          <a:prstGeom prst="rect">
            <a:avLst/>
          </a:prstGeom>
          <a:noFill/>
        </p:spPr>
        <p:txBody>
          <a:bodyPr wrap="none" rtlCol="0">
            <a:spAutoFit/>
          </a:bodyPr>
          <a:lstStyle/>
          <a:p>
            <a:r>
              <a:rPr kumimoji="1" lang="ja-JP" altLang="en-US" sz="1400" dirty="0" smtClean="0">
                <a:solidFill>
                  <a:schemeClr val="bg1"/>
                </a:solidFill>
              </a:rPr>
              <a:t>ーや　るー</a:t>
            </a:r>
            <a:endParaRPr kumimoji="1" lang="ja-JP" altLang="en-US" sz="1400" dirty="0">
              <a:solidFill>
                <a:schemeClr val="bg1"/>
              </a:solidFill>
            </a:endParaRPr>
          </a:p>
        </p:txBody>
      </p:sp>
      <p:sp>
        <p:nvSpPr>
          <p:cNvPr id="4" name="テキスト ボックス 3"/>
          <p:cNvSpPr txBox="1"/>
          <p:nvPr/>
        </p:nvSpPr>
        <p:spPr>
          <a:xfrm>
            <a:off x="4547287" y="1903910"/>
            <a:ext cx="3645100" cy="523220"/>
          </a:xfrm>
          <a:prstGeom prst="rect">
            <a:avLst/>
          </a:prstGeom>
          <a:noFill/>
        </p:spPr>
        <p:txBody>
          <a:bodyPr wrap="none" rtlCol="0">
            <a:spAutoFit/>
          </a:bodyPr>
          <a:lstStyle/>
          <a:p>
            <a:r>
              <a:rPr lang="en-US" altLang="ja-JP" sz="2800" b="1" dirty="0">
                <a:solidFill>
                  <a:schemeClr val="bg1"/>
                </a:solidFill>
                <a:latin typeface="Impact" panose="020B0806030902050204" pitchFamily="34" charset="0"/>
              </a:rPr>
              <a:t>THE ROTARY MOTIVATION</a:t>
            </a:r>
            <a:endParaRPr kumimoji="1" lang="ja-JP" altLang="en-US" sz="2800" dirty="0"/>
          </a:p>
        </p:txBody>
      </p:sp>
      <p:sp>
        <p:nvSpPr>
          <p:cNvPr id="5" name="正方形/長方形 4"/>
          <p:cNvSpPr/>
          <p:nvPr/>
        </p:nvSpPr>
        <p:spPr>
          <a:xfrm>
            <a:off x="2586681" y="3055016"/>
            <a:ext cx="7018637" cy="2363421"/>
          </a:xfrm>
          <a:prstGeom prst="rect">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933950" y="5719536"/>
            <a:ext cx="6907855" cy="369332"/>
          </a:xfrm>
          <a:prstGeom prst="rect">
            <a:avLst/>
          </a:prstGeom>
          <a:noFill/>
        </p:spPr>
        <p:txBody>
          <a:bodyPr wrap="square" rtlCol="0">
            <a:spAutoFit/>
          </a:bodyPr>
          <a:lstStyle/>
          <a:p>
            <a:r>
              <a:rPr kumimoji="1" lang="ja-JP" altLang="en-US" dirty="0" smtClean="0">
                <a:solidFill>
                  <a:schemeClr val="accent6">
                    <a:lumMod val="50000"/>
                  </a:schemeClr>
                </a:solidFill>
              </a:rPr>
              <a:t>オリジナル作成者：第</a:t>
            </a:r>
            <a:r>
              <a:rPr kumimoji="1" lang="en-US" altLang="ja-JP" dirty="0" smtClean="0">
                <a:solidFill>
                  <a:schemeClr val="accent6">
                    <a:lumMod val="50000"/>
                  </a:schemeClr>
                </a:solidFill>
              </a:rPr>
              <a:t>2</a:t>
            </a:r>
            <a:r>
              <a:rPr kumimoji="1" lang="ja-JP" altLang="en-US" dirty="0" smtClean="0">
                <a:solidFill>
                  <a:schemeClr val="accent6">
                    <a:lumMod val="50000"/>
                  </a:schemeClr>
                </a:solidFill>
              </a:rPr>
              <a:t>地域ロータリーコ</a:t>
            </a:r>
            <a:r>
              <a:rPr kumimoji="1" lang="en-US" altLang="ja-JP" dirty="0" smtClean="0">
                <a:solidFill>
                  <a:schemeClr val="accent6">
                    <a:lumMod val="50000"/>
                  </a:schemeClr>
                </a:solidFill>
              </a:rPr>
              <a:t>―</a:t>
            </a:r>
            <a:r>
              <a:rPr kumimoji="1" lang="ja-JP" altLang="en-US" dirty="0" smtClean="0">
                <a:solidFill>
                  <a:schemeClr val="accent6">
                    <a:lumMod val="50000"/>
                  </a:schemeClr>
                </a:solidFill>
              </a:rPr>
              <a:t>ディネーター補佐　　関 邦則</a:t>
            </a:r>
            <a:endParaRPr kumimoji="1" lang="ja-JP" altLang="en-US" dirty="0">
              <a:solidFill>
                <a:schemeClr val="accent6">
                  <a:lumMod val="50000"/>
                </a:schemeClr>
              </a:solidFill>
            </a:endParaRPr>
          </a:p>
        </p:txBody>
      </p:sp>
      <p:sp>
        <p:nvSpPr>
          <p:cNvPr id="6" name="テキスト ボックス 5"/>
          <p:cNvSpPr txBox="1"/>
          <p:nvPr/>
        </p:nvSpPr>
        <p:spPr>
          <a:xfrm>
            <a:off x="7321550" y="6085286"/>
            <a:ext cx="4520254" cy="276999"/>
          </a:xfrm>
          <a:prstGeom prst="rect">
            <a:avLst/>
          </a:prstGeom>
          <a:noFill/>
        </p:spPr>
        <p:txBody>
          <a:bodyPr wrap="square" rtlCol="0">
            <a:spAutoFit/>
          </a:bodyPr>
          <a:lstStyle/>
          <a:p>
            <a:r>
              <a:rPr kumimoji="1" lang="en-US" altLang="ja-JP" sz="1200" dirty="0" smtClean="0">
                <a:solidFill>
                  <a:schemeClr val="accent6">
                    <a:lumMod val="50000"/>
                  </a:schemeClr>
                </a:solidFill>
              </a:rPr>
              <a:t>2600</a:t>
            </a:r>
            <a:r>
              <a:rPr kumimoji="1" lang="ja-JP" altLang="en-US" sz="1200" dirty="0" smtClean="0">
                <a:solidFill>
                  <a:schemeClr val="accent6">
                    <a:lumMod val="50000"/>
                  </a:schemeClr>
                </a:solidFill>
              </a:rPr>
              <a:t>地区研修リーダー</a:t>
            </a:r>
            <a:r>
              <a:rPr kumimoji="1" lang="en-US" altLang="ja-JP" sz="1200" dirty="0" smtClean="0">
                <a:solidFill>
                  <a:schemeClr val="accent6">
                    <a:lumMod val="50000"/>
                  </a:schemeClr>
                </a:solidFill>
              </a:rPr>
              <a:t>/</a:t>
            </a:r>
            <a:r>
              <a:rPr lang="ja-JP" altLang="en-US" sz="1200" dirty="0" smtClean="0">
                <a:solidFill>
                  <a:schemeClr val="accent6">
                    <a:lumMod val="50000"/>
                  </a:schemeClr>
                </a:solidFill>
              </a:rPr>
              <a:t>パストガバナー　</a:t>
            </a:r>
            <a:r>
              <a:rPr lang="en-US" altLang="ja-JP" sz="1200" dirty="0" err="1" smtClean="0">
                <a:solidFill>
                  <a:schemeClr val="accent6">
                    <a:lumMod val="50000"/>
                  </a:schemeClr>
                </a:solidFill>
              </a:rPr>
              <a:t>E-MAIL:kuniseki@avis.ne.jp</a:t>
            </a:r>
            <a:endParaRPr kumimoji="1" lang="en-US" altLang="ja-JP" sz="1200" dirty="0" smtClean="0">
              <a:solidFill>
                <a:schemeClr val="accent6">
                  <a:lumMod val="50000"/>
                </a:schemeClr>
              </a:solidFill>
            </a:endParaRPr>
          </a:p>
        </p:txBody>
      </p:sp>
    </p:spTree>
    <p:extLst>
      <p:ext uri="{BB962C8B-B14F-4D97-AF65-F5344CB8AC3E}">
        <p14:creationId xmlns:p14="http://schemas.microsoft.com/office/powerpoint/2010/main" val="893091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26998" y="681806"/>
            <a:ext cx="8294131" cy="369332"/>
          </a:xfrm>
          <a:prstGeom prst="rect">
            <a:avLst/>
          </a:prstGeom>
          <a:noFill/>
        </p:spPr>
        <p:txBody>
          <a:bodyPr wrap="square" rtlCol="0">
            <a:spAutoFit/>
          </a:bodyPr>
          <a:lstStyle/>
          <a:p>
            <a:r>
              <a:rPr lang="ja-JP" altLang="en-US" dirty="0" smtClean="0"/>
              <a:t>■ジェンダーギャップ指数（</a:t>
            </a:r>
            <a:r>
              <a:rPr lang="en-US" altLang="ja-JP" dirty="0" smtClean="0"/>
              <a:t>Gender </a:t>
            </a:r>
            <a:r>
              <a:rPr lang="en-US" altLang="ja-JP" dirty="0"/>
              <a:t>Gap Index</a:t>
            </a:r>
            <a:r>
              <a:rPr lang="ja-JP" altLang="en-US" dirty="0"/>
              <a:t>：</a:t>
            </a:r>
            <a:r>
              <a:rPr lang="en-US" altLang="ja-JP" dirty="0" smtClean="0"/>
              <a:t>GGI</a:t>
            </a:r>
            <a:r>
              <a:rPr lang="ja-JP" altLang="en-US" dirty="0" smtClean="0"/>
              <a:t>）ランキング</a:t>
            </a:r>
            <a:r>
              <a:rPr lang="en-US" altLang="ja-JP" dirty="0" smtClean="0"/>
              <a:t>2020</a:t>
            </a:r>
            <a:r>
              <a:rPr lang="en-US" altLang="ja-JP" dirty="0"/>
              <a:t>=</a:t>
            </a:r>
            <a:r>
              <a:rPr lang="en-US" altLang="ja-JP" dirty="0" smtClean="0"/>
              <a:t>2019</a:t>
            </a:r>
            <a:r>
              <a:rPr lang="ja-JP" altLang="en-US" dirty="0" smtClean="0"/>
              <a:t>年</a:t>
            </a:r>
            <a:r>
              <a:rPr lang="en-US" altLang="ja-JP" dirty="0" smtClean="0"/>
              <a:t>12</a:t>
            </a:r>
            <a:r>
              <a:rPr lang="ja-JP" altLang="en-US" dirty="0" smtClean="0"/>
              <a:t>月発表</a:t>
            </a:r>
            <a:endParaRPr lang="en-US" altLang="ja-JP" dirty="0" smtClean="0"/>
          </a:p>
        </p:txBody>
      </p:sp>
      <p:graphicFrame>
        <p:nvGraphicFramePr>
          <p:cNvPr id="3" name="表 2"/>
          <p:cNvGraphicFramePr>
            <a:graphicFrameLocks noGrp="1"/>
          </p:cNvGraphicFramePr>
          <p:nvPr>
            <p:extLst>
              <p:ext uri="{D42A27DB-BD31-4B8C-83A1-F6EECF244321}">
                <p14:modId xmlns:p14="http://schemas.microsoft.com/office/powerpoint/2010/main" val="174378408"/>
              </p:ext>
            </p:extLst>
          </p:nvPr>
        </p:nvGraphicFramePr>
        <p:xfrm>
          <a:off x="438538" y="1049691"/>
          <a:ext cx="7728431" cy="5530468"/>
        </p:xfrm>
        <a:graphic>
          <a:graphicData uri="http://schemas.openxmlformats.org/drawingml/2006/table">
            <a:tbl>
              <a:tblPr>
                <a:tableStyleId>{5C22544A-7EE6-4342-B048-85BDC9FD1C3A}</a:tableStyleId>
              </a:tblPr>
              <a:tblGrid>
                <a:gridCol w="284992"/>
                <a:gridCol w="903258"/>
                <a:gridCol w="365615"/>
                <a:gridCol w="64672"/>
                <a:gridCol w="282870"/>
                <a:gridCol w="905378"/>
                <a:gridCol w="365615"/>
                <a:gridCol w="64672"/>
                <a:gridCol w="287376"/>
                <a:gridCol w="900874"/>
                <a:gridCol w="365615"/>
                <a:gridCol w="78158"/>
                <a:gridCol w="285018"/>
                <a:gridCol w="733669"/>
                <a:gridCol w="365615"/>
                <a:gridCol w="72340"/>
                <a:gridCol w="299048"/>
                <a:gridCol w="725456"/>
                <a:gridCol w="378190"/>
              </a:tblGrid>
              <a:tr h="200390">
                <a:tc>
                  <a:txBody>
                    <a:bodyPr/>
                    <a:lstStyle/>
                    <a:p>
                      <a:pPr algn="ctr" fontAlgn="ctr"/>
                      <a:r>
                        <a:rPr lang="ja-JP" altLang="en-US" sz="800" b="1" u="none" strike="noStrike" dirty="0" smtClean="0">
                          <a:solidFill>
                            <a:schemeClr val="bg1"/>
                          </a:solidFill>
                          <a:effectLst/>
                        </a:rPr>
                        <a:t>ランク</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国名</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指数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ja-JP" altLang="en-US" sz="800" b="1" u="none" strike="noStrike" dirty="0">
                          <a:solidFill>
                            <a:schemeClr val="bg1"/>
                          </a:solidFill>
                          <a:effectLst/>
                        </a:rPr>
                        <a:t>ランク</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国名</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指数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l"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ja-JP" altLang="en-US" sz="800" b="1" u="none" strike="noStrike" dirty="0">
                          <a:solidFill>
                            <a:schemeClr val="bg1"/>
                          </a:solidFill>
                          <a:effectLst/>
                        </a:rPr>
                        <a:t>ランク</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国名</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指数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ja-JP" altLang="en-US" sz="800" b="1" u="none" strike="noStrike" dirty="0">
                          <a:solidFill>
                            <a:schemeClr val="bg1"/>
                          </a:solidFill>
                          <a:effectLst/>
                        </a:rPr>
                        <a:t>ランク</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国名</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指数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ja-JP" altLang="en-US" sz="800" b="1" u="none" strike="noStrike" dirty="0">
                          <a:solidFill>
                            <a:schemeClr val="bg1"/>
                          </a:solidFill>
                          <a:effectLst/>
                        </a:rPr>
                        <a:t>ランク</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国名</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指数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tx1">
                        <a:lumMod val="85000"/>
                        <a:lumOff val="15000"/>
                      </a:schemeClr>
                    </a:solidFill>
                  </a:tcPr>
                </a:tc>
              </a:tr>
              <a:tr h="182291">
                <a:tc>
                  <a:txBody>
                    <a:bodyPr/>
                    <a:lstStyle/>
                    <a:p>
                      <a:pPr algn="ctr" fontAlgn="ctr"/>
                      <a:r>
                        <a:rPr lang="en-US" altLang="ja-JP" sz="700" b="1" u="none" strike="noStrike" dirty="0">
                          <a:effectLst/>
                        </a:rPr>
                        <a:t>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アイスランド</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0.877</a:t>
                      </a:r>
                      <a:r>
                        <a:rPr lang="ja-JP" altLang="en-US" sz="700" b="1" u="none" strike="noStrike" dirty="0" smtClean="0">
                          <a:effectLst/>
                        </a:rPr>
                        <a:t>　</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32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ブルンジ</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0.745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63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スロバキア共和国</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0.718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94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アゼルバイジャン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0.687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ギアナ</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0.642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dirty="0">
                          <a:effectLst/>
                        </a:rPr>
                        <a:t>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ノルウェイ</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0.842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33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リトアニア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0.745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64</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イスラエル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0.718</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95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ブルネイ</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0.686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バヌアツ</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0.638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221335">
                <a:tc>
                  <a:txBody>
                    <a:bodyPr/>
                    <a:lstStyle/>
                    <a:p>
                      <a:pPr algn="ctr" fontAlgn="ctr"/>
                      <a:r>
                        <a:rPr lang="en-US" altLang="ja-JP" sz="700" b="1" u="none" strike="noStrike" dirty="0">
                          <a:effectLst/>
                        </a:rPr>
                        <a:t>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フィンランド</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0.832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34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オーストリア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0.744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65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ウガンダ</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0.717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96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カメルーン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0.686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パプア・ニューギニア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0.635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dirty="0">
                          <a:effectLst/>
                        </a:rPr>
                        <a:t>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スウェーデン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smtClean="0">
                          <a:effectLst/>
                        </a:rPr>
                        <a:t>0.820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35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ポルトガル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0.744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66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ペルー</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0.714</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97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リベリア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0.685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ナイジェリア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0.635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a:effectLst/>
                        </a:rPr>
                        <a:t>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ニカラグア</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0.804</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36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スロベニア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0.743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67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ベネズエラ</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0.713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98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アルメニア</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0.684</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ブルキナ・ファソ</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0.635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dirty="0">
                          <a:effectLst/>
                        </a:rPr>
                        <a:t>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ニュージーランド</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0.799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37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ウルグアイ</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0.737</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68</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タンザニア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0.713</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99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セネガル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0.684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130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トルコ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0.635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221335">
                <a:tc>
                  <a:txBody>
                    <a:bodyPr/>
                    <a:lstStyle/>
                    <a:p>
                      <a:pPr algn="ctr" fontAlgn="ctr"/>
                      <a:r>
                        <a:rPr lang="en-US" altLang="ja-JP" sz="700" b="1" u="none" strike="noStrike">
                          <a:effectLst/>
                        </a:rPr>
                        <a:t>7</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アイルランド</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0.798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38</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オランダ</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0.736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69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ボスニアヘルツェゴビナ</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0.712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パラグアイ</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0.683</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131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ブータン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0.635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dirty="0">
                          <a:effectLst/>
                        </a:rPr>
                        <a:t>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スペイン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0.795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39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セルビア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0.736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70</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北マケドニア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0.711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ネパール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smtClean="0">
                          <a:effectLst/>
                        </a:rPr>
                        <a:t>0.680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132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アルジェリア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0.634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a:effectLst/>
                        </a:rPr>
                        <a:t>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ルワンダ</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0.791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40</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ポーランド</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0.736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71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モンテネグロ</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0.710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スリランカ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0.680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133</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バーレーン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0.629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a:effectLst/>
                        </a:rPr>
                        <a:t>10</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ドイツ</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0.787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ジャマイカ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0.735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72</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カザフスタン</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smtClean="0">
                          <a:effectLst/>
                        </a:rPr>
                        <a:t>0.710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フィジー</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0.678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134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エジプト</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0.629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a:effectLst/>
                        </a:rPr>
                        <a:t>11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ラトビア</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0.785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42</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ボリビア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0.734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73</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ボツワナ</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0.709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マレーシア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0.677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135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カタール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0.629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a:effectLst/>
                        </a:rPr>
                        <a:t>12</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ナミビア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0.784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43</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ラオス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0.731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74</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ジョージア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0.708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ハンガリー</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0.677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136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ガンビア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0.628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dirty="0">
                          <a:effectLst/>
                        </a:rPr>
                        <a:t>13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コスタリカ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0.782</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44</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オーストラリア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0.731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75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タイ</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0.708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中国</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0.676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137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タジキスタン</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0.626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dirty="0">
                          <a:effectLst/>
                        </a:rPr>
                        <a:t>14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デンマーク</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0.782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ザンビア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0.731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76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イタリア</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0.707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ガーナ</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0.673</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138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ヨルダン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0.623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a:effectLst/>
                        </a:rPr>
                        <a:t>15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フランス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0.781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パナマ</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0.730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77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スリナム</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0.707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大韓民国</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0.672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139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マリ</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0.621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a:effectLst/>
                        </a:rPr>
                        <a:t>16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フィリピン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0.781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47</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ジンバブエ</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smtClean="0">
                          <a:effectLst/>
                        </a:rPr>
                        <a:t>0.730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78</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チェコ共和国</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0.706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109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ケニア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0.671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トーゴ</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0.615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a:effectLst/>
                        </a:rPr>
                        <a:t>17</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南アフリカ</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0.780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48</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エクアドル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0.729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79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モンゴル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0.706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ベリーズ</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0.671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モーリタニア</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0.614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54768">
                <a:tc>
                  <a:txBody>
                    <a:bodyPr/>
                    <a:lstStyle/>
                    <a:p>
                      <a:pPr algn="ctr" fontAlgn="ctr"/>
                      <a:r>
                        <a:rPr lang="en-US" altLang="ja-JP" sz="700" b="1" u="none" strike="noStrike">
                          <a:effectLst/>
                        </a:rPr>
                        <a:t>18</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スイス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0.779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49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ブルガリア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0.727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80</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エルサルバドル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0.706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シエラレオネ</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0.668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コートジボアール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0.606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a:effectLst/>
                        </a:rPr>
                        <a:t>19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カナダ</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0.772</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50</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バングラデッシュ</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0.726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81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ロシア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0.706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インド</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0.668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143</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モロッコ</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0.605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a:effectLst/>
                        </a:rPr>
                        <a:t>20</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アルバニア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0.769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51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ルクセンブルグ</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0.725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82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エチオピア</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0.705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グアテマラ</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0.666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オマーン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0.602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a:effectLst/>
                        </a:rPr>
                        <a:t>21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イギリス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0.767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52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カーボベルデ</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0.725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83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エスワティニ</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0.703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ミャンマー</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0.665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レバノン</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0.599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dirty="0">
                          <a:effectLst/>
                        </a:rPr>
                        <a:t>22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コロンビア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0.758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53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アメリカ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0.724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84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ギリシア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0.701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モーリシャス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0.665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サウジアラビア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0.599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dirty="0">
                          <a:effectLst/>
                        </a:rPr>
                        <a:t>23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モルドバ</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0.757</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54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シンガポール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0.724</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85</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インドネシア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0.700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マラウィ</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0.664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チャド</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0.596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dirty="0">
                          <a:effectLst/>
                        </a:rPr>
                        <a:t>24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トリニダードトバゴ</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0.756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55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ルーマニア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0.724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86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ドミニカ共和国</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smtClean="0">
                          <a:effectLst/>
                        </a:rPr>
                        <a:t>0.700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チモール</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0.662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イラン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0.584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dirty="0">
                          <a:effectLst/>
                        </a:rPr>
                        <a:t>25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メキシコ</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0.754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56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モザンビーク</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a:effectLst/>
                        </a:rPr>
                        <a:t>0.723</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87</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ベトナム</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0.700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アンゴラ</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0.660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149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コンゴ</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0.578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a:effectLst/>
                        </a:rPr>
                        <a:t>26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エストニア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0.751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57</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チリ</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0.723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88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レソト</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0.695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119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ベナン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0.658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150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シリア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0.567</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94331">
                <a:tc>
                  <a:txBody>
                    <a:bodyPr/>
                    <a:lstStyle/>
                    <a:p>
                      <a:pPr algn="ctr" fontAlgn="ctr"/>
                      <a:r>
                        <a:rPr lang="en-US" altLang="ja-JP" sz="700" b="1" u="none" strike="noStrike">
                          <a:effectLst/>
                        </a:rPr>
                        <a:t>27</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ベルギー</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0.750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58</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ホンデュラス</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0.722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89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カンボジア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0.694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アラブ首長国連邦</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0.655</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151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パキスタン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0.564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58193">
                <a:tc>
                  <a:txBody>
                    <a:bodyPr/>
                    <a:lstStyle/>
                    <a:p>
                      <a:pPr algn="ctr" fontAlgn="ctr"/>
                      <a:r>
                        <a:rPr lang="en-US" altLang="ja-JP" sz="700" b="1" u="none" strike="noStrike">
                          <a:effectLst/>
                        </a:rPr>
                        <a:t>28</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バルバドス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0.749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59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ウクライナ</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0.721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90</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マルタ</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0.693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solidFill>
                            <a:srgbClr val="FF0000"/>
                          </a:solidFill>
                          <a:effectLst/>
                        </a:rPr>
                        <a:t>121</a:t>
                      </a:r>
                      <a:endParaRPr lang="en-US" altLang="ja-JP" sz="7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l" fontAlgn="ctr"/>
                      <a:r>
                        <a:rPr lang="ja-JP" altLang="en-US" sz="700" b="1" u="none" strike="noStrike" dirty="0">
                          <a:solidFill>
                            <a:srgbClr val="FF0000"/>
                          </a:solidFill>
                          <a:effectLst/>
                        </a:rPr>
                        <a:t>日本</a:t>
                      </a:r>
                      <a:endParaRPr lang="ja-JP" altLang="en-US" sz="7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r" fontAlgn="ctr"/>
                      <a:r>
                        <a:rPr lang="en-US" altLang="ja-JP" sz="700" b="1" u="none" strike="noStrike" dirty="0">
                          <a:solidFill>
                            <a:srgbClr val="FF0000"/>
                          </a:solidFill>
                          <a:effectLst/>
                        </a:rPr>
                        <a:t>0.652</a:t>
                      </a:r>
                      <a:endParaRPr lang="en-US" altLang="ja-JP" sz="7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152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イラク</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smtClean="0">
                          <a:effectLst/>
                        </a:rPr>
                        <a:t>0.530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r>
              <a:tr h="167913">
                <a:tc>
                  <a:txBody>
                    <a:bodyPr/>
                    <a:lstStyle/>
                    <a:p>
                      <a:pPr algn="ctr" fontAlgn="ctr"/>
                      <a:r>
                        <a:rPr lang="en-US" altLang="ja-JP" sz="700" b="1" u="none" strike="noStrike">
                          <a:effectLst/>
                        </a:rPr>
                        <a:t>29</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ベラルーシ</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0.746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60</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クロアチア</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0.720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91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キプロス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0.692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クウェート</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smtClean="0">
                          <a:effectLst/>
                        </a:rPr>
                        <a:t>0.650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153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イエメン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0.494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r>
              <a:tr h="167913">
                <a:tc>
                  <a:txBody>
                    <a:bodyPr/>
                    <a:lstStyle/>
                    <a:p>
                      <a:pPr algn="ctr" fontAlgn="ctr"/>
                      <a:r>
                        <a:rPr lang="en-US" altLang="ja-JP" sz="700" b="1" u="none" strike="noStrike" dirty="0">
                          <a:effectLst/>
                        </a:rPr>
                        <a:t>30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アルゼンチン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0.746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a:effectLst/>
                        </a:rPr>
                        <a:t>61</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バハマ</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smtClean="0">
                          <a:effectLst/>
                        </a:rPr>
                        <a:t>0.720</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92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ブラジル</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dirty="0">
                          <a:effectLst/>
                        </a:rPr>
                        <a:t>0.691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モルディブ</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r>
                        <a:rPr lang="en-US" altLang="ja-JP" sz="700" b="1" u="none" strike="noStrike">
                          <a:effectLst/>
                        </a:rPr>
                        <a:t>0.646</a:t>
                      </a: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r>
              <a:tr h="167913">
                <a:tc>
                  <a:txBody>
                    <a:bodyPr/>
                    <a:lstStyle/>
                    <a:p>
                      <a:pPr algn="ctr" fontAlgn="ctr"/>
                      <a:r>
                        <a:rPr lang="en-US" altLang="ja-JP" sz="700" b="1" u="none" strike="noStrike" dirty="0">
                          <a:effectLst/>
                        </a:rPr>
                        <a:t>31</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キューバ</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0.746</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62</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a:effectLst/>
                        </a:rPr>
                        <a:t>マダガスカル</a:t>
                      </a:r>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0.719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93</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キルギス共和国</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0.689</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r>
                        <a:rPr lang="en-US" altLang="ja-JP" sz="700" b="1" u="none" strike="noStrike" dirty="0">
                          <a:effectLst/>
                        </a:rPr>
                        <a:t>124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60000"/>
                        <a:lumOff val="40000"/>
                      </a:schemeClr>
                    </a:solidFill>
                  </a:tcPr>
                </a:tc>
                <a:tc>
                  <a:txBody>
                    <a:bodyPr/>
                    <a:lstStyle/>
                    <a:p>
                      <a:pPr algn="l" fontAlgn="ctr"/>
                      <a:r>
                        <a:rPr lang="ja-JP" altLang="en-US" sz="700" b="1" u="none" strike="noStrike" dirty="0">
                          <a:effectLst/>
                        </a:rPr>
                        <a:t>チュニジア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r>
                        <a:rPr lang="en-US" altLang="ja-JP" sz="700" b="1" u="none" strike="noStrike" dirty="0">
                          <a:effectLst/>
                        </a:rPr>
                        <a:t>0.644</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ct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c>
                  <a:txBody>
                    <a:bodyPr/>
                    <a:lstStyle/>
                    <a:p>
                      <a:pPr algn="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38" marR="3638" marT="3638" marB="0" anchor="ctr">
                    <a:noFill/>
                  </a:tcPr>
                </a:tc>
              </a:tr>
            </a:tbl>
          </a:graphicData>
        </a:graphic>
      </p:graphicFrame>
      <p:sp>
        <p:nvSpPr>
          <p:cNvPr id="17" name="テキスト ボックス 16"/>
          <p:cNvSpPr txBox="1"/>
          <p:nvPr/>
        </p:nvSpPr>
        <p:spPr>
          <a:xfrm>
            <a:off x="4703631" y="121155"/>
            <a:ext cx="2784737" cy="523220"/>
          </a:xfrm>
          <a:prstGeom prst="rect">
            <a:avLst/>
          </a:prstGeom>
          <a:noFill/>
        </p:spPr>
        <p:txBody>
          <a:bodyPr wrap="none" rtlCol="0">
            <a:spAutoFit/>
          </a:bodyPr>
          <a:lstStyle/>
          <a:p>
            <a:r>
              <a:rPr lang="ja-JP" altLang="en-US" sz="2800" dirty="0" smtClean="0"/>
              <a:t>女性のポジション</a:t>
            </a:r>
            <a:endParaRPr kumimoji="1" lang="ja-JP" altLang="en-US" sz="2800" dirty="0"/>
          </a:p>
        </p:txBody>
      </p:sp>
      <p:cxnSp>
        <p:nvCxnSpPr>
          <p:cNvPr id="18" name="直線コネクタ 17"/>
          <p:cNvCxnSpPr/>
          <p:nvPr/>
        </p:nvCxnSpPr>
        <p:spPr>
          <a:xfrm flipV="1">
            <a:off x="127000" y="644375"/>
            <a:ext cx="11887200" cy="1020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8304" y="188843"/>
            <a:ext cx="1045896" cy="392948"/>
          </a:xfrm>
          <a:prstGeom prst="rect">
            <a:avLst/>
          </a:prstGeom>
        </p:spPr>
      </p:pic>
      <p:sp>
        <p:nvSpPr>
          <p:cNvPr id="22" name="テキスト ボックス 2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4" name="テキスト ボックス 13"/>
          <p:cNvSpPr txBox="1"/>
          <p:nvPr/>
        </p:nvSpPr>
        <p:spPr>
          <a:xfrm>
            <a:off x="361778" y="198099"/>
            <a:ext cx="595035" cy="646331"/>
          </a:xfrm>
          <a:prstGeom prst="rect">
            <a:avLst/>
          </a:prstGeom>
          <a:noFill/>
        </p:spPr>
        <p:txBody>
          <a:bodyPr wrap="none" rtlCol="0">
            <a:spAutoFit/>
          </a:bodyPr>
          <a:lstStyle/>
          <a:p>
            <a:r>
              <a:rPr kumimoji="1" lang="en-US" altLang="ja-JP" dirty="0" smtClean="0"/>
              <a:t>S-01</a:t>
            </a:r>
          </a:p>
          <a:p>
            <a:endParaRPr kumimoji="1" lang="en-US" altLang="ja-JP" dirty="0" smtClean="0"/>
          </a:p>
        </p:txBody>
      </p:sp>
      <p:sp>
        <p:nvSpPr>
          <p:cNvPr id="9" name="テキスト ボックス 8"/>
          <p:cNvSpPr txBox="1"/>
          <p:nvPr/>
        </p:nvSpPr>
        <p:spPr>
          <a:xfrm>
            <a:off x="9717876" y="6511751"/>
            <a:ext cx="2295707"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smtClean="0"/>
              <a:t>出典は世界経済フォーラムレポート</a:t>
            </a:r>
            <a:endParaRPr kumimoji="1" lang="ja-JP" altLang="en-US" sz="1100" dirty="0"/>
          </a:p>
        </p:txBody>
      </p:sp>
      <p:sp>
        <p:nvSpPr>
          <p:cNvPr id="4" name="テキスト ボックス 3"/>
          <p:cNvSpPr txBox="1"/>
          <p:nvPr/>
        </p:nvSpPr>
        <p:spPr>
          <a:xfrm>
            <a:off x="8166970" y="1032049"/>
            <a:ext cx="3846614" cy="5401479"/>
          </a:xfrm>
          <a:prstGeom prst="rect">
            <a:avLst/>
          </a:prstGeom>
          <a:noFill/>
        </p:spPr>
        <p:txBody>
          <a:bodyPr wrap="square" rtlCol="0">
            <a:spAutoFit/>
          </a:bodyPr>
          <a:lstStyle/>
          <a:p>
            <a:r>
              <a:rPr kumimoji="1" lang="ja-JP" altLang="en-US" sz="1500" dirty="0" smtClean="0"/>
              <a:t>世界経済フォーラム（スイス）が発表している</a:t>
            </a:r>
            <a:endParaRPr kumimoji="1" lang="en-US" altLang="ja-JP" sz="1500" dirty="0" smtClean="0"/>
          </a:p>
          <a:p>
            <a:r>
              <a:rPr kumimoji="1" lang="ja-JP" altLang="en-US" sz="1500" dirty="0" smtClean="0"/>
              <a:t>世界ジェンダーギャップレポート</a:t>
            </a:r>
            <a:r>
              <a:rPr kumimoji="1" lang="en-US" altLang="ja-JP" sz="1500" dirty="0" smtClean="0"/>
              <a:t>2020</a:t>
            </a:r>
            <a:r>
              <a:rPr lang="ja-JP" altLang="en-US" sz="1500" dirty="0" smtClean="0"/>
              <a:t>の総合ランキングを見ると、</a:t>
            </a:r>
            <a:r>
              <a:rPr kumimoji="1" lang="ja-JP" altLang="en-US" sz="1500" dirty="0" smtClean="0"/>
              <a:t>日本は男女格差指数</a:t>
            </a:r>
            <a:r>
              <a:rPr kumimoji="1" lang="en-US" altLang="ja-JP" sz="1500" dirty="0" smtClean="0"/>
              <a:t>0.652</a:t>
            </a:r>
            <a:r>
              <a:rPr kumimoji="1" lang="ja-JP" altLang="en-US" sz="1500" dirty="0" smtClean="0"/>
              <a:t>で、</a:t>
            </a:r>
            <a:r>
              <a:rPr kumimoji="1" lang="en-US" altLang="ja-JP" sz="1500" dirty="0" smtClean="0"/>
              <a:t>153</a:t>
            </a:r>
            <a:r>
              <a:rPr kumimoji="1" lang="ja-JP" altLang="en-US" sz="1500" dirty="0" smtClean="0"/>
              <a:t>ヵ国中の</a:t>
            </a:r>
            <a:r>
              <a:rPr kumimoji="1" lang="en-US" altLang="ja-JP" sz="1500" dirty="0" smtClean="0"/>
              <a:t>121</a:t>
            </a:r>
            <a:r>
              <a:rPr kumimoji="1" lang="ja-JP" altLang="en-US" sz="1500" dirty="0" smtClean="0"/>
              <a:t>位</a:t>
            </a:r>
            <a:r>
              <a:rPr lang="ja-JP" altLang="en-US" sz="1500" dirty="0" smtClean="0"/>
              <a:t>となっている。</a:t>
            </a:r>
            <a:endParaRPr lang="en-US" altLang="ja-JP" sz="1500" dirty="0" smtClean="0"/>
          </a:p>
          <a:p>
            <a:r>
              <a:rPr lang="ja-JP" altLang="en-US" sz="1500" dirty="0" smtClean="0"/>
              <a:t>前回の</a:t>
            </a:r>
            <a:r>
              <a:rPr lang="en-US" altLang="ja-JP" sz="1500" dirty="0" smtClean="0"/>
              <a:t>110</a:t>
            </a:r>
            <a:r>
              <a:rPr lang="ja-JP" altLang="en-US" sz="1500" dirty="0" smtClean="0"/>
              <a:t>位から</a:t>
            </a:r>
            <a:r>
              <a:rPr lang="en-US" altLang="ja-JP" sz="1500" dirty="0" smtClean="0"/>
              <a:t>11</a:t>
            </a:r>
            <a:r>
              <a:rPr lang="ja-JP" altLang="en-US" sz="1500" dirty="0" smtClean="0"/>
              <a:t>ランク後退している。</a:t>
            </a:r>
            <a:endParaRPr lang="en-US" altLang="ja-JP" sz="1500" dirty="0" smtClean="0"/>
          </a:p>
          <a:p>
            <a:r>
              <a:rPr lang="en-US" altLang="ja-JP" sz="1500" dirty="0" smtClean="0"/>
              <a:t>G7</a:t>
            </a:r>
            <a:r>
              <a:rPr lang="ja-JP" altLang="en-US" sz="1500" dirty="0" smtClean="0"/>
              <a:t>の中で</a:t>
            </a:r>
            <a:r>
              <a:rPr kumimoji="1" lang="ja-JP" altLang="en-US" sz="1500" dirty="0" smtClean="0"/>
              <a:t>は最下位となっている。</a:t>
            </a:r>
            <a:endParaRPr kumimoji="1" lang="en-US" altLang="ja-JP" sz="1500" dirty="0" smtClean="0"/>
          </a:p>
          <a:p>
            <a:r>
              <a:rPr kumimoji="1" lang="ja-JP" altLang="en-US" sz="1500" dirty="0" smtClean="0"/>
              <a:t>ちなみ</a:t>
            </a:r>
            <a:r>
              <a:rPr lang="ja-JP" altLang="en-US" sz="1500" dirty="0" smtClean="0"/>
              <a:t>に、</a:t>
            </a:r>
            <a:endParaRPr lang="en-US" altLang="ja-JP" sz="1500" dirty="0" smtClean="0"/>
          </a:p>
          <a:p>
            <a:r>
              <a:rPr lang="ja-JP" altLang="en-US" sz="1500" dirty="0"/>
              <a:t>　</a:t>
            </a:r>
            <a:r>
              <a:rPr lang="en-US" altLang="ja-JP" sz="1500" dirty="0" smtClean="0"/>
              <a:t>1</a:t>
            </a:r>
            <a:r>
              <a:rPr lang="ja-JP" altLang="en-US" sz="1500" dirty="0" smtClean="0"/>
              <a:t>位</a:t>
            </a:r>
            <a:r>
              <a:rPr lang="en-US" altLang="ja-JP" sz="1500" dirty="0" smtClean="0"/>
              <a:t>=</a:t>
            </a:r>
            <a:r>
              <a:rPr lang="ja-JP" altLang="en-US" sz="1500" dirty="0" smtClean="0"/>
              <a:t>アイスランド（</a:t>
            </a:r>
            <a:r>
              <a:rPr lang="en-US" altLang="ja-JP" sz="1500" dirty="0" smtClean="0"/>
              <a:t>11</a:t>
            </a:r>
            <a:r>
              <a:rPr lang="ja-JP" altLang="en-US" sz="1500" dirty="0" smtClean="0"/>
              <a:t>年連続）</a:t>
            </a:r>
            <a:endParaRPr lang="en-US" altLang="ja-JP" sz="1500" dirty="0" smtClean="0"/>
          </a:p>
          <a:p>
            <a:r>
              <a:rPr lang="ja-JP" altLang="en-US" sz="1500" dirty="0" smtClean="0"/>
              <a:t>　</a:t>
            </a:r>
            <a:r>
              <a:rPr lang="en-US" altLang="ja-JP" sz="1500" dirty="0" smtClean="0"/>
              <a:t>2</a:t>
            </a:r>
            <a:r>
              <a:rPr lang="ja-JP" altLang="en-US" sz="1500" dirty="0" smtClean="0"/>
              <a:t>位</a:t>
            </a:r>
            <a:r>
              <a:rPr lang="en-US" altLang="ja-JP" sz="1500" dirty="0" smtClean="0"/>
              <a:t>=</a:t>
            </a:r>
            <a:r>
              <a:rPr lang="ja-JP" altLang="en-US" sz="1500" dirty="0" smtClean="0"/>
              <a:t>ノルウェイ</a:t>
            </a:r>
            <a:endParaRPr lang="en-US" altLang="ja-JP" sz="1500" dirty="0" smtClean="0"/>
          </a:p>
          <a:p>
            <a:r>
              <a:rPr lang="ja-JP" altLang="en-US" sz="1500" dirty="0" smtClean="0"/>
              <a:t>　</a:t>
            </a:r>
            <a:r>
              <a:rPr lang="en-US" altLang="ja-JP" sz="1500" dirty="0" smtClean="0"/>
              <a:t>3</a:t>
            </a:r>
            <a:r>
              <a:rPr lang="ja-JP" altLang="en-US" sz="1500" dirty="0" smtClean="0"/>
              <a:t>位</a:t>
            </a:r>
            <a:r>
              <a:rPr lang="en-US" altLang="ja-JP" sz="1500" dirty="0" smtClean="0"/>
              <a:t>=</a:t>
            </a:r>
            <a:r>
              <a:rPr kumimoji="1" lang="ja-JP" altLang="en-US" sz="1500" dirty="0" smtClean="0"/>
              <a:t>フィンランド</a:t>
            </a:r>
            <a:endParaRPr kumimoji="1" lang="en-US" altLang="ja-JP" sz="1500" dirty="0" smtClean="0"/>
          </a:p>
          <a:p>
            <a:r>
              <a:rPr kumimoji="1" lang="ja-JP" altLang="en-US" sz="1500" dirty="0" smtClean="0"/>
              <a:t>　</a:t>
            </a:r>
            <a:r>
              <a:rPr kumimoji="1" lang="en-US" altLang="ja-JP" sz="1500" dirty="0" smtClean="0"/>
              <a:t>4</a:t>
            </a:r>
            <a:r>
              <a:rPr kumimoji="1" lang="ja-JP" altLang="en-US" sz="1500" dirty="0" smtClean="0"/>
              <a:t>位</a:t>
            </a:r>
            <a:r>
              <a:rPr kumimoji="1" lang="en-US" altLang="ja-JP" sz="1500" dirty="0" smtClean="0"/>
              <a:t>=</a:t>
            </a:r>
            <a:r>
              <a:rPr kumimoji="1" lang="ja-JP" altLang="en-US" sz="1500" dirty="0" smtClean="0"/>
              <a:t>スウェーデン</a:t>
            </a:r>
            <a:endParaRPr kumimoji="1" lang="en-US" altLang="ja-JP" sz="1500" dirty="0" smtClean="0"/>
          </a:p>
          <a:p>
            <a:r>
              <a:rPr lang="ja-JP" altLang="en-US" sz="1500" dirty="0"/>
              <a:t>　</a:t>
            </a:r>
            <a:r>
              <a:rPr lang="en-US" altLang="ja-JP" sz="1500" dirty="0" smtClean="0"/>
              <a:t>5</a:t>
            </a:r>
            <a:r>
              <a:rPr lang="ja-JP" altLang="en-US" sz="1500" dirty="0" smtClean="0"/>
              <a:t>位</a:t>
            </a:r>
            <a:r>
              <a:rPr lang="en-US" altLang="ja-JP" sz="1500" dirty="0" smtClean="0"/>
              <a:t>=</a:t>
            </a:r>
            <a:r>
              <a:rPr lang="ja-JP" altLang="en-US" sz="1500" dirty="0" smtClean="0"/>
              <a:t>ニカラグア</a:t>
            </a:r>
            <a:endParaRPr lang="en-US" altLang="ja-JP" sz="1500" dirty="0" smtClean="0"/>
          </a:p>
          <a:p>
            <a:endParaRPr lang="en-US" altLang="ja-JP" sz="1500" dirty="0" smtClean="0"/>
          </a:p>
          <a:p>
            <a:r>
              <a:rPr lang="ja-JP" altLang="en-US" sz="1500" dirty="0" smtClean="0"/>
              <a:t>この指数算出の指標</a:t>
            </a:r>
            <a:endParaRPr lang="en-US" altLang="ja-JP" sz="1500" dirty="0" smtClean="0"/>
          </a:p>
          <a:p>
            <a:r>
              <a:rPr lang="ja-JP" altLang="en-US" sz="1500" dirty="0" smtClean="0"/>
              <a:t>　「</a:t>
            </a:r>
            <a:r>
              <a:rPr lang="ja-JP" altLang="en-US" sz="1500" dirty="0"/>
              <a:t>ジェンダー間の</a:t>
            </a:r>
            <a:r>
              <a:rPr lang="ja-JP" altLang="en-US" sz="1500" dirty="0" smtClean="0"/>
              <a:t>経済的参加度</a:t>
            </a:r>
            <a:r>
              <a:rPr lang="ja-JP" altLang="en-US" sz="1500" dirty="0"/>
              <a:t>および機会</a:t>
            </a:r>
            <a:r>
              <a:rPr lang="ja-JP" altLang="en-US" sz="1500" dirty="0" smtClean="0"/>
              <a:t>」</a:t>
            </a:r>
            <a:endParaRPr lang="en-US" altLang="ja-JP" sz="1500" dirty="0" smtClean="0"/>
          </a:p>
          <a:p>
            <a:r>
              <a:rPr lang="ja-JP" altLang="en-US" sz="1500" dirty="0"/>
              <a:t>　</a:t>
            </a:r>
            <a:r>
              <a:rPr lang="ja-JP" altLang="en-US" sz="1500" dirty="0" smtClean="0"/>
              <a:t>「教育達成度」</a:t>
            </a:r>
            <a:endParaRPr lang="en-US" altLang="ja-JP" sz="1500" dirty="0" smtClean="0"/>
          </a:p>
          <a:p>
            <a:r>
              <a:rPr lang="ja-JP" altLang="en-US" sz="1500" dirty="0" smtClean="0"/>
              <a:t>　「</a:t>
            </a:r>
            <a:r>
              <a:rPr lang="ja-JP" altLang="en-US" sz="1500" dirty="0"/>
              <a:t>健康と</a:t>
            </a:r>
            <a:r>
              <a:rPr lang="ja-JP" altLang="en-US" sz="1500" dirty="0" smtClean="0"/>
              <a:t>生存」</a:t>
            </a:r>
            <a:endParaRPr lang="en-US" altLang="ja-JP" sz="1500" dirty="0" smtClean="0"/>
          </a:p>
          <a:p>
            <a:r>
              <a:rPr lang="ja-JP" altLang="en-US" sz="1500" dirty="0" smtClean="0"/>
              <a:t>　「政治的エンパワーメント」</a:t>
            </a:r>
            <a:endParaRPr lang="en-US" altLang="ja-JP" sz="1500" dirty="0" smtClean="0"/>
          </a:p>
          <a:p>
            <a:r>
              <a:rPr lang="ja-JP" altLang="en-US" sz="1500" dirty="0" smtClean="0"/>
              <a:t>日本は、読み書き能力</a:t>
            </a:r>
            <a:r>
              <a:rPr lang="ja-JP" altLang="en-US" sz="1500" dirty="0"/>
              <a:t>、</a:t>
            </a:r>
            <a:r>
              <a:rPr lang="ja-JP" altLang="en-US" sz="1500" dirty="0" smtClean="0"/>
              <a:t>初等教育（小学校</a:t>
            </a:r>
            <a:r>
              <a:rPr lang="ja-JP" altLang="en-US" sz="1500" dirty="0"/>
              <a:t>）</a:t>
            </a:r>
            <a:r>
              <a:rPr lang="ja-JP" altLang="en-US" sz="1500" dirty="0" smtClean="0"/>
              <a:t>、</a:t>
            </a:r>
            <a:endParaRPr lang="en-US" altLang="ja-JP" sz="1500" dirty="0" smtClean="0"/>
          </a:p>
          <a:p>
            <a:r>
              <a:rPr lang="ja-JP" altLang="en-US" sz="1500" dirty="0" smtClean="0"/>
              <a:t>出生率の</a:t>
            </a:r>
            <a:r>
              <a:rPr lang="ja-JP" altLang="en-US" sz="1500" dirty="0"/>
              <a:t>分野</a:t>
            </a:r>
            <a:r>
              <a:rPr lang="ja-JP" altLang="en-US" sz="1500" dirty="0" smtClean="0"/>
              <a:t>では</a:t>
            </a:r>
            <a:r>
              <a:rPr lang="en-US" altLang="ja-JP" sz="1500" dirty="0" smtClean="0"/>
              <a:t>1</a:t>
            </a:r>
            <a:r>
              <a:rPr lang="ja-JP" altLang="en-US" sz="1500" dirty="0" smtClean="0"/>
              <a:t>位だが、中等教育</a:t>
            </a:r>
            <a:r>
              <a:rPr lang="ja-JP" altLang="en-US" sz="1500" dirty="0"/>
              <a:t>（</a:t>
            </a:r>
            <a:r>
              <a:rPr lang="ja-JP" altLang="en-US" sz="1500" dirty="0" smtClean="0"/>
              <a:t>中学</a:t>
            </a:r>
            <a:endParaRPr lang="en-US" altLang="ja-JP" sz="1500" dirty="0" smtClean="0"/>
          </a:p>
          <a:p>
            <a:r>
              <a:rPr lang="ja-JP" altLang="en-US" sz="1500" dirty="0" smtClean="0"/>
              <a:t>校</a:t>
            </a:r>
            <a:r>
              <a:rPr lang="ja-JP" altLang="en-US" sz="1500" dirty="0"/>
              <a:t>・</a:t>
            </a:r>
            <a:r>
              <a:rPr lang="ja-JP" altLang="en-US" sz="1500" dirty="0" smtClean="0"/>
              <a:t>高校</a:t>
            </a:r>
            <a:r>
              <a:rPr lang="ja-JP" altLang="en-US" sz="1500" dirty="0"/>
              <a:t>）</a:t>
            </a:r>
            <a:r>
              <a:rPr lang="ja-JP" altLang="en-US" sz="1500" dirty="0" smtClean="0"/>
              <a:t>、高等教育（</a:t>
            </a:r>
            <a:r>
              <a:rPr lang="ja-JP" altLang="en-US" sz="1500" dirty="0"/>
              <a:t>大学・</a:t>
            </a:r>
            <a:r>
              <a:rPr lang="ja-JP" altLang="en-US" sz="1500" dirty="0" smtClean="0"/>
              <a:t>大学院</a:t>
            </a:r>
            <a:r>
              <a:rPr lang="ja-JP" altLang="en-US" sz="1500" dirty="0"/>
              <a:t>）、</a:t>
            </a:r>
            <a:r>
              <a:rPr lang="ja-JP" altLang="en-US" sz="1500" dirty="0" smtClean="0"/>
              <a:t>労働所</a:t>
            </a:r>
            <a:endParaRPr lang="en-US" altLang="ja-JP" sz="1500" dirty="0" smtClean="0"/>
          </a:p>
          <a:p>
            <a:r>
              <a:rPr lang="ja-JP" altLang="en-US" sz="1500" dirty="0" smtClean="0"/>
              <a:t>得</a:t>
            </a:r>
            <a:r>
              <a:rPr lang="ja-JP" altLang="en-US" sz="1500" dirty="0"/>
              <a:t>、</a:t>
            </a:r>
            <a:r>
              <a:rPr lang="ja-JP" altLang="en-US" sz="1500" dirty="0" smtClean="0"/>
              <a:t>政治家・経営管理職</a:t>
            </a:r>
            <a:r>
              <a:rPr lang="ja-JP" altLang="en-US" sz="1500" dirty="0"/>
              <a:t>、</a:t>
            </a:r>
            <a:r>
              <a:rPr lang="ja-JP" altLang="en-US" sz="1500" dirty="0" smtClean="0"/>
              <a:t>教授</a:t>
            </a:r>
            <a:r>
              <a:rPr lang="ja-JP" altLang="en-US" sz="1500" dirty="0"/>
              <a:t>・</a:t>
            </a:r>
            <a:r>
              <a:rPr lang="ja-JP" altLang="en-US" sz="1500" dirty="0" smtClean="0"/>
              <a:t>専門</a:t>
            </a:r>
            <a:r>
              <a:rPr lang="ja-JP" altLang="en-US" sz="1500" dirty="0"/>
              <a:t>職</a:t>
            </a:r>
            <a:r>
              <a:rPr lang="ja-JP" altLang="en-US" sz="1500" dirty="0" smtClean="0"/>
              <a:t>、国会</a:t>
            </a:r>
            <a:endParaRPr lang="en-US" altLang="ja-JP" sz="1500" dirty="0" smtClean="0"/>
          </a:p>
          <a:p>
            <a:r>
              <a:rPr lang="ja-JP" altLang="en-US" sz="1500" dirty="0" smtClean="0"/>
              <a:t>議員数では男女格差</a:t>
            </a:r>
            <a:r>
              <a:rPr kumimoji="1" lang="ja-JP" altLang="en-US" sz="1500" dirty="0" smtClean="0"/>
              <a:t>が大きいとされている。</a:t>
            </a:r>
            <a:endParaRPr kumimoji="1" lang="ja-JP" altLang="en-US" sz="1500" dirty="0"/>
          </a:p>
        </p:txBody>
      </p:sp>
      <p:sp>
        <p:nvSpPr>
          <p:cNvPr id="6" name="テキスト ボックス 5"/>
          <p:cNvSpPr txBox="1"/>
          <p:nvPr/>
        </p:nvSpPr>
        <p:spPr>
          <a:xfrm>
            <a:off x="10075480" y="2936835"/>
            <a:ext cx="1415772" cy="646331"/>
          </a:xfrm>
          <a:prstGeom prst="rect">
            <a:avLst/>
          </a:prstGeom>
          <a:noFill/>
          <a:ln>
            <a:solidFill>
              <a:schemeClr val="accent1"/>
            </a:solidFill>
          </a:ln>
        </p:spPr>
        <p:txBody>
          <a:bodyPr wrap="none" rtlCol="0">
            <a:spAutoFit/>
          </a:bodyPr>
          <a:lstStyle/>
          <a:p>
            <a:r>
              <a:rPr kumimoji="1" lang="ja-JP" altLang="en-US" sz="1200" dirty="0" smtClean="0"/>
              <a:t>北欧は福祉充実の</a:t>
            </a:r>
            <a:endParaRPr kumimoji="1" lang="en-US" altLang="ja-JP" sz="1200" dirty="0" smtClean="0"/>
          </a:p>
          <a:p>
            <a:r>
              <a:rPr kumimoji="1" lang="ja-JP" altLang="en-US" sz="1200" dirty="0" smtClean="0"/>
              <a:t>ため税金が高く女</a:t>
            </a:r>
            <a:endParaRPr kumimoji="1" lang="en-US" altLang="ja-JP" sz="1200" dirty="0" smtClean="0"/>
          </a:p>
          <a:p>
            <a:r>
              <a:rPr kumimoji="1" lang="ja-JP" altLang="en-US" sz="1200" dirty="0" smtClean="0"/>
              <a:t>性も働くことが多い</a:t>
            </a:r>
            <a:endParaRPr kumimoji="1" lang="ja-JP" altLang="en-US" sz="1200" dirty="0"/>
          </a:p>
        </p:txBody>
      </p:sp>
    </p:spTree>
    <p:extLst>
      <p:ext uri="{BB962C8B-B14F-4D97-AF65-F5344CB8AC3E}">
        <p14:creationId xmlns:p14="http://schemas.microsoft.com/office/powerpoint/2010/main" val="2597476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27000" y="675221"/>
            <a:ext cx="2844800" cy="369332"/>
          </a:xfrm>
          <a:prstGeom prst="rect">
            <a:avLst/>
          </a:prstGeom>
          <a:noFill/>
        </p:spPr>
        <p:txBody>
          <a:bodyPr wrap="square" rtlCol="0">
            <a:spAutoFit/>
          </a:bodyPr>
          <a:lstStyle/>
          <a:p>
            <a:r>
              <a:rPr lang="ja-JP" altLang="en-US" dirty="0" smtClean="0"/>
              <a:t>■女性の社会参加の歩み</a:t>
            </a:r>
            <a:r>
              <a:rPr lang="ja-JP" altLang="en-US" dirty="0"/>
              <a:t>　</a:t>
            </a:r>
            <a:r>
              <a:rPr lang="ja-JP" altLang="en-US" dirty="0" smtClean="0"/>
              <a:t>　</a:t>
            </a:r>
            <a:endParaRPr lang="en-US" altLang="ja-JP" dirty="0" smtClean="0"/>
          </a:p>
        </p:txBody>
      </p:sp>
      <p:sp>
        <p:nvSpPr>
          <p:cNvPr id="17" name="テキスト ボックス 16"/>
          <p:cNvSpPr txBox="1"/>
          <p:nvPr/>
        </p:nvSpPr>
        <p:spPr>
          <a:xfrm>
            <a:off x="4746912" y="123707"/>
            <a:ext cx="2698175" cy="523220"/>
          </a:xfrm>
          <a:prstGeom prst="rect">
            <a:avLst/>
          </a:prstGeom>
          <a:noFill/>
        </p:spPr>
        <p:txBody>
          <a:bodyPr wrap="none" rtlCol="0">
            <a:spAutoFit/>
          </a:bodyPr>
          <a:lstStyle/>
          <a:p>
            <a:r>
              <a:rPr lang="ja-JP" altLang="en-US" sz="2800" dirty="0" smtClean="0"/>
              <a:t>女性の社会参加</a:t>
            </a:r>
            <a:endParaRPr kumimoji="1" lang="ja-JP" altLang="en-US" sz="2800" dirty="0"/>
          </a:p>
        </p:txBody>
      </p:sp>
      <p:cxnSp>
        <p:nvCxnSpPr>
          <p:cNvPr id="18" name="直線コネクタ 17"/>
          <p:cNvCxnSpPr/>
          <p:nvPr/>
        </p:nvCxnSpPr>
        <p:spPr>
          <a:xfrm flipV="1">
            <a:off x="127000" y="644375"/>
            <a:ext cx="11887200" cy="1020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8304" y="188843"/>
            <a:ext cx="1045896" cy="392948"/>
          </a:xfrm>
          <a:prstGeom prst="rect">
            <a:avLst/>
          </a:prstGeom>
        </p:spPr>
      </p:pic>
      <p:sp>
        <p:nvSpPr>
          <p:cNvPr id="22" name="テキスト ボックス 2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4" name="テキスト ボックス 13"/>
          <p:cNvSpPr txBox="1"/>
          <p:nvPr/>
        </p:nvSpPr>
        <p:spPr>
          <a:xfrm>
            <a:off x="361778" y="198099"/>
            <a:ext cx="595035" cy="646331"/>
          </a:xfrm>
          <a:prstGeom prst="rect">
            <a:avLst/>
          </a:prstGeom>
          <a:noFill/>
        </p:spPr>
        <p:txBody>
          <a:bodyPr wrap="none" rtlCol="0">
            <a:spAutoFit/>
          </a:bodyPr>
          <a:lstStyle/>
          <a:p>
            <a:r>
              <a:rPr kumimoji="1" lang="en-US" altLang="ja-JP" dirty="0" smtClean="0"/>
              <a:t>S-02</a:t>
            </a:r>
          </a:p>
          <a:p>
            <a:endParaRPr kumimoji="1" lang="ja-JP" altLang="en-US" dirty="0"/>
          </a:p>
        </p:txBody>
      </p:sp>
      <p:sp>
        <p:nvSpPr>
          <p:cNvPr id="9" name="テキスト ボックス 8"/>
          <p:cNvSpPr txBox="1"/>
          <p:nvPr/>
        </p:nvSpPr>
        <p:spPr>
          <a:xfrm>
            <a:off x="8773298" y="6511751"/>
            <a:ext cx="3240286"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smtClean="0"/>
              <a:t>出典は男女共同参画局・厚生労働省ホームページ</a:t>
            </a:r>
            <a:endParaRPr kumimoji="1" lang="ja-JP" altLang="en-US" sz="1100" dirty="0"/>
          </a:p>
        </p:txBody>
      </p:sp>
      <p:graphicFrame>
        <p:nvGraphicFramePr>
          <p:cNvPr id="2" name="表 1"/>
          <p:cNvGraphicFramePr>
            <a:graphicFrameLocks noGrp="1"/>
          </p:cNvGraphicFramePr>
          <p:nvPr>
            <p:extLst>
              <p:ext uri="{D42A27DB-BD31-4B8C-83A1-F6EECF244321}">
                <p14:modId xmlns:p14="http://schemas.microsoft.com/office/powerpoint/2010/main" val="1503912419"/>
              </p:ext>
            </p:extLst>
          </p:nvPr>
        </p:nvGraphicFramePr>
        <p:xfrm>
          <a:off x="444502" y="1015337"/>
          <a:ext cx="5165466" cy="5569152"/>
        </p:xfrm>
        <a:graphic>
          <a:graphicData uri="http://schemas.openxmlformats.org/drawingml/2006/table">
            <a:tbl>
              <a:tblPr firstRow="1" bandRow="1">
                <a:tableStyleId>{5C22544A-7EE6-4342-B048-85BDC9FD1C3A}</a:tableStyleId>
              </a:tblPr>
              <a:tblGrid>
                <a:gridCol w="968004"/>
                <a:gridCol w="4197462"/>
              </a:tblGrid>
              <a:tr h="230558">
                <a:tc>
                  <a:txBody>
                    <a:bodyPr/>
                    <a:lstStyle/>
                    <a:p>
                      <a:pPr algn="ctr"/>
                      <a:r>
                        <a:rPr kumimoji="1" lang="ja-JP" altLang="en-US" sz="900" b="0" dirty="0" smtClean="0"/>
                        <a:t>年号</a:t>
                      </a:r>
                      <a:endParaRPr kumimoji="1" lang="ja-JP" altLang="en-US" sz="900" b="0" dirty="0"/>
                    </a:p>
                  </a:txBody>
                  <a:tcPr anchor="ctr">
                    <a:solidFill>
                      <a:schemeClr val="tx1">
                        <a:lumMod val="85000"/>
                        <a:lumOff val="15000"/>
                      </a:schemeClr>
                    </a:solidFill>
                  </a:tcPr>
                </a:tc>
                <a:tc>
                  <a:txBody>
                    <a:bodyPr/>
                    <a:lstStyle/>
                    <a:p>
                      <a:pPr algn="ctr"/>
                      <a:r>
                        <a:rPr kumimoji="1" lang="ja-JP" altLang="en-US" sz="900" b="0" dirty="0" smtClean="0"/>
                        <a:t>事柄</a:t>
                      </a:r>
                      <a:endParaRPr kumimoji="1" lang="ja-JP" altLang="en-US" sz="900" b="0" dirty="0"/>
                    </a:p>
                  </a:txBody>
                  <a:tcPr anchor="ctr">
                    <a:solidFill>
                      <a:schemeClr val="tx1">
                        <a:lumMod val="85000"/>
                        <a:lumOff val="15000"/>
                      </a:schemeClr>
                    </a:solidFill>
                  </a:tcPr>
                </a:tc>
              </a:tr>
              <a:tr h="394343">
                <a:tc>
                  <a:txBody>
                    <a:bodyPr/>
                    <a:lstStyle/>
                    <a:p>
                      <a:r>
                        <a:rPr kumimoji="1" lang="en-US" altLang="ja-JP" sz="1000" b="0" dirty="0" smtClean="0"/>
                        <a:t>1901</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日本・電話交換手がすべて女性になる</a:t>
                      </a:r>
                      <a:endParaRPr kumimoji="1" lang="en-US" altLang="ja-JP" sz="1000" b="0" dirty="0" smtClean="0"/>
                    </a:p>
                    <a:p>
                      <a:r>
                        <a:rPr kumimoji="1" lang="ja-JP" altLang="en-US" sz="1000" b="0" dirty="0" smtClean="0"/>
                        <a:t>　　　　三井呉服店（三越）にて女性正社員</a:t>
                      </a:r>
                      <a:r>
                        <a:rPr kumimoji="1" lang="en-US" altLang="ja-JP" sz="1000" b="0" dirty="0" smtClean="0"/>
                        <a:t>3</a:t>
                      </a:r>
                      <a:r>
                        <a:rPr kumimoji="1" lang="ja-JP" altLang="en-US" sz="1000" b="0" dirty="0" smtClean="0"/>
                        <a:t>名</a:t>
                      </a:r>
                      <a:endParaRPr kumimoji="1" lang="ja-JP" altLang="en-US" sz="1000" b="0" dirty="0"/>
                    </a:p>
                  </a:txBody>
                  <a:tcPr anchor="ctr">
                    <a:solidFill>
                      <a:schemeClr val="accent6">
                        <a:lumMod val="20000"/>
                        <a:lumOff val="80000"/>
                      </a:schemeClr>
                    </a:solidFill>
                  </a:tcPr>
                </a:tc>
              </a:tr>
              <a:tr h="257231">
                <a:tc>
                  <a:txBody>
                    <a:bodyPr/>
                    <a:lstStyle/>
                    <a:p>
                      <a:r>
                        <a:rPr kumimoji="1" lang="en-US" altLang="ja-JP" sz="1000" b="0" dirty="0" smtClean="0"/>
                        <a:t>1919</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日本・新婦人協会（平塚らいてう・市川房江等）</a:t>
                      </a:r>
                      <a:endParaRPr kumimoji="1" lang="ja-JP" altLang="en-US" sz="1000" b="0" dirty="0"/>
                    </a:p>
                  </a:txBody>
                  <a:tcPr anchor="ctr">
                    <a:solidFill>
                      <a:schemeClr val="accent6">
                        <a:lumMod val="40000"/>
                        <a:lumOff val="60000"/>
                      </a:schemeClr>
                    </a:solidFill>
                  </a:tcPr>
                </a:tc>
              </a:tr>
              <a:tr h="257231">
                <a:tc>
                  <a:txBody>
                    <a:bodyPr/>
                    <a:lstStyle/>
                    <a:p>
                      <a:r>
                        <a:rPr kumimoji="1" lang="en-US" altLang="ja-JP" sz="1000" b="0" dirty="0" smtClean="0"/>
                        <a:t>1920</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アメリカ・女性参政権</a:t>
                      </a:r>
                      <a:endParaRPr kumimoji="1" lang="ja-JP" altLang="en-US" sz="1000" b="0" dirty="0"/>
                    </a:p>
                  </a:txBody>
                  <a:tcPr anchor="ctr">
                    <a:solidFill>
                      <a:schemeClr val="accent6">
                        <a:lumMod val="20000"/>
                        <a:lumOff val="80000"/>
                      </a:schemeClr>
                    </a:solidFill>
                  </a:tcPr>
                </a:tc>
              </a:tr>
              <a:tr h="257231">
                <a:tc>
                  <a:txBody>
                    <a:bodyPr/>
                    <a:lstStyle/>
                    <a:p>
                      <a:r>
                        <a:rPr kumimoji="1" lang="en-US" altLang="ja-JP" sz="1000" b="0" dirty="0" smtClean="0"/>
                        <a:t>1924</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日本・女性車掌（バスガール）誕生</a:t>
                      </a:r>
                      <a:endParaRPr kumimoji="1" lang="ja-JP" altLang="en-US" sz="1000" b="0" dirty="0"/>
                    </a:p>
                  </a:txBody>
                  <a:tcPr anchor="ctr">
                    <a:solidFill>
                      <a:schemeClr val="accent6">
                        <a:lumMod val="40000"/>
                        <a:lumOff val="60000"/>
                      </a:schemeClr>
                    </a:solidFill>
                  </a:tcPr>
                </a:tc>
              </a:tr>
              <a:tr h="257231">
                <a:tc>
                  <a:txBody>
                    <a:bodyPr/>
                    <a:lstStyle/>
                    <a:p>
                      <a:r>
                        <a:rPr kumimoji="1" lang="en-US" altLang="ja-JP" sz="1000" b="0" dirty="0" smtClean="0"/>
                        <a:t>1925</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日本・女工哀史</a:t>
                      </a:r>
                      <a:endParaRPr kumimoji="1" lang="ja-JP" altLang="en-US" sz="1000" b="0" dirty="0"/>
                    </a:p>
                  </a:txBody>
                  <a:tcPr anchor="ctr">
                    <a:solidFill>
                      <a:schemeClr val="accent6">
                        <a:lumMod val="20000"/>
                        <a:lumOff val="80000"/>
                      </a:schemeClr>
                    </a:solidFill>
                  </a:tcPr>
                </a:tc>
              </a:tr>
              <a:tr h="257231">
                <a:tc>
                  <a:txBody>
                    <a:bodyPr/>
                    <a:lstStyle/>
                    <a:p>
                      <a:r>
                        <a:rPr kumimoji="1" lang="en-US" altLang="ja-JP" sz="1000" b="0" dirty="0" smtClean="0"/>
                        <a:t>1929</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日本・上野松坂屋にてエレベーターガール誕生</a:t>
                      </a:r>
                      <a:endParaRPr kumimoji="1" lang="ja-JP" altLang="en-US" sz="1000" b="0" dirty="0"/>
                    </a:p>
                  </a:txBody>
                  <a:tcPr anchor="ctr">
                    <a:solidFill>
                      <a:schemeClr val="accent6">
                        <a:lumMod val="40000"/>
                        <a:lumOff val="60000"/>
                      </a:schemeClr>
                    </a:solidFill>
                  </a:tcPr>
                </a:tc>
              </a:tr>
              <a:tr h="257231">
                <a:tc>
                  <a:txBody>
                    <a:bodyPr/>
                    <a:lstStyle/>
                    <a:p>
                      <a:r>
                        <a:rPr kumimoji="1" lang="en-US" altLang="ja-JP" sz="1000" b="0" dirty="0" smtClean="0"/>
                        <a:t>1933</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日本・婦人弁護士制度</a:t>
                      </a:r>
                      <a:endParaRPr kumimoji="1" lang="ja-JP" altLang="en-US" sz="1000" b="0" dirty="0"/>
                    </a:p>
                  </a:txBody>
                  <a:tcPr anchor="ctr">
                    <a:solidFill>
                      <a:schemeClr val="accent6">
                        <a:lumMod val="20000"/>
                        <a:lumOff val="80000"/>
                      </a:schemeClr>
                    </a:solidFill>
                  </a:tcPr>
                </a:tc>
              </a:tr>
              <a:tr h="546013">
                <a:tc>
                  <a:txBody>
                    <a:bodyPr/>
                    <a:lstStyle/>
                    <a:p>
                      <a:r>
                        <a:rPr kumimoji="1" lang="en-US" altLang="ja-JP" sz="1000" b="0" dirty="0" smtClean="0"/>
                        <a:t>1945</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日本・男女普通選挙権</a:t>
                      </a:r>
                      <a:endParaRPr kumimoji="1" lang="en-US" altLang="ja-JP" sz="1000" b="0" dirty="0" smtClean="0"/>
                    </a:p>
                    <a:p>
                      <a:r>
                        <a:rPr kumimoji="1" lang="ja-JP" altLang="en-US" sz="1000" b="0" dirty="0" smtClean="0"/>
                        <a:t>　→</a:t>
                      </a:r>
                      <a:r>
                        <a:rPr kumimoji="1" lang="en-US" altLang="ja-JP" sz="1000" b="0" dirty="0" smtClean="0"/>
                        <a:t>1946</a:t>
                      </a:r>
                      <a:r>
                        <a:rPr kumimoji="1" lang="ja-JP" altLang="en-US" sz="1000" b="0" dirty="0" smtClean="0"/>
                        <a:t>年衆議院女性議員数　</a:t>
                      </a:r>
                      <a:r>
                        <a:rPr kumimoji="1" lang="en-US" altLang="ja-JP" sz="1000" b="0" dirty="0" smtClean="0"/>
                        <a:t>39</a:t>
                      </a:r>
                      <a:r>
                        <a:rPr kumimoji="1" lang="ja-JP" altLang="en-US" sz="1000" b="0" dirty="0" smtClean="0"/>
                        <a:t>名</a:t>
                      </a:r>
                      <a:r>
                        <a:rPr kumimoji="1" lang="en-US" altLang="ja-JP" sz="1000" b="0" dirty="0" smtClean="0"/>
                        <a:t>/466</a:t>
                      </a:r>
                      <a:r>
                        <a:rPr kumimoji="1" lang="ja-JP" altLang="en-US" sz="1000" b="0" dirty="0" smtClean="0"/>
                        <a:t>名</a:t>
                      </a:r>
                      <a:endParaRPr kumimoji="1" lang="en-US" altLang="ja-JP" sz="1000" b="0" dirty="0" smtClean="0"/>
                    </a:p>
                    <a:p>
                      <a:r>
                        <a:rPr kumimoji="1" lang="ja-JP" altLang="en-US" sz="1000" b="0" dirty="0" smtClean="0"/>
                        <a:t>　→</a:t>
                      </a:r>
                      <a:r>
                        <a:rPr kumimoji="1" lang="en-US" altLang="ja-JP" sz="1000" b="0" dirty="0" smtClean="0"/>
                        <a:t>1947</a:t>
                      </a:r>
                      <a:r>
                        <a:rPr kumimoji="1" lang="ja-JP" altLang="en-US" sz="1000" b="0" dirty="0" smtClean="0"/>
                        <a:t>年参議院女性議員数　</a:t>
                      </a:r>
                      <a:r>
                        <a:rPr kumimoji="1" lang="en-US" altLang="ja-JP" sz="1000" b="0" dirty="0" smtClean="0"/>
                        <a:t>10</a:t>
                      </a:r>
                      <a:r>
                        <a:rPr kumimoji="1" lang="ja-JP" altLang="en-US" sz="1000" b="0" dirty="0" smtClean="0"/>
                        <a:t>名</a:t>
                      </a:r>
                      <a:r>
                        <a:rPr kumimoji="1" lang="en-US" altLang="ja-JP" sz="1000" b="0" dirty="0" smtClean="0"/>
                        <a:t>/250</a:t>
                      </a:r>
                      <a:r>
                        <a:rPr kumimoji="1" lang="ja-JP" altLang="en-US" sz="1000" b="0" dirty="0" smtClean="0"/>
                        <a:t>名</a:t>
                      </a:r>
                      <a:endParaRPr kumimoji="1" lang="ja-JP" altLang="en-US" sz="1000" b="0" dirty="0"/>
                    </a:p>
                  </a:txBody>
                  <a:tcPr anchor="ctr">
                    <a:solidFill>
                      <a:schemeClr val="accent6">
                        <a:lumMod val="40000"/>
                        <a:lumOff val="60000"/>
                      </a:schemeClr>
                    </a:solidFill>
                  </a:tcPr>
                </a:tc>
              </a:tr>
              <a:tr h="257231">
                <a:tc>
                  <a:txBody>
                    <a:bodyPr/>
                    <a:lstStyle/>
                    <a:p>
                      <a:r>
                        <a:rPr kumimoji="1" lang="en-US" altLang="ja-JP" sz="1000" b="0" dirty="0" smtClean="0"/>
                        <a:t>1947</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日本・労働基準法</a:t>
                      </a:r>
                      <a:endParaRPr kumimoji="1" lang="ja-JP" altLang="en-US" sz="1000" b="0" dirty="0"/>
                    </a:p>
                  </a:txBody>
                  <a:tcPr anchor="ctr">
                    <a:solidFill>
                      <a:schemeClr val="accent6">
                        <a:lumMod val="20000"/>
                        <a:lumOff val="80000"/>
                      </a:schemeClr>
                    </a:solidFill>
                  </a:tcPr>
                </a:tc>
              </a:tr>
              <a:tr h="257231">
                <a:tc>
                  <a:txBody>
                    <a:bodyPr/>
                    <a:lstStyle/>
                    <a:p>
                      <a:r>
                        <a:rPr kumimoji="1" lang="en-US" altLang="ja-JP" sz="1000" b="0" dirty="0" smtClean="0"/>
                        <a:t>1960</a:t>
                      </a:r>
                      <a:r>
                        <a:rPr kumimoji="1" lang="ja-JP" altLang="en-US" sz="1000" b="0" dirty="0" smtClean="0"/>
                        <a:t>年代後半</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世界・ウーマンリブ運動　～</a:t>
                      </a:r>
                      <a:r>
                        <a:rPr kumimoji="1" lang="en-US" altLang="ja-JP" sz="1000" b="0" dirty="0" smtClean="0"/>
                        <a:t>1970</a:t>
                      </a:r>
                      <a:r>
                        <a:rPr kumimoji="1" lang="ja-JP" altLang="en-US" sz="1000" b="0" dirty="0" smtClean="0"/>
                        <a:t>年代後半</a:t>
                      </a:r>
                      <a:endParaRPr kumimoji="1" lang="ja-JP" altLang="en-US" sz="1000" b="0" dirty="0"/>
                    </a:p>
                  </a:txBody>
                  <a:tcPr anchor="ctr">
                    <a:solidFill>
                      <a:schemeClr val="accent6">
                        <a:lumMod val="40000"/>
                        <a:lumOff val="60000"/>
                      </a:schemeClr>
                    </a:solidFill>
                  </a:tcPr>
                </a:tc>
              </a:tr>
              <a:tr h="257231">
                <a:tc>
                  <a:txBody>
                    <a:bodyPr/>
                    <a:lstStyle/>
                    <a:p>
                      <a:r>
                        <a:rPr kumimoji="1" lang="en-US" altLang="ja-JP" sz="1000" b="0" dirty="0" smtClean="0"/>
                        <a:t>1972</a:t>
                      </a:r>
                      <a:endParaRPr kumimoji="1" lang="ja-JP" altLang="en-US" sz="1000" b="0" dirty="0"/>
                    </a:p>
                  </a:txBody>
                  <a:tcPr anchor="ctr">
                    <a:solidFill>
                      <a:schemeClr val="accent6">
                        <a:lumMod val="60000"/>
                        <a:lumOff val="40000"/>
                      </a:schemeClr>
                    </a:solidFill>
                  </a:tcPr>
                </a:tc>
                <a:tc>
                  <a:txBody>
                    <a:bodyPr/>
                    <a:lstStyle/>
                    <a:p>
                      <a:r>
                        <a:rPr kumimoji="1" lang="ja-JP" altLang="en-US" sz="1000" b="0" i="0" kern="1200" dirty="0" smtClean="0">
                          <a:solidFill>
                            <a:schemeClr val="dk1"/>
                          </a:solidFill>
                          <a:effectLst/>
                          <a:latin typeface="+mn-lt"/>
                          <a:ea typeface="+mn-ea"/>
                          <a:cs typeface="+mn-cs"/>
                        </a:rPr>
                        <a:t>日本・男女雇用機会均等法</a:t>
                      </a:r>
                      <a:endParaRPr kumimoji="1" lang="ja-JP" altLang="en-US" sz="1000" b="0" dirty="0"/>
                    </a:p>
                  </a:txBody>
                  <a:tcPr anchor="ctr">
                    <a:solidFill>
                      <a:schemeClr val="accent6">
                        <a:lumMod val="20000"/>
                        <a:lumOff val="80000"/>
                      </a:schemeClr>
                    </a:solidFill>
                  </a:tcPr>
                </a:tc>
              </a:tr>
              <a:tr h="394343">
                <a:tc>
                  <a:txBody>
                    <a:bodyPr/>
                    <a:lstStyle/>
                    <a:p>
                      <a:r>
                        <a:rPr kumimoji="1" lang="en-US" altLang="ja-JP" sz="1000" b="0" dirty="0" smtClean="0"/>
                        <a:t>1975</a:t>
                      </a:r>
                      <a:endParaRPr kumimoji="1" lang="ja-JP" altLang="en-US" sz="1000" b="0" dirty="0"/>
                    </a:p>
                  </a:txBody>
                  <a:tcPr anchor="ctr">
                    <a:solidFill>
                      <a:schemeClr val="accent6">
                        <a:lumMod val="60000"/>
                        <a:lumOff val="40000"/>
                      </a:schemeClr>
                    </a:solidFill>
                  </a:tcPr>
                </a:tc>
                <a:tc>
                  <a:txBody>
                    <a:bodyPr/>
                    <a:lstStyle/>
                    <a:p>
                      <a:r>
                        <a:rPr kumimoji="1" lang="ja-JP" altLang="en-US" sz="1000" b="0" i="0" kern="1200" dirty="0" smtClean="0">
                          <a:solidFill>
                            <a:schemeClr val="dk1"/>
                          </a:solidFill>
                          <a:effectLst/>
                          <a:latin typeface="+mn-lt"/>
                          <a:ea typeface="+mn-ea"/>
                          <a:cs typeface="+mn-cs"/>
                        </a:rPr>
                        <a:t>国際連合・国際婦人（女性）デー（毎年</a:t>
                      </a:r>
                      <a:r>
                        <a:rPr kumimoji="1" lang="en-US" altLang="ja-JP" sz="1000" b="0" i="0" kern="1200" dirty="0" smtClean="0">
                          <a:solidFill>
                            <a:schemeClr val="dk1"/>
                          </a:solidFill>
                          <a:effectLst/>
                          <a:latin typeface="+mn-lt"/>
                          <a:ea typeface="+mn-ea"/>
                          <a:cs typeface="+mn-cs"/>
                        </a:rPr>
                        <a:t>3</a:t>
                      </a:r>
                      <a:r>
                        <a:rPr kumimoji="1" lang="ja-JP" altLang="en-US" sz="1000" b="0" i="0" kern="1200" dirty="0" smtClean="0">
                          <a:solidFill>
                            <a:schemeClr val="dk1"/>
                          </a:solidFill>
                          <a:effectLst/>
                          <a:latin typeface="+mn-lt"/>
                          <a:ea typeface="+mn-ea"/>
                          <a:cs typeface="+mn-cs"/>
                        </a:rPr>
                        <a:t>月</a:t>
                      </a:r>
                      <a:r>
                        <a:rPr kumimoji="1" lang="en-US" altLang="ja-JP" sz="1000" b="0" i="0" kern="1200" dirty="0" smtClean="0">
                          <a:solidFill>
                            <a:schemeClr val="dk1"/>
                          </a:solidFill>
                          <a:effectLst/>
                          <a:latin typeface="+mn-lt"/>
                          <a:ea typeface="+mn-ea"/>
                          <a:cs typeface="+mn-cs"/>
                        </a:rPr>
                        <a:t>8</a:t>
                      </a:r>
                      <a:r>
                        <a:rPr kumimoji="1" lang="ja-JP" altLang="en-US" sz="1000" b="0" i="0" kern="1200" dirty="0" smtClean="0">
                          <a:solidFill>
                            <a:schemeClr val="dk1"/>
                          </a:solidFill>
                          <a:effectLst/>
                          <a:latin typeface="+mn-lt"/>
                          <a:ea typeface="+mn-ea"/>
                          <a:cs typeface="+mn-cs"/>
                        </a:rPr>
                        <a:t>日）</a:t>
                      </a:r>
                      <a:endParaRPr kumimoji="1" lang="en-US" altLang="ja-JP" sz="1000" b="0" i="0" kern="1200" dirty="0" smtClean="0">
                        <a:solidFill>
                          <a:schemeClr val="dk1"/>
                        </a:solidFill>
                        <a:effectLst/>
                        <a:latin typeface="+mn-lt"/>
                        <a:ea typeface="+mn-ea"/>
                        <a:cs typeface="+mn-cs"/>
                      </a:endParaRPr>
                    </a:p>
                    <a:p>
                      <a:r>
                        <a:rPr kumimoji="1" lang="ja-JP" altLang="en-US" sz="1000" b="0" i="0" kern="1200" dirty="0" smtClean="0">
                          <a:solidFill>
                            <a:schemeClr val="dk1"/>
                          </a:solidFill>
                          <a:effectLst/>
                          <a:latin typeface="+mn-lt"/>
                          <a:ea typeface="+mn-ea"/>
                          <a:cs typeface="+mn-cs"/>
                        </a:rPr>
                        <a:t>日本・女性国連公使に緒方貞子</a:t>
                      </a:r>
                      <a:endParaRPr kumimoji="1" lang="ja-JP" altLang="en-US" sz="1000" b="0" dirty="0"/>
                    </a:p>
                  </a:txBody>
                  <a:tcPr anchor="ctr">
                    <a:solidFill>
                      <a:schemeClr val="accent6">
                        <a:lumMod val="40000"/>
                        <a:lumOff val="60000"/>
                      </a:schemeClr>
                    </a:solidFill>
                  </a:tcPr>
                </a:tc>
              </a:tr>
              <a:tr h="257231">
                <a:tc>
                  <a:txBody>
                    <a:bodyPr/>
                    <a:lstStyle/>
                    <a:p>
                      <a:r>
                        <a:rPr kumimoji="1" lang="en-US" altLang="ja-JP" sz="1000" b="0" dirty="0" smtClean="0"/>
                        <a:t>1985</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日本・女子差別撤廃条約批准</a:t>
                      </a:r>
                      <a:endParaRPr kumimoji="1" lang="ja-JP" altLang="en-US" sz="1000" b="0" dirty="0"/>
                    </a:p>
                  </a:txBody>
                  <a:tcPr anchor="ctr">
                    <a:solidFill>
                      <a:schemeClr val="accent6">
                        <a:lumMod val="20000"/>
                        <a:lumOff val="80000"/>
                      </a:schemeClr>
                    </a:solidFill>
                  </a:tcPr>
                </a:tc>
              </a:tr>
              <a:tr h="394343">
                <a:tc>
                  <a:txBody>
                    <a:bodyPr/>
                    <a:lstStyle/>
                    <a:p>
                      <a:r>
                        <a:rPr kumimoji="1" lang="en-US" altLang="ja-JP" sz="1000" b="0" dirty="0" smtClean="0"/>
                        <a:t>1989</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ロータリー・女性の入会を認める</a:t>
                      </a:r>
                      <a:endParaRPr kumimoji="1" lang="en-US" altLang="ja-JP" sz="1000" b="0" dirty="0" smtClean="0"/>
                    </a:p>
                    <a:p>
                      <a:r>
                        <a:rPr kumimoji="1" lang="ja-JP" altLang="en-US" sz="1000" b="0" dirty="0" smtClean="0"/>
                        <a:t>日本・新語流行語大賞：新語金賞</a:t>
                      </a:r>
                      <a:r>
                        <a:rPr kumimoji="1" lang="en-US" altLang="ja-JP" sz="1000" b="0" dirty="0" smtClean="0"/>
                        <a:t>=</a:t>
                      </a:r>
                      <a:r>
                        <a:rPr kumimoji="1" lang="ja-JP" altLang="en-US" sz="1000" b="0" dirty="0" smtClean="0"/>
                        <a:t>セクシャルハラスメント</a:t>
                      </a:r>
                      <a:endParaRPr kumimoji="1" lang="ja-JP" altLang="en-US" sz="1000" b="0" dirty="0"/>
                    </a:p>
                  </a:txBody>
                  <a:tcPr anchor="ctr">
                    <a:solidFill>
                      <a:schemeClr val="accent6">
                        <a:lumMod val="40000"/>
                        <a:lumOff val="60000"/>
                      </a:schemeClr>
                    </a:solidFill>
                  </a:tcPr>
                </a:tc>
              </a:tr>
              <a:tr h="257231">
                <a:tc>
                  <a:txBody>
                    <a:bodyPr/>
                    <a:lstStyle/>
                    <a:p>
                      <a:r>
                        <a:rPr kumimoji="1" lang="en-US" altLang="ja-JP" sz="1000" b="0" dirty="0" smtClean="0"/>
                        <a:t>1999</a:t>
                      </a:r>
                      <a:endParaRPr kumimoji="1" lang="ja-JP" altLang="en-US" sz="1000" b="0" dirty="0"/>
                    </a:p>
                  </a:txBody>
                  <a:tcPr anchor="ctr">
                    <a:solidFill>
                      <a:schemeClr val="accent6">
                        <a:lumMod val="60000"/>
                        <a:lumOff val="40000"/>
                      </a:schemeClr>
                    </a:solidFill>
                  </a:tcPr>
                </a:tc>
                <a:tc>
                  <a:txBody>
                    <a:bodyPr/>
                    <a:lstStyle/>
                    <a:p>
                      <a:r>
                        <a:rPr lang="ja-JP" altLang="en-US" sz="1000" b="0" dirty="0" smtClean="0">
                          <a:effectLst/>
                          <a:latin typeface="ＭＳ Ｐゴシック" panose="020B0600070205080204" pitchFamily="50" charset="-128"/>
                          <a:ea typeface="ＭＳ Ｐゴシック" panose="020B0600070205080204" pitchFamily="50" charset="-128"/>
                        </a:rPr>
                        <a:t>日本・</a:t>
                      </a:r>
                      <a:r>
                        <a:rPr lang="zh-CN" altLang="en-US" sz="1000" b="0" dirty="0" smtClean="0">
                          <a:effectLst/>
                          <a:latin typeface="ＭＳ Ｐゴシック" panose="020B0600070205080204" pitchFamily="50" charset="-128"/>
                          <a:ea typeface="ＭＳ Ｐゴシック" panose="020B0600070205080204" pitchFamily="50" charset="-128"/>
                        </a:rPr>
                        <a:t>男女共同参画社会基本法</a:t>
                      </a:r>
                      <a:endParaRPr kumimoji="1" lang="ja-JP" altLang="en-US" sz="1000" b="0" dirty="0">
                        <a:latin typeface="ＭＳ Ｐゴシック" panose="020B0600070205080204" pitchFamily="50" charset="-128"/>
                        <a:ea typeface="ＭＳ Ｐゴシック" panose="020B0600070205080204" pitchFamily="50" charset="-128"/>
                      </a:endParaRPr>
                    </a:p>
                  </a:txBody>
                  <a:tcPr anchor="ctr">
                    <a:solidFill>
                      <a:schemeClr val="accent6">
                        <a:lumMod val="20000"/>
                        <a:lumOff val="80000"/>
                      </a:schemeClr>
                    </a:solidFill>
                  </a:tcPr>
                </a:tc>
              </a:tr>
              <a:tr h="257231">
                <a:tc>
                  <a:txBody>
                    <a:bodyPr/>
                    <a:lstStyle/>
                    <a:p>
                      <a:r>
                        <a:rPr kumimoji="1" lang="en-US" altLang="ja-JP" sz="1000" b="0" dirty="0" smtClean="0"/>
                        <a:t>2015</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a:t>
                      </a:r>
                      <a:r>
                        <a:rPr kumimoji="1" lang="ja-JP" altLang="en-US" sz="1000" b="0" i="0" kern="1200" dirty="0" smtClean="0">
                          <a:solidFill>
                            <a:schemeClr val="dk1"/>
                          </a:solidFill>
                          <a:effectLst/>
                          <a:latin typeface="+mn-lt"/>
                          <a:ea typeface="+mn-ea"/>
                          <a:cs typeface="+mn-cs"/>
                        </a:rPr>
                        <a:t>女性の職業生活における活躍の推進に関する法律</a:t>
                      </a:r>
                      <a:r>
                        <a:rPr kumimoji="1" lang="en-US" altLang="ja-JP" sz="1000" b="0" i="0" kern="1200" dirty="0" smtClean="0">
                          <a:solidFill>
                            <a:schemeClr val="dk1"/>
                          </a:solidFill>
                          <a:effectLst/>
                          <a:latin typeface="+mn-lt"/>
                          <a:ea typeface="+mn-ea"/>
                          <a:cs typeface="+mn-cs"/>
                        </a:rPr>
                        <a:t>=</a:t>
                      </a:r>
                      <a:r>
                        <a:rPr kumimoji="1" lang="ja-JP" altLang="en-US" sz="1000" b="0" dirty="0" smtClean="0"/>
                        <a:t>女性活躍推進法</a:t>
                      </a:r>
                      <a:endParaRPr kumimoji="1" lang="ja-JP" altLang="en-US" sz="1000" b="0" dirty="0"/>
                    </a:p>
                  </a:txBody>
                  <a:tcPr anchor="ctr">
                    <a:solidFill>
                      <a:schemeClr val="accent6">
                        <a:lumMod val="40000"/>
                        <a:lumOff val="60000"/>
                      </a:schemeClr>
                    </a:solidFill>
                  </a:tcPr>
                </a:tc>
              </a:tr>
              <a:tr h="257231">
                <a:tc>
                  <a:txBody>
                    <a:bodyPr/>
                    <a:lstStyle/>
                    <a:p>
                      <a:r>
                        <a:rPr kumimoji="1" lang="en-US" altLang="ja-JP" sz="1000" b="0" dirty="0" smtClean="0"/>
                        <a:t>2016</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日本・働き方改革</a:t>
                      </a:r>
                      <a:endParaRPr kumimoji="1" lang="ja-JP" altLang="en-US" sz="1000" b="0" dirty="0"/>
                    </a:p>
                  </a:txBody>
                  <a:tcPr anchor="ctr">
                    <a:solidFill>
                      <a:schemeClr val="accent6">
                        <a:lumMod val="20000"/>
                        <a:lumOff val="80000"/>
                      </a:schemeClr>
                    </a:solidFill>
                  </a:tcPr>
                </a:tc>
              </a:tr>
              <a:tr h="257231">
                <a:tc>
                  <a:txBody>
                    <a:bodyPr/>
                    <a:lstStyle/>
                    <a:p>
                      <a:r>
                        <a:rPr kumimoji="1" lang="en-US" altLang="ja-JP" sz="1000" b="0" dirty="0" smtClean="0"/>
                        <a:t>2022</a:t>
                      </a:r>
                      <a:endParaRPr kumimoji="1" lang="ja-JP" altLang="en-US" sz="1000" b="0" dirty="0"/>
                    </a:p>
                  </a:txBody>
                  <a:tcPr anchor="ctr">
                    <a:solidFill>
                      <a:schemeClr val="accent6">
                        <a:lumMod val="60000"/>
                        <a:lumOff val="40000"/>
                      </a:schemeClr>
                    </a:solidFill>
                  </a:tcPr>
                </a:tc>
                <a:tc>
                  <a:txBody>
                    <a:bodyPr/>
                    <a:lstStyle/>
                    <a:p>
                      <a:r>
                        <a:rPr kumimoji="1" lang="ja-JP" altLang="en-US" sz="1000" b="0" dirty="0" smtClean="0"/>
                        <a:t>ロータリー・国際ロータリー初の女性会長</a:t>
                      </a:r>
                      <a:endParaRPr kumimoji="1" lang="ja-JP" altLang="en-US" sz="1000" b="0" dirty="0"/>
                    </a:p>
                  </a:txBody>
                  <a:tcPr anchor="ctr">
                    <a:solidFill>
                      <a:schemeClr val="accent6">
                        <a:lumMod val="40000"/>
                        <a:lumOff val="60000"/>
                      </a:schemeClr>
                    </a:solidFill>
                  </a:tcPr>
                </a:tc>
              </a:tr>
            </a:tbl>
          </a:graphicData>
        </a:graphic>
      </p:graphicFrame>
      <p:cxnSp>
        <p:nvCxnSpPr>
          <p:cNvPr id="13" name="直線コネクタ 12"/>
          <p:cNvCxnSpPr/>
          <p:nvPr/>
        </p:nvCxnSpPr>
        <p:spPr>
          <a:xfrm flipH="1">
            <a:off x="5752422" y="707432"/>
            <a:ext cx="7200" cy="59351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759622" y="675221"/>
            <a:ext cx="6228561" cy="6124754"/>
          </a:xfrm>
          <a:prstGeom prst="rect">
            <a:avLst/>
          </a:prstGeom>
          <a:noFill/>
        </p:spPr>
        <p:txBody>
          <a:bodyPr wrap="square" rtlCol="0">
            <a:spAutoFit/>
          </a:bodyPr>
          <a:lstStyle/>
          <a:p>
            <a:r>
              <a:rPr kumimoji="1" lang="ja-JP" altLang="en-US" dirty="0" smtClean="0"/>
              <a:t>■男女共同参画社会</a:t>
            </a:r>
            <a:endParaRPr kumimoji="1" lang="en-US" altLang="ja-JP" dirty="0" smtClean="0"/>
          </a:p>
          <a:p>
            <a:r>
              <a:rPr lang="ja-JP" altLang="en-US" sz="1400" dirty="0" smtClean="0"/>
              <a:t>　　男女</a:t>
            </a:r>
            <a:r>
              <a:rPr lang="ja-JP" altLang="en-US" sz="1400" dirty="0"/>
              <a:t>共同参画社会とは、「男女が、社会の対等な構成員として、</a:t>
            </a:r>
            <a:r>
              <a:rPr lang="ja-JP" altLang="en-US" sz="1400" dirty="0" smtClean="0"/>
              <a:t>自らの</a:t>
            </a:r>
            <a:r>
              <a:rPr lang="ja-JP" altLang="en-US" sz="1400" dirty="0"/>
              <a:t>意思</a:t>
            </a:r>
            <a:r>
              <a:rPr lang="ja-JP" altLang="en-US" sz="1400" dirty="0" smtClean="0"/>
              <a:t>に</a:t>
            </a:r>
            <a:endParaRPr lang="en-US" altLang="ja-JP" sz="1400" dirty="0" smtClean="0"/>
          </a:p>
          <a:p>
            <a:r>
              <a:rPr lang="ja-JP" altLang="en-US" sz="1400" dirty="0"/>
              <a:t>　</a:t>
            </a:r>
            <a:r>
              <a:rPr lang="ja-JP" altLang="en-US" sz="1400" dirty="0" smtClean="0"/>
              <a:t>　よって</a:t>
            </a:r>
            <a:r>
              <a:rPr lang="ja-JP" altLang="en-US" sz="1400" dirty="0"/>
              <a:t>社会のあらゆる分野における活動に参画する</a:t>
            </a:r>
            <a:r>
              <a:rPr lang="ja-JP" altLang="en-US" sz="1400" dirty="0" smtClean="0"/>
              <a:t>機会が</a:t>
            </a:r>
            <a:r>
              <a:rPr lang="ja-JP" altLang="en-US" sz="1400" dirty="0"/>
              <a:t>確保され、もって</a:t>
            </a:r>
            <a:r>
              <a:rPr lang="ja-JP" altLang="en-US" sz="1400" dirty="0" smtClean="0"/>
              <a:t>男</a:t>
            </a:r>
            <a:endParaRPr lang="en-US" altLang="ja-JP" sz="1400" dirty="0" smtClean="0"/>
          </a:p>
          <a:p>
            <a:r>
              <a:rPr lang="ja-JP" altLang="en-US" sz="1400" dirty="0"/>
              <a:t>　</a:t>
            </a:r>
            <a:r>
              <a:rPr lang="ja-JP" altLang="en-US" sz="1400" dirty="0" smtClean="0"/>
              <a:t>　女</a:t>
            </a:r>
            <a:r>
              <a:rPr lang="ja-JP" altLang="en-US" sz="1400" dirty="0"/>
              <a:t>が均等に政治的、経済的、社会的及び</a:t>
            </a:r>
            <a:r>
              <a:rPr lang="ja-JP" altLang="en-US" sz="1400" dirty="0" smtClean="0"/>
              <a:t>文化的</a:t>
            </a:r>
            <a:r>
              <a:rPr lang="ja-JP" altLang="en-US" sz="1400" dirty="0"/>
              <a:t>利益を享受することができ</a:t>
            </a:r>
            <a:r>
              <a:rPr lang="ja-JP" altLang="en-US" sz="1400" dirty="0" smtClean="0"/>
              <a:t>、</a:t>
            </a:r>
            <a:endParaRPr lang="en-US" altLang="ja-JP" sz="1400" dirty="0" smtClean="0"/>
          </a:p>
          <a:p>
            <a:r>
              <a:rPr lang="ja-JP" altLang="en-US" sz="1400" dirty="0"/>
              <a:t>　</a:t>
            </a:r>
            <a:r>
              <a:rPr lang="ja-JP" altLang="en-US" sz="1400" dirty="0" smtClean="0"/>
              <a:t>　かつ</a:t>
            </a:r>
            <a:r>
              <a:rPr lang="ja-JP" altLang="en-US" sz="1400" dirty="0"/>
              <a:t>、共に責任を担うべき社会</a:t>
            </a:r>
            <a:r>
              <a:rPr lang="ja-JP" altLang="en-US" sz="1400" dirty="0" smtClean="0"/>
              <a:t>」（男女共同参画基本法第</a:t>
            </a:r>
            <a:r>
              <a:rPr lang="en-US" altLang="ja-JP" sz="1400" dirty="0" smtClean="0"/>
              <a:t>2</a:t>
            </a:r>
            <a:r>
              <a:rPr lang="ja-JP" altLang="en-US" sz="1400" dirty="0" smtClean="0"/>
              <a:t>条）。</a:t>
            </a:r>
            <a:endParaRPr lang="en-US" altLang="ja-JP" sz="1400" dirty="0" smtClean="0"/>
          </a:p>
          <a:p>
            <a:r>
              <a:rPr lang="ja-JP" altLang="en-US" sz="1400" dirty="0" smtClean="0"/>
              <a:t>　　　実現に向けた基本理念</a:t>
            </a:r>
            <a:r>
              <a:rPr lang="en-US" altLang="ja-JP" sz="1400" dirty="0" smtClean="0"/>
              <a:t>=5</a:t>
            </a:r>
            <a:r>
              <a:rPr lang="ja-JP" altLang="en-US" sz="1400" dirty="0" err="1" smtClean="0"/>
              <a:t>つの</a:t>
            </a:r>
            <a:r>
              <a:rPr lang="ja-JP" altLang="en-US" sz="1400" dirty="0" smtClean="0"/>
              <a:t>柱→</a:t>
            </a:r>
            <a:endParaRPr lang="en-US" altLang="ja-JP" sz="1400" dirty="0" smtClean="0"/>
          </a:p>
          <a:p>
            <a:r>
              <a:rPr lang="ja-JP" altLang="en-US" sz="1400" dirty="0"/>
              <a:t>　</a:t>
            </a:r>
            <a:r>
              <a:rPr lang="ja-JP" altLang="en-US" sz="1400" dirty="0" smtClean="0"/>
              <a:t>　　　男女の人権の尊重</a:t>
            </a:r>
            <a:endParaRPr lang="en-US" altLang="ja-JP" sz="1400" dirty="0" smtClean="0"/>
          </a:p>
          <a:p>
            <a:r>
              <a:rPr lang="ja-JP" altLang="en-US" sz="1400" dirty="0"/>
              <a:t>　</a:t>
            </a:r>
            <a:r>
              <a:rPr lang="ja-JP" altLang="en-US" sz="1400" dirty="0" smtClean="0"/>
              <a:t>　　　社会における制度又は慣行についての配慮</a:t>
            </a:r>
            <a:endParaRPr lang="en-US" altLang="ja-JP" sz="1400" dirty="0" smtClean="0"/>
          </a:p>
          <a:p>
            <a:r>
              <a:rPr lang="ja-JP" altLang="en-US" sz="1400" dirty="0" smtClean="0"/>
              <a:t>　　　　政策等の立案及び決定への共同参画</a:t>
            </a:r>
            <a:endParaRPr lang="en-US" altLang="ja-JP" sz="1400" dirty="0" smtClean="0"/>
          </a:p>
          <a:p>
            <a:r>
              <a:rPr lang="ja-JP" altLang="en-US" sz="1400" dirty="0" smtClean="0"/>
              <a:t>　　　　家庭生活における活動と他の活動の両立</a:t>
            </a:r>
            <a:endParaRPr lang="en-US" altLang="ja-JP" sz="1400" dirty="0" smtClean="0"/>
          </a:p>
          <a:p>
            <a:r>
              <a:rPr lang="ja-JP" altLang="en-US" sz="1400" dirty="0" smtClean="0"/>
              <a:t>　　　　国際的協調</a:t>
            </a:r>
            <a:endParaRPr lang="en-US" altLang="ja-JP" sz="1400" dirty="0" smtClean="0"/>
          </a:p>
          <a:p>
            <a:r>
              <a:rPr lang="ja-JP" altLang="en-US" sz="1400" dirty="0" smtClean="0"/>
              <a:t>　　　</a:t>
            </a:r>
            <a:r>
              <a:rPr lang="en-US" altLang="ja-JP" sz="1400" dirty="0" smtClean="0"/>
              <a:t>※</a:t>
            </a:r>
            <a:r>
              <a:rPr lang="ja-JP" altLang="en-US" sz="1400" dirty="0" smtClean="0"/>
              <a:t>アンコンシャス・バイアス</a:t>
            </a:r>
            <a:r>
              <a:rPr lang="en-US" altLang="ja-JP" sz="1400" dirty="0" smtClean="0"/>
              <a:t>=</a:t>
            </a:r>
            <a:r>
              <a:rPr lang="ja-JP" altLang="en-US" sz="1400" dirty="0" smtClean="0"/>
              <a:t>無意識の思込み</a:t>
            </a:r>
            <a:endParaRPr lang="en-US" altLang="ja-JP" sz="1400" dirty="0" smtClean="0"/>
          </a:p>
          <a:p>
            <a:r>
              <a:rPr lang="ja-JP" altLang="en-US" sz="1400" dirty="0" smtClean="0"/>
              <a:t>　　　　働き方・暮らし方の根底に、長年にわたり人々の中に性別役割分担意識や</a:t>
            </a:r>
            <a:endParaRPr lang="en-US" altLang="ja-JP" sz="1400" dirty="0" smtClean="0"/>
          </a:p>
          <a:p>
            <a:r>
              <a:rPr lang="ja-JP" altLang="en-US" sz="1400" dirty="0"/>
              <a:t>　</a:t>
            </a:r>
            <a:r>
              <a:rPr lang="ja-JP" altLang="en-US" sz="1400" dirty="0" smtClean="0"/>
              <a:t>　　　性差に関する偏見・固定観念が形成されている。女性・男性のいずれにも</a:t>
            </a:r>
            <a:endParaRPr lang="en-US" altLang="ja-JP" sz="1400" dirty="0" smtClean="0"/>
          </a:p>
          <a:p>
            <a:r>
              <a:rPr lang="ja-JP" altLang="en-US" sz="1400" dirty="0"/>
              <a:t>　</a:t>
            </a:r>
            <a:r>
              <a:rPr lang="ja-JP" altLang="en-US" sz="1400" dirty="0" smtClean="0"/>
              <a:t>　　　存在する</a:t>
            </a:r>
            <a:r>
              <a:rPr lang="ja-JP" altLang="en-US" sz="1400" dirty="0"/>
              <a:t>。 （</a:t>
            </a:r>
            <a:r>
              <a:rPr lang="zh-CN" altLang="en-US" sz="1400" dirty="0">
                <a:latin typeface="ＭＳ Ｐゴシック" panose="020B0600070205080204" pitchFamily="50" charset="-128"/>
                <a:ea typeface="ＭＳ Ｐゴシック" panose="020B0600070205080204" pitchFamily="50" charset="-128"/>
              </a:rPr>
              <a:t>第</a:t>
            </a:r>
            <a:r>
              <a:rPr lang="en-US" altLang="ja-JP" sz="1400" dirty="0"/>
              <a:t>5</a:t>
            </a:r>
            <a:r>
              <a:rPr lang="zh-CN" altLang="en-US" sz="1400" dirty="0">
                <a:ea typeface="ＭＳ Ｐゴシック" panose="020B0600070205080204" pitchFamily="50" charset="-128"/>
              </a:rPr>
              <a:t>次</a:t>
            </a:r>
            <a:r>
              <a:rPr lang="zh-CN" altLang="en-US" sz="1400" dirty="0">
                <a:latin typeface="ＭＳ Ｐゴシック" panose="020B0600070205080204" pitchFamily="50" charset="-128"/>
                <a:ea typeface="ＭＳ Ｐゴシック" panose="020B0600070205080204" pitchFamily="50" charset="-128"/>
              </a:rPr>
              <a:t>男女共同参画基本計画</a:t>
            </a:r>
            <a:r>
              <a:rPr lang="ja-JP" altLang="en-US" sz="1400" dirty="0">
                <a:latin typeface="ＭＳ Ｐゴシック" panose="020B0600070205080204" pitchFamily="50" charset="-128"/>
              </a:rPr>
              <a:t>より</a:t>
            </a:r>
            <a:r>
              <a:rPr lang="ja-JP" altLang="en-US" sz="1400" dirty="0" smtClean="0">
                <a:latin typeface="ＭＳ Ｐゴシック" panose="020B0600070205080204" pitchFamily="50" charset="-128"/>
              </a:rPr>
              <a:t>）　</a:t>
            </a:r>
            <a:r>
              <a:rPr lang="ja-JP" altLang="en-US" sz="1400" dirty="0" smtClean="0"/>
              <a:t>男女共同参画社会は、法</a:t>
            </a:r>
            <a:endParaRPr lang="en-US" altLang="ja-JP" sz="1400" dirty="0" smtClean="0"/>
          </a:p>
          <a:p>
            <a:r>
              <a:rPr lang="ja-JP" altLang="en-US" sz="1400" dirty="0"/>
              <a:t>　</a:t>
            </a:r>
            <a:r>
              <a:rPr lang="ja-JP" altLang="en-US" sz="1400" dirty="0" smtClean="0"/>
              <a:t>　　　制度整備だけでは推進されず、一人ひとりの意識改革も必要となる。</a:t>
            </a:r>
            <a:endParaRPr lang="en-US" altLang="ja-JP" sz="1400" dirty="0">
              <a:latin typeface="ＭＳ Ｐゴシック" panose="020B0600070205080204" pitchFamily="50" charset="-128"/>
            </a:endParaRPr>
          </a:p>
          <a:p>
            <a:endParaRPr lang="en-US" altLang="ja-JP" sz="600" dirty="0" smtClean="0"/>
          </a:p>
          <a:p>
            <a:r>
              <a:rPr lang="ja-JP" altLang="en-US" dirty="0" smtClean="0"/>
              <a:t>■女性</a:t>
            </a:r>
            <a:r>
              <a:rPr lang="ja-JP" altLang="en-US" dirty="0"/>
              <a:t>活躍</a:t>
            </a:r>
            <a:r>
              <a:rPr lang="ja-JP" altLang="en-US" dirty="0" smtClean="0"/>
              <a:t>推進法</a:t>
            </a:r>
            <a:endParaRPr lang="en-US" altLang="ja-JP" dirty="0" smtClean="0"/>
          </a:p>
          <a:p>
            <a:r>
              <a:rPr lang="ja-JP" altLang="en-US" sz="1400" dirty="0" smtClean="0"/>
              <a:t>　　企業</a:t>
            </a:r>
            <a:r>
              <a:rPr lang="ja-JP" altLang="en-US" sz="1400" dirty="0"/>
              <a:t>が雇用しているまたは雇用しようとする女性</a:t>
            </a:r>
            <a:r>
              <a:rPr lang="ja-JP" altLang="en-US" sz="1400" dirty="0" smtClean="0"/>
              <a:t>労働者に対する女性</a:t>
            </a:r>
            <a:r>
              <a:rPr lang="ja-JP" altLang="en-US" sz="1400" dirty="0"/>
              <a:t>の</a:t>
            </a:r>
            <a:r>
              <a:rPr lang="ja-JP" altLang="en-US" sz="1400" dirty="0" smtClean="0"/>
              <a:t>活躍</a:t>
            </a:r>
            <a:endParaRPr lang="en-US" altLang="ja-JP" sz="1400" dirty="0" smtClean="0"/>
          </a:p>
          <a:p>
            <a:r>
              <a:rPr lang="ja-JP" altLang="en-US" sz="1400" dirty="0"/>
              <a:t>　</a:t>
            </a:r>
            <a:r>
              <a:rPr lang="ja-JP" altLang="en-US" sz="1400" dirty="0" smtClean="0"/>
              <a:t>　推進</a:t>
            </a:r>
            <a:r>
              <a:rPr lang="ja-JP" altLang="en-US" sz="1400" dirty="0"/>
              <a:t>の取組について、以下のように規定して</a:t>
            </a:r>
            <a:r>
              <a:rPr lang="ja-JP" altLang="en-US" sz="1400" dirty="0" smtClean="0"/>
              <a:t>いる。</a:t>
            </a:r>
            <a:endParaRPr lang="en-US" altLang="ja-JP" sz="1400" dirty="0" smtClean="0"/>
          </a:p>
          <a:p>
            <a:pPr fontAlgn="base"/>
            <a:r>
              <a:rPr lang="ja-JP" altLang="en-US" sz="1400" dirty="0" smtClean="0"/>
              <a:t>　　　・</a:t>
            </a:r>
            <a:r>
              <a:rPr lang="en-US" altLang="ja-JP" sz="1400" dirty="0" smtClean="0"/>
              <a:t>301</a:t>
            </a:r>
            <a:r>
              <a:rPr lang="ja-JP" altLang="en-US" sz="1400" dirty="0"/>
              <a:t>人以上（</a:t>
            </a:r>
            <a:r>
              <a:rPr lang="en-US" altLang="ja-JP" sz="1400" dirty="0"/>
              <a:t>※</a:t>
            </a:r>
            <a:r>
              <a:rPr lang="ja-JP" altLang="en-US" sz="1400" dirty="0"/>
              <a:t>常時雇用する労働者数）の</a:t>
            </a:r>
            <a:r>
              <a:rPr lang="ja-JP" altLang="en-US" sz="1400" dirty="0" smtClean="0"/>
              <a:t>企業→</a:t>
            </a:r>
            <a:endParaRPr lang="ja-JP" altLang="en-US" sz="1400" dirty="0"/>
          </a:p>
          <a:p>
            <a:pPr fontAlgn="base"/>
            <a:r>
              <a:rPr lang="ja-JP" altLang="en-US" sz="1400" dirty="0" smtClean="0"/>
              <a:t>　　　　自社</a:t>
            </a:r>
            <a:r>
              <a:rPr lang="ja-JP" altLang="en-US" sz="1400" dirty="0"/>
              <a:t>の女性の活躍に関する状況を把握し、課題を分析すること</a:t>
            </a:r>
          </a:p>
          <a:p>
            <a:pPr fontAlgn="base"/>
            <a:r>
              <a:rPr lang="ja-JP" altLang="en-US" sz="1400" dirty="0" smtClean="0"/>
              <a:t>　　　　状況</a:t>
            </a:r>
            <a:r>
              <a:rPr lang="ja-JP" altLang="en-US" sz="1400" dirty="0"/>
              <a:t>把握、課題分析を踏まえた行動計画を</a:t>
            </a:r>
            <a:r>
              <a:rPr lang="ja-JP" altLang="en-US" sz="1400" dirty="0" smtClean="0"/>
              <a:t>策定、</a:t>
            </a:r>
            <a:r>
              <a:rPr lang="ja-JP" altLang="en-US" sz="1400" dirty="0"/>
              <a:t>社内周知</a:t>
            </a:r>
            <a:r>
              <a:rPr lang="ja-JP" altLang="en-US" sz="1400" dirty="0" smtClean="0"/>
              <a:t>、公表する</a:t>
            </a:r>
            <a:r>
              <a:rPr lang="ja-JP" altLang="en-US" sz="1400" dirty="0"/>
              <a:t>こと</a:t>
            </a:r>
          </a:p>
          <a:p>
            <a:pPr fontAlgn="base"/>
            <a:r>
              <a:rPr lang="ja-JP" altLang="en-US" sz="1400" dirty="0"/>
              <a:t>　</a:t>
            </a:r>
            <a:r>
              <a:rPr lang="ja-JP" altLang="en-US" sz="1400" dirty="0" smtClean="0"/>
              <a:t>　　　都道府県</a:t>
            </a:r>
            <a:r>
              <a:rPr lang="ja-JP" altLang="en-US" sz="1400" dirty="0"/>
              <a:t>労働局に届出すること</a:t>
            </a:r>
          </a:p>
          <a:p>
            <a:pPr fontAlgn="base"/>
            <a:r>
              <a:rPr lang="ja-JP" altLang="en-US" sz="1400" dirty="0" smtClean="0"/>
              <a:t>　　　　女性</a:t>
            </a:r>
            <a:r>
              <a:rPr lang="ja-JP" altLang="en-US" sz="1400" dirty="0"/>
              <a:t>の活躍に関する情報を公表すること（年に一度</a:t>
            </a:r>
            <a:r>
              <a:rPr lang="ja-JP" altLang="en-US" sz="1400" dirty="0" smtClean="0"/>
              <a:t>データ更新）</a:t>
            </a:r>
            <a:endParaRPr lang="ja-JP" altLang="en-US" sz="1400" dirty="0"/>
          </a:p>
          <a:p>
            <a:pPr fontAlgn="base"/>
            <a:r>
              <a:rPr lang="ja-JP" altLang="en-US" sz="1400" dirty="0" smtClean="0"/>
              <a:t>　　　・</a:t>
            </a:r>
            <a:r>
              <a:rPr lang="en-US" altLang="ja-JP" sz="1400" dirty="0" smtClean="0"/>
              <a:t>300</a:t>
            </a:r>
            <a:r>
              <a:rPr lang="ja-JP" altLang="en-US" sz="1400" dirty="0"/>
              <a:t>人以下の</a:t>
            </a:r>
            <a:r>
              <a:rPr lang="ja-JP" altLang="en-US" sz="1400" dirty="0" smtClean="0"/>
              <a:t>企業→</a:t>
            </a:r>
            <a:endParaRPr lang="en-US" altLang="ja-JP" sz="1400" dirty="0" smtClean="0"/>
          </a:p>
          <a:p>
            <a:pPr fontAlgn="base"/>
            <a:r>
              <a:rPr lang="ja-JP" altLang="en-US" sz="1400" dirty="0" smtClean="0"/>
              <a:t>　　　　上記の取組</a:t>
            </a:r>
            <a:r>
              <a:rPr lang="ja-JP" altLang="en-US" sz="1400" dirty="0"/>
              <a:t>は努力</a:t>
            </a:r>
            <a:r>
              <a:rPr lang="ja-JP" altLang="en-US" sz="1400" dirty="0" smtClean="0"/>
              <a:t>義務となっている</a:t>
            </a:r>
            <a:endParaRPr lang="en-US" altLang="ja-JP" sz="1400" dirty="0" smtClean="0"/>
          </a:p>
        </p:txBody>
      </p:sp>
      <p:cxnSp>
        <p:nvCxnSpPr>
          <p:cNvPr id="4" name="直線コネクタ 3"/>
          <p:cNvCxnSpPr/>
          <p:nvPr/>
        </p:nvCxnSpPr>
        <p:spPr>
          <a:xfrm>
            <a:off x="5906530" y="4250725"/>
            <a:ext cx="608165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0273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27001" y="675221"/>
            <a:ext cx="2548238" cy="369332"/>
          </a:xfrm>
          <a:prstGeom prst="rect">
            <a:avLst/>
          </a:prstGeom>
          <a:noFill/>
        </p:spPr>
        <p:txBody>
          <a:bodyPr wrap="square" rtlCol="0">
            <a:spAutoFit/>
          </a:bodyPr>
          <a:lstStyle/>
          <a:p>
            <a:r>
              <a:rPr lang="ja-JP" altLang="en-US" dirty="0" smtClean="0"/>
              <a:t>■女性社長比率の推移　</a:t>
            </a:r>
            <a:endParaRPr lang="en-US" altLang="ja-JP" dirty="0" smtClean="0"/>
          </a:p>
        </p:txBody>
      </p:sp>
      <p:sp>
        <p:nvSpPr>
          <p:cNvPr id="17" name="テキスト ボックス 16"/>
          <p:cNvSpPr txBox="1"/>
          <p:nvPr/>
        </p:nvSpPr>
        <p:spPr>
          <a:xfrm>
            <a:off x="4567376" y="121155"/>
            <a:ext cx="3057247" cy="523220"/>
          </a:xfrm>
          <a:prstGeom prst="rect">
            <a:avLst/>
          </a:prstGeom>
          <a:noFill/>
        </p:spPr>
        <p:txBody>
          <a:bodyPr wrap="none" rtlCol="0">
            <a:spAutoFit/>
          </a:bodyPr>
          <a:lstStyle/>
          <a:p>
            <a:r>
              <a:rPr lang="ja-JP" altLang="en-US" sz="2800" dirty="0" smtClean="0"/>
              <a:t>女性経営者の現状</a:t>
            </a:r>
            <a:endParaRPr kumimoji="1" lang="ja-JP" altLang="en-US" sz="2800" dirty="0"/>
          </a:p>
        </p:txBody>
      </p:sp>
      <p:cxnSp>
        <p:nvCxnSpPr>
          <p:cNvPr id="18" name="直線コネクタ 17"/>
          <p:cNvCxnSpPr/>
          <p:nvPr/>
        </p:nvCxnSpPr>
        <p:spPr>
          <a:xfrm flipV="1">
            <a:off x="127000" y="644375"/>
            <a:ext cx="11887200" cy="1020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8304" y="188843"/>
            <a:ext cx="1045896" cy="392948"/>
          </a:xfrm>
          <a:prstGeom prst="rect">
            <a:avLst/>
          </a:prstGeom>
        </p:spPr>
      </p:pic>
      <p:sp>
        <p:nvSpPr>
          <p:cNvPr id="22" name="テキスト ボックス 2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4" name="テキスト ボックス 13"/>
          <p:cNvSpPr txBox="1"/>
          <p:nvPr/>
        </p:nvSpPr>
        <p:spPr>
          <a:xfrm>
            <a:off x="361778" y="198099"/>
            <a:ext cx="595035" cy="369332"/>
          </a:xfrm>
          <a:prstGeom prst="rect">
            <a:avLst/>
          </a:prstGeom>
          <a:noFill/>
        </p:spPr>
        <p:txBody>
          <a:bodyPr wrap="none" rtlCol="0">
            <a:spAutoFit/>
          </a:bodyPr>
          <a:lstStyle/>
          <a:p>
            <a:r>
              <a:rPr kumimoji="1" lang="en-US" altLang="ja-JP" dirty="0" smtClean="0"/>
              <a:t>S-03</a:t>
            </a:r>
            <a:endParaRPr kumimoji="1" lang="ja-JP" altLang="en-US" dirty="0"/>
          </a:p>
        </p:txBody>
      </p:sp>
      <p:sp>
        <p:nvSpPr>
          <p:cNvPr id="9" name="テキスト ボックス 8"/>
          <p:cNvSpPr txBox="1"/>
          <p:nvPr/>
        </p:nvSpPr>
        <p:spPr>
          <a:xfrm>
            <a:off x="8674100" y="6511751"/>
            <a:ext cx="3339483"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smtClean="0"/>
              <a:t>出典は帝国データバンク全国女性社長分析調査</a:t>
            </a:r>
            <a:r>
              <a:rPr kumimoji="1" lang="en-US" altLang="ja-JP" sz="1100" dirty="0" smtClean="0"/>
              <a:t>2020</a:t>
            </a:r>
            <a:endParaRPr kumimoji="1" lang="ja-JP" altLang="en-US" sz="1100" dirty="0"/>
          </a:p>
        </p:txBody>
      </p:sp>
      <p:sp>
        <p:nvSpPr>
          <p:cNvPr id="11" name="テキスト ボックス 10"/>
          <p:cNvSpPr txBox="1"/>
          <p:nvPr/>
        </p:nvSpPr>
        <p:spPr>
          <a:xfrm>
            <a:off x="3823114" y="675215"/>
            <a:ext cx="2533650" cy="369332"/>
          </a:xfrm>
          <a:prstGeom prst="rect">
            <a:avLst/>
          </a:prstGeom>
          <a:noFill/>
        </p:spPr>
        <p:txBody>
          <a:bodyPr wrap="square" rtlCol="0">
            <a:spAutoFit/>
          </a:bodyPr>
          <a:lstStyle/>
          <a:p>
            <a:r>
              <a:rPr lang="ja-JP" altLang="en-US" dirty="0" smtClean="0"/>
              <a:t>■県別女性社長比率</a:t>
            </a:r>
            <a:endParaRPr lang="en-US" altLang="ja-JP" dirty="0" smtClean="0"/>
          </a:p>
        </p:txBody>
      </p:sp>
      <p:sp>
        <p:nvSpPr>
          <p:cNvPr id="15" name="テキスト ボックス 14"/>
          <p:cNvSpPr txBox="1"/>
          <p:nvPr/>
        </p:nvSpPr>
        <p:spPr>
          <a:xfrm>
            <a:off x="9586058" y="667738"/>
            <a:ext cx="2844800" cy="369332"/>
          </a:xfrm>
          <a:prstGeom prst="rect">
            <a:avLst/>
          </a:prstGeom>
          <a:noFill/>
        </p:spPr>
        <p:txBody>
          <a:bodyPr wrap="square" rtlCol="0">
            <a:spAutoFit/>
          </a:bodyPr>
          <a:lstStyle/>
          <a:p>
            <a:r>
              <a:rPr lang="ja-JP" altLang="en-US" dirty="0" smtClean="0"/>
              <a:t>■</a:t>
            </a:r>
            <a:r>
              <a:rPr lang="ja-JP" altLang="en-US" dirty="0"/>
              <a:t>業種別</a:t>
            </a:r>
            <a:r>
              <a:rPr lang="ja-JP" altLang="en-US" dirty="0" smtClean="0"/>
              <a:t>女性社長比率　</a:t>
            </a:r>
            <a:endParaRPr lang="en-US" altLang="ja-JP" dirty="0" smtClean="0"/>
          </a:p>
        </p:txBody>
      </p:sp>
      <p:graphicFrame>
        <p:nvGraphicFramePr>
          <p:cNvPr id="5" name="表 4"/>
          <p:cNvGraphicFramePr>
            <a:graphicFrameLocks noGrp="1"/>
          </p:cNvGraphicFramePr>
          <p:nvPr>
            <p:extLst>
              <p:ext uri="{D42A27DB-BD31-4B8C-83A1-F6EECF244321}">
                <p14:modId xmlns:p14="http://schemas.microsoft.com/office/powerpoint/2010/main" val="3513156948"/>
              </p:ext>
            </p:extLst>
          </p:nvPr>
        </p:nvGraphicFramePr>
        <p:xfrm>
          <a:off x="9936429" y="1044547"/>
          <a:ext cx="2063750" cy="5467203"/>
        </p:xfrm>
        <a:graphic>
          <a:graphicData uri="http://schemas.openxmlformats.org/drawingml/2006/table">
            <a:tbl>
              <a:tblPr firstRow="1" bandRow="1">
                <a:tableStyleId>{5C22544A-7EE6-4342-B048-85BDC9FD1C3A}</a:tableStyleId>
              </a:tblPr>
              <a:tblGrid>
                <a:gridCol w="1479021"/>
                <a:gridCol w="584729"/>
              </a:tblGrid>
              <a:tr h="260343">
                <a:tc>
                  <a:txBody>
                    <a:bodyPr/>
                    <a:lstStyle/>
                    <a:p>
                      <a:pPr algn="ctr"/>
                      <a:r>
                        <a:rPr kumimoji="1" lang="ja-JP" altLang="en-US" sz="1100" dirty="0" smtClean="0"/>
                        <a:t>業種細分類</a:t>
                      </a:r>
                      <a:endParaRPr kumimoji="1" lang="ja-JP" altLang="en-US" sz="1100" dirty="0"/>
                    </a:p>
                  </a:txBody>
                  <a:tcPr>
                    <a:solidFill>
                      <a:schemeClr val="tx1">
                        <a:lumMod val="85000"/>
                        <a:lumOff val="15000"/>
                      </a:schemeClr>
                    </a:solidFill>
                  </a:tcPr>
                </a:tc>
                <a:tc>
                  <a:txBody>
                    <a:bodyPr/>
                    <a:lstStyle/>
                    <a:p>
                      <a:pPr algn="ctr"/>
                      <a:r>
                        <a:rPr kumimoji="1" lang="ja-JP" altLang="en-US" sz="1100" dirty="0" smtClean="0"/>
                        <a:t>比率</a:t>
                      </a:r>
                      <a:endParaRPr kumimoji="1" lang="ja-JP" altLang="en-US" sz="1100" dirty="0"/>
                    </a:p>
                  </a:txBody>
                  <a:tcPr>
                    <a:solidFill>
                      <a:schemeClr val="tx1">
                        <a:lumMod val="85000"/>
                        <a:lumOff val="15000"/>
                      </a:schemeClr>
                    </a:solidFill>
                  </a:tcPr>
                </a:tc>
              </a:tr>
              <a:tr h="260343">
                <a:tc>
                  <a:txBody>
                    <a:bodyPr/>
                    <a:lstStyle/>
                    <a:p>
                      <a:r>
                        <a:rPr kumimoji="1" lang="ja-JP" altLang="en-US" sz="1100" dirty="0" smtClean="0"/>
                        <a:t>保育所</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42.9</a:t>
                      </a:r>
                      <a:endParaRPr kumimoji="1" lang="ja-JP" altLang="en-US" sz="1100" dirty="0"/>
                    </a:p>
                  </a:txBody>
                  <a:tcPr>
                    <a:solidFill>
                      <a:schemeClr val="accent6">
                        <a:lumMod val="40000"/>
                        <a:lumOff val="60000"/>
                      </a:schemeClr>
                    </a:solidFill>
                  </a:tcPr>
                </a:tc>
              </a:tr>
              <a:tr h="260343">
                <a:tc>
                  <a:txBody>
                    <a:bodyPr/>
                    <a:lstStyle/>
                    <a:p>
                      <a:r>
                        <a:rPr kumimoji="1" lang="ja-JP" altLang="en-US" sz="1100" dirty="0" smtClean="0"/>
                        <a:t>化粧品販売</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35.1</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美容業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34.1</a:t>
                      </a:r>
                      <a:endParaRPr kumimoji="1" lang="ja-JP" altLang="en-US" sz="1100" dirty="0"/>
                    </a:p>
                  </a:txBody>
                  <a:tcPr>
                    <a:solidFill>
                      <a:schemeClr val="accent6">
                        <a:lumMod val="40000"/>
                        <a:lumOff val="60000"/>
                      </a:schemeClr>
                    </a:solidFill>
                  </a:tcPr>
                </a:tc>
              </a:tr>
              <a:tr h="260343">
                <a:tc>
                  <a:txBody>
                    <a:bodyPr/>
                    <a:lstStyle/>
                    <a:p>
                      <a:r>
                        <a:rPr kumimoji="1" lang="ja-JP" altLang="en-US" sz="1100" dirty="0" smtClean="0"/>
                        <a:t>老人福祉事業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32.1</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各種学校</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30.4</a:t>
                      </a:r>
                      <a:endParaRPr kumimoji="1" lang="ja-JP" altLang="en-US" sz="1100" dirty="0"/>
                    </a:p>
                  </a:txBody>
                  <a:tcPr>
                    <a:solidFill>
                      <a:schemeClr val="accent6">
                        <a:lumMod val="40000"/>
                        <a:lumOff val="60000"/>
                      </a:schemeClr>
                    </a:solidFill>
                  </a:tcPr>
                </a:tc>
              </a:tr>
              <a:tr h="260343">
                <a:tc>
                  <a:txBody>
                    <a:bodyPr/>
                    <a:lstStyle/>
                    <a:p>
                      <a:r>
                        <a:rPr kumimoji="1" lang="ja-JP" altLang="en-US" sz="1100" dirty="0" smtClean="0"/>
                        <a:t>結婚相談・式場紹介</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29.4</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老人保健施設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27.9</a:t>
                      </a:r>
                      <a:endParaRPr kumimoji="1" lang="ja-JP" altLang="en-US" sz="1100" dirty="0"/>
                    </a:p>
                  </a:txBody>
                  <a:tcPr>
                    <a:solidFill>
                      <a:schemeClr val="accent6">
                        <a:lumMod val="40000"/>
                        <a:lumOff val="60000"/>
                      </a:schemeClr>
                    </a:solidFill>
                  </a:tcPr>
                </a:tc>
              </a:tr>
              <a:tr h="260343">
                <a:tc>
                  <a:txBody>
                    <a:bodyPr/>
                    <a:lstStyle/>
                    <a:p>
                      <a:r>
                        <a:rPr kumimoji="1" lang="ja-JP" altLang="en-US" sz="1100" dirty="0" smtClean="0"/>
                        <a:t>身体障害者福祉事業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27.9</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知的障害者福祉事業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27.3</a:t>
                      </a:r>
                      <a:endParaRPr kumimoji="1" lang="ja-JP" altLang="en-US" sz="1100" dirty="0"/>
                    </a:p>
                  </a:txBody>
                  <a:tcPr>
                    <a:solidFill>
                      <a:schemeClr val="accent6">
                        <a:lumMod val="40000"/>
                        <a:lumOff val="60000"/>
                      </a:schemeClr>
                    </a:solidFill>
                  </a:tcPr>
                </a:tc>
              </a:tr>
              <a:tr h="260343">
                <a:tc>
                  <a:txBody>
                    <a:bodyPr/>
                    <a:lstStyle/>
                    <a:p>
                      <a:r>
                        <a:rPr kumimoji="1" lang="ja-JP" altLang="en-US" sz="1100" dirty="0" smtClean="0"/>
                        <a:t>個人教授所</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26.2</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婦人服等販売</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25.8</a:t>
                      </a:r>
                    </a:p>
                  </a:txBody>
                  <a:tcPr>
                    <a:solidFill>
                      <a:schemeClr val="accent6">
                        <a:lumMod val="40000"/>
                        <a:lumOff val="60000"/>
                      </a:schemeClr>
                    </a:solidFill>
                  </a:tcPr>
                </a:tc>
              </a:tr>
              <a:tr h="260343">
                <a:tc>
                  <a:txBody>
                    <a:bodyPr/>
                    <a:lstStyle/>
                    <a:p>
                      <a:r>
                        <a:rPr kumimoji="1" lang="ja-JP" altLang="en-US" sz="1100" dirty="0" smtClean="0"/>
                        <a:t>バー・キャバレー等</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24.7</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翻訳業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24.6</a:t>
                      </a:r>
                    </a:p>
                  </a:txBody>
                  <a:tcPr>
                    <a:solidFill>
                      <a:schemeClr val="accent6">
                        <a:lumMod val="40000"/>
                        <a:lumOff val="60000"/>
                      </a:schemeClr>
                    </a:solidFill>
                  </a:tcPr>
                </a:tc>
              </a:tr>
              <a:tr h="260343">
                <a:tc>
                  <a:txBody>
                    <a:bodyPr/>
                    <a:lstStyle/>
                    <a:p>
                      <a:r>
                        <a:rPr kumimoji="1" lang="ja-JP" altLang="en-US" sz="1100" dirty="0" smtClean="0"/>
                        <a:t>貸家業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24.4</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洋品雑貨等販売</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24.1</a:t>
                      </a:r>
                      <a:endParaRPr kumimoji="1" lang="ja-JP" altLang="en-US" sz="1100" dirty="0"/>
                    </a:p>
                  </a:txBody>
                  <a:tcPr>
                    <a:solidFill>
                      <a:schemeClr val="accent6">
                        <a:lumMod val="40000"/>
                        <a:lumOff val="60000"/>
                      </a:schemeClr>
                    </a:solidFill>
                  </a:tcPr>
                </a:tc>
              </a:tr>
              <a:tr h="260343">
                <a:tc>
                  <a:txBody>
                    <a:bodyPr/>
                    <a:lstStyle/>
                    <a:p>
                      <a:r>
                        <a:rPr kumimoji="1" lang="ja-JP" altLang="en-US" sz="1100" dirty="0" smtClean="0"/>
                        <a:t>劇団</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24.1</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貸衣装業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22.8</a:t>
                      </a:r>
                      <a:endParaRPr kumimoji="1" lang="ja-JP" altLang="en-US" sz="1100" dirty="0"/>
                    </a:p>
                  </a:txBody>
                  <a:tcPr>
                    <a:solidFill>
                      <a:schemeClr val="accent6">
                        <a:lumMod val="40000"/>
                        <a:lumOff val="60000"/>
                      </a:schemeClr>
                    </a:solidFill>
                  </a:tcPr>
                </a:tc>
              </a:tr>
              <a:tr h="260343">
                <a:tc>
                  <a:txBody>
                    <a:bodyPr/>
                    <a:lstStyle/>
                    <a:p>
                      <a:r>
                        <a:rPr kumimoji="1" lang="ja-JP" altLang="en-US" sz="1100" dirty="0" smtClean="0"/>
                        <a:t>貸間業</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21.6</a:t>
                      </a:r>
                      <a:endParaRPr kumimoji="1" lang="ja-JP" altLang="en-US" sz="1100" dirty="0"/>
                    </a:p>
                  </a:txBody>
                  <a:tcPr>
                    <a:solidFill>
                      <a:schemeClr val="accent6">
                        <a:lumMod val="20000"/>
                        <a:lumOff val="80000"/>
                      </a:schemeClr>
                    </a:solidFill>
                  </a:tcPr>
                </a:tc>
              </a:tr>
              <a:tr h="260343">
                <a:tc>
                  <a:txBody>
                    <a:bodyPr/>
                    <a:lstStyle/>
                    <a:p>
                      <a:r>
                        <a:rPr kumimoji="1" lang="ja-JP" altLang="en-US" sz="1100" dirty="0" smtClean="0"/>
                        <a:t>貸事務所</a:t>
                      </a:r>
                      <a:endParaRPr kumimoji="1" lang="ja-JP" altLang="en-US" sz="1100" dirty="0"/>
                    </a:p>
                  </a:txBody>
                  <a:tcPr>
                    <a:solidFill>
                      <a:schemeClr val="accent6">
                        <a:lumMod val="60000"/>
                        <a:lumOff val="40000"/>
                      </a:schemeClr>
                    </a:solidFill>
                  </a:tcPr>
                </a:tc>
                <a:tc>
                  <a:txBody>
                    <a:bodyPr/>
                    <a:lstStyle/>
                    <a:p>
                      <a:pPr algn="r"/>
                      <a:r>
                        <a:rPr kumimoji="1" lang="en-US" altLang="ja-JP" sz="1100" dirty="0" smtClean="0"/>
                        <a:t>21.6</a:t>
                      </a:r>
                      <a:endParaRPr kumimoji="1" lang="ja-JP" altLang="en-US" sz="1100" dirty="0"/>
                    </a:p>
                  </a:txBody>
                  <a:tcPr>
                    <a:solidFill>
                      <a:schemeClr val="accent6">
                        <a:lumMod val="40000"/>
                        <a:lumOff val="60000"/>
                      </a:schemeClr>
                    </a:solidFill>
                  </a:tcPr>
                </a:tc>
              </a:tr>
              <a:tr h="260343">
                <a:tc>
                  <a:txBody>
                    <a:bodyPr/>
                    <a:lstStyle/>
                    <a:p>
                      <a:r>
                        <a:rPr lang="ja-JP" altLang="en-US" sz="1100" dirty="0" smtClean="0"/>
                        <a:t>土地賃貸</a:t>
                      </a:r>
                      <a:endParaRPr lang="ja-JP" altLang="en-US" sz="1100" dirty="0"/>
                    </a:p>
                  </a:txBody>
                  <a:tcPr>
                    <a:solidFill>
                      <a:schemeClr val="accent6">
                        <a:lumMod val="60000"/>
                        <a:lumOff val="40000"/>
                      </a:schemeClr>
                    </a:solidFill>
                  </a:tcPr>
                </a:tc>
                <a:tc>
                  <a:txBody>
                    <a:bodyPr/>
                    <a:lstStyle/>
                    <a:p>
                      <a:pPr algn="r"/>
                      <a:r>
                        <a:rPr lang="en-US" altLang="ja-JP" sz="1100" dirty="0" smtClean="0"/>
                        <a:t>21.6</a:t>
                      </a:r>
                      <a:endParaRPr lang="ja-JP" altLang="en-US" sz="1100" dirty="0"/>
                    </a:p>
                  </a:txBody>
                  <a:tcPr>
                    <a:solidFill>
                      <a:schemeClr val="accent6">
                        <a:lumMod val="20000"/>
                        <a:lumOff val="80000"/>
                      </a:schemeClr>
                    </a:solidFill>
                  </a:tcPr>
                </a:tc>
              </a:tr>
            </a:tbl>
          </a:graphicData>
        </a:graphic>
      </p:graphicFrame>
      <p:pic>
        <p:nvPicPr>
          <p:cNvPr id="12" name="図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0403" y="1044921"/>
            <a:ext cx="3071405" cy="2717711"/>
          </a:xfrm>
          <a:prstGeom prst="rect">
            <a:avLst/>
          </a:prstGeom>
        </p:spPr>
      </p:pic>
      <p:pic>
        <p:nvPicPr>
          <p:cNvPr id="16" name="図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53664" y="1770543"/>
            <a:ext cx="3411193" cy="3366020"/>
          </a:xfrm>
          <a:prstGeom prst="rect">
            <a:avLst/>
          </a:prstGeom>
        </p:spPr>
      </p:pic>
      <p:cxnSp>
        <p:nvCxnSpPr>
          <p:cNvPr id="32" name="直線コネクタ 31"/>
          <p:cNvCxnSpPr/>
          <p:nvPr/>
        </p:nvCxnSpPr>
        <p:spPr>
          <a:xfrm flipH="1">
            <a:off x="3823114" y="707363"/>
            <a:ext cx="7200" cy="59351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9586058" y="707432"/>
            <a:ext cx="6857" cy="5798857"/>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37" name="表 36"/>
          <p:cNvGraphicFramePr>
            <a:graphicFrameLocks noGrp="1"/>
          </p:cNvGraphicFramePr>
          <p:nvPr>
            <p:extLst>
              <p:ext uri="{D42A27DB-BD31-4B8C-83A1-F6EECF244321}">
                <p14:modId xmlns:p14="http://schemas.microsoft.com/office/powerpoint/2010/main" val="3317590018"/>
              </p:ext>
            </p:extLst>
          </p:nvPr>
        </p:nvGraphicFramePr>
        <p:xfrm>
          <a:off x="6428230" y="2171407"/>
          <a:ext cx="712406" cy="838200"/>
        </p:xfrm>
        <a:graphic>
          <a:graphicData uri="http://schemas.openxmlformats.org/drawingml/2006/table">
            <a:tbl>
              <a:tblPr>
                <a:tableStyleId>{5C22544A-7EE6-4342-B048-85BDC9FD1C3A}</a:tableStyleId>
              </a:tblPr>
              <a:tblGrid>
                <a:gridCol w="242506"/>
                <a:gridCol w="469900"/>
              </a:tblGrid>
              <a:tr h="167640">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700" b="1" dirty="0" smtClean="0">
                          <a:solidFill>
                            <a:schemeClr val="tx1"/>
                          </a:solidFill>
                          <a:latin typeface="+mn-lt"/>
                        </a:rPr>
                        <a:t>　</a:t>
                      </a:r>
                      <a:r>
                        <a:rPr kumimoji="1" lang="en-US" altLang="ja-JP" sz="700" b="1" dirty="0" smtClean="0">
                          <a:solidFill>
                            <a:schemeClr val="tx1"/>
                          </a:solidFill>
                          <a:latin typeface="+mn-lt"/>
                        </a:rPr>
                        <a:t>9</a:t>
                      </a:r>
                      <a:r>
                        <a:rPr kumimoji="1" lang="ja-JP" altLang="en-US" sz="700" b="1" dirty="0" smtClean="0">
                          <a:solidFill>
                            <a:schemeClr val="tx1"/>
                          </a:solidFill>
                          <a:latin typeface="+mn-lt"/>
                        </a:rPr>
                        <a:t>％～</a:t>
                      </a:r>
                      <a:endParaRPr kumimoji="1" lang="en-US" altLang="ja-JP" sz="700" b="1" dirty="0" smtClean="0">
                        <a:solidFill>
                          <a:schemeClr val="tx1"/>
                        </a:solidFill>
                        <a:latin typeface="+mn-lt"/>
                      </a:endParaRPr>
                    </a:p>
                  </a:txBody>
                  <a:tcPr marL="7620" marR="7620" marT="7620" marB="0" anchor="ctr">
                    <a:noFill/>
                  </a:tcPr>
                </a:tc>
              </a:tr>
              <a:tr h="167640">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700" b="1" dirty="0" smtClean="0">
                          <a:solidFill>
                            <a:schemeClr val="tx1"/>
                          </a:solidFill>
                          <a:latin typeface="+mn-lt"/>
                        </a:rPr>
                        <a:t>　</a:t>
                      </a:r>
                      <a:r>
                        <a:rPr kumimoji="1" lang="en-US" altLang="ja-JP" sz="700" b="1" dirty="0" smtClean="0">
                          <a:solidFill>
                            <a:schemeClr val="tx1"/>
                          </a:solidFill>
                          <a:latin typeface="+mn-lt"/>
                        </a:rPr>
                        <a:t>8</a:t>
                      </a:r>
                      <a:r>
                        <a:rPr kumimoji="1" lang="ja-JP" altLang="en-US" sz="700" b="1" dirty="0" smtClean="0">
                          <a:solidFill>
                            <a:schemeClr val="tx1"/>
                          </a:solidFill>
                          <a:latin typeface="+mn-lt"/>
                        </a:rPr>
                        <a:t>～</a:t>
                      </a:r>
                      <a:r>
                        <a:rPr kumimoji="1" lang="en-US" altLang="ja-JP" sz="700" b="1" dirty="0" smtClean="0">
                          <a:solidFill>
                            <a:schemeClr val="tx1"/>
                          </a:solidFill>
                          <a:latin typeface="+mn-lt"/>
                        </a:rPr>
                        <a:t>9</a:t>
                      </a:r>
                      <a:r>
                        <a:rPr kumimoji="1" lang="ja-JP" altLang="en-US" sz="700" b="1" dirty="0" smtClean="0">
                          <a:solidFill>
                            <a:schemeClr val="tx1"/>
                          </a:solidFill>
                          <a:latin typeface="+mn-lt"/>
                        </a:rPr>
                        <a:t>％</a:t>
                      </a:r>
                    </a:p>
                  </a:txBody>
                  <a:tcPr marL="7620" marR="7620" marT="7620" marB="0" anchor="ctr">
                    <a:noFill/>
                  </a:tcPr>
                </a:tc>
              </a:tr>
              <a:tr h="167640">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l" fontAlgn="ctr"/>
                      <a:r>
                        <a:rPr lang="ja-JP" altLang="en-US" sz="700" b="1" i="0" u="none" strike="noStrike" dirty="0" smtClean="0">
                          <a:solidFill>
                            <a:srgbClr val="000000"/>
                          </a:solidFill>
                          <a:effectLst/>
                          <a:latin typeface="+mn-lt"/>
                          <a:ea typeface="ＭＳ Ｐゴシック" panose="020B0600070205080204" pitchFamily="50" charset="-128"/>
                        </a:rPr>
                        <a:t>　</a:t>
                      </a:r>
                      <a:r>
                        <a:rPr lang="en-US" altLang="ja-JP" sz="700" b="1" i="0" u="none" strike="noStrike" dirty="0" smtClean="0">
                          <a:solidFill>
                            <a:srgbClr val="000000"/>
                          </a:solidFill>
                          <a:effectLst/>
                          <a:latin typeface="+mn-lt"/>
                          <a:ea typeface="ＭＳ Ｐゴシック" panose="020B0600070205080204" pitchFamily="50" charset="-128"/>
                        </a:rPr>
                        <a:t>8</a:t>
                      </a:r>
                      <a:r>
                        <a:rPr lang="ja-JP" altLang="en-US" sz="700" b="1" i="0" u="none" strike="noStrike" dirty="0" smtClean="0">
                          <a:solidFill>
                            <a:srgbClr val="000000"/>
                          </a:solidFill>
                          <a:effectLst/>
                          <a:latin typeface="+mn-lt"/>
                          <a:ea typeface="ＭＳ Ｐゴシック" panose="020B0600070205080204" pitchFamily="50" charset="-128"/>
                        </a:rPr>
                        <a:t>％</a:t>
                      </a: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noFill/>
                  </a:tcPr>
                </a:tc>
              </a:tr>
              <a:tr h="167640">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4">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b="1" i="0" u="none" strike="noStrike" dirty="0" smtClean="0">
                          <a:solidFill>
                            <a:srgbClr val="000000"/>
                          </a:solidFill>
                          <a:effectLst/>
                          <a:latin typeface="+mn-lt"/>
                          <a:ea typeface="ＭＳ Ｐゴシック" panose="020B0600070205080204" pitchFamily="50" charset="-128"/>
                        </a:rPr>
                        <a:t>　</a:t>
                      </a:r>
                      <a:r>
                        <a:rPr lang="en-US" altLang="ja-JP" sz="700" b="1" i="0" u="none" strike="noStrike" dirty="0" smtClean="0">
                          <a:solidFill>
                            <a:srgbClr val="000000"/>
                          </a:solidFill>
                          <a:effectLst/>
                          <a:latin typeface="+mn-lt"/>
                          <a:ea typeface="ＭＳ Ｐゴシック" panose="020B0600070205080204" pitchFamily="50" charset="-128"/>
                        </a:rPr>
                        <a:t>7</a:t>
                      </a:r>
                      <a:r>
                        <a:rPr lang="ja-JP" altLang="en-US" sz="700" b="1" i="0" u="none" strike="noStrike" dirty="0" smtClean="0">
                          <a:solidFill>
                            <a:srgbClr val="000000"/>
                          </a:solidFill>
                          <a:effectLst/>
                          <a:latin typeface="+mn-lt"/>
                          <a:ea typeface="ＭＳ Ｐゴシック" panose="020B0600070205080204" pitchFamily="50" charset="-128"/>
                        </a:rPr>
                        <a:t>～</a:t>
                      </a:r>
                      <a:r>
                        <a:rPr lang="en-US" altLang="ja-JP" sz="700" b="1" i="0" u="none" strike="noStrike" dirty="0" smtClean="0">
                          <a:solidFill>
                            <a:srgbClr val="000000"/>
                          </a:solidFill>
                          <a:effectLst/>
                          <a:latin typeface="+mn-lt"/>
                          <a:ea typeface="ＭＳ Ｐゴシック" panose="020B0600070205080204" pitchFamily="50" charset="-128"/>
                        </a:rPr>
                        <a:t>8</a:t>
                      </a:r>
                      <a:r>
                        <a:rPr kumimoji="1" lang="ja-JP" altLang="en-US" sz="700" b="1" dirty="0" smtClean="0">
                          <a:solidFill>
                            <a:schemeClr val="tx1"/>
                          </a:solidFill>
                          <a:latin typeface="+mn-lt"/>
                        </a:rPr>
                        <a:t>％</a:t>
                      </a:r>
                    </a:p>
                  </a:txBody>
                  <a:tcPr marL="7620" marR="7620" marT="7620" marB="0" anchor="ctr">
                    <a:noFill/>
                  </a:tcPr>
                </a:tc>
              </a:tr>
              <a:tr h="167640">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rgbClr val="FF7C80"/>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700" b="1" i="0" u="none" strike="noStrike" dirty="0" smtClean="0">
                          <a:solidFill>
                            <a:srgbClr val="000000"/>
                          </a:solidFill>
                          <a:effectLst/>
                          <a:latin typeface="+mn-lt"/>
                          <a:ea typeface="ＭＳ Ｐゴシック" panose="020B0600070205080204" pitchFamily="50" charset="-128"/>
                        </a:rPr>
                        <a:t>　～</a:t>
                      </a:r>
                      <a:r>
                        <a:rPr lang="en-US" altLang="ja-JP" sz="700" b="1" i="0" u="none" strike="noStrike" dirty="0" smtClean="0">
                          <a:solidFill>
                            <a:srgbClr val="000000"/>
                          </a:solidFill>
                          <a:effectLst/>
                          <a:latin typeface="+mn-lt"/>
                          <a:ea typeface="ＭＳ Ｐゴシック" panose="020B0600070205080204" pitchFamily="50" charset="-128"/>
                        </a:rPr>
                        <a:t>7</a:t>
                      </a:r>
                      <a:r>
                        <a:rPr kumimoji="1" lang="ja-JP" altLang="en-US" sz="700" b="1" dirty="0" smtClean="0">
                          <a:solidFill>
                            <a:schemeClr val="tx1"/>
                          </a:solidFill>
                          <a:latin typeface="+mn-lt"/>
                        </a:rPr>
                        <a:t>％</a:t>
                      </a:r>
                      <a:endParaRPr kumimoji="1" lang="en-US" altLang="ja-JP" sz="700" b="1" dirty="0" smtClean="0">
                        <a:solidFill>
                          <a:schemeClr val="tx1"/>
                        </a:solidFill>
                        <a:latin typeface="+mn-lt"/>
                      </a:endParaRPr>
                    </a:p>
                  </a:txBody>
                  <a:tcPr marL="7620" marR="7620" marT="7620" marB="0" anchor="ctr">
                    <a:noFill/>
                  </a:tcPr>
                </a:tc>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2599714167"/>
              </p:ext>
            </p:extLst>
          </p:nvPr>
        </p:nvGraphicFramePr>
        <p:xfrm>
          <a:off x="5166692" y="1037062"/>
          <a:ext cx="986972" cy="5469225"/>
        </p:xfrm>
        <a:graphic>
          <a:graphicData uri="http://schemas.openxmlformats.org/drawingml/2006/table">
            <a:tbl>
              <a:tblPr firstRow="1" bandRow="1">
                <a:tableStyleId>{5C22544A-7EE6-4342-B048-85BDC9FD1C3A}</a:tableStyleId>
              </a:tblPr>
              <a:tblGrid>
                <a:gridCol w="493486"/>
                <a:gridCol w="493486"/>
              </a:tblGrid>
              <a:tr h="218769">
                <a:tc>
                  <a:txBody>
                    <a:bodyPr/>
                    <a:lstStyle/>
                    <a:p>
                      <a:pPr algn="ctr"/>
                      <a:r>
                        <a:rPr kumimoji="1" lang="ja-JP" altLang="en-US" sz="800" b="1" dirty="0" smtClean="0"/>
                        <a:t>県名</a:t>
                      </a:r>
                      <a:endParaRPr kumimoji="1" lang="ja-JP" altLang="en-US" sz="800" b="1" dirty="0"/>
                    </a:p>
                  </a:txBody>
                  <a:tcPr>
                    <a:solidFill>
                      <a:schemeClr val="tx1">
                        <a:lumMod val="85000"/>
                        <a:lumOff val="15000"/>
                      </a:schemeClr>
                    </a:solidFill>
                  </a:tcPr>
                </a:tc>
                <a:tc>
                  <a:txBody>
                    <a:bodyPr/>
                    <a:lstStyle/>
                    <a:p>
                      <a:pPr algn="ctr"/>
                      <a:r>
                        <a:rPr kumimoji="1" lang="ja-JP" altLang="en-US" sz="800" b="1" dirty="0" smtClean="0"/>
                        <a:t>比率</a:t>
                      </a:r>
                      <a:endParaRPr kumimoji="1" lang="ja-JP" altLang="en-US" sz="800" b="1" dirty="0"/>
                    </a:p>
                  </a:txBody>
                  <a:tcPr>
                    <a:solidFill>
                      <a:schemeClr val="tx1">
                        <a:lumMod val="85000"/>
                        <a:lumOff val="15000"/>
                      </a:schemeClr>
                    </a:solidFill>
                  </a:tcPr>
                </a:tc>
              </a:tr>
              <a:tr h="218769">
                <a:tc>
                  <a:txBody>
                    <a:bodyPr/>
                    <a:lstStyle/>
                    <a:p>
                      <a:r>
                        <a:rPr kumimoji="1" lang="ja-JP" altLang="en-US" sz="800" b="1" dirty="0" smtClean="0"/>
                        <a:t>広島</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8.5</a:t>
                      </a:r>
                      <a:endParaRPr kumimoji="1" lang="ja-JP" altLang="en-US" sz="800" b="1" dirty="0">
                        <a:latin typeface="+mn-lt"/>
                      </a:endParaRPr>
                    </a:p>
                  </a:txBody>
                  <a:tcPr>
                    <a:solidFill>
                      <a:schemeClr val="accent1">
                        <a:lumMod val="40000"/>
                        <a:lumOff val="60000"/>
                      </a:schemeClr>
                    </a:solidFill>
                  </a:tcPr>
                </a:tc>
              </a:tr>
              <a:tr h="218769">
                <a:tc>
                  <a:txBody>
                    <a:bodyPr/>
                    <a:lstStyle/>
                    <a:p>
                      <a:r>
                        <a:rPr kumimoji="1" lang="ja-JP" altLang="en-US" sz="800" b="1" dirty="0" smtClean="0"/>
                        <a:t>京都</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8.2</a:t>
                      </a:r>
                      <a:endParaRPr kumimoji="1" lang="ja-JP" altLang="en-US" sz="800" b="1" dirty="0">
                        <a:solidFill>
                          <a:schemeClr val="tx1"/>
                        </a:solidFill>
                        <a:latin typeface="+mn-lt"/>
                      </a:endParaRPr>
                    </a:p>
                  </a:txBody>
                  <a:tcPr>
                    <a:solidFill>
                      <a:schemeClr val="accent1">
                        <a:lumMod val="40000"/>
                        <a:lumOff val="60000"/>
                      </a:schemeClr>
                    </a:solidFill>
                  </a:tcPr>
                </a:tc>
              </a:tr>
              <a:tr h="218769">
                <a:tc>
                  <a:txBody>
                    <a:bodyPr/>
                    <a:lstStyle/>
                    <a:p>
                      <a:r>
                        <a:rPr kumimoji="1" lang="ja-JP" altLang="en-US" sz="800" b="1" dirty="0" smtClean="0"/>
                        <a:t>三重</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8.2</a:t>
                      </a:r>
                      <a:endParaRPr kumimoji="1" lang="ja-JP" altLang="en-US" sz="800" b="1" dirty="0">
                        <a:solidFill>
                          <a:schemeClr val="tx1"/>
                        </a:solidFill>
                        <a:latin typeface="+mn-lt"/>
                      </a:endParaRPr>
                    </a:p>
                  </a:txBody>
                  <a:tcPr>
                    <a:solidFill>
                      <a:schemeClr val="accent1">
                        <a:lumMod val="40000"/>
                        <a:lumOff val="60000"/>
                      </a:schemeClr>
                    </a:solidFill>
                  </a:tcPr>
                </a:tc>
              </a:tr>
              <a:tr h="218769">
                <a:tc>
                  <a:txBody>
                    <a:bodyPr/>
                    <a:lstStyle/>
                    <a:p>
                      <a:r>
                        <a:rPr kumimoji="1" lang="ja-JP" altLang="en-US" sz="800" b="1" dirty="0" smtClean="0"/>
                        <a:t>宮城</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8.0</a:t>
                      </a:r>
                      <a:endParaRPr kumimoji="1" lang="ja-JP" altLang="en-US" sz="800" b="1" dirty="0">
                        <a:solidFill>
                          <a:schemeClr val="tx1"/>
                        </a:solidFill>
                        <a:latin typeface="+mn-lt"/>
                      </a:endParaRPr>
                    </a:p>
                  </a:txBody>
                  <a:tcPr>
                    <a:solidFill>
                      <a:schemeClr val="accent6">
                        <a:lumMod val="40000"/>
                        <a:lumOff val="60000"/>
                      </a:schemeClr>
                    </a:solidFill>
                  </a:tcPr>
                </a:tc>
              </a:tr>
              <a:tr h="218769">
                <a:tc>
                  <a:txBody>
                    <a:bodyPr/>
                    <a:lstStyle/>
                    <a:p>
                      <a:r>
                        <a:rPr kumimoji="1" lang="ja-JP" altLang="en-US" sz="800" b="1" dirty="0" smtClean="0"/>
                        <a:t>鹿児島</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7.9</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栃木</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7.8</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大阪</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7.8</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秋田</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7.7</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神奈川</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7.6</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福井</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7.5</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山形</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7.4</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群馬</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7.4</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北海道</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7.3</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富山</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7.3</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福島</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tx1"/>
                          </a:solidFill>
                          <a:latin typeface="+mn-lt"/>
                        </a:rPr>
                        <a:t>7.2</a:t>
                      </a:r>
                      <a:endParaRPr kumimoji="1" lang="ja-JP" altLang="en-US" sz="800" b="1" dirty="0">
                        <a:solidFill>
                          <a:schemeClr val="tx1"/>
                        </a:solidFill>
                        <a:latin typeface="+mn-lt"/>
                      </a:endParaRPr>
                    </a:p>
                  </a:txBody>
                  <a:tcPr>
                    <a:solidFill>
                      <a:schemeClr val="accent4">
                        <a:lumMod val="20000"/>
                        <a:lumOff val="80000"/>
                      </a:schemeClr>
                    </a:solidFill>
                  </a:tcPr>
                </a:tc>
              </a:tr>
              <a:tr h="218769">
                <a:tc>
                  <a:txBody>
                    <a:bodyPr/>
                    <a:lstStyle/>
                    <a:p>
                      <a:r>
                        <a:rPr kumimoji="1" lang="ja-JP" altLang="en-US" sz="800" b="1" dirty="0" smtClean="0"/>
                        <a:t>埼玉</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7.0</a:t>
                      </a:r>
                    </a:p>
                  </a:txBody>
                  <a:tcPr>
                    <a:solidFill>
                      <a:srgbClr val="FF7C80"/>
                    </a:solidFill>
                  </a:tcPr>
                </a:tc>
              </a:tr>
              <a:tr h="218769">
                <a:tc>
                  <a:txBody>
                    <a:bodyPr/>
                    <a:lstStyle/>
                    <a:p>
                      <a:r>
                        <a:rPr kumimoji="1" lang="ja-JP" altLang="en-US" sz="800" b="1" dirty="0" smtClean="0"/>
                        <a:t>新潟</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6.6</a:t>
                      </a:r>
                      <a:endParaRPr kumimoji="1" lang="ja-JP" altLang="en-US" sz="800" b="1" dirty="0">
                        <a:latin typeface="+mn-lt"/>
                      </a:endParaRPr>
                    </a:p>
                  </a:txBody>
                  <a:tcPr>
                    <a:solidFill>
                      <a:srgbClr val="FF7C80"/>
                    </a:solidFill>
                  </a:tcPr>
                </a:tc>
              </a:tr>
              <a:tr h="218769">
                <a:tc>
                  <a:txBody>
                    <a:bodyPr/>
                    <a:lstStyle/>
                    <a:p>
                      <a:r>
                        <a:rPr kumimoji="1" lang="ja-JP" altLang="en-US" sz="800" b="1" dirty="0" smtClean="0"/>
                        <a:t>静岡</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6.5</a:t>
                      </a:r>
                      <a:endParaRPr kumimoji="1" lang="ja-JP" altLang="en-US" sz="800" b="1" dirty="0">
                        <a:latin typeface="+mn-lt"/>
                      </a:endParaRPr>
                    </a:p>
                  </a:txBody>
                  <a:tcPr>
                    <a:solidFill>
                      <a:srgbClr val="FF7C80"/>
                    </a:solidFill>
                  </a:tcPr>
                </a:tc>
              </a:tr>
              <a:tr h="218769">
                <a:tc>
                  <a:txBody>
                    <a:bodyPr/>
                    <a:lstStyle/>
                    <a:p>
                      <a:r>
                        <a:rPr kumimoji="1" lang="ja-JP" altLang="en-US" sz="800" b="1" dirty="0" smtClean="0"/>
                        <a:t>石川</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6.5</a:t>
                      </a:r>
                      <a:endParaRPr kumimoji="1" lang="ja-JP" altLang="en-US" sz="800" b="1" dirty="0">
                        <a:latin typeface="+mn-lt"/>
                      </a:endParaRPr>
                    </a:p>
                  </a:txBody>
                  <a:tcPr>
                    <a:solidFill>
                      <a:srgbClr val="FF7C80"/>
                    </a:solidFill>
                  </a:tcPr>
                </a:tc>
              </a:tr>
              <a:tr h="218769">
                <a:tc>
                  <a:txBody>
                    <a:bodyPr/>
                    <a:lstStyle/>
                    <a:p>
                      <a:r>
                        <a:rPr kumimoji="1" lang="ja-JP" altLang="en-US" sz="800" b="1" dirty="0" smtClean="0"/>
                        <a:t>長野</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6.2</a:t>
                      </a:r>
                      <a:endParaRPr kumimoji="1" lang="ja-JP" altLang="en-US" sz="800" b="1" dirty="0">
                        <a:latin typeface="+mn-lt"/>
                      </a:endParaRPr>
                    </a:p>
                  </a:txBody>
                  <a:tcPr>
                    <a:solidFill>
                      <a:srgbClr val="FF7C80"/>
                    </a:solidFill>
                  </a:tcPr>
                </a:tc>
              </a:tr>
              <a:tr h="218769">
                <a:tc>
                  <a:txBody>
                    <a:bodyPr/>
                    <a:lstStyle/>
                    <a:p>
                      <a:r>
                        <a:rPr kumimoji="1" lang="ja-JP" altLang="en-US" sz="800" b="1" dirty="0" smtClean="0"/>
                        <a:t>滋賀</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6.2</a:t>
                      </a:r>
                      <a:endParaRPr kumimoji="1" lang="ja-JP" altLang="en-US" sz="800" b="1" dirty="0">
                        <a:latin typeface="+mn-lt"/>
                      </a:endParaRPr>
                    </a:p>
                  </a:txBody>
                  <a:tcPr>
                    <a:solidFill>
                      <a:srgbClr val="FF7C80"/>
                    </a:solidFill>
                  </a:tcPr>
                </a:tc>
              </a:tr>
              <a:tr h="218769">
                <a:tc>
                  <a:txBody>
                    <a:bodyPr/>
                    <a:lstStyle/>
                    <a:p>
                      <a:r>
                        <a:rPr kumimoji="1" lang="ja-JP" altLang="en-US" sz="800" b="1" dirty="0" smtClean="0"/>
                        <a:t>愛知</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6.1</a:t>
                      </a:r>
                      <a:endParaRPr kumimoji="1" lang="ja-JP" altLang="en-US" sz="800" b="1" dirty="0">
                        <a:latin typeface="+mn-lt"/>
                      </a:endParaRPr>
                    </a:p>
                  </a:txBody>
                  <a:tcPr>
                    <a:solidFill>
                      <a:srgbClr val="FF7C80"/>
                    </a:solidFill>
                  </a:tcPr>
                </a:tc>
              </a:tr>
              <a:tr h="218769">
                <a:tc>
                  <a:txBody>
                    <a:bodyPr/>
                    <a:lstStyle/>
                    <a:p>
                      <a:r>
                        <a:rPr kumimoji="1" lang="ja-JP" altLang="en-US" sz="800" b="1" dirty="0" smtClean="0"/>
                        <a:t>岐阜</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5.3</a:t>
                      </a:r>
                      <a:endParaRPr kumimoji="1" lang="ja-JP" altLang="en-US" sz="800" b="1" dirty="0">
                        <a:latin typeface="+mn-lt"/>
                      </a:endParaRPr>
                    </a:p>
                  </a:txBody>
                  <a:tcPr>
                    <a:solidFill>
                      <a:srgbClr val="FF7C80"/>
                    </a:solidFill>
                  </a:tcPr>
                </a:tc>
              </a:tr>
              <a:tr h="218769">
                <a:tc>
                  <a:txBody>
                    <a:bodyPr/>
                    <a:lstStyle/>
                    <a:p>
                      <a:endParaRPr kumimoji="1" lang="ja-JP" altLang="en-US" sz="800" b="1" dirty="0"/>
                    </a:p>
                  </a:txBody>
                  <a:tcPr>
                    <a:noFill/>
                  </a:tcPr>
                </a:tc>
                <a:tc>
                  <a:txBody>
                    <a:bodyPr/>
                    <a:lstStyle/>
                    <a:p>
                      <a:pPr algn="r"/>
                      <a:endParaRPr kumimoji="1" lang="ja-JP" altLang="en-US" sz="800" b="1" dirty="0">
                        <a:solidFill>
                          <a:schemeClr val="tx1"/>
                        </a:solidFill>
                      </a:endParaRPr>
                    </a:p>
                  </a:txBody>
                  <a:tcPr>
                    <a:noFill/>
                  </a:tcPr>
                </a:tc>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1330624222"/>
              </p:ext>
            </p:extLst>
          </p:nvPr>
        </p:nvGraphicFramePr>
        <p:xfrm>
          <a:off x="4140262" y="1037074"/>
          <a:ext cx="986972" cy="5469214"/>
        </p:xfrm>
        <a:graphic>
          <a:graphicData uri="http://schemas.openxmlformats.org/drawingml/2006/table">
            <a:tbl>
              <a:tblPr firstRow="1" bandRow="1">
                <a:tableStyleId>{5C22544A-7EE6-4342-B048-85BDC9FD1C3A}</a:tableStyleId>
              </a:tblPr>
              <a:tblGrid>
                <a:gridCol w="493486"/>
                <a:gridCol w="493486"/>
              </a:tblGrid>
              <a:tr h="216766">
                <a:tc>
                  <a:txBody>
                    <a:bodyPr/>
                    <a:lstStyle/>
                    <a:p>
                      <a:pPr algn="ctr"/>
                      <a:r>
                        <a:rPr kumimoji="1" lang="ja-JP" altLang="en-US" sz="800" b="1" dirty="0" smtClean="0"/>
                        <a:t>県名</a:t>
                      </a:r>
                      <a:endParaRPr kumimoji="1" lang="ja-JP" altLang="en-US" sz="800" b="1" dirty="0"/>
                    </a:p>
                  </a:txBody>
                  <a:tcPr>
                    <a:solidFill>
                      <a:schemeClr val="tx1">
                        <a:lumMod val="85000"/>
                        <a:lumOff val="15000"/>
                      </a:schemeClr>
                    </a:solidFill>
                  </a:tcPr>
                </a:tc>
                <a:tc>
                  <a:txBody>
                    <a:bodyPr/>
                    <a:lstStyle/>
                    <a:p>
                      <a:pPr algn="ctr"/>
                      <a:r>
                        <a:rPr kumimoji="1" lang="ja-JP" altLang="en-US" sz="800" b="1" dirty="0" smtClean="0"/>
                        <a:t>比率</a:t>
                      </a:r>
                      <a:endParaRPr kumimoji="1" lang="ja-JP" altLang="en-US" sz="800" b="1" dirty="0"/>
                    </a:p>
                  </a:txBody>
                  <a:tcPr>
                    <a:solidFill>
                      <a:schemeClr val="tx1">
                        <a:lumMod val="85000"/>
                        <a:lumOff val="15000"/>
                      </a:schemeClr>
                    </a:solidFill>
                  </a:tcPr>
                </a:tc>
              </a:tr>
              <a:tr h="218852">
                <a:tc>
                  <a:txBody>
                    <a:bodyPr/>
                    <a:lstStyle/>
                    <a:p>
                      <a:r>
                        <a:rPr kumimoji="1" lang="ja-JP" altLang="en-US" sz="800" b="1" dirty="0" smtClean="0"/>
                        <a:t>沖縄</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11.3</a:t>
                      </a:r>
                    </a:p>
                  </a:txBody>
                  <a:tcPr>
                    <a:solidFill>
                      <a:schemeClr val="accent1">
                        <a:lumMod val="75000"/>
                      </a:schemeClr>
                    </a:solidFill>
                  </a:tcPr>
                </a:tc>
              </a:tr>
              <a:tr h="218852">
                <a:tc>
                  <a:txBody>
                    <a:bodyPr/>
                    <a:lstStyle/>
                    <a:p>
                      <a:r>
                        <a:rPr kumimoji="1" lang="ja-JP" altLang="en-US" sz="800" b="1" dirty="0" smtClean="0"/>
                        <a:t>徳島</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11.0</a:t>
                      </a:r>
                    </a:p>
                  </a:txBody>
                  <a:tcPr>
                    <a:solidFill>
                      <a:schemeClr val="accent1">
                        <a:lumMod val="75000"/>
                      </a:schemeClr>
                    </a:solidFill>
                  </a:tcPr>
                </a:tc>
              </a:tr>
              <a:tr h="218852">
                <a:tc>
                  <a:txBody>
                    <a:bodyPr/>
                    <a:lstStyle/>
                    <a:p>
                      <a:r>
                        <a:rPr kumimoji="1" lang="ja-JP" altLang="en-US" sz="800" b="1" dirty="0" smtClean="0"/>
                        <a:t>青森</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10.9</a:t>
                      </a:r>
                    </a:p>
                  </a:txBody>
                  <a:tcPr>
                    <a:solidFill>
                      <a:schemeClr val="accent1">
                        <a:lumMod val="75000"/>
                      </a:schemeClr>
                    </a:solidFill>
                  </a:tcPr>
                </a:tc>
              </a:tr>
              <a:tr h="218852">
                <a:tc>
                  <a:txBody>
                    <a:bodyPr/>
                    <a:lstStyle/>
                    <a:p>
                      <a:r>
                        <a:rPr kumimoji="1" lang="ja-JP" altLang="en-US" sz="800" b="1" dirty="0" smtClean="0"/>
                        <a:t>佐賀</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10.4</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奈良</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10.1</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高知</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9.9</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福岡</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9.5</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香川</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9.3</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大分</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9.3</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熊本</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9.3</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岡山</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9.1</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鳥取</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solidFill>
                            <a:schemeClr val="bg1"/>
                          </a:solidFill>
                          <a:latin typeface="+mn-lt"/>
                        </a:rPr>
                        <a:t>9.0</a:t>
                      </a:r>
                      <a:endParaRPr kumimoji="1" lang="ja-JP" altLang="en-US" sz="800" b="1" dirty="0">
                        <a:solidFill>
                          <a:schemeClr val="bg1"/>
                        </a:solidFill>
                        <a:latin typeface="+mn-lt"/>
                      </a:endParaRPr>
                    </a:p>
                  </a:txBody>
                  <a:tcPr>
                    <a:solidFill>
                      <a:schemeClr val="accent1">
                        <a:lumMod val="75000"/>
                      </a:schemeClr>
                    </a:solidFill>
                  </a:tcPr>
                </a:tc>
              </a:tr>
              <a:tr h="218852">
                <a:tc>
                  <a:txBody>
                    <a:bodyPr/>
                    <a:lstStyle/>
                    <a:p>
                      <a:r>
                        <a:rPr kumimoji="1" lang="ja-JP" altLang="en-US" sz="800" b="1" dirty="0" smtClean="0"/>
                        <a:t>岩手</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8.9</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山梨</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8.8</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東京</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8.7</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山口</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8.7</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和歌山</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8.6</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兵庫</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8.6</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愛媛</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8.6</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長崎</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8.6</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宮崎</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8.6</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茨城</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8.5</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千葉</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8.5</a:t>
                      </a:r>
                      <a:endParaRPr kumimoji="1" lang="ja-JP" altLang="en-US" sz="800" b="1" dirty="0">
                        <a:latin typeface="+mn-lt"/>
                      </a:endParaRPr>
                    </a:p>
                  </a:txBody>
                  <a:tcPr>
                    <a:solidFill>
                      <a:schemeClr val="accent1">
                        <a:lumMod val="40000"/>
                        <a:lumOff val="60000"/>
                      </a:schemeClr>
                    </a:solidFill>
                  </a:tcPr>
                </a:tc>
              </a:tr>
              <a:tr h="218852">
                <a:tc>
                  <a:txBody>
                    <a:bodyPr/>
                    <a:lstStyle/>
                    <a:p>
                      <a:r>
                        <a:rPr kumimoji="1" lang="ja-JP" altLang="en-US" sz="800" b="1" dirty="0" smtClean="0"/>
                        <a:t>島根</a:t>
                      </a:r>
                      <a:endParaRPr kumimoji="1" lang="ja-JP" altLang="en-US" sz="800" b="1" dirty="0"/>
                    </a:p>
                  </a:txBody>
                  <a:tcPr>
                    <a:solidFill>
                      <a:schemeClr val="accent6">
                        <a:lumMod val="60000"/>
                        <a:lumOff val="40000"/>
                      </a:schemeClr>
                    </a:solidFill>
                  </a:tcPr>
                </a:tc>
                <a:tc>
                  <a:txBody>
                    <a:bodyPr/>
                    <a:lstStyle/>
                    <a:p>
                      <a:pPr algn="r"/>
                      <a:r>
                        <a:rPr kumimoji="1" lang="en-US" altLang="ja-JP" sz="800" b="1" dirty="0" smtClean="0">
                          <a:latin typeface="+mn-lt"/>
                        </a:rPr>
                        <a:t>8.5</a:t>
                      </a:r>
                      <a:endParaRPr kumimoji="1" lang="ja-JP" altLang="en-US" sz="800" b="1" dirty="0">
                        <a:latin typeface="+mn-lt"/>
                      </a:endParaRPr>
                    </a:p>
                  </a:txBody>
                  <a:tcPr>
                    <a:solidFill>
                      <a:schemeClr val="accent1">
                        <a:lumMod val="40000"/>
                        <a:lumOff val="60000"/>
                      </a:schemeClr>
                    </a:solidFill>
                  </a:tcPr>
                </a:tc>
              </a:tr>
            </a:tbl>
          </a:graphicData>
        </a:graphic>
      </p:graphicFrame>
      <p:sp>
        <p:nvSpPr>
          <p:cNvPr id="47" name="テキスト ボックス 46"/>
          <p:cNvSpPr txBox="1"/>
          <p:nvPr/>
        </p:nvSpPr>
        <p:spPr>
          <a:xfrm>
            <a:off x="361778" y="3951744"/>
            <a:ext cx="3334567" cy="2554545"/>
          </a:xfrm>
          <a:prstGeom prst="rect">
            <a:avLst/>
          </a:prstGeom>
          <a:noFill/>
        </p:spPr>
        <p:txBody>
          <a:bodyPr wrap="none" rtlCol="0">
            <a:spAutoFit/>
          </a:bodyPr>
          <a:lstStyle/>
          <a:p>
            <a:r>
              <a:rPr kumimoji="1" lang="ja-JP" altLang="en-US" sz="1600" dirty="0" smtClean="0"/>
              <a:t>女性社長比率は、</a:t>
            </a:r>
            <a:r>
              <a:rPr kumimoji="1" lang="en-US" altLang="ja-JP" sz="1600" dirty="0" smtClean="0"/>
              <a:t>1990</a:t>
            </a:r>
            <a:r>
              <a:rPr kumimoji="1" lang="ja-JP" altLang="en-US" sz="1600" dirty="0" smtClean="0"/>
              <a:t>年に</a:t>
            </a:r>
            <a:r>
              <a:rPr kumimoji="1" lang="en-US" altLang="ja-JP" sz="1600" dirty="0" smtClean="0"/>
              <a:t>4.5</a:t>
            </a:r>
            <a:r>
              <a:rPr kumimoji="1" lang="ja-JP" altLang="en-US" sz="1600" dirty="0" smtClean="0"/>
              <a:t>％だ</a:t>
            </a:r>
            <a:endParaRPr kumimoji="1" lang="en-US" altLang="ja-JP" sz="1600" dirty="0" smtClean="0"/>
          </a:p>
          <a:p>
            <a:r>
              <a:rPr kumimoji="1" lang="ja-JP" altLang="en-US" sz="1600" dirty="0" err="1" smtClean="0"/>
              <a:t>った</a:t>
            </a:r>
            <a:r>
              <a:rPr kumimoji="1" lang="ja-JP" altLang="en-US" sz="1600" dirty="0" smtClean="0"/>
              <a:t>ものが、</a:t>
            </a:r>
            <a:r>
              <a:rPr kumimoji="1" lang="en-US" altLang="ja-JP" sz="1600" dirty="0" smtClean="0"/>
              <a:t>2020</a:t>
            </a:r>
            <a:r>
              <a:rPr kumimoji="1" lang="ja-JP" altLang="en-US" sz="1600" dirty="0" smtClean="0"/>
              <a:t>年に</a:t>
            </a:r>
            <a:r>
              <a:rPr kumimoji="1" lang="en-US" altLang="ja-JP" sz="1600" dirty="0" smtClean="0"/>
              <a:t>8.0</a:t>
            </a:r>
            <a:r>
              <a:rPr kumimoji="1" lang="ja-JP" altLang="en-US" sz="1600" dirty="0" smtClean="0"/>
              <a:t>％になって</a:t>
            </a:r>
            <a:endParaRPr kumimoji="1" lang="en-US" altLang="ja-JP" sz="1600" dirty="0" smtClean="0"/>
          </a:p>
          <a:p>
            <a:r>
              <a:rPr kumimoji="1" lang="ja-JP" altLang="en-US" sz="1600" dirty="0" smtClean="0"/>
              <a:t>おり、向上しているものの依然として</a:t>
            </a:r>
            <a:endParaRPr kumimoji="1" lang="en-US" altLang="ja-JP" sz="1600" dirty="0" smtClean="0"/>
          </a:p>
          <a:p>
            <a:r>
              <a:rPr kumimoji="1" lang="ja-JP" altLang="en-US" sz="1600" dirty="0" smtClean="0"/>
              <a:t>低比率だと言える。</a:t>
            </a:r>
            <a:endParaRPr kumimoji="1" lang="en-US" altLang="ja-JP" sz="1600" dirty="0" smtClean="0"/>
          </a:p>
          <a:p>
            <a:r>
              <a:rPr kumimoji="1" lang="ja-JP" altLang="en-US" sz="1600" dirty="0" smtClean="0"/>
              <a:t>その年齢分布をみると、</a:t>
            </a:r>
            <a:r>
              <a:rPr kumimoji="1" lang="en-US" altLang="ja-JP" sz="1600" dirty="0" smtClean="0"/>
              <a:t>70</a:t>
            </a:r>
            <a:r>
              <a:rPr kumimoji="1" lang="ja-JP" altLang="en-US" sz="1600" dirty="0" smtClean="0"/>
              <a:t>～</a:t>
            </a:r>
            <a:r>
              <a:rPr kumimoji="1" lang="en-US" altLang="ja-JP" sz="1600" dirty="0" smtClean="0"/>
              <a:t>74</a:t>
            </a:r>
            <a:r>
              <a:rPr kumimoji="1" lang="ja-JP" altLang="en-US" sz="1600" dirty="0" smtClean="0"/>
              <a:t>歳が</a:t>
            </a:r>
            <a:endParaRPr kumimoji="1" lang="en-US" altLang="ja-JP" sz="1600" dirty="0" smtClean="0"/>
          </a:p>
          <a:p>
            <a:r>
              <a:rPr kumimoji="1" lang="ja-JP" altLang="en-US" sz="1600" dirty="0" smtClean="0"/>
              <a:t>最も多く、若年齢者が少ない。</a:t>
            </a:r>
            <a:endParaRPr kumimoji="1" lang="en-US" altLang="ja-JP" sz="1600" dirty="0" smtClean="0"/>
          </a:p>
          <a:p>
            <a:r>
              <a:rPr kumimoji="1" lang="ja-JP" altLang="en-US" sz="1600" dirty="0" smtClean="0"/>
              <a:t>年商では</a:t>
            </a:r>
            <a:r>
              <a:rPr kumimoji="1" lang="en-US" altLang="ja-JP" sz="1600" dirty="0" smtClean="0"/>
              <a:t>5000</a:t>
            </a:r>
            <a:r>
              <a:rPr kumimoji="1" lang="ja-JP" altLang="en-US" sz="1600" dirty="0" smtClean="0"/>
              <a:t>万円以下が最も多い。</a:t>
            </a:r>
            <a:endParaRPr kumimoji="1" lang="en-US" altLang="ja-JP" sz="1600" dirty="0" smtClean="0"/>
          </a:p>
          <a:p>
            <a:r>
              <a:rPr lang="ja-JP" altLang="en-US" sz="1600" dirty="0" smtClean="0"/>
              <a:t>業種では、不動産業が圧倒的に多</a:t>
            </a:r>
            <a:endParaRPr lang="en-US" altLang="ja-JP" sz="1600" dirty="0" smtClean="0"/>
          </a:p>
          <a:p>
            <a:r>
              <a:rPr lang="ja-JP" altLang="en-US" sz="1600" dirty="0" smtClean="0"/>
              <a:t>く、サービス業、小売業が続く。建設</a:t>
            </a:r>
            <a:endParaRPr lang="en-US" altLang="ja-JP" sz="1600" dirty="0" smtClean="0"/>
          </a:p>
          <a:p>
            <a:r>
              <a:rPr lang="ja-JP" altLang="en-US" sz="1600" dirty="0" smtClean="0"/>
              <a:t>業は少ない。</a:t>
            </a:r>
            <a:endParaRPr kumimoji="1" lang="ja-JP" altLang="en-US" sz="1600" dirty="0"/>
          </a:p>
        </p:txBody>
      </p:sp>
    </p:spTree>
    <p:extLst>
      <p:ext uri="{BB962C8B-B14F-4D97-AF65-F5344CB8AC3E}">
        <p14:creationId xmlns:p14="http://schemas.microsoft.com/office/powerpoint/2010/main" val="3812251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ext uri="{D42A27DB-BD31-4B8C-83A1-F6EECF244321}">
                <p14:modId xmlns:p14="http://schemas.microsoft.com/office/powerpoint/2010/main" val="1258315874"/>
              </p:ext>
            </p:extLst>
          </p:nvPr>
        </p:nvGraphicFramePr>
        <p:xfrm>
          <a:off x="126390" y="5633751"/>
          <a:ext cx="11887194" cy="897606"/>
        </p:xfrm>
        <a:graphic>
          <a:graphicData uri="http://schemas.openxmlformats.org/drawingml/2006/table">
            <a:tbl>
              <a:tblPr firstRow="1" bandRow="1">
                <a:tableStyleId>{5C22544A-7EE6-4342-B048-85BDC9FD1C3A}</a:tableStyleId>
              </a:tblPr>
              <a:tblGrid>
                <a:gridCol w="787859"/>
                <a:gridCol w="623591"/>
                <a:gridCol w="619370"/>
                <a:gridCol w="619370"/>
                <a:gridCol w="619370"/>
                <a:gridCol w="613414"/>
                <a:gridCol w="613414"/>
                <a:gridCol w="613414"/>
                <a:gridCol w="613414"/>
                <a:gridCol w="619370"/>
                <a:gridCol w="613414"/>
                <a:gridCol w="613414"/>
                <a:gridCol w="613414"/>
                <a:gridCol w="624904"/>
                <a:gridCol w="613532"/>
                <a:gridCol w="613532"/>
                <a:gridCol w="613532"/>
                <a:gridCol w="619433"/>
                <a:gridCol w="619433"/>
              </a:tblGrid>
              <a:tr h="358575">
                <a:tc>
                  <a:txBody>
                    <a:bodyPr/>
                    <a:lstStyle/>
                    <a:p>
                      <a:endParaRPr kumimoji="1" lang="ja-JP" altLang="en-US" sz="1200" dirty="0"/>
                    </a:p>
                  </a:txBody>
                  <a:tcPr>
                    <a:noFill/>
                  </a:tcPr>
                </a:tc>
                <a:tc>
                  <a:txBody>
                    <a:bodyPr/>
                    <a:lstStyle/>
                    <a:p>
                      <a:pPr algn="r"/>
                      <a:r>
                        <a:rPr kumimoji="1" lang="en-US" altLang="ja-JP" sz="900" dirty="0" smtClean="0"/>
                        <a:t>2003</a:t>
                      </a:r>
                      <a:r>
                        <a:rPr kumimoji="1" lang="ja-JP" altLang="en-US" sz="900" dirty="0" smtClean="0"/>
                        <a:t>～</a:t>
                      </a:r>
                      <a:endParaRPr kumimoji="1" lang="en-US" altLang="ja-JP" sz="900" dirty="0" smtClean="0"/>
                    </a:p>
                    <a:p>
                      <a:pPr algn="r"/>
                      <a:r>
                        <a:rPr kumimoji="1" lang="en-US" altLang="ja-JP" sz="900" dirty="0" smtClean="0"/>
                        <a:t>2004</a:t>
                      </a:r>
                      <a:endParaRPr kumimoji="1" lang="ja-JP" altLang="en-US" sz="900" dirty="0"/>
                    </a:p>
                  </a:txBody>
                  <a:tcPr>
                    <a:solidFill>
                      <a:schemeClr val="bg2">
                        <a:lumMod val="25000"/>
                      </a:schemeClr>
                    </a:solidFill>
                  </a:tcPr>
                </a:tc>
                <a:tc>
                  <a:txBody>
                    <a:bodyPr/>
                    <a:lstStyle/>
                    <a:p>
                      <a:pPr algn="r"/>
                      <a:r>
                        <a:rPr kumimoji="1" lang="en-US" altLang="ja-JP" sz="900" dirty="0" smtClean="0"/>
                        <a:t>2004</a:t>
                      </a:r>
                      <a:r>
                        <a:rPr kumimoji="1" lang="ja-JP" altLang="en-US" sz="900" dirty="0" smtClean="0"/>
                        <a:t>～</a:t>
                      </a:r>
                      <a:endParaRPr kumimoji="1" lang="en-US" altLang="ja-JP" sz="900" dirty="0" smtClean="0"/>
                    </a:p>
                    <a:p>
                      <a:pPr algn="r"/>
                      <a:r>
                        <a:rPr kumimoji="1" lang="en-US" altLang="ja-JP" sz="900" dirty="0" smtClean="0"/>
                        <a:t>2005</a:t>
                      </a:r>
                      <a:endParaRPr kumimoji="1" lang="ja-JP" altLang="en-US" sz="900" dirty="0"/>
                    </a:p>
                  </a:txBody>
                  <a:tcPr>
                    <a:solidFill>
                      <a:schemeClr val="bg2">
                        <a:lumMod val="25000"/>
                      </a:schemeClr>
                    </a:solidFill>
                  </a:tcPr>
                </a:tc>
                <a:tc>
                  <a:txBody>
                    <a:bodyPr/>
                    <a:lstStyle/>
                    <a:p>
                      <a:pPr algn="r"/>
                      <a:r>
                        <a:rPr kumimoji="1" lang="en-US" altLang="ja-JP" sz="900" dirty="0" smtClean="0"/>
                        <a:t>2005</a:t>
                      </a:r>
                      <a:r>
                        <a:rPr kumimoji="1" lang="ja-JP" altLang="en-US" sz="900" dirty="0" smtClean="0"/>
                        <a:t>～</a:t>
                      </a:r>
                      <a:endParaRPr kumimoji="1" lang="en-US" altLang="ja-JP" sz="900" dirty="0" smtClean="0"/>
                    </a:p>
                    <a:p>
                      <a:pPr algn="r"/>
                      <a:r>
                        <a:rPr kumimoji="1" lang="en-US" altLang="ja-JP" sz="900" dirty="0" smtClean="0"/>
                        <a:t>2006</a:t>
                      </a:r>
                      <a:endParaRPr kumimoji="1" lang="ja-JP" altLang="en-US" sz="900" dirty="0"/>
                    </a:p>
                  </a:txBody>
                  <a:tcPr>
                    <a:solidFill>
                      <a:schemeClr val="bg2">
                        <a:lumMod val="25000"/>
                      </a:schemeClr>
                    </a:solidFill>
                  </a:tcPr>
                </a:tc>
                <a:tc>
                  <a:txBody>
                    <a:bodyPr/>
                    <a:lstStyle/>
                    <a:p>
                      <a:pPr algn="r"/>
                      <a:r>
                        <a:rPr kumimoji="1" lang="en-US" altLang="ja-JP" sz="900" dirty="0" smtClean="0"/>
                        <a:t>2006</a:t>
                      </a:r>
                      <a:r>
                        <a:rPr kumimoji="1" lang="ja-JP" altLang="en-US" sz="900" dirty="0" smtClean="0"/>
                        <a:t>～</a:t>
                      </a:r>
                      <a:endParaRPr kumimoji="1" lang="en-US" altLang="ja-JP" sz="900" dirty="0" smtClean="0"/>
                    </a:p>
                    <a:p>
                      <a:pPr algn="r"/>
                      <a:r>
                        <a:rPr kumimoji="1" lang="en-US" altLang="ja-JP" sz="900" dirty="0" smtClean="0"/>
                        <a:t>2007</a:t>
                      </a:r>
                      <a:endParaRPr kumimoji="1" lang="ja-JP" altLang="en-US" sz="900" dirty="0"/>
                    </a:p>
                  </a:txBody>
                  <a:tcPr>
                    <a:solidFill>
                      <a:schemeClr val="bg2">
                        <a:lumMod val="25000"/>
                      </a:schemeClr>
                    </a:solidFill>
                  </a:tcPr>
                </a:tc>
                <a:tc>
                  <a:txBody>
                    <a:bodyPr/>
                    <a:lstStyle/>
                    <a:p>
                      <a:pPr algn="r"/>
                      <a:r>
                        <a:rPr kumimoji="1" lang="en-US" altLang="ja-JP" sz="900" dirty="0" smtClean="0"/>
                        <a:t>2007</a:t>
                      </a:r>
                      <a:r>
                        <a:rPr kumimoji="1" lang="ja-JP" altLang="en-US" sz="900" dirty="0" smtClean="0"/>
                        <a:t>～</a:t>
                      </a:r>
                      <a:endParaRPr kumimoji="1" lang="en-US" altLang="ja-JP" sz="900" dirty="0" smtClean="0"/>
                    </a:p>
                    <a:p>
                      <a:pPr algn="r"/>
                      <a:r>
                        <a:rPr kumimoji="1" lang="en-US" altLang="ja-JP" sz="900" dirty="0" smtClean="0"/>
                        <a:t>2008</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2008</a:t>
                      </a:r>
                      <a:r>
                        <a:rPr kumimoji="1" lang="ja-JP" altLang="en-US" sz="900" dirty="0" smtClean="0"/>
                        <a:t>～</a:t>
                      </a:r>
                      <a:endParaRPr kumimoji="1" lang="en-US" altLang="ja-JP" sz="900" dirty="0" smtClean="0"/>
                    </a:p>
                    <a:p>
                      <a:pPr algn="r"/>
                      <a:r>
                        <a:rPr kumimoji="1" lang="en-US" altLang="ja-JP" sz="900" dirty="0" smtClean="0"/>
                        <a:t>2009</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2009</a:t>
                      </a:r>
                      <a:r>
                        <a:rPr kumimoji="1" lang="ja-JP" altLang="en-US" sz="900" dirty="0" smtClean="0"/>
                        <a:t>～</a:t>
                      </a:r>
                      <a:endParaRPr kumimoji="1" lang="en-US" altLang="ja-JP" sz="900" dirty="0" smtClean="0"/>
                    </a:p>
                    <a:p>
                      <a:pPr algn="r"/>
                      <a:r>
                        <a:rPr kumimoji="1" lang="en-US" altLang="ja-JP" sz="900" dirty="0" smtClean="0"/>
                        <a:t>2010</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2010</a:t>
                      </a:r>
                      <a:r>
                        <a:rPr kumimoji="1" lang="ja-JP" altLang="en-US" sz="900" dirty="0" smtClean="0"/>
                        <a:t>～</a:t>
                      </a:r>
                      <a:r>
                        <a:rPr kumimoji="1" lang="en-US" altLang="ja-JP" sz="900" dirty="0" smtClean="0"/>
                        <a:t>2011</a:t>
                      </a:r>
                    </a:p>
                  </a:txBody>
                  <a:tcPr>
                    <a:solidFill>
                      <a:schemeClr val="tx1">
                        <a:lumMod val="75000"/>
                        <a:lumOff val="25000"/>
                      </a:schemeClr>
                    </a:solidFill>
                  </a:tcPr>
                </a:tc>
                <a:tc>
                  <a:txBody>
                    <a:bodyPr/>
                    <a:lstStyle/>
                    <a:p>
                      <a:pPr algn="r"/>
                      <a:r>
                        <a:rPr kumimoji="1" lang="en-US" altLang="ja-JP" sz="900" dirty="0" smtClean="0"/>
                        <a:t>2011</a:t>
                      </a:r>
                      <a:r>
                        <a:rPr kumimoji="1" lang="ja-JP" altLang="en-US" sz="900" dirty="0" smtClean="0"/>
                        <a:t>～</a:t>
                      </a:r>
                      <a:r>
                        <a:rPr kumimoji="1" lang="en-US" altLang="ja-JP" sz="900" dirty="0" smtClean="0"/>
                        <a:t>2012</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2012</a:t>
                      </a:r>
                      <a:r>
                        <a:rPr kumimoji="1" lang="ja-JP" altLang="en-US" sz="900" dirty="0" smtClean="0"/>
                        <a:t>～</a:t>
                      </a:r>
                      <a:endParaRPr kumimoji="1" lang="en-US" altLang="ja-JP" sz="900" dirty="0" smtClean="0"/>
                    </a:p>
                    <a:p>
                      <a:pPr algn="r"/>
                      <a:r>
                        <a:rPr kumimoji="1" lang="en-US" altLang="ja-JP" sz="900" dirty="0" smtClean="0"/>
                        <a:t>2013</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2013</a:t>
                      </a:r>
                      <a:r>
                        <a:rPr kumimoji="1" lang="ja-JP" altLang="en-US" sz="900" dirty="0" smtClean="0"/>
                        <a:t>～</a:t>
                      </a:r>
                      <a:endParaRPr kumimoji="1" lang="en-US" altLang="ja-JP" sz="900" dirty="0" smtClean="0"/>
                    </a:p>
                    <a:p>
                      <a:pPr algn="r"/>
                      <a:r>
                        <a:rPr kumimoji="1" lang="en-US" altLang="ja-JP" sz="900" dirty="0" smtClean="0"/>
                        <a:t>2014</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2014</a:t>
                      </a:r>
                      <a:r>
                        <a:rPr kumimoji="1" lang="ja-JP" altLang="en-US" sz="900" dirty="0" smtClean="0"/>
                        <a:t>～</a:t>
                      </a:r>
                      <a:endParaRPr kumimoji="1" lang="en-US" altLang="ja-JP" sz="900" dirty="0" smtClean="0"/>
                    </a:p>
                    <a:p>
                      <a:pPr algn="r"/>
                      <a:r>
                        <a:rPr kumimoji="1" lang="en-US" altLang="ja-JP" sz="900" dirty="0" smtClean="0"/>
                        <a:t>2015</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2015</a:t>
                      </a:r>
                      <a:r>
                        <a:rPr kumimoji="1" lang="ja-JP" altLang="en-US" sz="900" dirty="0" smtClean="0"/>
                        <a:t>～</a:t>
                      </a:r>
                      <a:endParaRPr kumimoji="1" lang="en-US" altLang="ja-JP" sz="900" dirty="0" smtClean="0"/>
                    </a:p>
                    <a:p>
                      <a:pPr algn="r"/>
                      <a:r>
                        <a:rPr kumimoji="1" lang="en-US" altLang="ja-JP" sz="900" dirty="0" smtClean="0"/>
                        <a:t>2016</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2016</a:t>
                      </a:r>
                      <a:r>
                        <a:rPr kumimoji="1" lang="ja-JP" altLang="en-US" sz="900" dirty="0" smtClean="0"/>
                        <a:t>～</a:t>
                      </a:r>
                      <a:endParaRPr kumimoji="1" lang="en-US" altLang="ja-JP" sz="900" dirty="0" smtClean="0"/>
                    </a:p>
                    <a:p>
                      <a:pPr algn="r"/>
                      <a:r>
                        <a:rPr kumimoji="1" lang="en-US" altLang="ja-JP" sz="900" dirty="0" smtClean="0"/>
                        <a:t>2017</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2017</a:t>
                      </a:r>
                      <a:r>
                        <a:rPr kumimoji="1" lang="ja-JP" altLang="en-US" sz="900" dirty="0" smtClean="0"/>
                        <a:t>～</a:t>
                      </a:r>
                      <a:r>
                        <a:rPr kumimoji="1" lang="en-US" altLang="ja-JP" sz="900" dirty="0" smtClean="0"/>
                        <a:t>2018</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2018</a:t>
                      </a:r>
                      <a:r>
                        <a:rPr kumimoji="1" lang="ja-JP" altLang="en-US" sz="900" dirty="0" smtClean="0"/>
                        <a:t>～</a:t>
                      </a:r>
                      <a:r>
                        <a:rPr kumimoji="1" lang="en-US" altLang="ja-JP" sz="900" dirty="0" smtClean="0"/>
                        <a:t>2019</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2019</a:t>
                      </a:r>
                      <a:r>
                        <a:rPr kumimoji="1" lang="ja-JP" altLang="en-US" sz="900" dirty="0" smtClean="0"/>
                        <a:t>～</a:t>
                      </a:r>
                      <a:r>
                        <a:rPr kumimoji="1" lang="en-US" altLang="ja-JP" sz="900" dirty="0" smtClean="0"/>
                        <a:t>2020</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2020</a:t>
                      </a:r>
                      <a:r>
                        <a:rPr kumimoji="1" lang="ja-JP" altLang="en-US" sz="900" dirty="0" smtClean="0"/>
                        <a:t>～</a:t>
                      </a:r>
                      <a:r>
                        <a:rPr kumimoji="1" lang="en-US" altLang="ja-JP" sz="900" dirty="0" smtClean="0"/>
                        <a:t>2021</a:t>
                      </a:r>
                      <a:endParaRPr kumimoji="1" lang="ja-JP" altLang="en-US" sz="900" dirty="0"/>
                    </a:p>
                  </a:txBody>
                  <a:tcPr>
                    <a:solidFill>
                      <a:schemeClr val="tx1">
                        <a:lumMod val="75000"/>
                        <a:lumOff val="25000"/>
                      </a:schemeClr>
                    </a:solidFill>
                  </a:tcPr>
                </a:tc>
              </a:tr>
              <a:tr h="265923">
                <a:tc>
                  <a:txBody>
                    <a:bodyPr/>
                    <a:lstStyle/>
                    <a:p>
                      <a:pPr algn="ctr"/>
                      <a:r>
                        <a:rPr kumimoji="1" lang="ja-JP" altLang="en-US" sz="800" b="1" dirty="0" smtClean="0"/>
                        <a:t>日本会員数</a:t>
                      </a:r>
                      <a:endParaRPr kumimoji="1" lang="ja-JP" altLang="en-US" sz="800" b="1" dirty="0"/>
                    </a:p>
                  </a:txBody>
                  <a:tcPr anchor="ctr">
                    <a:solidFill>
                      <a:schemeClr val="accent6">
                        <a:lumMod val="60000"/>
                        <a:lumOff val="40000"/>
                      </a:schemeClr>
                    </a:solidFill>
                  </a:tcPr>
                </a:tc>
                <a:tc>
                  <a:txBody>
                    <a:bodyPr/>
                    <a:lstStyle/>
                    <a:p>
                      <a:pPr algn="r"/>
                      <a:r>
                        <a:rPr kumimoji="1" lang="en-US" altLang="ja-JP" sz="900" b="1" dirty="0" smtClean="0"/>
                        <a:t>103620</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100710</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99175</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97330</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95238</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91906</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89693</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88214</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87110</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86730</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87010</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87432</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87615</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87936</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88065</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87807</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85510</a:t>
                      </a:r>
                      <a:endParaRPr kumimoji="1" lang="ja-JP" altLang="en-US" sz="900" b="1" dirty="0"/>
                    </a:p>
                  </a:txBody>
                  <a:tcPr anchor="ctr">
                    <a:solidFill>
                      <a:schemeClr val="accent6">
                        <a:lumMod val="40000"/>
                        <a:lumOff val="60000"/>
                      </a:schemeClr>
                    </a:solidFill>
                  </a:tcPr>
                </a:tc>
                <a:tc>
                  <a:txBody>
                    <a:bodyPr/>
                    <a:lstStyle/>
                    <a:p>
                      <a:pPr algn="r"/>
                      <a:endParaRPr kumimoji="1" lang="ja-JP" altLang="en-US" sz="900" b="1" dirty="0"/>
                    </a:p>
                  </a:txBody>
                  <a:tcPr anchor="ctr">
                    <a:solidFill>
                      <a:schemeClr val="accent6">
                        <a:lumMod val="40000"/>
                        <a:lumOff val="60000"/>
                      </a:schemeClr>
                    </a:solidFill>
                  </a:tcPr>
                </a:tc>
              </a:tr>
              <a:tr h="265923">
                <a:tc>
                  <a:txBody>
                    <a:bodyPr/>
                    <a:lstStyle/>
                    <a:p>
                      <a:pPr algn="ctr"/>
                      <a:r>
                        <a:rPr kumimoji="1" lang="ja-JP" altLang="en-US" sz="700" b="1" dirty="0" smtClean="0"/>
                        <a:t>日本女性会員</a:t>
                      </a:r>
                      <a:endParaRPr kumimoji="1" lang="ja-JP" altLang="en-US" sz="700" b="1" dirty="0"/>
                    </a:p>
                  </a:txBody>
                  <a:tcPr anchor="ctr">
                    <a:solidFill>
                      <a:schemeClr val="accent6">
                        <a:lumMod val="60000"/>
                        <a:lumOff val="40000"/>
                      </a:schemeClr>
                    </a:solidFill>
                  </a:tcPr>
                </a:tc>
                <a:tc>
                  <a:txBody>
                    <a:bodyPr/>
                    <a:lstStyle/>
                    <a:p>
                      <a:pPr algn="r"/>
                      <a:r>
                        <a:rPr kumimoji="1" lang="en-US" altLang="ja-JP" sz="900" b="1" dirty="0" smtClean="0"/>
                        <a:t>3072</a:t>
                      </a:r>
                      <a:endParaRPr kumimoji="1" lang="ja-JP" altLang="en-US" sz="900" b="1" dirty="0"/>
                    </a:p>
                  </a:txBody>
                  <a:tcPr anchor="ctr">
                    <a:solidFill>
                      <a:srgbClr val="FECACF"/>
                    </a:solidFill>
                  </a:tcPr>
                </a:tc>
                <a:tc>
                  <a:txBody>
                    <a:bodyPr/>
                    <a:lstStyle/>
                    <a:p>
                      <a:pPr algn="r"/>
                      <a:r>
                        <a:rPr kumimoji="1" lang="en-US" altLang="ja-JP" sz="900" b="1" dirty="0" smtClean="0"/>
                        <a:t>3270</a:t>
                      </a:r>
                      <a:endParaRPr kumimoji="1" lang="ja-JP" altLang="en-US" sz="900" b="1" dirty="0"/>
                    </a:p>
                  </a:txBody>
                  <a:tcPr anchor="ctr">
                    <a:solidFill>
                      <a:srgbClr val="FECACF"/>
                    </a:solidFill>
                  </a:tcPr>
                </a:tc>
                <a:tc>
                  <a:txBody>
                    <a:bodyPr/>
                    <a:lstStyle/>
                    <a:p>
                      <a:pPr algn="r"/>
                      <a:r>
                        <a:rPr kumimoji="1" lang="en-US" altLang="ja-JP" sz="900" b="1" dirty="0" smtClean="0"/>
                        <a:t>3501</a:t>
                      </a:r>
                      <a:endParaRPr kumimoji="1" lang="ja-JP" altLang="en-US" sz="900" b="1" dirty="0"/>
                    </a:p>
                  </a:txBody>
                  <a:tcPr anchor="ctr">
                    <a:solidFill>
                      <a:srgbClr val="FECACF"/>
                    </a:solidFill>
                  </a:tcPr>
                </a:tc>
                <a:tc>
                  <a:txBody>
                    <a:bodyPr/>
                    <a:lstStyle/>
                    <a:p>
                      <a:pPr algn="r"/>
                      <a:r>
                        <a:rPr kumimoji="1" lang="en-US" altLang="ja-JP" sz="900" b="1" dirty="0" smtClean="0"/>
                        <a:t>3654</a:t>
                      </a:r>
                      <a:endParaRPr kumimoji="1" lang="ja-JP" altLang="en-US" sz="900" b="1" dirty="0"/>
                    </a:p>
                  </a:txBody>
                  <a:tcPr anchor="ctr">
                    <a:solidFill>
                      <a:srgbClr val="FECACF"/>
                    </a:solidFill>
                  </a:tcPr>
                </a:tc>
                <a:tc>
                  <a:txBody>
                    <a:bodyPr/>
                    <a:lstStyle/>
                    <a:p>
                      <a:pPr algn="r"/>
                      <a:r>
                        <a:rPr kumimoji="1" lang="en-US" altLang="ja-JP" sz="900" b="1" dirty="0" smtClean="0"/>
                        <a:t>3787</a:t>
                      </a:r>
                      <a:endParaRPr kumimoji="1" lang="ja-JP" altLang="en-US" sz="900" b="1" dirty="0"/>
                    </a:p>
                  </a:txBody>
                  <a:tcPr anchor="ctr">
                    <a:solidFill>
                      <a:srgbClr val="FECACF"/>
                    </a:solidFill>
                  </a:tcPr>
                </a:tc>
                <a:tc>
                  <a:txBody>
                    <a:bodyPr/>
                    <a:lstStyle/>
                    <a:p>
                      <a:pPr algn="r"/>
                      <a:r>
                        <a:rPr kumimoji="1" lang="en-US" altLang="ja-JP" sz="900" b="1" dirty="0" smtClean="0"/>
                        <a:t>3846</a:t>
                      </a:r>
                      <a:endParaRPr kumimoji="1" lang="ja-JP" altLang="en-US" sz="900" b="1" dirty="0"/>
                    </a:p>
                  </a:txBody>
                  <a:tcPr anchor="ctr">
                    <a:solidFill>
                      <a:srgbClr val="FECACF"/>
                    </a:solidFill>
                  </a:tcPr>
                </a:tc>
                <a:tc>
                  <a:txBody>
                    <a:bodyPr/>
                    <a:lstStyle/>
                    <a:p>
                      <a:pPr algn="r"/>
                      <a:r>
                        <a:rPr kumimoji="1" lang="en-US" altLang="ja-JP" sz="900" b="1" dirty="0" smtClean="0"/>
                        <a:t>3989</a:t>
                      </a:r>
                      <a:endParaRPr kumimoji="1" lang="ja-JP" altLang="en-US" sz="900" b="1" dirty="0"/>
                    </a:p>
                  </a:txBody>
                  <a:tcPr anchor="ctr">
                    <a:solidFill>
                      <a:srgbClr val="FECACF"/>
                    </a:solidFill>
                  </a:tcPr>
                </a:tc>
                <a:tc>
                  <a:txBody>
                    <a:bodyPr/>
                    <a:lstStyle/>
                    <a:p>
                      <a:pPr algn="r"/>
                      <a:r>
                        <a:rPr kumimoji="1" lang="en-US" altLang="ja-JP" sz="900" b="1" dirty="0" smtClean="0"/>
                        <a:t>4070</a:t>
                      </a:r>
                      <a:endParaRPr kumimoji="1" lang="ja-JP" altLang="en-US" sz="900" b="1" dirty="0"/>
                    </a:p>
                  </a:txBody>
                  <a:tcPr anchor="ctr">
                    <a:solidFill>
                      <a:srgbClr val="FECACF"/>
                    </a:solidFill>
                  </a:tcPr>
                </a:tc>
                <a:tc>
                  <a:txBody>
                    <a:bodyPr/>
                    <a:lstStyle/>
                    <a:p>
                      <a:pPr algn="r"/>
                      <a:r>
                        <a:rPr kumimoji="1" lang="en-US" altLang="ja-JP" sz="900" b="1" dirty="0" smtClean="0"/>
                        <a:t>4231</a:t>
                      </a:r>
                      <a:endParaRPr kumimoji="1" lang="ja-JP" altLang="en-US" sz="900" b="1" dirty="0"/>
                    </a:p>
                  </a:txBody>
                  <a:tcPr anchor="ctr">
                    <a:solidFill>
                      <a:srgbClr val="FECACF"/>
                    </a:solidFill>
                  </a:tcPr>
                </a:tc>
                <a:tc>
                  <a:txBody>
                    <a:bodyPr/>
                    <a:lstStyle/>
                    <a:p>
                      <a:pPr algn="r"/>
                      <a:r>
                        <a:rPr kumimoji="1" lang="en-US" altLang="ja-JP" sz="900" b="1" dirty="0" smtClean="0"/>
                        <a:t>4464</a:t>
                      </a:r>
                      <a:endParaRPr kumimoji="1" lang="ja-JP" altLang="en-US" sz="900" b="1" dirty="0"/>
                    </a:p>
                  </a:txBody>
                  <a:tcPr anchor="ctr">
                    <a:solidFill>
                      <a:srgbClr val="FECACF"/>
                    </a:solidFill>
                  </a:tcPr>
                </a:tc>
                <a:tc>
                  <a:txBody>
                    <a:bodyPr/>
                    <a:lstStyle/>
                    <a:p>
                      <a:pPr algn="r"/>
                      <a:r>
                        <a:rPr kumimoji="1" lang="en-US" altLang="ja-JP" sz="900" b="1" dirty="0" smtClean="0"/>
                        <a:t>4694</a:t>
                      </a:r>
                      <a:endParaRPr kumimoji="1" lang="ja-JP" altLang="en-US" sz="900" b="1" dirty="0"/>
                    </a:p>
                  </a:txBody>
                  <a:tcPr anchor="ctr">
                    <a:solidFill>
                      <a:srgbClr val="FECACF"/>
                    </a:solidFill>
                  </a:tcPr>
                </a:tc>
                <a:tc>
                  <a:txBody>
                    <a:bodyPr/>
                    <a:lstStyle/>
                    <a:p>
                      <a:pPr algn="r"/>
                      <a:r>
                        <a:rPr kumimoji="1" lang="en-US" altLang="ja-JP" sz="900" b="1" dirty="0" smtClean="0"/>
                        <a:t>5043</a:t>
                      </a:r>
                      <a:endParaRPr kumimoji="1" lang="ja-JP" altLang="en-US" sz="900" b="1" dirty="0"/>
                    </a:p>
                  </a:txBody>
                  <a:tcPr anchor="ctr">
                    <a:solidFill>
                      <a:srgbClr val="FECACF"/>
                    </a:solidFill>
                  </a:tcPr>
                </a:tc>
                <a:tc>
                  <a:txBody>
                    <a:bodyPr/>
                    <a:lstStyle/>
                    <a:p>
                      <a:pPr algn="r"/>
                      <a:r>
                        <a:rPr kumimoji="1" lang="en-US" altLang="ja-JP" sz="900" b="1" dirty="0" smtClean="0"/>
                        <a:t>5296</a:t>
                      </a:r>
                      <a:endParaRPr kumimoji="1" lang="ja-JP" altLang="en-US" sz="900" b="1" dirty="0"/>
                    </a:p>
                  </a:txBody>
                  <a:tcPr anchor="ctr">
                    <a:solidFill>
                      <a:srgbClr val="FECACF"/>
                    </a:solidFill>
                  </a:tcPr>
                </a:tc>
                <a:tc>
                  <a:txBody>
                    <a:bodyPr/>
                    <a:lstStyle/>
                    <a:p>
                      <a:pPr algn="r"/>
                      <a:r>
                        <a:rPr kumimoji="1" lang="en-US" altLang="ja-JP" sz="900" b="1" dirty="0" smtClean="0">
                          <a:solidFill>
                            <a:schemeClr val="tx1"/>
                          </a:solidFill>
                        </a:rPr>
                        <a:t>5584</a:t>
                      </a:r>
                      <a:endParaRPr kumimoji="1" lang="ja-JP" altLang="en-US" sz="900" b="1" dirty="0">
                        <a:solidFill>
                          <a:schemeClr val="tx1"/>
                        </a:solidFill>
                      </a:endParaRPr>
                    </a:p>
                  </a:txBody>
                  <a:tcPr anchor="ctr">
                    <a:solidFill>
                      <a:srgbClr val="FECACF"/>
                    </a:solidFill>
                  </a:tcPr>
                </a:tc>
                <a:tc>
                  <a:txBody>
                    <a:bodyPr/>
                    <a:lstStyle/>
                    <a:p>
                      <a:pPr algn="r"/>
                      <a:r>
                        <a:rPr kumimoji="1" lang="en-US" altLang="ja-JP" sz="900" b="1" dirty="0" smtClean="0">
                          <a:solidFill>
                            <a:schemeClr val="tx1"/>
                          </a:solidFill>
                        </a:rPr>
                        <a:t>5817</a:t>
                      </a:r>
                      <a:endParaRPr kumimoji="1" lang="ja-JP" altLang="en-US" sz="900" b="1" dirty="0">
                        <a:solidFill>
                          <a:schemeClr val="tx1"/>
                        </a:solidFill>
                      </a:endParaRPr>
                    </a:p>
                  </a:txBody>
                  <a:tcPr anchor="ctr">
                    <a:solidFill>
                      <a:srgbClr val="FECACF"/>
                    </a:solidFill>
                  </a:tcPr>
                </a:tc>
                <a:tc>
                  <a:txBody>
                    <a:bodyPr/>
                    <a:lstStyle/>
                    <a:p>
                      <a:pPr algn="r"/>
                      <a:r>
                        <a:rPr kumimoji="1" lang="en-US" altLang="ja-JP" sz="900" b="1" dirty="0" smtClean="0">
                          <a:solidFill>
                            <a:schemeClr val="bg1"/>
                          </a:solidFill>
                        </a:rPr>
                        <a:t>6017</a:t>
                      </a:r>
                      <a:endParaRPr kumimoji="1" lang="ja-JP" altLang="en-US" sz="900" b="1" dirty="0">
                        <a:solidFill>
                          <a:schemeClr val="bg1"/>
                        </a:solidFill>
                      </a:endParaRPr>
                    </a:p>
                  </a:txBody>
                  <a:tcPr anchor="ctr">
                    <a:solidFill>
                      <a:srgbClr val="FF0000"/>
                    </a:solidFill>
                  </a:tcPr>
                </a:tc>
                <a:tc>
                  <a:txBody>
                    <a:bodyPr/>
                    <a:lstStyle/>
                    <a:p>
                      <a:pPr algn="r"/>
                      <a:r>
                        <a:rPr kumimoji="1" lang="en-US" altLang="ja-JP" sz="900" b="1" dirty="0" smtClean="0"/>
                        <a:t>5961</a:t>
                      </a:r>
                      <a:endParaRPr kumimoji="1" lang="ja-JP" altLang="en-US" sz="900" b="1" dirty="0"/>
                    </a:p>
                  </a:txBody>
                  <a:tcPr anchor="ctr">
                    <a:solidFill>
                      <a:srgbClr val="FECACF"/>
                    </a:solidFill>
                  </a:tcPr>
                </a:tc>
                <a:tc>
                  <a:txBody>
                    <a:bodyPr/>
                    <a:lstStyle/>
                    <a:p>
                      <a:pPr algn="r"/>
                      <a:endParaRPr kumimoji="1" lang="ja-JP" altLang="en-US" sz="900" b="1" dirty="0"/>
                    </a:p>
                  </a:txBody>
                  <a:tcPr anchor="ctr">
                    <a:solidFill>
                      <a:srgbClr val="FECACF"/>
                    </a:solidFill>
                  </a:tcPr>
                </a:tc>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840611501"/>
              </p:ext>
            </p:extLst>
          </p:nvPr>
        </p:nvGraphicFramePr>
        <p:xfrm>
          <a:off x="126386" y="4715616"/>
          <a:ext cx="11887198" cy="885434"/>
        </p:xfrm>
        <a:graphic>
          <a:graphicData uri="http://schemas.openxmlformats.org/drawingml/2006/table">
            <a:tbl>
              <a:tblPr firstRow="1" bandRow="1">
                <a:tableStyleId>{5C22544A-7EE6-4342-B048-85BDC9FD1C3A}</a:tableStyleId>
              </a:tblPr>
              <a:tblGrid>
                <a:gridCol w="787401"/>
                <a:gridCol w="624049"/>
                <a:gridCol w="619370"/>
                <a:gridCol w="619370"/>
                <a:gridCol w="619370"/>
                <a:gridCol w="613414"/>
                <a:gridCol w="613414"/>
                <a:gridCol w="613414"/>
                <a:gridCol w="613414"/>
                <a:gridCol w="619370"/>
                <a:gridCol w="613414"/>
                <a:gridCol w="613414"/>
                <a:gridCol w="613414"/>
                <a:gridCol w="624905"/>
                <a:gridCol w="613533"/>
                <a:gridCol w="613533"/>
                <a:gridCol w="613533"/>
                <a:gridCol w="619433"/>
                <a:gridCol w="619433"/>
              </a:tblGrid>
              <a:tr h="343805">
                <a:tc>
                  <a:txBody>
                    <a:bodyPr/>
                    <a:lstStyle/>
                    <a:p>
                      <a:endParaRPr kumimoji="1" lang="ja-JP" altLang="en-US" sz="1200" dirty="0"/>
                    </a:p>
                  </a:txBody>
                  <a:tcPr>
                    <a:noFill/>
                  </a:tcPr>
                </a:tc>
                <a:tc>
                  <a:txBody>
                    <a:bodyPr/>
                    <a:lstStyle/>
                    <a:p>
                      <a:pPr algn="r"/>
                      <a:r>
                        <a:rPr kumimoji="1" lang="en-US" altLang="ja-JP" sz="900" dirty="0" smtClean="0"/>
                        <a:t>1985</a:t>
                      </a:r>
                      <a:r>
                        <a:rPr kumimoji="1" lang="ja-JP" altLang="en-US" sz="900" dirty="0" smtClean="0"/>
                        <a:t>～</a:t>
                      </a:r>
                      <a:endParaRPr kumimoji="1" lang="en-US" altLang="ja-JP" sz="900" dirty="0" smtClean="0"/>
                    </a:p>
                    <a:p>
                      <a:pPr algn="r"/>
                      <a:r>
                        <a:rPr kumimoji="1" lang="en-US" altLang="ja-JP" sz="900" dirty="0" smtClean="0"/>
                        <a:t>1986</a:t>
                      </a:r>
                      <a:endParaRPr kumimoji="1" lang="ja-JP" altLang="en-US" sz="900" dirty="0"/>
                    </a:p>
                  </a:txBody>
                  <a:tcPr>
                    <a:solidFill>
                      <a:schemeClr val="bg2">
                        <a:lumMod val="25000"/>
                      </a:schemeClr>
                    </a:solidFill>
                  </a:tcPr>
                </a:tc>
                <a:tc>
                  <a:txBody>
                    <a:bodyPr/>
                    <a:lstStyle/>
                    <a:p>
                      <a:pPr algn="r"/>
                      <a:r>
                        <a:rPr kumimoji="1" lang="en-US" altLang="ja-JP" sz="900" dirty="0" smtClean="0"/>
                        <a:t>1986</a:t>
                      </a:r>
                      <a:r>
                        <a:rPr kumimoji="1" lang="ja-JP" altLang="en-US" sz="900" dirty="0" smtClean="0"/>
                        <a:t>～</a:t>
                      </a:r>
                      <a:r>
                        <a:rPr kumimoji="1" lang="en-US" altLang="ja-JP" sz="900" dirty="0" smtClean="0"/>
                        <a:t>1987</a:t>
                      </a:r>
                      <a:endParaRPr kumimoji="1" lang="ja-JP" altLang="en-US" sz="900" dirty="0"/>
                    </a:p>
                  </a:txBody>
                  <a:tcPr>
                    <a:solidFill>
                      <a:schemeClr val="bg2">
                        <a:lumMod val="25000"/>
                      </a:schemeClr>
                    </a:solidFill>
                  </a:tcPr>
                </a:tc>
                <a:tc>
                  <a:txBody>
                    <a:bodyPr/>
                    <a:lstStyle/>
                    <a:p>
                      <a:pPr algn="r"/>
                      <a:r>
                        <a:rPr kumimoji="1" lang="en-US" altLang="ja-JP" sz="900" dirty="0" smtClean="0"/>
                        <a:t>1987</a:t>
                      </a:r>
                      <a:r>
                        <a:rPr kumimoji="1" lang="ja-JP" altLang="en-US" sz="900" dirty="0" smtClean="0"/>
                        <a:t>～</a:t>
                      </a:r>
                      <a:endParaRPr kumimoji="1" lang="en-US" altLang="ja-JP" sz="900" dirty="0" smtClean="0"/>
                    </a:p>
                    <a:p>
                      <a:pPr algn="r"/>
                      <a:r>
                        <a:rPr kumimoji="1" lang="en-US" altLang="ja-JP" sz="900" dirty="0" smtClean="0"/>
                        <a:t>1988</a:t>
                      </a:r>
                      <a:endParaRPr kumimoji="1" lang="ja-JP" altLang="en-US" sz="900" dirty="0"/>
                    </a:p>
                  </a:txBody>
                  <a:tcPr>
                    <a:solidFill>
                      <a:schemeClr val="bg2">
                        <a:lumMod val="25000"/>
                      </a:schemeClr>
                    </a:solidFill>
                  </a:tcPr>
                </a:tc>
                <a:tc>
                  <a:txBody>
                    <a:bodyPr/>
                    <a:lstStyle/>
                    <a:p>
                      <a:pPr algn="r"/>
                      <a:r>
                        <a:rPr kumimoji="1" lang="en-US" altLang="ja-JP" sz="900" dirty="0" smtClean="0"/>
                        <a:t>1988</a:t>
                      </a:r>
                      <a:r>
                        <a:rPr kumimoji="1" lang="ja-JP" altLang="en-US" sz="900" dirty="0" smtClean="0"/>
                        <a:t>～</a:t>
                      </a:r>
                      <a:endParaRPr kumimoji="1" lang="en-US" altLang="ja-JP" sz="900" dirty="0" smtClean="0"/>
                    </a:p>
                    <a:p>
                      <a:pPr algn="r"/>
                      <a:r>
                        <a:rPr kumimoji="1" lang="en-US" altLang="ja-JP" sz="900" dirty="0" smtClean="0"/>
                        <a:t>1989</a:t>
                      </a:r>
                      <a:endParaRPr kumimoji="1" lang="ja-JP" altLang="en-US" sz="900" dirty="0"/>
                    </a:p>
                  </a:txBody>
                  <a:tcPr>
                    <a:solidFill>
                      <a:schemeClr val="bg2">
                        <a:lumMod val="25000"/>
                      </a:schemeClr>
                    </a:solidFill>
                  </a:tcPr>
                </a:tc>
                <a:tc>
                  <a:txBody>
                    <a:bodyPr/>
                    <a:lstStyle/>
                    <a:p>
                      <a:pPr algn="r"/>
                      <a:r>
                        <a:rPr kumimoji="1" lang="en-US" altLang="ja-JP" sz="900" dirty="0" smtClean="0"/>
                        <a:t>1989</a:t>
                      </a:r>
                      <a:r>
                        <a:rPr kumimoji="1" lang="ja-JP" altLang="en-US" sz="900" dirty="0" smtClean="0"/>
                        <a:t>～</a:t>
                      </a:r>
                      <a:endParaRPr kumimoji="1" lang="en-US" altLang="ja-JP" sz="900" dirty="0" smtClean="0"/>
                    </a:p>
                    <a:p>
                      <a:pPr algn="r"/>
                      <a:r>
                        <a:rPr kumimoji="1" lang="en-US" altLang="ja-JP" sz="900" dirty="0" smtClean="0"/>
                        <a:t>1990</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1990</a:t>
                      </a:r>
                      <a:r>
                        <a:rPr kumimoji="1" lang="ja-JP" altLang="en-US" sz="900" dirty="0" smtClean="0"/>
                        <a:t>～</a:t>
                      </a:r>
                      <a:endParaRPr kumimoji="1" lang="en-US" altLang="ja-JP" sz="900" dirty="0" smtClean="0"/>
                    </a:p>
                    <a:p>
                      <a:pPr algn="r"/>
                      <a:r>
                        <a:rPr kumimoji="1" lang="en-US" altLang="ja-JP" sz="900" dirty="0" smtClean="0"/>
                        <a:t>1991</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1991</a:t>
                      </a:r>
                      <a:r>
                        <a:rPr kumimoji="1" lang="ja-JP" altLang="en-US" sz="900" dirty="0" smtClean="0"/>
                        <a:t>～</a:t>
                      </a:r>
                      <a:endParaRPr kumimoji="1" lang="en-US" altLang="ja-JP" sz="900" dirty="0" smtClean="0"/>
                    </a:p>
                    <a:p>
                      <a:pPr algn="r"/>
                      <a:r>
                        <a:rPr kumimoji="1" lang="en-US" altLang="ja-JP" sz="900" dirty="0" smtClean="0"/>
                        <a:t>1992</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1992</a:t>
                      </a:r>
                      <a:r>
                        <a:rPr kumimoji="1" lang="ja-JP" altLang="en-US" sz="900" dirty="0" smtClean="0"/>
                        <a:t>～</a:t>
                      </a:r>
                      <a:endParaRPr kumimoji="1" lang="en-US" altLang="ja-JP" sz="900" dirty="0" smtClean="0"/>
                    </a:p>
                    <a:p>
                      <a:pPr algn="r"/>
                      <a:r>
                        <a:rPr kumimoji="1" lang="en-US" altLang="ja-JP" sz="900" dirty="0" smtClean="0"/>
                        <a:t>1993</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1993</a:t>
                      </a:r>
                      <a:r>
                        <a:rPr kumimoji="1" lang="ja-JP" altLang="en-US" sz="900" dirty="0" smtClean="0"/>
                        <a:t>～</a:t>
                      </a:r>
                      <a:endParaRPr kumimoji="1" lang="en-US" altLang="ja-JP" sz="900" dirty="0" smtClean="0"/>
                    </a:p>
                    <a:p>
                      <a:pPr algn="r"/>
                      <a:r>
                        <a:rPr kumimoji="1" lang="en-US" altLang="ja-JP" sz="900" dirty="0" smtClean="0"/>
                        <a:t>1994</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1994</a:t>
                      </a:r>
                      <a:r>
                        <a:rPr kumimoji="1" lang="ja-JP" altLang="en-US" sz="900" dirty="0" smtClean="0"/>
                        <a:t>～</a:t>
                      </a:r>
                      <a:endParaRPr kumimoji="1" lang="en-US" altLang="ja-JP" sz="900" dirty="0" smtClean="0"/>
                    </a:p>
                    <a:p>
                      <a:pPr algn="r"/>
                      <a:r>
                        <a:rPr kumimoji="1" lang="en-US" altLang="ja-JP" sz="900" dirty="0" smtClean="0"/>
                        <a:t>1995</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1995</a:t>
                      </a:r>
                      <a:r>
                        <a:rPr kumimoji="1" lang="ja-JP" altLang="en-US" sz="900" dirty="0" smtClean="0"/>
                        <a:t>～</a:t>
                      </a:r>
                      <a:endParaRPr kumimoji="1" lang="en-US" altLang="ja-JP" sz="900" dirty="0" smtClean="0"/>
                    </a:p>
                    <a:p>
                      <a:pPr algn="r"/>
                      <a:r>
                        <a:rPr kumimoji="1" lang="en-US" altLang="ja-JP" sz="900" dirty="0" smtClean="0"/>
                        <a:t>1996</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1996</a:t>
                      </a:r>
                      <a:r>
                        <a:rPr kumimoji="1" lang="ja-JP" altLang="en-US" sz="900" dirty="0" smtClean="0"/>
                        <a:t>～</a:t>
                      </a:r>
                      <a:endParaRPr kumimoji="1" lang="en-US" altLang="ja-JP" sz="900" dirty="0" smtClean="0"/>
                    </a:p>
                    <a:p>
                      <a:pPr algn="r"/>
                      <a:r>
                        <a:rPr kumimoji="1" lang="en-US" altLang="ja-JP" sz="900" dirty="0" smtClean="0"/>
                        <a:t>1997</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1997</a:t>
                      </a:r>
                      <a:r>
                        <a:rPr kumimoji="1" lang="ja-JP" altLang="en-US" sz="900" dirty="0" smtClean="0"/>
                        <a:t>～</a:t>
                      </a:r>
                      <a:endParaRPr kumimoji="1" lang="en-US" altLang="ja-JP" sz="900" dirty="0" smtClean="0"/>
                    </a:p>
                    <a:p>
                      <a:pPr algn="r"/>
                      <a:r>
                        <a:rPr kumimoji="1" lang="en-US" altLang="ja-JP" sz="900" dirty="0" smtClean="0"/>
                        <a:t>1998</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1998</a:t>
                      </a:r>
                      <a:r>
                        <a:rPr kumimoji="1" lang="ja-JP" altLang="en-US" sz="900" dirty="0" smtClean="0"/>
                        <a:t>～</a:t>
                      </a:r>
                      <a:endParaRPr kumimoji="1" lang="en-US" altLang="ja-JP" sz="900" dirty="0" smtClean="0"/>
                    </a:p>
                    <a:p>
                      <a:pPr algn="r"/>
                      <a:r>
                        <a:rPr kumimoji="1" lang="en-US" altLang="ja-JP" sz="900" dirty="0" smtClean="0"/>
                        <a:t>1999</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1999</a:t>
                      </a:r>
                      <a:r>
                        <a:rPr kumimoji="1" lang="ja-JP" altLang="en-US" sz="900" dirty="0" smtClean="0"/>
                        <a:t>～</a:t>
                      </a:r>
                      <a:endParaRPr kumimoji="1" lang="en-US" altLang="ja-JP" sz="900" dirty="0" smtClean="0"/>
                    </a:p>
                    <a:p>
                      <a:pPr algn="r"/>
                      <a:r>
                        <a:rPr kumimoji="1" lang="en-US" altLang="ja-JP" sz="900" dirty="0" smtClean="0"/>
                        <a:t>2000</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2000</a:t>
                      </a:r>
                      <a:r>
                        <a:rPr kumimoji="1" lang="ja-JP" altLang="en-US" sz="900" dirty="0" smtClean="0"/>
                        <a:t>～</a:t>
                      </a:r>
                      <a:endParaRPr kumimoji="1" lang="en-US" altLang="ja-JP" sz="900" dirty="0" smtClean="0"/>
                    </a:p>
                    <a:p>
                      <a:pPr algn="r"/>
                      <a:r>
                        <a:rPr kumimoji="1" lang="en-US" altLang="ja-JP" sz="900" dirty="0" smtClean="0"/>
                        <a:t>2001</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2001</a:t>
                      </a:r>
                      <a:r>
                        <a:rPr kumimoji="1" lang="ja-JP" altLang="en-US" sz="900" dirty="0" smtClean="0"/>
                        <a:t>～</a:t>
                      </a:r>
                      <a:endParaRPr kumimoji="1" lang="en-US" altLang="ja-JP" sz="900" dirty="0" smtClean="0"/>
                    </a:p>
                    <a:p>
                      <a:pPr algn="r"/>
                      <a:r>
                        <a:rPr kumimoji="1" lang="en-US" altLang="ja-JP" sz="900" dirty="0" smtClean="0"/>
                        <a:t>2002</a:t>
                      </a:r>
                      <a:endParaRPr kumimoji="1" lang="ja-JP" altLang="en-US" sz="900" dirty="0"/>
                    </a:p>
                  </a:txBody>
                  <a:tcPr>
                    <a:solidFill>
                      <a:schemeClr val="tx1">
                        <a:lumMod val="75000"/>
                        <a:lumOff val="25000"/>
                      </a:schemeClr>
                    </a:solidFill>
                  </a:tcPr>
                </a:tc>
                <a:tc>
                  <a:txBody>
                    <a:bodyPr/>
                    <a:lstStyle/>
                    <a:p>
                      <a:pPr algn="r"/>
                      <a:r>
                        <a:rPr kumimoji="1" lang="en-US" altLang="ja-JP" sz="900" dirty="0" smtClean="0"/>
                        <a:t>2002</a:t>
                      </a:r>
                      <a:r>
                        <a:rPr kumimoji="1" lang="ja-JP" altLang="en-US" sz="900" dirty="0" smtClean="0"/>
                        <a:t>～</a:t>
                      </a:r>
                      <a:r>
                        <a:rPr kumimoji="1" lang="en-US" altLang="ja-JP" sz="900" dirty="0" smtClean="0"/>
                        <a:t>2003</a:t>
                      </a:r>
                      <a:endParaRPr kumimoji="1" lang="ja-JP" altLang="en-US" sz="900" dirty="0"/>
                    </a:p>
                  </a:txBody>
                  <a:tcPr>
                    <a:solidFill>
                      <a:schemeClr val="tx1">
                        <a:lumMod val="75000"/>
                        <a:lumOff val="25000"/>
                      </a:schemeClr>
                    </a:solidFill>
                  </a:tcPr>
                </a:tc>
              </a:tr>
              <a:tr h="259837">
                <a:tc>
                  <a:txBody>
                    <a:bodyPr/>
                    <a:lstStyle/>
                    <a:p>
                      <a:pPr algn="ctr"/>
                      <a:r>
                        <a:rPr kumimoji="1" lang="ja-JP" altLang="en-US" sz="800" b="1" dirty="0" smtClean="0"/>
                        <a:t>日本会員数</a:t>
                      </a:r>
                      <a:endParaRPr kumimoji="1" lang="ja-JP" altLang="en-US" sz="800" b="1" dirty="0"/>
                    </a:p>
                  </a:txBody>
                  <a:tcPr anchor="ctr">
                    <a:solidFill>
                      <a:schemeClr val="accent6">
                        <a:lumMod val="60000"/>
                        <a:lumOff val="40000"/>
                      </a:schemeClr>
                    </a:solidFill>
                  </a:tcPr>
                </a:tc>
                <a:tc>
                  <a:txBody>
                    <a:bodyPr/>
                    <a:lstStyle/>
                    <a:p>
                      <a:pPr algn="r"/>
                      <a:r>
                        <a:rPr kumimoji="1" lang="en-US" altLang="ja-JP" sz="900" b="1" dirty="0" smtClean="0"/>
                        <a:t>99524</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102426</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105716</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109779</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114556</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119103</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122800</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125292</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126576</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127263</a:t>
                      </a:r>
                    </a:p>
                  </a:txBody>
                  <a:tcPr anchor="ctr">
                    <a:solidFill>
                      <a:schemeClr val="accent6">
                        <a:lumMod val="40000"/>
                        <a:lumOff val="60000"/>
                      </a:schemeClr>
                    </a:solidFill>
                  </a:tcPr>
                </a:tc>
                <a:tc>
                  <a:txBody>
                    <a:bodyPr/>
                    <a:lstStyle/>
                    <a:p>
                      <a:pPr algn="r"/>
                      <a:r>
                        <a:rPr kumimoji="1" lang="en-US" altLang="ja-JP" sz="900" b="1" dirty="0" smtClean="0">
                          <a:solidFill>
                            <a:schemeClr val="bg1"/>
                          </a:solidFill>
                        </a:rPr>
                        <a:t>129909</a:t>
                      </a:r>
                    </a:p>
                  </a:txBody>
                  <a:tcPr anchor="ctr">
                    <a:solidFill>
                      <a:schemeClr val="accent6">
                        <a:lumMod val="75000"/>
                      </a:schemeClr>
                    </a:solidFill>
                  </a:tcPr>
                </a:tc>
                <a:tc>
                  <a:txBody>
                    <a:bodyPr/>
                    <a:lstStyle/>
                    <a:p>
                      <a:pPr algn="r"/>
                      <a:r>
                        <a:rPr kumimoji="1" lang="en-US" altLang="ja-JP" sz="900" b="1" dirty="0" smtClean="0">
                          <a:solidFill>
                            <a:schemeClr val="tx1"/>
                          </a:solidFill>
                        </a:rPr>
                        <a:t>129709</a:t>
                      </a:r>
                      <a:endParaRPr kumimoji="1" lang="ja-JP" altLang="en-US" sz="900" b="1" dirty="0">
                        <a:solidFill>
                          <a:schemeClr val="tx1"/>
                        </a:solidFill>
                      </a:endParaRPr>
                    </a:p>
                  </a:txBody>
                  <a:tcPr anchor="ctr">
                    <a:solidFill>
                      <a:schemeClr val="accent6">
                        <a:lumMod val="40000"/>
                        <a:lumOff val="60000"/>
                      </a:schemeClr>
                    </a:solidFill>
                  </a:tcPr>
                </a:tc>
                <a:tc>
                  <a:txBody>
                    <a:bodyPr/>
                    <a:lstStyle/>
                    <a:p>
                      <a:pPr algn="r"/>
                      <a:r>
                        <a:rPr kumimoji="1" lang="en-US" altLang="ja-JP" sz="900" b="1" dirty="0" smtClean="0"/>
                        <a:t>127512</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123853</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120863</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116647</a:t>
                      </a:r>
                    </a:p>
                  </a:txBody>
                  <a:tcPr anchor="ctr">
                    <a:solidFill>
                      <a:schemeClr val="accent6">
                        <a:lumMod val="40000"/>
                        <a:lumOff val="60000"/>
                      </a:schemeClr>
                    </a:solidFill>
                  </a:tcPr>
                </a:tc>
                <a:tc>
                  <a:txBody>
                    <a:bodyPr/>
                    <a:lstStyle/>
                    <a:p>
                      <a:pPr algn="r"/>
                      <a:r>
                        <a:rPr kumimoji="1" lang="en-US" altLang="ja-JP" sz="900" b="1" dirty="0" smtClean="0"/>
                        <a:t>111992</a:t>
                      </a:r>
                      <a:endParaRPr kumimoji="1" lang="ja-JP" altLang="en-US" sz="900" b="1" dirty="0"/>
                    </a:p>
                  </a:txBody>
                  <a:tcPr anchor="ctr">
                    <a:solidFill>
                      <a:schemeClr val="accent6">
                        <a:lumMod val="40000"/>
                        <a:lumOff val="60000"/>
                      </a:schemeClr>
                    </a:solidFill>
                  </a:tcPr>
                </a:tc>
                <a:tc>
                  <a:txBody>
                    <a:bodyPr/>
                    <a:lstStyle/>
                    <a:p>
                      <a:pPr algn="r"/>
                      <a:r>
                        <a:rPr kumimoji="1" lang="en-US" altLang="ja-JP" sz="900" b="1" dirty="0" smtClean="0"/>
                        <a:t>106939</a:t>
                      </a:r>
                      <a:endParaRPr kumimoji="1" lang="ja-JP" altLang="en-US" sz="900" b="1" dirty="0"/>
                    </a:p>
                  </a:txBody>
                  <a:tcPr anchor="ctr">
                    <a:solidFill>
                      <a:schemeClr val="accent6">
                        <a:lumMod val="40000"/>
                        <a:lumOff val="60000"/>
                      </a:schemeClr>
                    </a:solidFill>
                  </a:tcPr>
                </a:tc>
              </a:tr>
              <a:tr h="259837">
                <a:tc>
                  <a:txBody>
                    <a:bodyPr/>
                    <a:lstStyle/>
                    <a:p>
                      <a:pPr algn="ctr"/>
                      <a:r>
                        <a:rPr kumimoji="1" lang="ja-JP" altLang="en-US" sz="600" b="1" dirty="0" smtClean="0"/>
                        <a:t>日本女性会員数</a:t>
                      </a:r>
                      <a:endParaRPr kumimoji="1" lang="ja-JP" altLang="en-US" sz="600" b="1" dirty="0"/>
                    </a:p>
                  </a:txBody>
                  <a:tcPr anchor="ctr">
                    <a:solidFill>
                      <a:schemeClr val="accent6">
                        <a:lumMod val="60000"/>
                        <a:lumOff val="40000"/>
                      </a:schemeClr>
                    </a:solidFill>
                  </a:tcPr>
                </a:tc>
                <a:tc>
                  <a:txBody>
                    <a:bodyPr/>
                    <a:lstStyle/>
                    <a:p>
                      <a:pPr algn="r"/>
                      <a:r>
                        <a:rPr kumimoji="1" lang="ja-JP" altLang="en-US" sz="900" b="1" dirty="0" smtClean="0"/>
                        <a:t>未加入</a:t>
                      </a:r>
                      <a:endParaRPr kumimoji="1" lang="ja-JP" altLang="en-US" sz="900" b="1" dirty="0"/>
                    </a:p>
                  </a:txBody>
                  <a:tcPr anchor="ctr">
                    <a:solidFill>
                      <a:srgbClr val="FECACF"/>
                    </a:solidFill>
                  </a:tcPr>
                </a:tc>
                <a:tc>
                  <a:txBody>
                    <a:bodyPr/>
                    <a:lstStyle/>
                    <a:p>
                      <a:pPr algn="r"/>
                      <a:r>
                        <a:rPr kumimoji="1" lang="ja-JP" altLang="en-US" sz="900" b="1" dirty="0" smtClean="0"/>
                        <a:t>未加入</a:t>
                      </a:r>
                      <a:endParaRPr kumimoji="1" lang="ja-JP" altLang="en-US" sz="900" b="1" dirty="0"/>
                    </a:p>
                  </a:txBody>
                  <a:tcPr anchor="ctr">
                    <a:solidFill>
                      <a:srgbClr val="FECACF"/>
                    </a:solidFill>
                  </a:tcPr>
                </a:tc>
                <a:tc>
                  <a:txBody>
                    <a:bodyPr/>
                    <a:lstStyle/>
                    <a:p>
                      <a:pPr algn="r"/>
                      <a:r>
                        <a:rPr kumimoji="1" lang="ja-JP" altLang="en-US" sz="900" b="1" dirty="0" smtClean="0"/>
                        <a:t>未加入</a:t>
                      </a:r>
                      <a:endParaRPr kumimoji="1" lang="ja-JP" altLang="en-US" sz="900" b="1" dirty="0"/>
                    </a:p>
                  </a:txBody>
                  <a:tcPr anchor="ctr">
                    <a:solidFill>
                      <a:srgbClr val="FECACF"/>
                    </a:solidFill>
                  </a:tcPr>
                </a:tc>
                <a:tc>
                  <a:txBody>
                    <a:bodyPr/>
                    <a:lstStyle/>
                    <a:p>
                      <a:pPr algn="r"/>
                      <a:r>
                        <a:rPr kumimoji="1" lang="ja-JP" altLang="en-US" sz="900" b="1" dirty="0" smtClean="0"/>
                        <a:t>未加入</a:t>
                      </a:r>
                      <a:endParaRPr kumimoji="1" lang="ja-JP" altLang="en-US" sz="900" b="1" dirty="0"/>
                    </a:p>
                  </a:txBody>
                  <a:tcPr anchor="ctr">
                    <a:solidFill>
                      <a:srgbClr val="FECACF"/>
                    </a:solidFill>
                  </a:tcPr>
                </a:tc>
                <a:tc>
                  <a:txBody>
                    <a:bodyPr/>
                    <a:lstStyle/>
                    <a:p>
                      <a:pPr algn="r"/>
                      <a:r>
                        <a:rPr kumimoji="1" lang="en-US" altLang="ja-JP" sz="900" b="1" dirty="0" smtClean="0"/>
                        <a:t>425</a:t>
                      </a:r>
                      <a:endParaRPr kumimoji="1" lang="ja-JP" altLang="en-US" sz="900" b="1" dirty="0"/>
                    </a:p>
                  </a:txBody>
                  <a:tcPr anchor="ctr">
                    <a:solidFill>
                      <a:srgbClr val="FECACF"/>
                    </a:solidFill>
                  </a:tcPr>
                </a:tc>
                <a:tc>
                  <a:txBody>
                    <a:bodyPr/>
                    <a:lstStyle/>
                    <a:p>
                      <a:pPr algn="r"/>
                      <a:r>
                        <a:rPr kumimoji="1" lang="en-US" altLang="ja-JP" sz="900" b="1" dirty="0" smtClean="0"/>
                        <a:t>478</a:t>
                      </a:r>
                      <a:endParaRPr kumimoji="1" lang="ja-JP" altLang="en-US" sz="900" b="1" dirty="0"/>
                    </a:p>
                  </a:txBody>
                  <a:tcPr anchor="ctr">
                    <a:solidFill>
                      <a:srgbClr val="FECACF"/>
                    </a:solidFill>
                  </a:tcPr>
                </a:tc>
                <a:tc>
                  <a:txBody>
                    <a:bodyPr/>
                    <a:lstStyle/>
                    <a:p>
                      <a:pPr algn="r"/>
                      <a:r>
                        <a:rPr kumimoji="1" lang="en-US" altLang="ja-JP" sz="900" b="1" dirty="0" smtClean="0"/>
                        <a:t>603</a:t>
                      </a:r>
                      <a:endParaRPr kumimoji="1" lang="ja-JP" altLang="en-US" sz="900" b="1" dirty="0"/>
                    </a:p>
                  </a:txBody>
                  <a:tcPr anchor="ctr">
                    <a:solidFill>
                      <a:srgbClr val="FECACF"/>
                    </a:solidFill>
                  </a:tcPr>
                </a:tc>
                <a:tc>
                  <a:txBody>
                    <a:bodyPr/>
                    <a:lstStyle/>
                    <a:p>
                      <a:pPr algn="r"/>
                      <a:r>
                        <a:rPr kumimoji="1" lang="en-US" altLang="ja-JP" sz="900" b="1" dirty="0" smtClean="0"/>
                        <a:t>733</a:t>
                      </a:r>
                    </a:p>
                  </a:txBody>
                  <a:tcPr anchor="ctr">
                    <a:solidFill>
                      <a:srgbClr val="FECACF"/>
                    </a:solidFill>
                  </a:tcPr>
                </a:tc>
                <a:tc>
                  <a:txBody>
                    <a:bodyPr/>
                    <a:lstStyle/>
                    <a:p>
                      <a:pPr algn="r"/>
                      <a:r>
                        <a:rPr kumimoji="1" lang="en-US" altLang="ja-JP" sz="900" b="1" dirty="0" smtClean="0"/>
                        <a:t>858</a:t>
                      </a:r>
                      <a:endParaRPr kumimoji="1" lang="ja-JP" altLang="en-US" sz="900" b="1" dirty="0"/>
                    </a:p>
                  </a:txBody>
                  <a:tcPr anchor="ctr">
                    <a:solidFill>
                      <a:srgbClr val="FECACF"/>
                    </a:solidFill>
                  </a:tcPr>
                </a:tc>
                <a:tc>
                  <a:txBody>
                    <a:bodyPr/>
                    <a:lstStyle/>
                    <a:p>
                      <a:pPr algn="r"/>
                      <a:r>
                        <a:rPr kumimoji="1" lang="en-US" altLang="ja-JP" sz="900" b="1" dirty="0" smtClean="0"/>
                        <a:t>1085</a:t>
                      </a:r>
                      <a:endParaRPr kumimoji="1" lang="ja-JP" altLang="en-US" sz="900" b="1" dirty="0"/>
                    </a:p>
                  </a:txBody>
                  <a:tcPr anchor="ctr">
                    <a:solidFill>
                      <a:srgbClr val="FECACF"/>
                    </a:solidFill>
                  </a:tcPr>
                </a:tc>
                <a:tc>
                  <a:txBody>
                    <a:bodyPr/>
                    <a:lstStyle/>
                    <a:p>
                      <a:pPr algn="r"/>
                      <a:r>
                        <a:rPr kumimoji="1" lang="en-US" altLang="ja-JP" sz="900" b="1" dirty="0" smtClean="0"/>
                        <a:t>1315</a:t>
                      </a:r>
                      <a:endParaRPr kumimoji="1" lang="ja-JP" altLang="en-US" sz="900" b="1" dirty="0"/>
                    </a:p>
                  </a:txBody>
                  <a:tcPr anchor="ctr">
                    <a:solidFill>
                      <a:srgbClr val="FECACF"/>
                    </a:solidFill>
                  </a:tcPr>
                </a:tc>
                <a:tc>
                  <a:txBody>
                    <a:bodyPr/>
                    <a:lstStyle/>
                    <a:p>
                      <a:pPr algn="r"/>
                      <a:r>
                        <a:rPr kumimoji="1" lang="en-US" altLang="ja-JP" sz="900" b="1" dirty="0" smtClean="0"/>
                        <a:t>1473</a:t>
                      </a:r>
                      <a:endParaRPr kumimoji="1" lang="ja-JP" altLang="en-US" sz="900" b="1" dirty="0"/>
                    </a:p>
                  </a:txBody>
                  <a:tcPr anchor="ctr">
                    <a:solidFill>
                      <a:srgbClr val="FECACF"/>
                    </a:solidFill>
                  </a:tcPr>
                </a:tc>
                <a:tc>
                  <a:txBody>
                    <a:bodyPr/>
                    <a:lstStyle/>
                    <a:p>
                      <a:pPr algn="r"/>
                      <a:r>
                        <a:rPr kumimoji="1" lang="en-US" altLang="ja-JP" sz="900" b="1" dirty="0" smtClean="0"/>
                        <a:t>1806</a:t>
                      </a:r>
                      <a:endParaRPr kumimoji="1" lang="ja-JP" altLang="en-US" sz="900" b="1" dirty="0"/>
                    </a:p>
                  </a:txBody>
                  <a:tcPr anchor="ctr">
                    <a:solidFill>
                      <a:srgbClr val="FECACF"/>
                    </a:solidFill>
                  </a:tcPr>
                </a:tc>
                <a:tc>
                  <a:txBody>
                    <a:bodyPr/>
                    <a:lstStyle/>
                    <a:p>
                      <a:pPr algn="r"/>
                      <a:r>
                        <a:rPr kumimoji="1" lang="en-US" altLang="ja-JP" sz="900" b="1" dirty="0" smtClean="0"/>
                        <a:t>2014</a:t>
                      </a:r>
                      <a:endParaRPr kumimoji="1" lang="ja-JP" altLang="en-US" sz="900" b="1" dirty="0"/>
                    </a:p>
                  </a:txBody>
                  <a:tcPr anchor="ctr">
                    <a:solidFill>
                      <a:srgbClr val="FECACF"/>
                    </a:solidFill>
                  </a:tcPr>
                </a:tc>
                <a:tc>
                  <a:txBody>
                    <a:bodyPr/>
                    <a:lstStyle/>
                    <a:p>
                      <a:pPr algn="r"/>
                      <a:r>
                        <a:rPr kumimoji="1" lang="en-US" altLang="ja-JP" sz="900" b="1" dirty="0" smtClean="0"/>
                        <a:t>2301</a:t>
                      </a:r>
                      <a:endParaRPr kumimoji="1" lang="ja-JP" altLang="en-US" sz="900" b="1" dirty="0"/>
                    </a:p>
                  </a:txBody>
                  <a:tcPr anchor="ctr">
                    <a:solidFill>
                      <a:srgbClr val="FECACF"/>
                    </a:solidFill>
                  </a:tcPr>
                </a:tc>
                <a:tc>
                  <a:txBody>
                    <a:bodyPr/>
                    <a:lstStyle/>
                    <a:p>
                      <a:pPr algn="r"/>
                      <a:r>
                        <a:rPr kumimoji="1" lang="en-US" altLang="ja-JP" sz="900" b="1" dirty="0" smtClean="0"/>
                        <a:t>2521</a:t>
                      </a:r>
                      <a:endParaRPr kumimoji="1" lang="ja-JP" altLang="en-US" sz="900" b="1" dirty="0"/>
                    </a:p>
                  </a:txBody>
                  <a:tcPr anchor="ctr">
                    <a:solidFill>
                      <a:srgbClr val="FECACF"/>
                    </a:solidFill>
                  </a:tcPr>
                </a:tc>
                <a:tc>
                  <a:txBody>
                    <a:bodyPr/>
                    <a:lstStyle/>
                    <a:p>
                      <a:pPr algn="r"/>
                      <a:r>
                        <a:rPr kumimoji="1" lang="en-US" altLang="ja-JP" sz="900" b="1" dirty="0" smtClean="0"/>
                        <a:t>2781</a:t>
                      </a:r>
                      <a:endParaRPr kumimoji="1" lang="ja-JP" altLang="en-US" sz="900" b="1" dirty="0"/>
                    </a:p>
                  </a:txBody>
                  <a:tcPr anchor="ctr">
                    <a:solidFill>
                      <a:srgbClr val="FECACF"/>
                    </a:solidFill>
                  </a:tcPr>
                </a:tc>
                <a:tc>
                  <a:txBody>
                    <a:bodyPr/>
                    <a:lstStyle/>
                    <a:p>
                      <a:pPr algn="r"/>
                      <a:r>
                        <a:rPr kumimoji="1" lang="en-US" altLang="ja-JP" sz="900" b="1" dirty="0" smtClean="0"/>
                        <a:t>2902</a:t>
                      </a:r>
                      <a:endParaRPr kumimoji="1" lang="ja-JP" altLang="en-US" sz="900" b="1" dirty="0"/>
                    </a:p>
                  </a:txBody>
                  <a:tcPr anchor="ctr">
                    <a:solidFill>
                      <a:srgbClr val="FECACF"/>
                    </a:solidFill>
                  </a:tcPr>
                </a:tc>
              </a:tr>
            </a:tbl>
          </a:graphicData>
        </a:graphic>
      </p:graphicFrame>
      <p:cxnSp>
        <p:nvCxnSpPr>
          <p:cNvPr id="18" name="直線コネクタ 17"/>
          <p:cNvCxnSpPr/>
          <p:nvPr/>
        </p:nvCxnSpPr>
        <p:spPr>
          <a:xfrm flipV="1">
            <a:off x="127000" y="644375"/>
            <a:ext cx="11887200" cy="1020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8304" y="188843"/>
            <a:ext cx="1045896" cy="392948"/>
          </a:xfrm>
          <a:prstGeom prst="rect">
            <a:avLst/>
          </a:prstGeom>
        </p:spPr>
      </p:pic>
      <p:sp>
        <p:nvSpPr>
          <p:cNvPr id="20" name="テキスト ボックス 19"/>
          <p:cNvSpPr txBox="1"/>
          <p:nvPr/>
        </p:nvSpPr>
        <p:spPr>
          <a:xfrm>
            <a:off x="127000" y="684877"/>
            <a:ext cx="11887200" cy="3662541"/>
          </a:xfrm>
          <a:prstGeom prst="rect">
            <a:avLst/>
          </a:prstGeom>
          <a:noFill/>
        </p:spPr>
        <p:txBody>
          <a:bodyPr wrap="square" rtlCol="0">
            <a:spAutoFit/>
          </a:bodyPr>
          <a:lstStyle/>
          <a:p>
            <a:r>
              <a:rPr lang="ja-JP" altLang="en-US" dirty="0" smtClean="0"/>
              <a:t>■女性ロータリー会員の歩み　　</a:t>
            </a:r>
            <a:endParaRPr lang="en-US" altLang="ja-JP" dirty="0" smtClean="0"/>
          </a:p>
          <a:p>
            <a:r>
              <a:rPr lang="ja-JP" altLang="en-US" sz="1400" dirty="0" smtClean="0"/>
              <a:t>　</a:t>
            </a:r>
            <a:r>
              <a:rPr lang="ja-JP" altLang="en-US" sz="1400" dirty="0"/>
              <a:t>　</a:t>
            </a:r>
            <a:r>
              <a:rPr lang="en-US" altLang="ja-JP" sz="1400" dirty="0" smtClean="0"/>
              <a:t>1950</a:t>
            </a:r>
            <a:r>
              <a:rPr lang="ja-JP" altLang="en-US" sz="1400" dirty="0" smtClean="0"/>
              <a:t>年　　　　国際</a:t>
            </a:r>
            <a:r>
              <a:rPr lang="ja-JP" altLang="en-US" sz="1400" dirty="0"/>
              <a:t>大会</a:t>
            </a:r>
            <a:r>
              <a:rPr lang="ja-JP" altLang="en-US" sz="1400" dirty="0" smtClean="0"/>
              <a:t>にて、インド</a:t>
            </a:r>
            <a:r>
              <a:rPr lang="ja-JP" altLang="en-US" sz="1400" dirty="0"/>
              <a:t>のロータリークラブが、標準ロータリークラブ定款から「男性（</a:t>
            </a:r>
            <a:r>
              <a:rPr lang="en-US" altLang="ja-JP" sz="1400" dirty="0"/>
              <a:t>male</a:t>
            </a:r>
            <a:r>
              <a:rPr lang="ja-JP" altLang="en-US" sz="1400" dirty="0"/>
              <a:t>）」と</a:t>
            </a:r>
            <a:r>
              <a:rPr lang="ja-JP" altLang="en-US" sz="1400" dirty="0" smtClean="0"/>
              <a:t>いう言葉を削除する</a:t>
            </a:r>
            <a:r>
              <a:rPr lang="ja-JP" altLang="en-US" sz="1400" dirty="0"/>
              <a:t>と</a:t>
            </a:r>
            <a:r>
              <a:rPr lang="ja-JP" altLang="en-US" sz="1400" dirty="0" smtClean="0"/>
              <a:t>いう提案</a:t>
            </a:r>
            <a:endParaRPr lang="en-US" altLang="ja-JP" sz="1400" dirty="0" smtClean="0"/>
          </a:p>
          <a:p>
            <a:r>
              <a:rPr lang="ja-JP" altLang="en-US" sz="1400" dirty="0"/>
              <a:t>　</a:t>
            </a:r>
            <a:r>
              <a:rPr lang="ja-JP" altLang="en-US" sz="1400" dirty="0" smtClean="0"/>
              <a:t>　</a:t>
            </a:r>
            <a:r>
              <a:rPr lang="en-US" altLang="ja-JP" sz="1400" dirty="0" smtClean="0"/>
              <a:t>1964</a:t>
            </a:r>
            <a:r>
              <a:rPr lang="ja-JP" altLang="en-US" sz="1400" dirty="0" smtClean="0"/>
              <a:t>年　　　　規定審議会で、セイロン（</a:t>
            </a:r>
            <a:r>
              <a:rPr lang="en-US" altLang="ja-JP" sz="1400" dirty="0" smtClean="0"/>
              <a:t>=</a:t>
            </a:r>
            <a:r>
              <a:rPr lang="ja-JP" altLang="en-US" sz="1400" dirty="0" smtClean="0"/>
              <a:t>スリランカ</a:t>
            </a:r>
            <a:r>
              <a:rPr lang="ja-JP" altLang="en-US" sz="1400" dirty="0"/>
              <a:t>）のロータリークラブ</a:t>
            </a:r>
            <a:r>
              <a:rPr lang="ja-JP" altLang="en-US" sz="1400" dirty="0" smtClean="0"/>
              <a:t>から女性</a:t>
            </a:r>
            <a:r>
              <a:rPr lang="ja-JP" altLang="en-US" sz="1400" dirty="0"/>
              <a:t>の</a:t>
            </a:r>
            <a:r>
              <a:rPr lang="ja-JP" altLang="en-US" sz="1400" dirty="0" smtClean="0"/>
              <a:t>入会の提案→否決。女性</a:t>
            </a:r>
            <a:r>
              <a:rPr lang="ja-JP" altLang="en-US" sz="1400" dirty="0"/>
              <a:t>に名誉会員の</a:t>
            </a:r>
            <a:r>
              <a:rPr lang="ja-JP" altLang="en-US" sz="1400" dirty="0" smtClean="0"/>
              <a:t>資格を</a:t>
            </a:r>
            <a:r>
              <a:rPr lang="ja-JP" altLang="en-US" sz="1400" dirty="0"/>
              <a:t>与えると</a:t>
            </a:r>
            <a:r>
              <a:rPr lang="ja-JP" altLang="en-US" sz="1400" dirty="0" smtClean="0"/>
              <a:t>いう提案</a:t>
            </a:r>
            <a:r>
              <a:rPr lang="ja-JP" altLang="en-US" sz="1400" dirty="0"/>
              <a:t>も</a:t>
            </a:r>
            <a:r>
              <a:rPr lang="ja-JP" altLang="en-US" sz="1400" dirty="0" smtClean="0"/>
              <a:t>否決</a:t>
            </a:r>
            <a:endParaRPr lang="en-US" altLang="ja-JP" sz="1400" dirty="0" smtClean="0"/>
          </a:p>
          <a:p>
            <a:r>
              <a:rPr lang="ja-JP" altLang="en-US" sz="1400" dirty="0"/>
              <a:t>　</a:t>
            </a:r>
            <a:r>
              <a:rPr lang="ja-JP" altLang="en-US" sz="1400" dirty="0" smtClean="0"/>
              <a:t>　</a:t>
            </a:r>
            <a:r>
              <a:rPr lang="en-US" altLang="ja-JP" sz="1400" dirty="0" smtClean="0"/>
              <a:t>1977</a:t>
            </a:r>
            <a:r>
              <a:rPr lang="ja-JP" altLang="en-US" sz="1400" dirty="0" smtClean="0"/>
              <a:t>年　　　　カリフォルニア州デュアルテ</a:t>
            </a:r>
            <a:r>
              <a:rPr lang="en-US" altLang="ja-JP" sz="1400" dirty="0" smtClean="0"/>
              <a:t>RC</a:t>
            </a:r>
            <a:r>
              <a:rPr lang="ja-JP" altLang="en-US" sz="1400" dirty="0" smtClean="0"/>
              <a:t>は、定款に違反しながらも女性会員</a:t>
            </a:r>
            <a:r>
              <a:rPr lang="ja-JP" altLang="en-US" sz="1400" dirty="0"/>
              <a:t>を入会させる</a:t>
            </a:r>
            <a:r>
              <a:rPr lang="ja-JP" altLang="en-US" sz="1400" dirty="0" smtClean="0"/>
              <a:t>。このため、</a:t>
            </a:r>
            <a:r>
              <a:rPr lang="en-US" altLang="ja-JP" sz="1400" dirty="0" smtClean="0"/>
              <a:t>1978</a:t>
            </a:r>
            <a:r>
              <a:rPr lang="ja-JP" altLang="en-US" sz="1400" dirty="0" smtClean="0"/>
              <a:t>年</a:t>
            </a:r>
            <a:r>
              <a:rPr lang="en-US" altLang="ja-JP" sz="1400" dirty="0"/>
              <a:t>3</a:t>
            </a:r>
            <a:r>
              <a:rPr lang="ja-JP" altLang="en-US" sz="1400" dirty="0" smtClean="0"/>
              <a:t>月に国際ロータリーへ</a:t>
            </a:r>
            <a:r>
              <a:rPr lang="ja-JP" altLang="en-US" sz="1400" dirty="0"/>
              <a:t>の加盟</a:t>
            </a:r>
            <a:r>
              <a:rPr lang="ja-JP" altLang="en-US" sz="1400" dirty="0" smtClean="0"/>
              <a:t>を終結され</a:t>
            </a:r>
            <a:endParaRPr lang="en-US" altLang="ja-JP" sz="1400" dirty="0" smtClean="0"/>
          </a:p>
          <a:p>
            <a:r>
              <a:rPr lang="ja-JP" altLang="en-US" sz="1400" dirty="0"/>
              <a:t>　</a:t>
            </a:r>
            <a:r>
              <a:rPr lang="ja-JP" altLang="en-US" sz="1400" dirty="0" smtClean="0"/>
              <a:t>　　　　　　　　　　た（</a:t>
            </a:r>
            <a:r>
              <a:rPr lang="en-US" altLang="ja-JP" sz="1400" dirty="0" smtClean="0"/>
              <a:t>1986</a:t>
            </a:r>
            <a:r>
              <a:rPr lang="ja-JP" altLang="en-US" sz="1400" dirty="0" smtClean="0"/>
              <a:t>年</a:t>
            </a:r>
            <a:r>
              <a:rPr lang="en-US" altLang="ja-JP" sz="1400" dirty="0" smtClean="0"/>
              <a:t>9</a:t>
            </a:r>
            <a:r>
              <a:rPr lang="ja-JP" altLang="en-US" sz="1400" dirty="0" smtClean="0"/>
              <a:t>月に復帰加盟）</a:t>
            </a:r>
            <a:endParaRPr lang="en-US" altLang="ja-JP" sz="1400" dirty="0" smtClean="0"/>
          </a:p>
          <a:p>
            <a:r>
              <a:rPr lang="ja-JP" altLang="en-US" sz="1400" dirty="0"/>
              <a:t>　</a:t>
            </a:r>
            <a:r>
              <a:rPr lang="ja-JP" altLang="en-US" sz="1400" dirty="0" smtClean="0"/>
              <a:t>　</a:t>
            </a:r>
            <a:r>
              <a:rPr lang="en-US" altLang="ja-JP" sz="1400" dirty="0" smtClean="0"/>
              <a:t>1983</a:t>
            </a:r>
            <a:r>
              <a:rPr lang="ja-JP" altLang="en-US" sz="1400" dirty="0" smtClean="0"/>
              <a:t>年</a:t>
            </a:r>
            <a:r>
              <a:rPr lang="ja-JP" altLang="en-US" sz="1400" dirty="0"/>
              <a:t>　</a:t>
            </a:r>
            <a:r>
              <a:rPr lang="ja-JP" altLang="en-US" sz="1400" dirty="0" smtClean="0"/>
              <a:t>　　　デュアルテ</a:t>
            </a:r>
            <a:r>
              <a:rPr lang="en-US" altLang="ja-JP" sz="1400" dirty="0" smtClean="0"/>
              <a:t>RC</a:t>
            </a:r>
            <a:r>
              <a:rPr lang="ja-JP" altLang="en-US" sz="1400" dirty="0" smtClean="0"/>
              <a:t>が</a:t>
            </a:r>
            <a:r>
              <a:rPr lang="ja-JP" altLang="en-US" sz="1400" dirty="0"/>
              <a:t>起こした訴訟で、カリフォルニア州最高裁判所</a:t>
            </a:r>
            <a:r>
              <a:rPr lang="ja-JP" altLang="en-US" sz="1400" dirty="0" smtClean="0"/>
              <a:t>は国際ロータリーを</a:t>
            </a:r>
            <a:r>
              <a:rPr lang="ja-JP" altLang="en-US" sz="1400" dirty="0"/>
              <a:t>支持する</a:t>
            </a:r>
            <a:r>
              <a:rPr lang="ja-JP" altLang="en-US" sz="1400" dirty="0" smtClean="0"/>
              <a:t>判決</a:t>
            </a:r>
            <a:endParaRPr lang="en-US" altLang="ja-JP" sz="1400" dirty="0" smtClean="0"/>
          </a:p>
          <a:p>
            <a:r>
              <a:rPr lang="ja-JP" altLang="en-US" sz="1400" dirty="0" smtClean="0"/>
              <a:t>　　</a:t>
            </a:r>
            <a:r>
              <a:rPr lang="en-US" altLang="ja-JP" sz="1400" dirty="0" smtClean="0"/>
              <a:t>1986</a:t>
            </a:r>
            <a:r>
              <a:rPr lang="ja-JP" altLang="en-US" sz="1400" dirty="0" smtClean="0"/>
              <a:t>年　　　　</a:t>
            </a:r>
            <a:r>
              <a:rPr lang="ja-JP" altLang="en-US" sz="1400" dirty="0"/>
              <a:t>控訴裁判所は下級裁判所の判決を覆し、カリフォルニア州では男性のみを会員とする規定を施行できない</a:t>
            </a:r>
            <a:r>
              <a:rPr lang="ja-JP" altLang="en-US" sz="1400" dirty="0" smtClean="0"/>
              <a:t>としたが、カリフォルニア州最高裁</a:t>
            </a:r>
            <a:endParaRPr lang="en-US" altLang="ja-JP" sz="1400" dirty="0" smtClean="0"/>
          </a:p>
          <a:p>
            <a:r>
              <a:rPr lang="ja-JP" altLang="en-US" sz="1400" dirty="0"/>
              <a:t>　</a:t>
            </a:r>
            <a:r>
              <a:rPr lang="ja-JP" altLang="en-US" sz="1400" dirty="0" smtClean="0"/>
              <a:t>　　　　　　　　　　判所は米国</a:t>
            </a:r>
            <a:r>
              <a:rPr lang="ja-JP" altLang="en-US" sz="1400" dirty="0"/>
              <a:t>連邦最高裁判所に</a:t>
            </a:r>
            <a:r>
              <a:rPr lang="ja-JP" altLang="en-US" sz="1400" dirty="0" smtClean="0"/>
              <a:t>控訴</a:t>
            </a:r>
            <a:endParaRPr lang="en-US" altLang="ja-JP" sz="1400" dirty="0" smtClean="0"/>
          </a:p>
          <a:p>
            <a:r>
              <a:rPr lang="ja-JP" altLang="en-US" sz="1400" dirty="0" smtClean="0"/>
              <a:t>　　</a:t>
            </a:r>
            <a:r>
              <a:rPr lang="en-US" altLang="ja-JP" sz="1400" dirty="0" smtClean="0"/>
              <a:t>1987</a:t>
            </a:r>
            <a:r>
              <a:rPr lang="ja-JP" altLang="en-US" sz="1400" dirty="0" smtClean="0"/>
              <a:t>年　　　　米国</a:t>
            </a:r>
            <a:r>
              <a:rPr lang="ja-JP" altLang="en-US" sz="1400" dirty="0"/>
              <a:t>連邦最高裁判所は</a:t>
            </a:r>
            <a:r>
              <a:rPr lang="ja-JP" altLang="en-US" sz="1400" dirty="0" smtClean="0"/>
              <a:t>、性別</a:t>
            </a:r>
            <a:r>
              <a:rPr lang="ja-JP" altLang="en-US" sz="1400" dirty="0"/>
              <a:t>を理由に女性を会員として拒否することはできないという</a:t>
            </a:r>
            <a:r>
              <a:rPr lang="ja-JP" altLang="en-US" sz="1400" dirty="0" smtClean="0"/>
              <a:t>判決</a:t>
            </a:r>
            <a:endParaRPr lang="en-US" altLang="ja-JP" sz="1400" dirty="0" smtClean="0"/>
          </a:p>
          <a:p>
            <a:r>
              <a:rPr lang="ja-JP" altLang="en-US" sz="1400" dirty="0"/>
              <a:t>　</a:t>
            </a:r>
            <a:r>
              <a:rPr lang="ja-JP" altLang="en-US" sz="1400" dirty="0" smtClean="0"/>
              <a:t>　　　　　　　　　　カリフォルニア州マリンサンライズ</a:t>
            </a:r>
            <a:r>
              <a:rPr lang="en-US" altLang="ja-JP" sz="1400" dirty="0" smtClean="0"/>
              <a:t>RC</a:t>
            </a:r>
            <a:r>
              <a:rPr lang="ja-JP" altLang="en-US" sz="1400" dirty="0" smtClean="0"/>
              <a:t>が、女性</a:t>
            </a:r>
            <a:r>
              <a:rPr lang="ja-JP" altLang="en-US" sz="1400" dirty="0"/>
              <a:t>の設立会員を含めた</a:t>
            </a:r>
            <a:r>
              <a:rPr lang="ja-JP" altLang="en-US" sz="1400" dirty="0" smtClean="0"/>
              <a:t>クラブ（会長はデュアルテ</a:t>
            </a:r>
            <a:r>
              <a:rPr lang="en-US" altLang="ja-JP" sz="1400" dirty="0" smtClean="0"/>
              <a:t>RC</a:t>
            </a:r>
            <a:r>
              <a:rPr lang="ja-JP" altLang="en-US" sz="1400" dirty="0" smtClean="0"/>
              <a:t>のシルビア</a:t>
            </a:r>
            <a:r>
              <a:rPr lang="ja-JP" altLang="en-US" sz="1400" dirty="0"/>
              <a:t>・</a:t>
            </a:r>
            <a:r>
              <a:rPr lang="ja-JP" altLang="en-US" sz="1400" dirty="0" smtClean="0"/>
              <a:t>ウィットロック）</a:t>
            </a:r>
            <a:endParaRPr lang="ja-JP" altLang="en-US" sz="1400" dirty="0"/>
          </a:p>
          <a:p>
            <a:r>
              <a:rPr lang="ja-JP" altLang="en-US" sz="1400" dirty="0" smtClean="0"/>
              <a:t>　　</a:t>
            </a:r>
            <a:r>
              <a:rPr lang="en-US" altLang="ja-JP" sz="1400" dirty="0" smtClean="0"/>
              <a:t>1989</a:t>
            </a:r>
            <a:r>
              <a:rPr lang="ja-JP" altLang="en-US" sz="1400" dirty="0" smtClean="0"/>
              <a:t>年　　　　</a:t>
            </a:r>
            <a:r>
              <a:rPr lang="ja-JP" altLang="en-US" sz="1400" dirty="0"/>
              <a:t>米国</a:t>
            </a:r>
            <a:r>
              <a:rPr lang="ja-JP" altLang="en-US" sz="1400" dirty="0" smtClean="0"/>
              <a:t>最高裁判所の判決後初めての規定審</a:t>
            </a:r>
            <a:r>
              <a:rPr lang="ja-JP" altLang="en-US" sz="1400" dirty="0"/>
              <a:t>議会で、ロータリークラブの会員は男性に限られる</a:t>
            </a:r>
            <a:r>
              <a:rPr lang="ja-JP" altLang="en-US" sz="1400" dirty="0" smtClean="0"/>
              <a:t>とする国際ロータリー定款</a:t>
            </a:r>
            <a:r>
              <a:rPr lang="ja-JP" altLang="en-US" sz="1400" dirty="0"/>
              <a:t>の</a:t>
            </a:r>
            <a:r>
              <a:rPr lang="ja-JP" altLang="en-US" sz="1400" dirty="0" smtClean="0"/>
              <a:t>要件削除を可決。</a:t>
            </a:r>
            <a:endParaRPr lang="en-US" altLang="ja-JP" sz="1400" dirty="0" smtClean="0"/>
          </a:p>
          <a:p>
            <a:r>
              <a:rPr lang="ja-JP" altLang="en-US" sz="1400" dirty="0"/>
              <a:t>　</a:t>
            </a:r>
            <a:r>
              <a:rPr lang="ja-JP" altLang="en-US" sz="1400" dirty="0" smtClean="0"/>
              <a:t>　　　　　　　　　　女性が世界中</a:t>
            </a:r>
            <a:r>
              <a:rPr lang="ja-JP" altLang="en-US" sz="1400" dirty="0"/>
              <a:t>の</a:t>
            </a:r>
            <a:r>
              <a:rPr lang="ja-JP" altLang="en-US" sz="1400" dirty="0" smtClean="0"/>
              <a:t>ロータリーで入会を認められる。日本でも初の女性会員（清水</a:t>
            </a:r>
            <a:r>
              <a:rPr lang="en-US" altLang="ja-JP" sz="1400" dirty="0" smtClean="0"/>
              <a:t>RC</a:t>
            </a:r>
            <a:r>
              <a:rPr lang="ja-JP" altLang="en-US" sz="1400" dirty="0" smtClean="0"/>
              <a:t>）が誕生　</a:t>
            </a:r>
            <a:endParaRPr lang="en-US" altLang="ja-JP" sz="1400" dirty="0" smtClean="0"/>
          </a:p>
          <a:p>
            <a:r>
              <a:rPr lang="ja-JP" altLang="en-US" sz="1400" dirty="0"/>
              <a:t>　</a:t>
            </a:r>
            <a:r>
              <a:rPr lang="ja-JP" altLang="en-US" sz="1400" dirty="0" smtClean="0"/>
              <a:t>　</a:t>
            </a:r>
            <a:r>
              <a:rPr lang="en-US" altLang="ja-JP" sz="1400" dirty="0" smtClean="0"/>
              <a:t>1990</a:t>
            </a:r>
            <a:r>
              <a:rPr lang="ja-JP" altLang="en-US" sz="1400" dirty="0" smtClean="0"/>
              <a:t>年　　　　世界で女性会員が</a:t>
            </a:r>
            <a:r>
              <a:rPr lang="en-US" altLang="ja-JP" sz="1400" dirty="0" smtClean="0"/>
              <a:t>20000</a:t>
            </a:r>
            <a:r>
              <a:rPr lang="ja-JP" altLang="en-US" sz="1400" dirty="0" smtClean="0"/>
              <a:t>人をこえる</a:t>
            </a:r>
            <a:endParaRPr lang="en-US" altLang="ja-JP" sz="1400" dirty="0" smtClean="0"/>
          </a:p>
          <a:p>
            <a:r>
              <a:rPr lang="ja-JP" altLang="en-US" sz="1400" dirty="0"/>
              <a:t>　</a:t>
            </a:r>
            <a:r>
              <a:rPr lang="ja-JP" altLang="en-US" sz="1400" dirty="0" smtClean="0"/>
              <a:t>　</a:t>
            </a:r>
            <a:r>
              <a:rPr lang="en-US" altLang="ja-JP" sz="1400" dirty="0" smtClean="0"/>
              <a:t>1995</a:t>
            </a:r>
            <a:r>
              <a:rPr lang="ja-JP" altLang="en-US" sz="1400" dirty="0" smtClean="0"/>
              <a:t>年　　　　女性ガバナーが</a:t>
            </a:r>
            <a:r>
              <a:rPr lang="en-US" altLang="ja-JP" sz="1400" dirty="0" smtClean="0"/>
              <a:t>8</a:t>
            </a:r>
            <a:r>
              <a:rPr lang="ja-JP" altLang="en-US" sz="1400" dirty="0" smtClean="0"/>
              <a:t>人誕生</a:t>
            </a:r>
            <a:endParaRPr lang="en-US" altLang="ja-JP" sz="1400" dirty="0" smtClean="0"/>
          </a:p>
          <a:p>
            <a:r>
              <a:rPr lang="ja-JP" altLang="en-US" sz="1400" dirty="0"/>
              <a:t>　</a:t>
            </a:r>
            <a:r>
              <a:rPr lang="ja-JP" altLang="en-US" sz="1400" dirty="0" smtClean="0"/>
              <a:t>　</a:t>
            </a:r>
            <a:r>
              <a:rPr lang="en-US" altLang="ja-JP" sz="1400" dirty="0" smtClean="0"/>
              <a:t>2017</a:t>
            </a:r>
            <a:r>
              <a:rPr lang="ja-JP" altLang="en-US" sz="1400" dirty="0" smtClean="0"/>
              <a:t>年　　　　女性ガバナーが</a:t>
            </a:r>
            <a:r>
              <a:rPr lang="en-US" altLang="ja-JP" sz="1400" dirty="0" smtClean="0"/>
              <a:t>100</a:t>
            </a:r>
            <a:r>
              <a:rPr lang="ja-JP" altLang="en-US" sz="1400" dirty="0" smtClean="0"/>
              <a:t>人をこえる→</a:t>
            </a:r>
            <a:r>
              <a:rPr lang="en-US" altLang="ja-JP" sz="1400" dirty="0" smtClean="0"/>
              <a:t>S-06</a:t>
            </a:r>
            <a:r>
              <a:rPr lang="ja-JP" altLang="en-US" sz="1400" dirty="0" smtClean="0"/>
              <a:t>頁参照</a:t>
            </a:r>
            <a:endParaRPr lang="en-US" altLang="ja-JP" sz="1400" dirty="0" smtClean="0"/>
          </a:p>
          <a:p>
            <a:r>
              <a:rPr lang="ja-JP" altLang="en-US" sz="1400" dirty="0"/>
              <a:t>　</a:t>
            </a:r>
            <a:r>
              <a:rPr lang="ja-JP" altLang="en-US" sz="1400" dirty="0" smtClean="0"/>
              <a:t>　</a:t>
            </a:r>
            <a:r>
              <a:rPr lang="en-US" altLang="ja-JP" sz="1400" dirty="0" smtClean="0"/>
              <a:t>2022</a:t>
            </a:r>
            <a:r>
              <a:rPr lang="ja-JP" altLang="en-US" sz="1400" dirty="0" smtClean="0"/>
              <a:t>年　　　　初の女性国際ロータリー会長（ジェニファー・ジョーンズ</a:t>
            </a:r>
            <a:r>
              <a:rPr lang="ja-JP" altLang="en-US" sz="1400" dirty="0"/>
              <a:t>：</a:t>
            </a:r>
            <a:r>
              <a:rPr lang="ja-JP" altLang="en-US" sz="1400" dirty="0" smtClean="0"/>
              <a:t>カナダ）予定　</a:t>
            </a:r>
            <a:endParaRPr lang="en-US" altLang="ja-JP" sz="1400" dirty="0" smtClean="0"/>
          </a:p>
        </p:txBody>
      </p:sp>
      <p:cxnSp>
        <p:nvCxnSpPr>
          <p:cNvPr id="11" name="直線コネクタ 10"/>
          <p:cNvCxnSpPr/>
          <p:nvPr/>
        </p:nvCxnSpPr>
        <p:spPr>
          <a:xfrm>
            <a:off x="126999" y="4333464"/>
            <a:ext cx="11886584" cy="0"/>
          </a:xfrm>
          <a:prstGeom prst="line">
            <a:avLst/>
          </a:prstGeom>
          <a:ln w="6350"/>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9" name="テキスト ボックス 18"/>
          <p:cNvSpPr txBox="1"/>
          <p:nvPr/>
        </p:nvSpPr>
        <p:spPr>
          <a:xfrm>
            <a:off x="361778" y="198099"/>
            <a:ext cx="595035" cy="369332"/>
          </a:xfrm>
          <a:prstGeom prst="rect">
            <a:avLst/>
          </a:prstGeom>
          <a:noFill/>
        </p:spPr>
        <p:txBody>
          <a:bodyPr wrap="none" rtlCol="0">
            <a:spAutoFit/>
          </a:bodyPr>
          <a:lstStyle/>
          <a:p>
            <a:r>
              <a:rPr kumimoji="1" lang="en-US" altLang="ja-JP" dirty="0" smtClean="0"/>
              <a:t>S-04</a:t>
            </a:r>
            <a:endParaRPr kumimoji="1" lang="ja-JP" altLang="en-US" dirty="0"/>
          </a:p>
        </p:txBody>
      </p:sp>
      <p:sp>
        <p:nvSpPr>
          <p:cNvPr id="13" name="テキスト ボックス 12"/>
          <p:cNvSpPr txBox="1"/>
          <p:nvPr/>
        </p:nvSpPr>
        <p:spPr>
          <a:xfrm>
            <a:off x="4367802" y="131363"/>
            <a:ext cx="3456395" cy="523220"/>
          </a:xfrm>
          <a:prstGeom prst="rect">
            <a:avLst/>
          </a:prstGeom>
          <a:noFill/>
        </p:spPr>
        <p:txBody>
          <a:bodyPr wrap="none" rtlCol="0">
            <a:spAutoFit/>
          </a:bodyPr>
          <a:lstStyle/>
          <a:p>
            <a:r>
              <a:rPr lang="ja-JP" altLang="en-US" sz="2800" dirty="0" smtClean="0"/>
              <a:t>ロータリー女性会員</a:t>
            </a:r>
            <a:r>
              <a:rPr lang="en-US" altLang="ja-JP" sz="2800" dirty="0" smtClean="0"/>
              <a:t>-1</a:t>
            </a:r>
            <a:endParaRPr kumimoji="1" lang="ja-JP" altLang="en-US" sz="2800" dirty="0"/>
          </a:p>
        </p:txBody>
      </p:sp>
      <p:cxnSp>
        <p:nvCxnSpPr>
          <p:cNvPr id="15" name="直線コネクタ 14"/>
          <p:cNvCxnSpPr/>
          <p:nvPr/>
        </p:nvCxnSpPr>
        <p:spPr>
          <a:xfrm flipH="1">
            <a:off x="1303637" y="1022585"/>
            <a:ext cx="12357" cy="3199680"/>
          </a:xfrm>
          <a:prstGeom prst="line">
            <a:avLst/>
          </a:prstGeom>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9417050" y="6511751"/>
            <a:ext cx="2596533"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smtClean="0"/>
              <a:t>出典は</a:t>
            </a:r>
            <a:r>
              <a:rPr kumimoji="1" lang="en-US" altLang="ja-JP" sz="1100" dirty="0" smtClean="0"/>
              <a:t>RI</a:t>
            </a:r>
            <a:r>
              <a:rPr kumimoji="1" lang="ja-JP" altLang="en-US" sz="1100" dirty="0" smtClean="0"/>
              <a:t>ホームページ・「ロータリーの友」</a:t>
            </a:r>
            <a:endParaRPr kumimoji="1" lang="ja-JP" altLang="en-US" sz="1100" dirty="0"/>
          </a:p>
        </p:txBody>
      </p:sp>
      <p:sp>
        <p:nvSpPr>
          <p:cNvPr id="24" name="テキスト ボックス 23"/>
          <p:cNvSpPr txBox="1"/>
          <p:nvPr/>
        </p:nvSpPr>
        <p:spPr>
          <a:xfrm>
            <a:off x="126386" y="4353827"/>
            <a:ext cx="3828292" cy="369332"/>
          </a:xfrm>
          <a:prstGeom prst="rect">
            <a:avLst/>
          </a:prstGeom>
          <a:noFill/>
        </p:spPr>
        <p:txBody>
          <a:bodyPr wrap="none" rtlCol="0">
            <a:spAutoFit/>
          </a:bodyPr>
          <a:lstStyle/>
          <a:p>
            <a:r>
              <a:rPr kumimoji="1" lang="ja-JP" altLang="en-US" dirty="0" smtClean="0"/>
              <a:t>■女性ロータリー会員の推移（日本）</a:t>
            </a:r>
            <a:endParaRPr kumimoji="1" lang="ja-JP" altLang="en-US" dirty="0"/>
          </a:p>
        </p:txBody>
      </p:sp>
      <p:sp>
        <p:nvSpPr>
          <p:cNvPr id="25" name="テキスト ボックス 24"/>
          <p:cNvSpPr txBox="1"/>
          <p:nvPr/>
        </p:nvSpPr>
        <p:spPr>
          <a:xfrm>
            <a:off x="3853688" y="4481580"/>
            <a:ext cx="1835759" cy="230832"/>
          </a:xfrm>
          <a:prstGeom prst="rect">
            <a:avLst/>
          </a:prstGeom>
          <a:noFill/>
        </p:spPr>
        <p:txBody>
          <a:bodyPr wrap="none" rtlCol="0">
            <a:spAutoFit/>
          </a:bodyPr>
          <a:lstStyle/>
          <a:p>
            <a:r>
              <a:rPr kumimoji="1" lang="en-US" altLang="ja-JP" sz="900" b="1" dirty="0" smtClean="0"/>
              <a:t>※</a:t>
            </a:r>
            <a:r>
              <a:rPr kumimoji="1" lang="ja-JP" altLang="en-US" sz="900" b="1" dirty="0" smtClean="0"/>
              <a:t>濃色セル部はピーク年次を示す</a:t>
            </a:r>
            <a:endParaRPr kumimoji="1" lang="ja-JP" altLang="en-US" sz="900" b="1" dirty="0"/>
          </a:p>
        </p:txBody>
      </p:sp>
    </p:spTree>
    <p:extLst>
      <p:ext uri="{BB962C8B-B14F-4D97-AF65-F5344CB8AC3E}">
        <p14:creationId xmlns:p14="http://schemas.microsoft.com/office/powerpoint/2010/main" val="3738914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27000" y="675221"/>
            <a:ext cx="4524103" cy="369332"/>
          </a:xfrm>
          <a:prstGeom prst="rect">
            <a:avLst/>
          </a:prstGeom>
          <a:noFill/>
        </p:spPr>
        <p:txBody>
          <a:bodyPr wrap="square" rtlCol="0">
            <a:spAutoFit/>
          </a:bodyPr>
          <a:lstStyle/>
          <a:p>
            <a:r>
              <a:rPr lang="ja-JP" altLang="en-US" dirty="0" smtClean="0"/>
              <a:t>■女性ロータリー会員比率（世界・国別）　</a:t>
            </a:r>
            <a:endParaRPr lang="en-US" altLang="ja-JP" dirty="0" smtClean="0"/>
          </a:p>
        </p:txBody>
      </p:sp>
      <p:sp>
        <p:nvSpPr>
          <p:cNvPr id="17" name="テキスト ボックス 16"/>
          <p:cNvSpPr txBox="1"/>
          <p:nvPr/>
        </p:nvSpPr>
        <p:spPr>
          <a:xfrm>
            <a:off x="4367802" y="131363"/>
            <a:ext cx="3456395" cy="523220"/>
          </a:xfrm>
          <a:prstGeom prst="rect">
            <a:avLst/>
          </a:prstGeom>
          <a:noFill/>
        </p:spPr>
        <p:txBody>
          <a:bodyPr wrap="none" rtlCol="0">
            <a:spAutoFit/>
          </a:bodyPr>
          <a:lstStyle/>
          <a:p>
            <a:r>
              <a:rPr lang="ja-JP" altLang="en-US" sz="2800" dirty="0" smtClean="0"/>
              <a:t>ロータリー女性会員</a:t>
            </a:r>
            <a:r>
              <a:rPr lang="en-US" altLang="ja-JP" sz="2800" dirty="0" smtClean="0"/>
              <a:t>-2</a:t>
            </a:r>
            <a:endParaRPr kumimoji="1" lang="ja-JP" altLang="en-US" sz="2800" dirty="0"/>
          </a:p>
        </p:txBody>
      </p:sp>
      <p:cxnSp>
        <p:nvCxnSpPr>
          <p:cNvPr id="18" name="直線コネクタ 17"/>
          <p:cNvCxnSpPr/>
          <p:nvPr/>
        </p:nvCxnSpPr>
        <p:spPr>
          <a:xfrm flipV="1">
            <a:off x="127000" y="644375"/>
            <a:ext cx="11887200" cy="1020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8304" y="188843"/>
            <a:ext cx="1045896" cy="392948"/>
          </a:xfrm>
          <a:prstGeom prst="rect">
            <a:avLst/>
          </a:prstGeom>
        </p:spPr>
      </p:pic>
      <p:sp>
        <p:nvSpPr>
          <p:cNvPr id="22" name="テキスト ボックス 2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4" name="テキスト ボックス 13"/>
          <p:cNvSpPr txBox="1"/>
          <p:nvPr/>
        </p:nvSpPr>
        <p:spPr>
          <a:xfrm>
            <a:off x="361778" y="198099"/>
            <a:ext cx="595035" cy="369332"/>
          </a:xfrm>
          <a:prstGeom prst="rect">
            <a:avLst/>
          </a:prstGeom>
          <a:noFill/>
        </p:spPr>
        <p:txBody>
          <a:bodyPr wrap="none" rtlCol="0">
            <a:spAutoFit/>
          </a:bodyPr>
          <a:lstStyle/>
          <a:p>
            <a:r>
              <a:rPr kumimoji="1" lang="en-US" altLang="ja-JP" dirty="0" smtClean="0"/>
              <a:t>S-05</a:t>
            </a:r>
            <a:endParaRPr kumimoji="1" lang="ja-JP" altLang="en-US" dirty="0"/>
          </a:p>
        </p:txBody>
      </p:sp>
      <p:sp>
        <p:nvSpPr>
          <p:cNvPr id="9" name="テキスト ボックス 8"/>
          <p:cNvSpPr txBox="1"/>
          <p:nvPr/>
        </p:nvSpPr>
        <p:spPr>
          <a:xfrm>
            <a:off x="10497065" y="6511751"/>
            <a:ext cx="1516518"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smtClean="0"/>
              <a:t>出典は</a:t>
            </a:r>
            <a:r>
              <a:rPr kumimoji="1" lang="en-US" altLang="ja-JP" sz="1100" dirty="0" smtClean="0"/>
              <a:t>RI</a:t>
            </a:r>
            <a:r>
              <a:rPr kumimoji="1" lang="ja-JP" altLang="en-US" sz="1100" dirty="0" smtClean="0"/>
              <a:t>ホームページ</a:t>
            </a:r>
            <a:endParaRPr kumimoji="1" lang="ja-JP" altLang="en-US" sz="1100" dirty="0"/>
          </a:p>
        </p:txBody>
      </p:sp>
      <p:graphicFrame>
        <p:nvGraphicFramePr>
          <p:cNvPr id="19" name="表 18"/>
          <p:cNvGraphicFramePr>
            <a:graphicFrameLocks noGrp="1"/>
          </p:cNvGraphicFramePr>
          <p:nvPr>
            <p:extLst>
              <p:ext uri="{D42A27DB-BD31-4B8C-83A1-F6EECF244321}">
                <p14:modId xmlns:p14="http://schemas.microsoft.com/office/powerpoint/2010/main" val="3183205710"/>
              </p:ext>
            </p:extLst>
          </p:nvPr>
        </p:nvGraphicFramePr>
        <p:xfrm>
          <a:off x="243845" y="1057261"/>
          <a:ext cx="3835117" cy="5454488"/>
        </p:xfrm>
        <a:graphic>
          <a:graphicData uri="http://schemas.openxmlformats.org/drawingml/2006/table">
            <a:tbl>
              <a:tblPr>
                <a:tableStyleId>{5C22544A-7EE6-4342-B048-85BDC9FD1C3A}</a:tableStyleId>
              </a:tblPr>
              <a:tblGrid>
                <a:gridCol w="259252"/>
                <a:gridCol w="1501865"/>
                <a:gridCol w="464863"/>
                <a:gridCol w="536379"/>
                <a:gridCol w="536379"/>
                <a:gridCol w="536379"/>
              </a:tblGrid>
              <a:tr h="209788">
                <a:tc>
                  <a:txBody>
                    <a:bodyPr/>
                    <a:lstStyle/>
                    <a:p>
                      <a:pPr algn="l" fontAlgn="ct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noFill/>
                  </a:tcPr>
                </a:tc>
                <a:tc>
                  <a:txBody>
                    <a:bodyPr/>
                    <a:lstStyle/>
                    <a:p>
                      <a:pPr algn="ctr" fontAlgn="ctr"/>
                      <a:r>
                        <a:rPr lang="ja-JP" altLang="en-US" sz="800" b="1" u="none" strike="noStrike" dirty="0">
                          <a:solidFill>
                            <a:schemeClr val="bg1"/>
                          </a:solidFill>
                          <a:effectLst/>
                        </a:rPr>
                        <a:t>国名</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75000"/>
                        <a:lumOff val="25000"/>
                      </a:schemeClr>
                    </a:solidFill>
                  </a:tcPr>
                </a:tc>
                <a:tc>
                  <a:txBody>
                    <a:bodyPr/>
                    <a:lstStyle/>
                    <a:p>
                      <a:pPr algn="ctr" fontAlgn="ctr"/>
                      <a:r>
                        <a:rPr lang="ja-JP" altLang="en-US" sz="800" b="1" u="none" strike="noStrike" dirty="0">
                          <a:solidFill>
                            <a:schemeClr val="bg1"/>
                          </a:solidFill>
                          <a:effectLst/>
                        </a:rPr>
                        <a:t>会員数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75000"/>
                        <a:lumOff val="25000"/>
                      </a:schemeClr>
                    </a:solidFill>
                  </a:tcPr>
                </a:tc>
                <a:tc>
                  <a:txBody>
                    <a:bodyPr/>
                    <a:lstStyle/>
                    <a:p>
                      <a:pPr algn="ctr" fontAlgn="ctr"/>
                      <a:r>
                        <a:rPr lang="ja-JP" altLang="en-US" sz="800" b="1" u="none" strike="noStrike" dirty="0">
                          <a:solidFill>
                            <a:schemeClr val="bg1"/>
                          </a:solidFill>
                          <a:effectLst/>
                        </a:rPr>
                        <a:t>クラブ数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75000"/>
                        <a:lumOff val="25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女性比率</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75000"/>
                        <a:lumOff val="25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男性比率</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75000"/>
                        <a:lumOff val="25000"/>
                      </a:schemeClr>
                    </a:solidFill>
                  </a:tcPr>
                </a:tc>
              </a:tr>
              <a:tr h="209788">
                <a:tc>
                  <a:txBody>
                    <a:bodyPr/>
                    <a:lstStyle/>
                    <a:p>
                      <a:pPr algn="ctr" fontAlgn="ctr"/>
                      <a:r>
                        <a:rPr lang="en-US" altLang="ja-JP" sz="800" b="1" u="none" strike="noStrike" dirty="0">
                          <a:effectLst/>
                        </a:rPr>
                        <a:t>1</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キリバス</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（太平洋）</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9</a:t>
                      </a:r>
                      <a:r>
                        <a:rPr lang="ja-JP" altLang="en-US" sz="800" b="1" i="0" u="none" strike="noStrike" dirty="0" smtClean="0">
                          <a:solidFill>
                            <a:srgbClr val="000000"/>
                          </a:solidFill>
                          <a:effectLst/>
                          <a:latin typeface="+mn-lt"/>
                          <a:ea typeface="ＭＳ Ｐゴシック" panose="020B0600070205080204" pitchFamily="50" charset="-128"/>
                        </a:rPr>
                        <a:t>　　　</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88.89</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11.11</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2</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ナウル</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（太平洋）</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80.00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solidFill>
                            <a:schemeClr val="tx1"/>
                          </a:solidFill>
                          <a:effectLst/>
                        </a:rPr>
                        <a:t>3</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アンギラ</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（カリブ海）</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25</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68.00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32.00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4</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タークス</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・カイコス諸島（カリブ海）</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49</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63.27</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36.73</a:t>
                      </a: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5</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シント</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・マールテン（カリブ海）</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107</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57.94</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42.06</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6</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アメリカ領</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サモア</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38</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57.89</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42.11</a:t>
                      </a: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7</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ジブラルタル</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33</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57.58</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42.42</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8</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カザフスタン</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60</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56.67</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41.67</a:t>
                      </a: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9</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ミャンマー</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386</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7</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56.74</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42.75</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10</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ドミニカ</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71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56.34</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43.66</a:t>
                      </a: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11</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モンゴル</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352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18</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55.68</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44.32</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12</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モントセラト</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（カリブ海）</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54.55</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45.45</a:t>
                      </a: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13</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パラウ</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17</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52.94</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47.06</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14</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レソト</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（アフリカ）</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53</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52.83</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47.17</a:t>
                      </a: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15</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ケニヤ</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2,879</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104</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52.24</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47.24</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16</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アメリカ領</a:t>
                      </a: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バージニア諸島（カリブ海）</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274</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52.19</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47.08</a:t>
                      </a: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17</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ニカラグア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253</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16</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52.17</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47.83</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18</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ミクロネシア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25</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52.00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48.00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19</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ギニアビサウ</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（アフリカ）</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18</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20</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リベリア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96</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3</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21</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エジプト</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2,982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120</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49.73</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49.93</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22</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インドネシア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2,311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115</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49.50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50.32</a:t>
                      </a: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23</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チュニジア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807</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46</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48.45</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51.18</a:t>
                      </a:r>
                    </a:p>
                  </a:txBody>
                  <a:tcPr marL="7620" marR="7620" marT="7620" marB="0" anchor="ctr">
                    <a:solidFill>
                      <a:schemeClr val="accent6">
                        <a:lumMod val="40000"/>
                        <a:lumOff val="60000"/>
                      </a:schemeClr>
                    </a:solidFill>
                  </a:tcPr>
                </a:tc>
              </a:tr>
              <a:tr h="209788">
                <a:tc>
                  <a:txBody>
                    <a:bodyPr/>
                    <a:lstStyle/>
                    <a:p>
                      <a:pPr algn="ctr" fontAlgn="ctr"/>
                      <a:r>
                        <a:rPr lang="en-US" altLang="ja-JP" sz="800" b="1" u="none" strike="noStrike" dirty="0">
                          <a:effectLst/>
                        </a:rPr>
                        <a:t>24</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ジンバブエ</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（アフリカ）</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464</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26</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49.35</a:t>
                      </a: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209788">
                <a:tc>
                  <a:txBody>
                    <a:bodyPr/>
                    <a:lstStyle/>
                    <a:p>
                      <a:pPr algn="ctr" fontAlgn="ctr"/>
                      <a:r>
                        <a:rPr lang="en-US" altLang="ja-JP" sz="800" b="1" u="none" strike="noStrike" dirty="0">
                          <a:effectLst/>
                        </a:rPr>
                        <a:t>25</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イギリス領</a:t>
                      </a: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バージン諸島（カリブ海）</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195</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47.69</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51.28</a:t>
                      </a:r>
                    </a:p>
                  </a:txBody>
                  <a:tcPr marL="7620" marR="7620" marT="7620" marB="0" anchor="ctr">
                    <a:solidFill>
                      <a:schemeClr val="accent6">
                        <a:lumMod val="40000"/>
                        <a:lumOff val="60000"/>
                      </a:schemeClr>
                    </a:solidFill>
                  </a:tcPr>
                </a:tc>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359153444"/>
              </p:ext>
            </p:extLst>
          </p:nvPr>
        </p:nvGraphicFramePr>
        <p:xfrm>
          <a:off x="4178441" y="1065191"/>
          <a:ext cx="3835117" cy="5446558"/>
        </p:xfrm>
        <a:graphic>
          <a:graphicData uri="http://schemas.openxmlformats.org/drawingml/2006/table">
            <a:tbl>
              <a:tblPr>
                <a:tableStyleId>{5C22544A-7EE6-4342-B048-85BDC9FD1C3A}</a:tableStyleId>
              </a:tblPr>
              <a:tblGrid>
                <a:gridCol w="259251"/>
                <a:gridCol w="1501863"/>
                <a:gridCol w="464863"/>
                <a:gridCol w="536380"/>
                <a:gridCol w="536380"/>
                <a:gridCol w="536380"/>
              </a:tblGrid>
              <a:tr h="209483">
                <a:tc>
                  <a:txBody>
                    <a:bodyPr/>
                    <a:lstStyle/>
                    <a:p>
                      <a:pPr algn="ctr" fontAlgn="ct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noFill/>
                  </a:tcPr>
                </a:tc>
                <a:tc>
                  <a:txBody>
                    <a:bodyPr/>
                    <a:lstStyle/>
                    <a:p>
                      <a:pPr algn="ctr" fontAlgn="ctr"/>
                      <a:r>
                        <a:rPr lang="ja-JP" altLang="en-US" sz="800" b="1" u="none" strike="noStrike" dirty="0">
                          <a:solidFill>
                            <a:schemeClr val="bg1"/>
                          </a:solidFill>
                          <a:effectLst/>
                        </a:rPr>
                        <a:t>国名</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会員数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c>
                  <a:txBody>
                    <a:bodyPr/>
                    <a:lstStyle/>
                    <a:p>
                      <a:pPr algn="ctr" fontAlgn="ctr"/>
                      <a:r>
                        <a:rPr lang="ja-JP" altLang="en-US" sz="800" b="1" u="none" strike="noStrike" dirty="0">
                          <a:solidFill>
                            <a:schemeClr val="bg1"/>
                          </a:solidFill>
                          <a:effectLst/>
                        </a:rPr>
                        <a:t>クラブ数</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女性比率</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男性比率</a:t>
                      </a:r>
                      <a:endParaRPr lang="ja-JP" altLang="en-US" sz="8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r>
              <a:tr h="209483">
                <a:tc>
                  <a:txBody>
                    <a:bodyPr/>
                    <a:lstStyle/>
                    <a:p>
                      <a:pPr algn="ctr" fontAlgn="ctr"/>
                      <a:r>
                        <a:rPr lang="en-US" altLang="ja-JP" sz="800" b="1" u="none" strike="noStrike" dirty="0">
                          <a:effectLst/>
                        </a:rPr>
                        <a:t>26</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セントビンセント・グレナディーン</a:t>
                      </a: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諸島</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47.06</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52.94</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27</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プエルトリコ</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919</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31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47.01</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52.77</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28</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ベネズエラ</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2,198</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95</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46.63</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52.87</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29</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セントルシア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101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46.53</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53.47</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30</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コロンビア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2,328</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142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45.79</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53.99</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31</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ジャマイカ</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621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26</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45.09</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54.75</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32</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ベリーズ</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（中央アメリカ）</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216</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10</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44.91</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55.09</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33</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バハマ</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641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15</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44.62</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55.07</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34</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シエラレオネ</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108</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3</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44.44</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55.56</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35</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クック</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諸島（太平洋）</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9</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44.44</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55.56</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36</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ノーフォーク</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島（太平洋）</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9</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44.44</a:t>
                      </a: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55.56</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37</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ガイアナ</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（南アメリカ）</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267</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7</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44.19</a:t>
                      </a: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55.81</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38</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タイ</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7,840</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334</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43.94</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55.92</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39</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ジョージア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43.90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56.10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40</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アンティグア</a:t>
                      </a: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・バーブーダ（カリブ海）</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99</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43.43</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56.57</a:t>
                      </a:r>
                    </a:p>
                  </a:txBody>
                  <a:tcPr marL="7620" marR="7620" marT="7620" marB="0" anchor="ctr">
                    <a:solidFill>
                      <a:schemeClr val="accent6">
                        <a:lumMod val="40000"/>
                        <a:lumOff val="60000"/>
                      </a:schemeClr>
                    </a:solidFill>
                  </a:tcPr>
                </a:tc>
              </a:tr>
              <a:tr h="209483">
                <a:tc>
                  <a:txBody>
                    <a:bodyPr/>
                    <a:lstStyle/>
                    <a:p>
                      <a:pPr algn="ctr" fontAlgn="ctr"/>
                      <a:r>
                        <a:rPr lang="en-US" altLang="ja-JP"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41</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ベラルーシ</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33</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42.42</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57.58</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42</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バヌアツ</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45</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42.22</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57.78</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43</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ウガンダ</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4,540</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138</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42.09</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57.71</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44</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トンガ</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41.67</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58.33</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45</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コスタリカ</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197</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13</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41.12</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58.88</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46</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タンザニア</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共和国</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785</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49</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40.89</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58.73</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47</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ボツワナ</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（アフリカ）</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64</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3</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40.63</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59.38</a:t>
                      </a:r>
                    </a:p>
                  </a:txBody>
                  <a:tcPr marL="7620" marR="7620" marT="7620" marB="0" anchor="ctr">
                    <a:solidFill>
                      <a:schemeClr val="accent6">
                        <a:lumMod val="20000"/>
                        <a:lumOff val="80000"/>
                      </a:schemeClr>
                    </a:solidFill>
                  </a:tcPr>
                </a:tc>
              </a:tr>
              <a:tr h="209483">
                <a:tc>
                  <a:txBody>
                    <a:bodyPr/>
                    <a:lstStyle/>
                    <a:p>
                      <a:pPr algn="ctr" fontAlgn="ctr"/>
                      <a:r>
                        <a:rPr lang="en-US" altLang="ja-JP" sz="800" b="1" u="none" strike="noStrike" dirty="0">
                          <a:effectLst/>
                        </a:rPr>
                        <a:t>48</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ロシア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1,029</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77</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40.62</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59.28</a:t>
                      </a:r>
                    </a:p>
                  </a:txBody>
                  <a:tcPr marL="7620" marR="7620" marT="7620" marB="0" anchor="ctr">
                    <a:solidFill>
                      <a:schemeClr val="accent6">
                        <a:lumMod val="40000"/>
                        <a:lumOff val="60000"/>
                      </a:schemeClr>
                    </a:solidFill>
                  </a:tcPr>
                </a:tc>
              </a:tr>
              <a:tr h="209483">
                <a:tc>
                  <a:txBody>
                    <a:bodyPr/>
                    <a:lstStyle/>
                    <a:p>
                      <a:pPr algn="ctr" fontAlgn="ctr"/>
                      <a:r>
                        <a:rPr lang="en-US" altLang="ja-JP" sz="800" b="1" u="none" strike="noStrike" dirty="0">
                          <a:effectLst/>
                        </a:rPr>
                        <a:t>49</a:t>
                      </a: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キルギスタン</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20</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40.00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60.00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209483">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50</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ペルー</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3156</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171</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39.96</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59.85</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40000"/>
                        <a:lumOff val="60000"/>
                      </a:schemeClr>
                    </a:solidFill>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072496411"/>
              </p:ext>
            </p:extLst>
          </p:nvPr>
        </p:nvGraphicFramePr>
        <p:xfrm>
          <a:off x="8113037" y="1065193"/>
          <a:ext cx="3835117" cy="4828988"/>
        </p:xfrm>
        <a:graphic>
          <a:graphicData uri="http://schemas.openxmlformats.org/drawingml/2006/table">
            <a:tbl>
              <a:tblPr>
                <a:tableStyleId>{5C22544A-7EE6-4342-B048-85BDC9FD1C3A}</a:tableStyleId>
              </a:tblPr>
              <a:tblGrid>
                <a:gridCol w="259251"/>
                <a:gridCol w="1501863"/>
                <a:gridCol w="464863"/>
                <a:gridCol w="536380"/>
                <a:gridCol w="536380"/>
                <a:gridCol w="536380"/>
              </a:tblGrid>
              <a:tr h="209956">
                <a:tc>
                  <a:txBody>
                    <a:bodyPr/>
                    <a:lstStyle/>
                    <a:p>
                      <a:pPr algn="ct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noFill/>
                  </a:tcPr>
                </a:tc>
                <a:tc>
                  <a:txBody>
                    <a:bodyPr/>
                    <a:lstStyle/>
                    <a:p>
                      <a:pPr algn="ctr" fontAlgn="ctr"/>
                      <a:r>
                        <a:rPr lang="ja-JP" altLang="en-US" sz="700" b="1" u="none" strike="noStrike" dirty="0">
                          <a:solidFill>
                            <a:schemeClr val="bg1"/>
                          </a:solidFill>
                          <a:effectLst/>
                        </a:rPr>
                        <a:t>国名</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c>
                  <a:txBody>
                    <a:bodyPr/>
                    <a:lstStyle/>
                    <a:p>
                      <a:pPr algn="ctr" fontAlgn="ctr"/>
                      <a:r>
                        <a:rPr lang="ja-JP" altLang="en-US" sz="700" b="1" u="none" strike="noStrike" dirty="0">
                          <a:solidFill>
                            <a:schemeClr val="bg1"/>
                          </a:solidFill>
                          <a:effectLst/>
                        </a:rPr>
                        <a:t>会員数</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c>
                  <a:txBody>
                    <a:bodyPr/>
                    <a:lstStyle/>
                    <a:p>
                      <a:pPr algn="ctr" fontAlgn="ctr"/>
                      <a:r>
                        <a:rPr lang="ja-JP" altLang="en-US" sz="700" b="1" u="none" strike="noStrike" dirty="0">
                          <a:solidFill>
                            <a:schemeClr val="bg1"/>
                          </a:solidFill>
                          <a:effectLst/>
                        </a:rPr>
                        <a:t>クラブ数</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女性比率</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男性比率</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504" marR="4504" marT="4504" marB="0" anchor="ctr">
                    <a:solidFill>
                      <a:schemeClr val="tx1">
                        <a:lumMod val="85000"/>
                        <a:lumOff val="15000"/>
                      </a:schemeClr>
                    </a:solidFill>
                  </a:tcPr>
                </a:tc>
              </a:tr>
              <a:tr h="209956">
                <a:tc>
                  <a:txBody>
                    <a:bodyPr/>
                    <a:lstStyle/>
                    <a:p>
                      <a:pPr algn="ctr" fontAlgn="ct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r"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中略</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rgbClr val="FECACF"/>
                    </a:solidFill>
                  </a:tcPr>
                </a:tc>
                <a:tc>
                  <a:txBody>
                    <a:bodyPr/>
                    <a:lstStyle/>
                    <a:p>
                      <a:pPr algn="r" fontAlgn="ctr"/>
                      <a:endParaRPr lang="en-US" altLang="ja-JP"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86</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アメリカ</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290,595</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7483</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32.79</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67.00</a:t>
                      </a:r>
                    </a:p>
                  </a:txBody>
                  <a:tcPr marL="4400" marR="4400" marT="4400" marB="0" anchor="ctr">
                    <a:solidFill>
                      <a:schemeClr val="accent6">
                        <a:lumMod val="20000"/>
                        <a:lumOff val="8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103</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オーストラリア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25464</a:t>
                      </a:r>
                    </a:p>
                  </a:txBody>
                  <a:tcPr marL="4400" marR="4400" marT="440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1938</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29.60</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70.26</a:t>
                      </a:r>
                    </a:p>
                  </a:txBody>
                  <a:tcPr marL="4400" marR="4400" marT="440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154</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大韓民国</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65346</a:t>
                      </a:r>
                    </a:p>
                  </a:txBody>
                  <a:tcPr marL="4400" marR="4400" marT="440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1675</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22.58</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76.46</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20000"/>
                        <a:lumOff val="80000"/>
                      </a:schemeClr>
                    </a:solidFill>
                  </a:tcPr>
                </a:tc>
              </a:tr>
              <a:tr h="209956">
                <a:tc>
                  <a:txBody>
                    <a:bodyPr/>
                    <a:lstStyle/>
                    <a:p>
                      <a:pPr algn="ctr"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r"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中略</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l"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l"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l"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rgbClr val="FECACF"/>
                    </a:solidFill>
                  </a:tcPr>
                </a:tc>
                <a:tc>
                  <a:txBody>
                    <a:bodyPr/>
                    <a:lstStyle/>
                    <a:p>
                      <a:pPr algn="l"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-15</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チェコ共和国</a:t>
                      </a:r>
                      <a:endParaRPr lang="en-US" altLang="ja-JP"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851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46</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14.34</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85.55</a:t>
                      </a:r>
                    </a:p>
                  </a:txBody>
                  <a:tcPr marL="7620" marR="7620" marT="7620" marB="0" anchor="ctr">
                    <a:solidFill>
                      <a:schemeClr val="accent6">
                        <a:lumMod val="20000"/>
                        <a:lumOff val="8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-14</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サンマリノ</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14.29</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85.71</a:t>
                      </a:r>
                    </a:p>
                  </a:txBody>
                  <a:tcPr marL="7620" marR="7620" marT="762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-13</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インド</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159,430</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4,143</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14.13</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85.69</a:t>
                      </a:r>
                    </a:p>
                  </a:txBody>
                  <a:tcPr marL="7620" marR="7620" marT="7620" marB="0" anchor="ctr">
                    <a:solidFill>
                      <a:schemeClr val="accent6">
                        <a:lumMod val="20000"/>
                        <a:lumOff val="8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-12</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アンドラ</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51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13.73</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86.27</a:t>
                      </a:r>
                    </a:p>
                  </a:txBody>
                  <a:tcPr marL="7620" marR="7620" marT="762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-11</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ドイツ</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56,922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1,103</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13.33</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86.66</a:t>
                      </a:r>
                    </a:p>
                  </a:txBody>
                  <a:tcPr marL="7620" marR="7620" marT="7620" marB="0" anchor="ctr">
                    <a:solidFill>
                      <a:schemeClr val="accent6">
                        <a:lumMod val="20000"/>
                        <a:lumOff val="8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-10</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コンゴ</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民主共和国</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474</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37</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13.29</a:t>
                      </a:r>
                    </a:p>
                  </a:txBody>
                  <a:tcPr marL="7620" marR="7620" marT="7620" marB="0" anchor="ctr">
                    <a:solidFill>
                      <a:srgbClr val="FECACF"/>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85.44</a:t>
                      </a:r>
                    </a:p>
                  </a:txBody>
                  <a:tcPr marL="7620" marR="7620" marT="762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-9</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リヒテンシュタイン</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113</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13.27</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86.73</a:t>
                      </a:r>
                    </a:p>
                  </a:txBody>
                  <a:tcPr marL="7620" marR="7620" marT="7620" marB="0" anchor="ctr">
                    <a:solidFill>
                      <a:schemeClr val="accent6">
                        <a:lumMod val="20000"/>
                        <a:lumOff val="8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-8</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スイス</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13,143</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220</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13.09</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86.91</a:t>
                      </a:r>
                    </a:p>
                  </a:txBody>
                  <a:tcPr marL="7620" marR="7620" marT="762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-7</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ルクセンブルグ</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825</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14</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12.97</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87.03</a:t>
                      </a:r>
                    </a:p>
                  </a:txBody>
                  <a:tcPr marL="7620" marR="7620" marT="7620" marB="0" anchor="ctr">
                    <a:solidFill>
                      <a:schemeClr val="accent6">
                        <a:lumMod val="20000"/>
                        <a:lumOff val="8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-6</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オーストリア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8,361</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160</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12.56</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87.44</a:t>
                      </a:r>
                    </a:p>
                  </a:txBody>
                  <a:tcPr marL="7620" marR="7620" marT="762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-5</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ベルギー</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9,608</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271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11.65</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88.35</a:t>
                      </a:r>
                    </a:p>
                  </a:txBody>
                  <a:tcPr marL="7620" marR="7620" marT="7620" marB="0" anchor="ctr">
                    <a:solidFill>
                      <a:schemeClr val="accent6">
                        <a:lumMod val="20000"/>
                        <a:lumOff val="8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-4</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モーリタニア</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800" b="1" i="0" u="none" strike="noStrike">
                          <a:solidFill>
                            <a:srgbClr val="000000"/>
                          </a:solidFill>
                          <a:effectLst/>
                          <a:latin typeface="+mn-lt"/>
                          <a:ea typeface="ＭＳ Ｐゴシック" panose="020B0600070205080204" pitchFamily="50" charset="-128"/>
                        </a:rPr>
                        <a:t>22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9.09</a:t>
                      </a:r>
                    </a:p>
                  </a:txBody>
                  <a:tcPr marL="7620" marR="7620" marT="7620" marB="0" anchor="ctr">
                    <a:solidFill>
                      <a:srgbClr val="FECACF"/>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90.91</a:t>
                      </a:r>
                    </a:p>
                  </a:txBody>
                  <a:tcPr marL="7620" marR="7620" marT="762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FF0000"/>
                          </a:solidFill>
                          <a:effectLst/>
                          <a:latin typeface="+mn-lt"/>
                          <a:ea typeface="ＭＳ Ｐゴシック" panose="020B0600070205080204" pitchFamily="50" charset="-128"/>
                        </a:rPr>
                        <a:t>-3</a:t>
                      </a:r>
                      <a:endParaRPr lang="ja-JP" altLang="en-US" sz="800" b="1" i="0" u="none" strike="noStrike" dirty="0">
                        <a:solidFill>
                          <a:srgbClr val="FF0000"/>
                        </a:solidFill>
                        <a:effectLst/>
                        <a:latin typeface="+mn-lt"/>
                        <a:ea typeface="ＭＳ Ｐゴシック" panose="020B0600070205080204" pitchFamily="50" charset="-128"/>
                      </a:endParaRPr>
                    </a:p>
                  </a:txBody>
                  <a:tcPr marL="4400" marR="4400" marT="4400" marB="0" anchor="ctr">
                    <a:noFill/>
                  </a:tcPr>
                </a:tc>
                <a:tc>
                  <a:txBody>
                    <a:bodyPr/>
                    <a:lstStyle/>
                    <a:p>
                      <a:pPr algn="l" fontAlgn="ctr"/>
                      <a:r>
                        <a:rPr lang="ja-JP" altLang="en-US" sz="8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日本</a:t>
                      </a:r>
                      <a:endParaRPr lang="ja-JP" altLang="en-US" sz="8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20" marR="7620" marT="7620" marB="0" anchor="ctr">
                    <a:noFill/>
                  </a:tcPr>
                </a:tc>
                <a:tc>
                  <a:txBody>
                    <a:bodyPr/>
                    <a:lstStyle/>
                    <a:p>
                      <a:pPr algn="r" fontAlgn="ctr"/>
                      <a:r>
                        <a:rPr lang="en-US" altLang="ja-JP" sz="800" b="1" i="0" u="none" strike="noStrike" dirty="0">
                          <a:solidFill>
                            <a:srgbClr val="FF0000"/>
                          </a:solidFill>
                          <a:effectLst/>
                          <a:latin typeface="+mn-lt"/>
                          <a:ea typeface="ＭＳ Ｐゴシック" panose="020B0600070205080204" pitchFamily="50" charset="-128"/>
                        </a:rPr>
                        <a:t>86,305</a:t>
                      </a:r>
                    </a:p>
                  </a:txBody>
                  <a:tcPr marL="7620" marR="7620" marT="7620" marB="0" anchor="ctr">
                    <a:noFill/>
                  </a:tcPr>
                </a:tc>
                <a:tc>
                  <a:txBody>
                    <a:bodyPr/>
                    <a:lstStyle/>
                    <a:p>
                      <a:pPr algn="r" fontAlgn="ctr"/>
                      <a:r>
                        <a:rPr lang="en-US" altLang="ja-JP" sz="800" b="1" i="0" u="none" strike="noStrike" dirty="0">
                          <a:solidFill>
                            <a:srgbClr val="FF0000"/>
                          </a:solidFill>
                          <a:effectLst/>
                          <a:latin typeface="+mn-lt"/>
                          <a:ea typeface="ＭＳ Ｐゴシック" panose="020B0600070205080204" pitchFamily="50" charset="-128"/>
                        </a:rPr>
                        <a:t>2,237</a:t>
                      </a:r>
                    </a:p>
                  </a:txBody>
                  <a:tcPr marL="7620" marR="7620" marT="7620" marB="0" anchor="ctr">
                    <a:noFill/>
                  </a:tcPr>
                </a:tc>
                <a:tc>
                  <a:txBody>
                    <a:bodyPr/>
                    <a:lstStyle/>
                    <a:p>
                      <a:pPr algn="r" fontAlgn="ctr"/>
                      <a:r>
                        <a:rPr lang="en-US" altLang="ja-JP" sz="800" b="1" i="0" u="none" strike="noStrike" dirty="0">
                          <a:solidFill>
                            <a:srgbClr val="FF0000"/>
                          </a:solidFill>
                          <a:effectLst/>
                          <a:latin typeface="+mn-lt"/>
                          <a:ea typeface="ＭＳ Ｐゴシック" panose="020B0600070205080204" pitchFamily="50" charset="-128"/>
                        </a:rPr>
                        <a:t>7.08</a:t>
                      </a:r>
                    </a:p>
                  </a:txBody>
                  <a:tcPr marL="7620" marR="7620" marT="7620" marB="0" anchor="ctr">
                    <a:noFill/>
                  </a:tcPr>
                </a:tc>
                <a:tc>
                  <a:txBody>
                    <a:bodyPr/>
                    <a:lstStyle/>
                    <a:p>
                      <a:pPr algn="r" fontAlgn="ctr"/>
                      <a:r>
                        <a:rPr lang="en-US" altLang="ja-JP" sz="800" b="1" i="0" u="none" strike="noStrike" dirty="0">
                          <a:solidFill>
                            <a:srgbClr val="FF0000"/>
                          </a:solidFill>
                          <a:effectLst/>
                          <a:latin typeface="+mn-lt"/>
                          <a:ea typeface="ＭＳ Ｐゴシック" panose="020B0600070205080204" pitchFamily="50" charset="-128"/>
                        </a:rPr>
                        <a:t>92.69</a:t>
                      </a:r>
                    </a:p>
                  </a:txBody>
                  <a:tcPr marL="7620" marR="7620" marT="7620" marB="0" anchor="ctr">
                    <a:no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-2</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マン</a:t>
                      </a:r>
                      <a:r>
                        <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rPr>
                        <a:t>島</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139</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4</a:t>
                      </a:r>
                    </a:p>
                  </a:txBody>
                  <a:tcPr marL="7620" marR="7620" marT="762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3.60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96.40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209956">
                <a:tc>
                  <a:txBody>
                    <a:bodyPr/>
                    <a:lstStyle/>
                    <a:p>
                      <a:pPr algn="ctr" fontAlgn="ctr"/>
                      <a:r>
                        <a:rPr lang="en-US" altLang="ja-JP" sz="800" b="1" i="0" u="none" strike="noStrike" dirty="0" smtClean="0">
                          <a:solidFill>
                            <a:srgbClr val="000000"/>
                          </a:solidFill>
                          <a:effectLst/>
                          <a:latin typeface="+mn-lt"/>
                          <a:ea typeface="ＭＳ Ｐゴシック" panose="020B0600070205080204" pitchFamily="50" charset="-128"/>
                        </a:rPr>
                        <a:t>-1</a:t>
                      </a:r>
                      <a:endParaRPr lang="ja-JP" altLang="en-US"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60000"/>
                        <a:lumOff val="40000"/>
                      </a:schemeClr>
                    </a:solidFill>
                  </a:tcPr>
                </a:tc>
                <a:tc>
                  <a:txBody>
                    <a:bodyPr/>
                    <a:lstStyle/>
                    <a:p>
                      <a:pPr algn="l"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モナコ</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62</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100.00</a:t>
                      </a:r>
                      <a:endParaRPr lang="en-US" altLang="ja-JP" sz="8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20995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noFill/>
                  </a:tcPr>
                </a:tc>
                <a:tc>
                  <a:txBody>
                    <a:bodyPr/>
                    <a:lstStyle/>
                    <a:p>
                      <a:pPr algn="ctr" fontAlgn="ctr"/>
                      <a:r>
                        <a:rPr lang="ja-JP" altLang="en-US" sz="800" b="1" u="none" strike="noStrike" dirty="0" smtClean="0">
                          <a:effectLst/>
                        </a:rPr>
                        <a:t>　合計</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r>
                        <a:rPr lang="en-US" altLang="ja-JP" sz="800" b="1" u="none" strike="noStrike" dirty="0">
                          <a:effectLst/>
                          <a:latin typeface="+mn-lt"/>
                        </a:rPr>
                        <a:t>1,194,220</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r>
                        <a:rPr lang="en-US" altLang="ja-JP" sz="800" b="1" u="none" strike="noStrike" dirty="0">
                          <a:effectLst/>
                          <a:latin typeface="+mn-lt"/>
                        </a:rPr>
                        <a:t>36,381</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40000"/>
                        <a:lumOff val="60000"/>
                      </a:schemeClr>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24.09</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rgbClr val="FECACF"/>
                    </a:solidFill>
                  </a:tcPr>
                </a:tc>
                <a:tc>
                  <a:txBody>
                    <a:bodyPr/>
                    <a:lstStyle/>
                    <a:p>
                      <a:pPr algn="r" fontAlgn="ctr"/>
                      <a:r>
                        <a:rPr lang="en-US" altLang="ja-JP" sz="800" b="1" i="0" u="none" strike="noStrike" dirty="0" smtClean="0">
                          <a:solidFill>
                            <a:srgbClr val="000000"/>
                          </a:solidFill>
                          <a:effectLst/>
                          <a:latin typeface="+mn-lt"/>
                          <a:ea typeface="ＭＳ Ｐゴシック" panose="020B0600070205080204" pitchFamily="50" charset="-128"/>
                        </a:rPr>
                        <a:t>75.69</a:t>
                      </a:r>
                      <a:endParaRPr lang="en-US" altLang="ja-JP" sz="800" b="1" i="0" u="none" strike="noStrike" dirty="0">
                        <a:solidFill>
                          <a:srgbClr val="000000"/>
                        </a:solidFill>
                        <a:effectLst/>
                        <a:latin typeface="+mn-lt"/>
                        <a:ea typeface="ＭＳ Ｐゴシック" panose="020B0600070205080204" pitchFamily="50" charset="-128"/>
                      </a:endParaRPr>
                    </a:p>
                  </a:txBody>
                  <a:tcPr marL="4400" marR="4400" marT="4400" marB="0" anchor="ctr">
                    <a:solidFill>
                      <a:schemeClr val="accent6">
                        <a:lumMod val="40000"/>
                        <a:lumOff val="60000"/>
                      </a:schemeClr>
                    </a:solidFill>
                  </a:tcPr>
                </a:tc>
              </a:tr>
              <a:tr h="20995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noFill/>
                  </a:tcPr>
                </a:tc>
                <a:tc gridSpan="3">
                  <a:txBody>
                    <a:bodyPr/>
                    <a:lstStyle/>
                    <a:p>
                      <a:pPr algn="r" fontAlgn="ctr"/>
                      <a:r>
                        <a:rPr lang="en-US" altLang="ja-JP" sz="800" b="1" u="none" strike="noStrike" dirty="0" smtClean="0">
                          <a:effectLst/>
                        </a:rPr>
                        <a:t>2021</a:t>
                      </a:r>
                      <a:r>
                        <a:rPr lang="ja-JP" altLang="en-US" sz="800" b="1" u="none" strike="noStrike" dirty="0" smtClean="0">
                          <a:effectLst/>
                        </a:rPr>
                        <a:t>年</a:t>
                      </a:r>
                      <a:r>
                        <a:rPr lang="en-US" altLang="ja-JP" sz="800" b="1" u="none" strike="noStrike" dirty="0" smtClean="0">
                          <a:effectLst/>
                        </a:rPr>
                        <a:t>3</a:t>
                      </a:r>
                      <a:r>
                        <a:rPr lang="ja-JP" altLang="en-US" sz="800" b="1" u="none" strike="noStrike" dirty="0" smtClean="0">
                          <a:effectLst/>
                        </a:rPr>
                        <a:t>月</a:t>
                      </a:r>
                      <a:r>
                        <a:rPr lang="en-US" altLang="ja-JP" sz="800" b="1" u="none" strike="noStrike" dirty="0" smtClean="0">
                          <a:effectLst/>
                        </a:rPr>
                        <a:t>15</a:t>
                      </a:r>
                      <a:r>
                        <a:rPr lang="ja-JP" altLang="en-US" sz="800" b="1" u="none" strike="noStrike" dirty="0" smtClean="0">
                          <a:effectLst/>
                        </a:rPr>
                        <a:t>日</a:t>
                      </a:r>
                      <a:r>
                        <a:rPr lang="en-US" altLang="ja-JP" sz="800" b="1" u="none" strike="noStrike" dirty="0">
                          <a:effectLst/>
                        </a:rPr>
                        <a:t>RI</a:t>
                      </a:r>
                      <a:r>
                        <a:rPr lang="ja-JP" altLang="en-US" sz="800" b="1" u="none" strike="noStrike" dirty="0">
                          <a:effectLst/>
                        </a:rPr>
                        <a:t>データ</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no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8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noFill/>
                  </a:tcPr>
                </a:tc>
                <a:tc>
                  <a:txBody>
                    <a:bodyPr/>
                    <a:lstStyle/>
                    <a:p>
                      <a:pPr algn="r"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00" marR="4400" marT="4400" marB="0" anchor="ctr">
                    <a:noFill/>
                  </a:tcPr>
                </a:tc>
              </a:tr>
            </a:tbl>
          </a:graphicData>
        </a:graphic>
      </p:graphicFrame>
      <p:sp>
        <p:nvSpPr>
          <p:cNvPr id="2" name="テキスト ボックス 1"/>
          <p:cNvSpPr txBox="1"/>
          <p:nvPr/>
        </p:nvSpPr>
        <p:spPr>
          <a:xfrm>
            <a:off x="8015460" y="5886741"/>
            <a:ext cx="4019049" cy="646331"/>
          </a:xfrm>
          <a:prstGeom prst="rect">
            <a:avLst/>
          </a:prstGeom>
          <a:noFill/>
        </p:spPr>
        <p:txBody>
          <a:bodyPr wrap="none" rtlCol="0">
            <a:spAutoFit/>
          </a:bodyPr>
          <a:lstStyle/>
          <a:p>
            <a:r>
              <a:rPr kumimoji="1" lang="ja-JP" altLang="en-US" sz="1200" dirty="0" smtClean="0"/>
              <a:t>モナコ（世界で二番目に小さい）・マン島（イギリス王室領）の</a:t>
            </a:r>
            <a:endParaRPr kumimoji="1" lang="en-US" altLang="ja-JP" sz="1200" dirty="0" smtClean="0"/>
          </a:p>
          <a:p>
            <a:r>
              <a:rPr kumimoji="1" lang="ja-JP" altLang="en-US" sz="1200" dirty="0" smtClean="0"/>
              <a:t>国情詳細などは不明だが、日本の女性会員比率は世界最</a:t>
            </a:r>
            <a:endParaRPr kumimoji="1" lang="en-US" altLang="ja-JP" sz="1200" dirty="0" smtClean="0"/>
          </a:p>
          <a:p>
            <a:r>
              <a:rPr kumimoji="1" lang="ja-JP" altLang="en-US" sz="1200" dirty="0" smtClean="0"/>
              <a:t>下位クラスと言える。</a:t>
            </a:r>
            <a:r>
              <a:rPr lang="ja-JP" altLang="en-US" sz="1200" dirty="0" smtClean="0"/>
              <a:t>この事実に対する日本の認識は低い</a:t>
            </a:r>
            <a:r>
              <a:rPr kumimoji="1" lang="ja-JP" altLang="en-US" sz="1200" dirty="0" smtClean="0"/>
              <a:t>。</a:t>
            </a:r>
            <a:endParaRPr kumimoji="1" lang="ja-JP" altLang="en-US" sz="1200" dirty="0"/>
          </a:p>
        </p:txBody>
      </p:sp>
      <p:sp>
        <p:nvSpPr>
          <p:cNvPr id="3" name="テキスト ボックス 2"/>
          <p:cNvSpPr txBox="1"/>
          <p:nvPr/>
        </p:nvSpPr>
        <p:spPr>
          <a:xfrm>
            <a:off x="9695614" y="870026"/>
            <a:ext cx="2252540" cy="215444"/>
          </a:xfrm>
          <a:prstGeom prst="rect">
            <a:avLst/>
          </a:prstGeom>
          <a:noFill/>
        </p:spPr>
        <p:txBody>
          <a:bodyPr wrap="none" rtlCol="0">
            <a:spAutoFit/>
          </a:bodyPr>
          <a:lstStyle/>
          <a:p>
            <a:r>
              <a:rPr kumimoji="1" lang="en-US" altLang="ja-JP" sz="800" b="1" dirty="0" smtClean="0"/>
              <a:t>※</a:t>
            </a:r>
            <a:r>
              <a:rPr kumimoji="1" lang="ja-JP" altLang="en-US" sz="800" b="1" dirty="0" smtClean="0"/>
              <a:t>男女比率合計が</a:t>
            </a:r>
            <a:r>
              <a:rPr kumimoji="1" lang="en-US" altLang="ja-JP" sz="800" b="1" dirty="0" smtClean="0"/>
              <a:t>100%</a:t>
            </a:r>
            <a:r>
              <a:rPr kumimoji="1" lang="ja-JP" altLang="en-US" sz="800" b="1" dirty="0" smtClean="0"/>
              <a:t>にならないケースもある</a:t>
            </a:r>
            <a:endParaRPr kumimoji="1" lang="ja-JP" altLang="en-US" sz="800" b="1" dirty="0"/>
          </a:p>
        </p:txBody>
      </p:sp>
    </p:spTree>
    <p:extLst>
      <p:ext uri="{BB962C8B-B14F-4D97-AF65-F5344CB8AC3E}">
        <p14:creationId xmlns:p14="http://schemas.microsoft.com/office/powerpoint/2010/main" val="67320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2320806662"/>
              </p:ext>
            </p:extLst>
          </p:nvPr>
        </p:nvGraphicFramePr>
        <p:xfrm>
          <a:off x="8134177" y="1057261"/>
          <a:ext cx="3837019" cy="5096412"/>
        </p:xfrm>
        <a:graphic>
          <a:graphicData uri="http://schemas.openxmlformats.org/drawingml/2006/table">
            <a:tbl>
              <a:tblPr>
                <a:tableStyleId>{5C22544A-7EE6-4342-B048-85BDC9FD1C3A}</a:tableStyleId>
              </a:tblPr>
              <a:tblGrid>
                <a:gridCol w="1109660"/>
                <a:gridCol w="1497373"/>
                <a:gridCol w="1229986"/>
              </a:tblGrid>
              <a:tr h="188756">
                <a:tc>
                  <a:txBody>
                    <a:bodyPr/>
                    <a:lstStyle/>
                    <a:p>
                      <a:pPr algn="ctr" fontAlgn="ctr"/>
                      <a:r>
                        <a:rPr lang="ja-JP" altLang="en-US" sz="900" b="1" u="none" strike="noStrike" dirty="0">
                          <a:solidFill>
                            <a:schemeClr val="bg1"/>
                          </a:solidFill>
                          <a:effectLst/>
                        </a:rPr>
                        <a:t>国名</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c>
                  <a:txBody>
                    <a:bodyPr/>
                    <a:lstStyle/>
                    <a:p>
                      <a:pPr algn="ctr" fontAlgn="ctr"/>
                      <a:r>
                        <a:rPr lang="ja-JP" altLang="en-US" sz="900" b="1" u="none" strike="noStrike" dirty="0">
                          <a:solidFill>
                            <a:schemeClr val="bg1"/>
                          </a:solidFill>
                          <a:effectLst/>
                        </a:rPr>
                        <a:t>ガバナー数（地区数）</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c>
                  <a:txBody>
                    <a:bodyPr/>
                    <a:lstStyle/>
                    <a:p>
                      <a:pPr algn="ctr" fontAlgn="ctr"/>
                      <a:r>
                        <a:rPr lang="ja-JP" altLang="en-US" sz="900" b="1" u="none" strike="noStrike" dirty="0" smtClean="0">
                          <a:solidFill>
                            <a:schemeClr val="bg1"/>
                          </a:solidFill>
                          <a:effectLst/>
                        </a:rPr>
                        <a:t>内・女性</a:t>
                      </a:r>
                      <a:r>
                        <a:rPr lang="ja-JP" altLang="en-US" sz="900" b="1" u="none" strike="noStrike" dirty="0">
                          <a:solidFill>
                            <a:schemeClr val="bg1"/>
                          </a:solidFill>
                          <a:effectLst/>
                        </a:rPr>
                        <a:t>ガバナー数</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ルーマニア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エジプト</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ブルガリア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セルビア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イスラエル</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スリランカ</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ネパール</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香港</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ドミニカ共和国</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コスタリカ</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グアテマラ</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エクアドル</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ボリビア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パラグアイ</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プエルトリコ</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ハイチ</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スリナム</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モロッコ</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マリ</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ニジェール</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ブルンジ</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ザンビア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ウガンダ</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ケニア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モーリシャス</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8756">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合計</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noFill/>
                  </a:tcPr>
                </a:tc>
                <a:tc>
                  <a:txBody>
                    <a:bodyPr/>
                    <a:lstStyle/>
                    <a:p>
                      <a:pPr algn="r" fontAlgn="ctr"/>
                      <a:r>
                        <a:rPr lang="en-US" altLang="ja-JP" sz="900" b="1" i="0" u="none" strike="noStrike" dirty="0" smtClean="0">
                          <a:solidFill>
                            <a:srgbClr val="000000"/>
                          </a:solidFill>
                          <a:effectLst/>
                          <a:latin typeface="+mn-lt"/>
                          <a:ea typeface="ＭＳ Ｐゴシック" panose="020B0600070205080204" pitchFamily="50" charset="-128"/>
                        </a:rPr>
                        <a:t>540</a:t>
                      </a:r>
                      <a:endParaRPr lang="en-US" altLang="ja-JP" sz="9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smtClean="0">
                          <a:solidFill>
                            <a:srgbClr val="000000"/>
                          </a:solidFill>
                          <a:effectLst/>
                          <a:latin typeface="+mn-lt"/>
                          <a:ea typeface="ＭＳ Ｐゴシック" panose="020B0600070205080204" pitchFamily="50" charset="-128"/>
                        </a:rPr>
                        <a:t>104</a:t>
                      </a:r>
                      <a:endParaRPr lang="en-US" altLang="ja-JP" sz="9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457961931"/>
              </p:ext>
            </p:extLst>
          </p:nvPr>
        </p:nvGraphicFramePr>
        <p:xfrm>
          <a:off x="4188060" y="1065191"/>
          <a:ext cx="3837019" cy="5446548"/>
        </p:xfrm>
        <a:graphic>
          <a:graphicData uri="http://schemas.openxmlformats.org/drawingml/2006/table">
            <a:tbl>
              <a:tblPr>
                <a:tableStyleId>{5C22544A-7EE6-4342-B048-85BDC9FD1C3A}</a:tableStyleId>
              </a:tblPr>
              <a:tblGrid>
                <a:gridCol w="1109660"/>
                <a:gridCol w="1497373"/>
                <a:gridCol w="1229986"/>
              </a:tblGrid>
              <a:tr h="187812">
                <a:tc>
                  <a:txBody>
                    <a:bodyPr/>
                    <a:lstStyle/>
                    <a:p>
                      <a:pPr algn="ctr" fontAlgn="ctr"/>
                      <a:r>
                        <a:rPr lang="ja-JP" altLang="en-US" sz="900" b="1" u="none" strike="noStrike" dirty="0">
                          <a:solidFill>
                            <a:schemeClr val="bg1"/>
                          </a:solidFill>
                          <a:effectLst/>
                        </a:rPr>
                        <a:t>国名</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c>
                  <a:txBody>
                    <a:bodyPr/>
                    <a:lstStyle/>
                    <a:p>
                      <a:pPr algn="ctr" fontAlgn="ctr"/>
                      <a:r>
                        <a:rPr lang="ja-JP" altLang="en-US" sz="900" b="1" u="none" strike="noStrike" dirty="0">
                          <a:solidFill>
                            <a:schemeClr val="bg1"/>
                          </a:solidFill>
                          <a:effectLst/>
                        </a:rPr>
                        <a:t>ガバナー数（地区数）</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c>
                  <a:txBody>
                    <a:bodyPr/>
                    <a:lstStyle/>
                    <a:p>
                      <a:pPr algn="ctr" fontAlgn="ctr"/>
                      <a:r>
                        <a:rPr lang="ja-JP" altLang="en-US" sz="900" b="1" u="none" strike="noStrike" dirty="0" smtClean="0">
                          <a:solidFill>
                            <a:schemeClr val="bg1"/>
                          </a:solidFill>
                          <a:effectLst/>
                        </a:rPr>
                        <a:t>内・女性</a:t>
                      </a:r>
                      <a:r>
                        <a:rPr lang="ja-JP" altLang="en-US" sz="900" b="1" u="none" strike="noStrike" dirty="0">
                          <a:solidFill>
                            <a:schemeClr val="bg1"/>
                          </a:solidFill>
                          <a:effectLst/>
                        </a:rPr>
                        <a:t>ガバナー数</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スペイン</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3</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トルコ</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3</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ウェールズ</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ギリシア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パキスタン</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ペルー</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オーストリア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ポルトガル</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バングラデッシュ</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マレーシア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インドネシア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コロンビア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ベネズエラ</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ウルグアイ</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2</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キプロス</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バーミューダ</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フィジー</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北アイルランド</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アイスランド</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リトアニア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ハンガリー</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スロベニア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クロアチア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マルタ</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ロシア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ポーランド</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ベラルーシ</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スロバキア</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827696295"/>
              </p:ext>
            </p:extLst>
          </p:nvPr>
        </p:nvGraphicFramePr>
        <p:xfrm>
          <a:off x="241943" y="1065191"/>
          <a:ext cx="3837019" cy="5446548"/>
        </p:xfrm>
        <a:graphic>
          <a:graphicData uri="http://schemas.openxmlformats.org/drawingml/2006/table">
            <a:tbl>
              <a:tblPr>
                <a:tableStyleId>{5C22544A-7EE6-4342-B048-85BDC9FD1C3A}</a:tableStyleId>
              </a:tblPr>
              <a:tblGrid>
                <a:gridCol w="1109660"/>
                <a:gridCol w="1497373"/>
                <a:gridCol w="1229986"/>
              </a:tblGrid>
              <a:tr h="187812">
                <a:tc>
                  <a:txBody>
                    <a:bodyPr/>
                    <a:lstStyle/>
                    <a:p>
                      <a:pPr algn="ctr" fontAlgn="ctr"/>
                      <a:r>
                        <a:rPr lang="ja-JP" altLang="en-US" sz="900" b="1" u="none" strike="noStrike" dirty="0">
                          <a:solidFill>
                            <a:schemeClr val="bg1"/>
                          </a:solidFill>
                          <a:effectLst/>
                        </a:rPr>
                        <a:t>国名</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c>
                  <a:txBody>
                    <a:bodyPr/>
                    <a:lstStyle/>
                    <a:p>
                      <a:pPr algn="ctr" fontAlgn="ctr"/>
                      <a:r>
                        <a:rPr lang="ja-JP" altLang="en-US" sz="900" b="1" u="none" strike="noStrike" dirty="0">
                          <a:solidFill>
                            <a:schemeClr val="bg1"/>
                          </a:solidFill>
                          <a:effectLst/>
                        </a:rPr>
                        <a:t>ガバナー数（地区数）</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c>
                  <a:txBody>
                    <a:bodyPr/>
                    <a:lstStyle/>
                    <a:p>
                      <a:pPr algn="ctr" fontAlgn="ctr"/>
                      <a:r>
                        <a:rPr lang="ja-JP" altLang="en-US" sz="900" b="1" u="none" strike="noStrike" dirty="0" smtClean="0">
                          <a:solidFill>
                            <a:schemeClr val="bg1"/>
                          </a:solidFill>
                          <a:effectLst/>
                        </a:rPr>
                        <a:t>内・女性</a:t>
                      </a:r>
                      <a:r>
                        <a:rPr lang="ja-JP" altLang="en-US" sz="900" b="1" u="none" strike="noStrike" dirty="0">
                          <a:solidFill>
                            <a:schemeClr val="bg1"/>
                          </a:solidFill>
                          <a:effectLst/>
                        </a:rPr>
                        <a:t>ガバナー数</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tx1">
                        <a:lumMod val="85000"/>
                        <a:lumOff val="15000"/>
                      </a:schemeClr>
                    </a:solidFill>
                  </a:tcPr>
                </a:tc>
              </a:tr>
              <a:tr h="187812">
                <a:tc>
                  <a:txBody>
                    <a:bodyPr/>
                    <a:lstStyle/>
                    <a:p>
                      <a:pPr algn="l" fontAlgn="ctr"/>
                      <a:r>
                        <a:rPr lang="ja-JP" altLang="en-US" sz="900" b="1" u="none" strike="noStrike" dirty="0">
                          <a:effectLst/>
                        </a:rPr>
                        <a:t>アメリカ</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146</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smtClean="0">
                          <a:effectLst/>
                          <a:latin typeface="+mn-lt"/>
                        </a:rPr>
                        <a:t>51</a:t>
                      </a:r>
                      <a:r>
                        <a:rPr lang="ja-JP" altLang="en-US" sz="900" b="1" u="none" strike="noStrike" dirty="0" smtClean="0">
                          <a:effectLst/>
                          <a:latin typeface="+mn-lt"/>
                        </a:rPr>
                        <a:t>　</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ブラジル</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38</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7</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インド</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37</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1</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solidFill>
                            <a:srgbClr val="FF0000"/>
                          </a:solidFill>
                          <a:effectLst/>
                        </a:rPr>
                        <a:t>日本</a:t>
                      </a:r>
                      <a:endParaRPr lang="ja-JP" altLang="en-US" sz="9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276" marR="7276" marT="7276" marB="0" anchor="ctr">
                    <a:noFill/>
                  </a:tcPr>
                </a:tc>
                <a:tc>
                  <a:txBody>
                    <a:bodyPr/>
                    <a:lstStyle/>
                    <a:p>
                      <a:pPr algn="r" fontAlgn="ctr"/>
                      <a:r>
                        <a:rPr lang="en-US" altLang="ja-JP" sz="900" b="1" u="none" strike="noStrike" dirty="0">
                          <a:solidFill>
                            <a:srgbClr val="FF0000"/>
                          </a:solidFill>
                          <a:effectLst/>
                          <a:latin typeface="+mn-lt"/>
                        </a:rPr>
                        <a:t>34</a:t>
                      </a:r>
                      <a:endParaRPr lang="en-US" altLang="ja-JP" sz="900" b="1" i="0" u="none" strike="noStrike" dirty="0">
                        <a:solidFill>
                          <a:srgbClr val="FF0000"/>
                        </a:solidFill>
                        <a:effectLst/>
                        <a:latin typeface="+mn-lt"/>
                        <a:ea typeface="ＭＳ Ｐゴシック" panose="020B0600070205080204" pitchFamily="50" charset="-128"/>
                      </a:endParaRPr>
                    </a:p>
                  </a:txBody>
                  <a:tcPr marL="7276" marR="7276" marT="7276" marB="0" anchor="ctr">
                    <a:noFill/>
                  </a:tcPr>
                </a:tc>
                <a:tc>
                  <a:txBody>
                    <a:bodyPr/>
                    <a:lstStyle/>
                    <a:p>
                      <a:pPr marL="0" indent="0" algn="r" fontAlgn="ctr">
                        <a:buFont typeface="+mj-lt"/>
                        <a:buNone/>
                      </a:pPr>
                      <a:r>
                        <a:rPr lang="en-US" altLang="ja-JP" sz="900" b="1" u="none" strike="noStrike" dirty="0">
                          <a:solidFill>
                            <a:srgbClr val="FF0000"/>
                          </a:solidFill>
                          <a:effectLst/>
                          <a:latin typeface="+mn-lt"/>
                        </a:rPr>
                        <a:t>1</a:t>
                      </a:r>
                      <a:endParaRPr lang="en-US" altLang="ja-JP" sz="900" b="1" i="0" u="none" strike="noStrike" dirty="0">
                        <a:solidFill>
                          <a:srgbClr val="FF0000"/>
                        </a:solidFill>
                        <a:effectLst/>
                        <a:latin typeface="+mn-lt"/>
                        <a:ea typeface="ＭＳ Ｐゴシック" panose="020B0600070205080204" pitchFamily="50" charset="-128"/>
                      </a:endParaRPr>
                    </a:p>
                  </a:txBody>
                  <a:tcPr marL="7276" marR="7276" marT="7276" marB="0" anchor="ctr">
                    <a:noFill/>
                  </a:tcPr>
                </a:tc>
              </a:tr>
              <a:tr h="187812">
                <a:tc>
                  <a:txBody>
                    <a:bodyPr/>
                    <a:lstStyle/>
                    <a:p>
                      <a:pPr algn="l" fontAlgn="ctr"/>
                      <a:r>
                        <a:rPr lang="ja-JP" altLang="en-US" sz="900" b="1" u="none" strike="noStrike" dirty="0">
                          <a:effectLst/>
                        </a:rPr>
                        <a:t>オーストラリア</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21</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1</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イギリス</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19</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4</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大韓民国</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19</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0</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フランス</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18</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4</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ドイツ</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15</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カナダ</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14</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3</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イタリア</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台湾</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0</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スウェーデン</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10</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4</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フィリピン</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10</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オランダ</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7</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アルゼンチン</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7</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1</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メキシコ</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7</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0</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ノルウェイ</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6</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フィンランド</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6</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1</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ニュージーランド</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5</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デンマーク</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a:effectLst/>
                          <a:latin typeface="+mn-lt"/>
                        </a:rPr>
                        <a:t>5</a:t>
                      </a:r>
                      <a:endParaRPr lang="en-US" altLang="ja-JP" sz="900" b="1" i="0" u="none" strike="noStrike">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1</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タイ</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4</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2</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ナイジェリア</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4</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0</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スイス</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3</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20000"/>
                        <a:lumOff val="80000"/>
                      </a:schemeClr>
                    </a:solidFill>
                  </a:tcPr>
                </a:tc>
                <a:tc>
                  <a:txBody>
                    <a:bodyPr/>
                    <a:lstStyle/>
                    <a:p>
                      <a:pPr algn="r" fontAlgn="ctr"/>
                      <a:r>
                        <a:rPr lang="en-US" altLang="ja-JP" sz="900" b="1" u="none" strike="noStrike" dirty="0">
                          <a:effectLst/>
                          <a:latin typeface="+mn-lt"/>
                        </a:rPr>
                        <a:t>1</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u="none" strike="noStrike" dirty="0">
                          <a:effectLst/>
                        </a:rPr>
                        <a:t>チリ</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76" marR="7276" marT="7276" marB="0" anchor="ctr">
                    <a:solidFill>
                      <a:schemeClr val="accent6">
                        <a:lumMod val="60000"/>
                        <a:lumOff val="40000"/>
                      </a:schemeClr>
                    </a:solidFill>
                  </a:tcPr>
                </a:tc>
                <a:tc>
                  <a:txBody>
                    <a:bodyPr/>
                    <a:lstStyle/>
                    <a:p>
                      <a:pPr algn="r" fontAlgn="ctr"/>
                      <a:r>
                        <a:rPr lang="en-US" altLang="ja-JP" sz="900" b="1" u="none" strike="noStrike" dirty="0">
                          <a:effectLst/>
                          <a:latin typeface="+mn-lt"/>
                        </a:rPr>
                        <a:t>3</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chemeClr val="accent6">
                        <a:lumMod val="40000"/>
                        <a:lumOff val="60000"/>
                      </a:schemeClr>
                    </a:solidFill>
                  </a:tcPr>
                </a:tc>
                <a:tc>
                  <a:txBody>
                    <a:bodyPr/>
                    <a:lstStyle/>
                    <a:p>
                      <a:pPr algn="r" fontAlgn="ctr"/>
                      <a:r>
                        <a:rPr lang="en-US" altLang="ja-JP" sz="900" b="1" u="none" strike="noStrike" dirty="0">
                          <a:effectLst/>
                          <a:latin typeface="+mn-lt"/>
                        </a:rPr>
                        <a:t>1</a:t>
                      </a:r>
                      <a:endParaRPr lang="en-US" altLang="ja-JP" sz="900" b="1" i="0" u="none" strike="noStrike" dirty="0">
                        <a:solidFill>
                          <a:srgbClr val="000000"/>
                        </a:solidFill>
                        <a:effectLst/>
                        <a:latin typeface="+mn-lt"/>
                        <a:ea typeface="ＭＳ Ｐゴシック" panose="020B0600070205080204" pitchFamily="50" charset="-128"/>
                      </a:endParaRPr>
                    </a:p>
                  </a:txBody>
                  <a:tcPr marL="7276" marR="7276" marT="7276"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南アフリカ</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3</a:t>
                      </a: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1</a:t>
                      </a:r>
                    </a:p>
                  </a:txBody>
                  <a:tcPr marL="7620" marR="7620" marT="7620" marB="0" anchor="ctr">
                    <a:solidFill>
                      <a:srgbClr val="FECACF"/>
                    </a:solidFill>
                  </a:tcPr>
                </a:tc>
              </a:tr>
              <a:tr h="187812">
                <a:tc>
                  <a:txBody>
                    <a:bodyPr/>
                    <a:lstStyle/>
                    <a:p>
                      <a:pPr algn="l"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スコットランド</a:t>
                      </a: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3</a:t>
                      </a:r>
                    </a:p>
                  </a:txBody>
                  <a:tcPr marL="7620" marR="7620" marT="7620" marB="0" anchor="ctr">
                    <a:solidFill>
                      <a:schemeClr val="accent6">
                        <a:lumMod val="40000"/>
                        <a:lumOff val="60000"/>
                      </a:schemeClr>
                    </a:solidFill>
                  </a:tcPr>
                </a:tc>
                <a:tc>
                  <a:txBody>
                    <a:bodyPr/>
                    <a:lstStyle/>
                    <a:p>
                      <a:pPr algn="r" fontAlgn="ctr"/>
                      <a:r>
                        <a:rPr lang="en-US" altLang="ja-JP" sz="900" b="1" i="0" u="none" strike="noStrike" dirty="0">
                          <a:solidFill>
                            <a:srgbClr val="000000"/>
                          </a:solidFill>
                          <a:effectLst/>
                          <a:latin typeface="+mn-lt"/>
                          <a:ea typeface="ＭＳ Ｐゴシック" panose="020B0600070205080204" pitchFamily="50" charset="-128"/>
                        </a:rPr>
                        <a:t>0</a:t>
                      </a:r>
                    </a:p>
                  </a:txBody>
                  <a:tcPr marL="7620" marR="7620" marT="7620" marB="0" anchor="ctr">
                    <a:solidFill>
                      <a:srgbClr val="FECACF"/>
                    </a:solidFill>
                  </a:tcPr>
                </a:tc>
              </a:tr>
              <a:tr h="187812">
                <a:tc>
                  <a:txBody>
                    <a:bodyPr/>
                    <a:lstStyle/>
                    <a:p>
                      <a:pPr algn="l"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ベルギー</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r" fontAlgn="ctr"/>
                      <a:r>
                        <a:rPr lang="en-US" altLang="ja-JP" sz="900" b="1" i="0" u="none" strike="noStrike" dirty="0" smtClean="0">
                          <a:solidFill>
                            <a:srgbClr val="000000"/>
                          </a:solidFill>
                          <a:effectLst/>
                          <a:latin typeface="+mn-lt"/>
                          <a:ea typeface="ＭＳ Ｐゴシック" panose="020B0600070205080204" pitchFamily="50" charset="-128"/>
                        </a:rPr>
                        <a:t>3</a:t>
                      </a:r>
                      <a:endParaRPr lang="en-US" altLang="ja-JP" sz="9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900" b="1" i="0" u="none" strike="noStrike" dirty="0" smtClean="0">
                          <a:solidFill>
                            <a:srgbClr val="000000"/>
                          </a:solidFill>
                          <a:effectLst/>
                          <a:latin typeface="+mn-lt"/>
                          <a:ea typeface="ＭＳ Ｐゴシック" panose="020B0600070205080204" pitchFamily="50" charset="-128"/>
                        </a:rPr>
                        <a:t>0</a:t>
                      </a:r>
                      <a:endParaRPr lang="en-US" altLang="ja-JP" sz="9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r>
            </a:tbl>
          </a:graphicData>
        </a:graphic>
      </p:graphicFrame>
      <p:sp>
        <p:nvSpPr>
          <p:cNvPr id="20" name="テキスト ボックス 19"/>
          <p:cNvSpPr txBox="1"/>
          <p:nvPr/>
        </p:nvSpPr>
        <p:spPr>
          <a:xfrm>
            <a:off x="127000" y="675221"/>
            <a:ext cx="6212016" cy="369332"/>
          </a:xfrm>
          <a:prstGeom prst="rect">
            <a:avLst/>
          </a:prstGeom>
          <a:noFill/>
        </p:spPr>
        <p:txBody>
          <a:bodyPr wrap="square" rtlCol="0">
            <a:spAutoFit/>
          </a:bodyPr>
          <a:lstStyle/>
          <a:p>
            <a:r>
              <a:rPr lang="ja-JP" altLang="en-US" dirty="0" smtClean="0"/>
              <a:t>■女性ガバナー数（世界・国別）　</a:t>
            </a:r>
            <a:r>
              <a:rPr lang="en-US" altLang="ja-JP" dirty="0" smtClean="0"/>
              <a:t>2017-2018</a:t>
            </a:r>
            <a:r>
              <a:rPr lang="ja-JP" altLang="en-US" dirty="0" smtClean="0"/>
              <a:t>年度データを分析　</a:t>
            </a:r>
            <a:endParaRPr lang="en-US" altLang="ja-JP" dirty="0" smtClean="0"/>
          </a:p>
        </p:txBody>
      </p:sp>
      <p:sp>
        <p:nvSpPr>
          <p:cNvPr id="17" name="テキスト ボックス 16"/>
          <p:cNvSpPr txBox="1"/>
          <p:nvPr/>
        </p:nvSpPr>
        <p:spPr>
          <a:xfrm>
            <a:off x="4367802" y="131363"/>
            <a:ext cx="3456395" cy="523220"/>
          </a:xfrm>
          <a:prstGeom prst="rect">
            <a:avLst/>
          </a:prstGeom>
          <a:noFill/>
        </p:spPr>
        <p:txBody>
          <a:bodyPr wrap="none" rtlCol="0">
            <a:spAutoFit/>
          </a:bodyPr>
          <a:lstStyle/>
          <a:p>
            <a:r>
              <a:rPr lang="ja-JP" altLang="en-US" sz="2800" dirty="0" smtClean="0"/>
              <a:t>ロータリー女性会員</a:t>
            </a:r>
            <a:r>
              <a:rPr lang="en-US" altLang="ja-JP" sz="2800" dirty="0" smtClean="0"/>
              <a:t>-3</a:t>
            </a:r>
            <a:endParaRPr kumimoji="1" lang="ja-JP" altLang="en-US" sz="2800" dirty="0"/>
          </a:p>
        </p:txBody>
      </p:sp>
      <p:cxnSp>
        <p:nvCxnSpPr>
          <p:cNvPr id="18" name="直線コネクタ 17"/>
          <p:cNvCxnSpPr/>
          <p:nvPr/>
        </p:nvCxnSpPr>
        <p:spPr>
          <a:xfrm flipV="1">
            <a:off x="127000" y="644375"/>
            <a:ext cx="11887200" cy="1020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8304" y="188843"/>
            <a:ext cx="1045896" cy="392948"/>
          </a:xfrm>
          <a:prstGeom prst="rect">
            <a:avLst/>
          </a:prstGeom>
        </p:spPr>
      </p:pic>
      <p:sp>
        <p:nvSpPr>
          <p:cNvPr id="22" name="テキスト ボックス 2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4" name="テキスト ボックス 13"/>
          <p:cNvSpPr txBox="1"/>
          <p:nvPr/>
        </p:nvSpPr>
        <p:spPr>
          <a:xfrm>
            <a:off x="361778" y="198099"/>
            <a:ext cx="595035" cy="369332"/>
          </a:xfrm>
          <a:prstGeom prst="rect">
            <a:avLst/>
          </a:prstGeom>
          <a:noFill/>
        </p:spPr>
        <p:txBody>
          <a:bodyPr wrap="none" rtlCol="0">
            <a:spAutoFit/>
          </a:bodyPr>
          <a:lstStyle/>
          <a:p>
            <a:r>
              <a:rPr kumimoji="1" lang="en-US" altLang="ja-JP" dirty="0" smtClean="0"/>
              <a:t>S-06</a:t>
            </a:r>
            <a:endParaRPr kumimoji="1" lang="ja-JP" altLang="en-US" dirty="0"/>
          </a:p>
        </p:txBody>
      </p:sp>
      <p:sp>
        <p:nvSpPr>
          <p:cNvPr id="9" name="テキスト ボックス 8"/>
          <p:cNvSpPr txBox="1"/>
          <p:nvPr/>
        </p:nvSpPr>
        <p:spPr>
          <a:xfrm>
            <a:off x="9576486" y="6511751"/>
            <a:ext cx="2437097"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smtClean="0"/>
              <a:t>出典は</a:t>
            </a:r>
            <a:r>
              <a:rPr kumimoji="1" lang="en-US" altLang="ja-JP" sz="1100" dirty="0" smtClean="0"/>
              <a:t>2017</a:t>
            </a:r>
            <a:r>
              <a:rPr kumimoji="1" lang="ja-JP" altLang="en-US" sz="1100" dirty="0" smtClean="0"/>
              <a:t>国際協議会</a:t>
            </a:r>
            <a:r>
              <a:rPr kumimoji="1" lang="en-US" altLang="ja-JP" sz="1100" dirty="0" smtClean="0"/>
              <a:t>PARTICIPANTS</a:t>
            </a:r>
            <a:endParaRPr kumimoji="1" lang="ja-JP" altLang="en-US" sz="1100" dirty="0"/>
          </a:p>
        </p:txBody>
      </p:sp>
      <p:sp>
        <p:nvSpPr>
          <p:cNvPr id="12" name="テキスト ボックス 11"/>
          <p:cNvSpPr txBox="1"/>
          <p:nvPr/>
        </p:nvSpPr>
        <p:spPr>
          <a:xfrm>
            <a:off x="8025079" y="6194212"/>
            <a:ext cx="3865161" cy="276999"/>
          </a:xfrm>
          <a:prstGeom prst="rect">
            <a:avLst/>
          </a:prstGeom>
          <a:noFill/>
        </p:spPr>
        <p:txBody>
          <a:bodyPr wrap="none" rtlCol="0">
            <a:spAutoFit/>
          </a:bodyPr>
          <a:lstStyle/>
          <a:p>
            <a:r>
              <a:rPr kumimoji="1" lang="en-US" altLang="ja-JP" sz="1200" dirty="0" smtClean="0"/>
              <a:t>2017-2018</a:t>
            </a:r>
            <a:r>
              <a:rPr kumimoji="1" lang="ja-JP" altLang="en-US" sz="1200" dirty="0" smtClean="0"/>
              <a:t>年度に、初めて女性ガバナーが</a:t>
            </a:r>
            <a:r>
              <a:rPr kumimoji="1" lang="en-US" altLang="ja-JP" sz="1200" dirty="0" smtClean="0"/>
              <a:t>100</a:t>
            </a:r>
            <a:r>
              <a:rPr kumimoji="1" lang="ja-JP" altLang="en-US" sz="1200" dirty="0" smtClean="0"/>
              <a:t>人を超えた</a:t>
            </a:r>
            <a:endParaRPr kumimoji="1" lang="ja-JP" altLang="en-US" sz="1200" dirty="0"/>
          </a:p>
        </p:txBody>
      </p:sp>
    </p:spTree>
    <p:extLst>
      <p:ext uri="{BB962C8B-B14F-4D97-AF65-F5344CB8AC3E}">
        <p14:creationId xmlns:p14="http://schemas.microsoft.com/office/powerpoint/2010/main" val="1153621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27000" y="675221"/>
            <a:ext cx="4524103" cy="369332"/>
          </a:xfrm>
          <a:prstGeom prst="rect">
            <a:avLst/>
          </a:prstGeom>
          <a:noFill/>
        </p:spPr>
        <p:txBody>
          <a:bodyPr wrap="square" rtlCol="0">
            <a:spAutoFit/>
          </a:bodyPr>
          <a:lstStyle/>
          <a:p>
            <a:r>
              <a:rPr lang="ja-JP" altLang="en-US" dirty="0" smtClean="0"/>
              <a:t>■女性ロータリー会員比率（日本・地区別）　</a:t>
            </a:r>
            <a:endParaRPr lang="en-US" altLang="ja-JP" dirty="0" smtClean="0"/>
          </a:p>
        </p:txBody>
      </p:sp>
      <p:cxnSp>
        <p:nvCxnSpPr>
          <p:cNvPr id="18" name="直線コネクタ 17"/>
          <p:cNvCxnSpPr/>
          <p:nvPr/>
        </p:nvCxnSpPr>
        <p:spPr>
          <a:xfrm flipV="1">
            <a:off x="127000" y="644375"/>
            <a:ext cx="11887200" cy="1020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8304" y="188843"/>
            <a:ext cx="1045896" cy="392948"/>
          </a:xfrm>
          <a:prstGeom prst="rect">
            <a:avLst/>
          </a:prstGeom>
        </p:spPr>
      </p:pic>
      <p:sp>
        <p:nvSpPr>
          <p:cNvPr id="22" name="テキスト ボックス 2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4" name="テキスト ボックス 13"/>
          <p:cNvSpPr txBox="1"/>
          <p:nvPr/>
        </p:nvSpPr>
        <p:spPr>
          <a:xfrm>
            <a:off x="361778" y="198099"/>
            <a:ext cx="595035" cy="369332"/>
          </a:xfrm>
          <a:prstGeom prst="rect">
            <a:avLst/>
          </a:prstGeom>
          <a:noFill/>
        </p:spPr>
        <p:txBody>
          <a:bodyPr wrap="none" rtlCol="0">
            <a:spAutoFit/>
          </a:bodyPr>
          <a:lstStyle/>
          <a:p>
            <a:r>
              <a:rPr kumimoji="1" lang="en-US" altLang="ja-JP" dirty="0" smtClean="0"/>
              <a:t>S-07</a:t>
            </a:r>
            <a:endParaRPr kumimoji="1" lang="ja-JP" altLang="en-US" dirty="0"/>
          </a:p>
        </p:txBody>
      </p:sp>
      <p:sp>
        <p:nvSpPr>
          <p:cNvPr id="9" name="テキスト ボックス 8"/>
          <p:cNvSpPr txBox="1"/>
          <p:nvPr/>
        </p:nvSpPr>
        <p:spPr>
          <a:xfrm>
            <a:off x="10496811" y="6511751"/>
            <a:ext cx="1516772"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smtClean="0"/>
              <a:t>出典は</a:t>
            </a:r>
            <a:r>
              <a:rPr kumimoji="1" lang="en-US" altLang="ja-JP" sz="1100" dirty="0" smtClean="0"/>
              <a:t>RI</a:t>
            </a:r>
            <a:r>
              <a:rPr kumimoji="1" lang="ja-JP" altLang="en-US" sz="1100" dirty="0" smtClean="0"/>
              <a:t>ホームページ</a:t>
            </a:r>
            <a:endParaRPr kumimoji="1" lang="ja-JP" altLang="en-US" sz="1100" dirty="0"/>
          </a:p>
        </p:txBody>
      </p:sp>
      <p:graphicFrame>
        <p:nvGraphicFramePr>
          <p:cNvPr id="16" name="表 15"/>
          <p:cNvGraphicFramePr>
            <a:graphicFrameLocks noGrp="1"/>
          </p:cNvGraphicFramePr>
          <p:nvPr>
            <p:extLst>
              <p:ext uri="{D42A27DB-BD31-4B8C-83A1-F6EECF244321}">
                <p14:modId xmlns:p14="http://schemas.microsoft.com/office/powerpoint/2010/main" val="3850231480"/>
              </p:ext>
            </p:extLst>
          </p:nvPr>
        </p:nvGraphicFramePr>
        <p:xfrm>
          <a:off x="468180" y="1041356"/>
          <a:ext cx="4197350" cy="5588162"/>
        </p:xfrm>
        <a:graphic>
          <a:graphicData uri="http://schemas.openxmlformats.org/drawingml/2006/table">
            <a:tbl>
              <a:tblPr>
                <a:tableStyleId>{5C22544A-7EE6-4342-B048-85BDC9FD1C3A}</a:tableStyleId>
              </a:tblPr>
              <a:tblGrid>
                <a:gridCol w="417882"/>
                <a:gridCol w="2053587"/>
                <a:gridCol w="458324"/>
                <a:gridCol w="422519"/>
                <a:gridCol w="422519"/>
                <a:gridCol w="422519"/>
              </a:tblGrid>
              <a:tr h="151106">
                <a:tc gridSpan="2">
                  <a:txBody>
                    <a:bodyPr/>
                    <a:lstStyle/>
                    <a:p>
                      <a:pPr algn="ctr" fontAlgn="ctr"/>
                      <a:r>
                        <a:rPr lang="ja-JP" altLang="en-US" sz="700" b="1" u="none" strike="noStrike" dirty="0">
                          <a:solidFill>
                            <a:schemeClr val="bg1"/>
                          </a:solidFill>
                          <a:effectLst/>
                        </a:rPr>
                        <a:t>地区</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984" marR="4984" marT="4984" marB="0" anchor="ctr">
                    <a:solidFill>
                      <a:schemeClr val="tx1">
                        <a:lumMod val="75000"/>
                        <a:lumOff val="25000"/>
                      </a:schemeClr>
                    </a:solidFill>
                  </a:tcPr>
                </a:tc>
                <a:tc hMerge="1">
                  <a:txBody>
                    <a:bodyPr/>
                    <a:lstStyle/>
                    <a:p>
                      <a:endParaRPr kumimoji="1" lang="ja-JP" altLang="en-US"/>
                    </a:p>
                  </a:txBody>
                  <a:tcPr/>
                </a:tc>
                <a:tc>
                  <a:txBody>
                    <a:bodyPr/>
                    <a:lstStyle/>
                    <a:p>
                      <a:pPr algn="ctr" fontAlgn="ctr"/>
                      <a:r>
                        <a:rPr lang="ja-JP" altLang="en-US" sz="700" b="1" u="none" strike="noStrike" dirty="0">
                          <a:solidFill>
                            <a:schemeClr val="bg1"/>
                          </a:solidFill>
                          <a:effectLst/>
                        </a:rPr>
                        <a:t>クラブ数</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984" marR="4984" marT="4984" marB="0" anchor="ctr">
                    <a:solidFill>
                      <a:schemeClr val="tx1">
                        <a:lumMod val="75000"/>
                        <a:lumOff val="25000"/>
                      </a:schemeClr>
                    </a:solidFill>
                  </a:tcPr>
                </a:tc>
                <a:tc>
                  <a:txBody>
                    <a:bodyPr/>
                    <a:lstStyle/>
                    <a:p>
                      <a:pPr algn="ctr" fontAlgn="ctr"/>
                      <a:r>
                        <a:rPr lang="ja-JP" altLang="en-US" sz="700" b="1" u="none" strike="noStrike" dirty="0">
                          <a:solidFill>
                            <a:schemeClr val="bg1"/>
                          </a:solidFill>
                          <a:effectLst/>
                        </a:rPr>
                        <a:t>会員数</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4984" marR="4984" marT="4984" marB="0" anchor="ctr">
                    <a:solidFill>
                      <a:schemeClr val="tx1">
                        <a:lumMod val="75000"/>
                        <a:lumOff val="2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女性比率</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75000"/>
                        <a:lumOff val="2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男性比率</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75000"/>
                        <a:lumOff val="25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2750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東京・北マリアナ諸島・グアム・ミクロネシア・パラオ</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97</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4,609</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chemeClr val="bg1"/>
                          </a:solidFill>
                          <a:effectLst/>
                          <a:latin typeface="+mn-lt"/>
                          <a:ea typeface="ＭＳ Ｐゴシック" panose="020B0600070205080204" pitchFamily="50" charset="-128"/>
                        </a:rPr>
                        <a:t>11.76</a:t>
                      </a:r>
                    </a:p>
                  </a:txBody>
                  <a:tcPr marL="7620" marR="7620" marT="7620" marB="0" anchor="ctr">
                    <a:solidFill>
                      <a:schemeClr val="accent1">
                        <a:lumMod val="75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88.13</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2780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神奈川</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67</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2,313</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chemeClr val="bg1"/>
                          </a:solidFill>
                          <a:effectLst/>
                          <a:latin typeface="+mn-lt"/>
                          <a:ea typeface="ＭＳ Ｐゴシック" panose="020B0600070205080204" pitchFamily="50" charset="-128"/>
                        </a:rPr>
                        <a:t>11.63</a:t>
                      </a:r>
                    </a:p>
                  </a:txBody>
                  <a:tcPr marL="7620" marR="7620" marT="7620" marB="0" anchor="ctr">
                    <a:solidFill>
                      <a:schemeClr val="accent1">
                        <a:lumMod val="75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88.33</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2730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宮崎・鹿児島</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68</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2,392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chemeClr val="bg1"/>
                          </a:solidFill>
                          <a:effectLst/>
                          <a:latin typeface="+mn-lt"/>
                          <a:ea typeface="ＭＳ Ｐゴシック" panose="020B0600070205080204" pitchFamily="50" charset="-128"/>
                        </a:rPr>
                        <a:t>9.57</a:t>
                      </a:r>
                    </a:p>
                  </a:txBody>
                  <a:tcPr marL="7620" marR="7620" marT="7620" marB="0" anchor="ctr">
                    <a:solidFill>
                      <a:schemeClr val="accent1">
                        <a:lumMod val="75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90.05</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2590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神奈川（横浜・川崎）</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55</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1,965</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chemeClr val="bg1"/>
                          </a:solidFill>
                          <a:effectLst/>
                          <a:latin typeface="+mn-lt"/>
                          <a:ea typeface="ＭＳ Ｐゴシック" panose="020B0600070205080204" pitchFamily="50" charset="-128"/>
                        </a:rPr>
                        <a:t>9.52</a:t>
                      </a:r>
                    </a:p>
                  </a:txBody>
                  <a:tcPr marL="7620" marR="7620" marT="7620" marB="0" anchor="ctr">
                    <a:solidFill>
                      <a:schemeClr val="accent1">
                        <a:lumMod val="75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90.23</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2830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青森</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40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1,131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chemeClr val="bg1"/>
                          </a:solidFill>
                          <a:effectLst/>
                          <a:latin typeface="+mn-lt"/>
                          <a:ea typeface="ＭＳ Ｐゴシック" panose="020B0600070205080204" pitchFamily="50" charset="-128"/>
                        </a:rPr>
                        <a:t>9.46</a:t>
                      </a:r>
                    </a:p>
                  </a:txBody>
                  <a:tcPr marL="7620" marR="7620" marT="7620" marB="0" anchor="ctr">
                    <a:solidFill>
                      <a:schemeClr val="accent1">
                        <a:lumMod val="75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90.36</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2660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大阪北部</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80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3,596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chemeClr val="bg1"/>
                          </a:solidFill>
                          <a:effectLst/>
                          <a:latin typeface="+mn-lt"/>
                          <a:ea typeface="ＭＳ Ｐゴシック" panose="020B0600070205080204" pitchFamily="50" charset="-128"/>
                        </a:rPr>
                        <a:t>8.43</a:t>
                      </a:r>
                    </a:p>
                  </a:txBody>
                  <a:tcPr marL="7620" marR="7620" marT="7620" marB="0" anchor="ctr">
                    <a:solidFill>
                      <a:schemeClr val="accent1">
                        <a:lumMod val="75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91.49</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2820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茨城</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55</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1,908</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chemeClr val="bg1"/>
                          </a:solidFill>
                          <a:effectLst/>
                          <a:latin typeface="+mn-lt"/>
                          <a:ea typeface="ＭＳ Ｐゴシック" panose="020B0600070205080204" pitchFamily="50" charset="-128"/>
                        </a:rPr>
                        <a:t>8.23</a:t>
                      </a:r>
                    </a:p>
                  </a:txBody>
                  <a:tcPr marL="7620" marR="7620" marT="7620" marB="0" anchor="ctr">
                    <a:solidFill>
                      <a:schemeClr val="accent1">
                        <a:lumMod val="75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91.56</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2770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埼玉南東</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74</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2,422</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chemeClr val="bg1"/>
                          </a:solidFill>
                          <a:effectLst/>
                          <a:latin typeface="+mn-lt"/>
                          <a:ea typeface="ＭＳ Ｐゴシック" panose="020B0600070205080204" pitchFamily="50" charset="-128"/>
                        </a:rPr>
                        <a:t>8.22</a:t>
                      </a:r>
                    </a:p>
                  </a:txBody>
                  <a:tcPr marL="7620" marR="7620" marT="7620" marB="0" anchor="ctr">
                    <a:solidFill>
                      <a:schemeClr val="accent1">
                        <a:lumMod val="75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91.66</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2790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千葉</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82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2,743</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7.87</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91.98</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2720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熊本・大分</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75</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2,413</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7.71</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92.04</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2580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東京・沖縄</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2,922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7.56</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92.27</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2620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静岡・山梨</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77</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2,898</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7.42</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92.44</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2530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福島</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63</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2,282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7.41</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91.94</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a:solidFill>
                            <a:srgbClr val="000000"/>
                          </a:solidFill>
                          <a:effectLst/>
                          <a:latin typeface="+mn-lt"/>
                          <a:ea typeface="ＭＳ Ｐゴシック" panose="020B0600070205080204" pitchFamily="50" charset="-128"/>
                        </a:rPr>
                        <a:t>2560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新潟</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56</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2,091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7.41</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92.01</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2640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大阪南部・和歌山</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67</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1,712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7.36</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92.52</a:t>
                      </a:r>
                    </a:p>
                  </a:txBody>
                  <a:tcPr marL="7620" marR="7620" marT="7620" marB="0" anchor="ctr">
                    <a:solidFill>
                      <a:schemeClr val="accent6">
                        <a:lumMod val="20000"/>
                        <a:lumOff val="80000"/>
                      </a:schemeClr>
                    </a:solidFill>
                  </a:tcPr>
                </a:tc>
              </a:tr>
              <a:tr h="14834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2610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石川・富山</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64</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2,578</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7.33</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92.36</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2840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群馬</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45</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2,106</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7.31</a:t>
                      </a:r>
                    </a:p>
                  </a:txBody>
                  <a:tcPr marL="7620" marR="7620" marT="7620" marB="0" anchor="ctr">
                    <a:solidFill>
                      <a:schemeClr val="accent1">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92.40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2510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北海道西部</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2,513</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6.84</a:t>
                      </a:r>
                    </a:p>
                  </a:txBody>
                  <a:tcPr marL="7620" marR="7620" marT="7620" marB="0" anchor="ctr">
                    <a:solidFill>
                      <a:schemeClr val="accent4">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92.80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2690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鳥取・島根・岡山</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65</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2,993</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6.45</a:t>
                      </a:r>
                    </a:p>
                  </a:txBody>
                  <a:tcPr marL="7620" marR="7620" marT="7620" marB="0" anchor="ctr">
                    <a:solidFill>
                      <a:schemeClr val="accent4">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93.45</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2670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愛媛・香川・徳島・高知</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74</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2,961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6.42</a:t>
                      </a:r>
                    </a:p>
                  </a:txBody>
                  <a:tcPr marL="7620" marR="7620" marT="7620" marB="0" anchor="ctr">
                    <a:solidFill>
                      <a:schemeClr val="accent4">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93.35</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2570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埼玉西北</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50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1,594</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6.40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4">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93.41</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2550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栃木</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48</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1,714</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6.36</a:t>
                      </a:r>
                    </a:p>
                  </a:txBody>
                  <a:tcPr marL="7620" marR="7620" marT="7620" marB="0" anchor="ctr">
                    <a:solidFill>
                      <a:schemeClr val="accent4">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93.35</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2800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山形</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49</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1,555</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6.30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4">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93.12</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2700</a:t>
                      </a:r>
                    </a:p>
                  </a:txBody>
                  <a:tcPr marL="7620" marR="7620" marT="7620" marB="0" anchor="ctr">
                    <a:solidFill>
                      <a:schemeClr val="accent6">
                        <a:lumMod val="40000"/>
                        <a:lumOff val="60000"/>
                      </a:schemeClr>
                    </a:solidFill>
                  </a:tcPr>
                </a:tc>
                <a:tc>
                  <a:txBody>
                    <a:bodyPr/>
                    <a:lstStyle/>
                    <a:p>
                      <a:pPr algn="l" rtl="0"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福岡・対馬・壱岐・鳥栖</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61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3,145</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6.26</a:t>
                      </a:r>
                    </a:p>
                  </a:txBody>
                  <a:tcPr marL="7620" marR="7620" marT="7620" marB="0" anchor="ctr">
                    <a:solidFill>
                      <a:schemeClr val="accent4">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93.64</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2540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秋田</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42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1,152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6.16</a:t>
                      </a:r>
                    </a:p>
                  </a:txBody>
                  <a:tcPr marL="7620" marR="7620" marT="7620" marB="0" anchor="ctr">
                    <a:solidFill>
                      <a:schemeClr val="accent4">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92.97</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2520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岩手・宮城</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77</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2,210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5.97</a:t>
                      </a:r>
                    </a:p>
                  </a:txBody>
                  <a:tcPr marL="7620" marR="7620" marT="7620" marB="0" anchor="ctr">
                    <a:solidFill>
                      <a:srgbClr val="FF7C80"/>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93.53</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2650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福井・滋賀・京都・奈良</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96</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4,467</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5.69</a:t>
                      </a:r>
                    </a:p>
                  </a:txBody>
                  <a:tcPr marL="7620" marR="7620" marT="7620" marB="0" anchor="ctr">
                    <a:solidFill>
                      <a:srgbClr val="FF7C80"/>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94.11</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2760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愛知</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84</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4,792</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5.63</a:t>
                      </a:r>
                    </a:p>
                  </a:txBody>
                  <a:tcPr marL="7620" marR="7620" marT="7620" marB="0" anchor="ctr">
                    <a:solidFill>
                      <a:srgbClr val="FF7C80"/>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94.30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2630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岐阜・三重</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74</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3,122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5.61</a:t>
                      </a:r>
                    </a:p>
                  </a:txBody>
                  <a:tcPr marL="7620" marR="7620" marT="7620" marB="0" anchor="ctr">
                    <a:solidFill>
                      <a:srgbClr val="FF7C80"/>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94.17</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2710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広島・山口</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73</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3,236</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5.50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F7C80"/>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94.22</a:t>
                      </a: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2600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長野</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54</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1,961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5.41</a:t>
                      </a:r>
                    </a:p>
                  </a:txBody>
                  <a:tcPr marL="7620" marR="7620" marT="7620" marB="0" anchor="ctr">
                    <a:solidFill>
                      <a:srgbClr val="FF7C80"/>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94.39</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2500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北海道東部</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67</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2,245</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4.63</a:t>
                      </a:r>
                    </a:p>
                  </a:txBody>
                  <a:tcPr marL="7620" marR="7620" marT="7620" marB="0" anchor="ctr">
                    <a:solidFill>
                      <a:srgbClr val="FF7C80"/>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95.10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2680</a:t>
                      </a:r>
                    </a:p>
                  </a:txBody>
                  <a:tcPr marL="7620" marR="7620" marT="7620" marB="0" anchor="ctr">
                    <a:solidFill>
                      <a:schemeClr val="accent6">
                        <a:lumMod val="20000"/>
                        <a:lumOff val="80000"/>
                      </a:schemeClr>
                    </a:solid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兵庫</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71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2,671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4.61</a:t>
                      </a:r>
                    </a:p>
                  </a:txBody>
                  <a:tcPr marL="7620" marR="7620" marT="7620" marB="0" anchor="ctr">
                    <a:solidFill>
                      <a:srgbClr val="FF7C80"/>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95.25</a:t>
                      </a:r>
                    </a:p>
                  </a:txBody>
                  <a:tcPr marL="7620" marR="7620" marT="7620" marB="0" anchor="ctr">
                    <a:solidFill>
                      <a:schemeClr val="accent6">
                        <a:lumMod val="20000"/>
                        <a:lumOff val="80000"/>
                      </a:schemeClr>
                    </a:solidFill>
                  </a:tcPr>
                </a:tc>
              </a:tr>
              <a:tr h="151106">
                <a:tc>
                  <a:txBody>
                    <a:bodyPr/>
                    <a:lstStyle/>
                    <a:p>
                      <a:pPr algn="ctr" fontAlgn="ctr"/>
                      <a:r>
                        <a:rPr lang="en-US" altLang="ja-JP" sz="700" b="1" i="0" u="none" strike="noStrike" dirty="0">
                          <a:solidFill>
                            <a:srgbClr val="000000"/>
                          </a:solidFill>
                          <a:effectLst/>
                          <a:latin typeface="+mn-lt"/>
                          <a:ea typeface="ＭＳ Ｐゴシック" panose="020B0600070205080204" pitchFamily="50" charset="-128"/>
                        </a:rPr>
                        <a:t>2740</a:t>
                      </a:r>
                    </a:p>
                  </a:txBody>
                  <a:tcPr marL="7620" marR="7620" marT="7620" marB="0" anchor="ctr">
                    <a:solidFill>
                      <a:schemeClr val="accent6">
                        <a:lumMod val="40000"/>
                        <a:lumOff val="60000"/>
                      </a:schemeClr>
                    </a:solid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佐賀・長崎</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56</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2,162</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4.44</a:t>
                      </a:r>
                    </a:p>
                  </a:txBody>
                  <a:tcPr marL="7620" marR="7620" marT="7620" marB="0" anchor="ctr">
                    <a:solidFill>
                      <a:srgbClr val="FF7C80"/>
                    </a:solidFill>
                  </a:tcPr>
                </a:tc>
                <a:tc>
                  <a:txBody>
                    <a:bodyPr/>
                    <a:lstStyle/>
                    <a:p>
                      <a:pPr algn="r" fontAlgn="ctr"/>
                      <a:r>
                        <a:rPr lang="en-US" altLang="ja-JP" sz="700" b="1" i="0" u="none" strike="noStrike" dirty="0">
                          <a:solidFill>
                            <a:srgbClr val="000000"/>
                          </a:solidFill>
                          <a:effectLst/>
                          <a:latin typeface="+mn-lt"/>
                          <a:ea typeface="ＭＳ Ｐゴシック" panose="020B0600070205080204" pitchFamily="50" charset="-128"/>
                        </a:rPr>
                        <a:t>95.42</a:t>
                      </a:r>
                    </a:p>
                  </a:txBody>
                  <a:tcPr marL="7620" marR="7620" marT="7620" marB="0" anchor="ctr">
                    <a:solidFill>
                      <a:schemeClr val="accent6">
                        <a:lumMod val="40000"/>
                        <a:lumOff val="60000"/>
                      </a:schemeClr>
                    </a:solidFill>
                  </a:tcPr>
                </a:tc>
              </a:tr>
              <a:tr h="151106">
                <a:tc>
                  <a:txBody>
                    <a:bodyPr/>
                    <a:lstStyle/>
                    <a:p>
                      <a:pPr algn="ct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noFill/>
                  </a:tcPr>
                </a:tc>
                <a:tc>
                  <a:txBody>
                    <a:bodyPr/>
                    <a:lstStyle/>
                    <a:p>
                      <a:pPr algn="l"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合計</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2,246</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a:solidFill>
                            <a:srgbClr val="000000"/>
                          </a:solidFill>
                          <a:effectLst/>
                          <a:latin typeface="+mn-lt"/>
                          <a:ea typeface="ＭＳ Ｐゴシック" panose="020B0600070205080204" pitchFamily="50" charset="-128"/>
                        </a:rPr>
                        <a:t>86,674</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7.08</a:t>
                      </a: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92.69</a:t>
                      </a: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gridSpan="3">
                  <a:txBody>
                    <a:bodyPr/>
                    <a:lstStyle/>
                    <a:p>
                      <a:pPr algn="r" fontAlgn="ctr"/>
                      <a:r>
                        <a:rPr lang="en-US" altLang="ja-JP" sz="700" b="1" u="none" strike="noStrike" dirty="0" smtClean="0">
                          <a:effectLst/>
                        </a:rPr>
                        <a:t>2021</a:t>
                      </a:r>
                      <a:r>
                        <a:rPr lang="ja-JP" altLang="en-US" sz="700" b="1" u="none" strike="noStrike" dirty="0" smtClean="0">
                          <a:effectLst/>
                        </a:rPr>
                        <a:t>年</a:t>
                      </a:r>
                      <a:r>
                        <a:rPr lang="en-US" altLang="ja-JP" sz="700" b="1" u="none" strike="noStrike" dirty="0" smtClean="0">
                          <a:effectLst/>
                        </a:rPr>
                        <a:t>3</a:t>
                      </a:r>
                      <a:r>
                        <a:rPr lang="ja-JP" altLang="en-US" sz="700" b="1" u="none" strike="noStrike" dirty="0" smtClean="0">
                          <a:effectLst/>
                        </a:rPr>
                        <a:t>月</a:t>
                      </a:r>
                      <a:r>
                        <a:rPr lang="en-US" altLang="ja-JP" sz="700" b="1" u="none" strike="noStrike" dirty="0" smtClean="0">
                          <a:effectLst/>
                        </a:rPr>
                        <a:t>15</a:t>
                      </a:r>
                      <a:r>
                        <a:rPr lang="ja-JP" altLang="en-US" sz="700" b="1" u="none" strike="noStrike" dirty="0" smtClean="0">
                          <a:effectLst/>
                        </a:rPr>
                        <a:t>日</a:t>
                      </a:r>
                      <a:r>
                        <a:rPr lang="en-US" altLang="ja-JP" sz="700" b="1" u="none" strike="noStrike" dirty="0">
                          <a:effectLst/>
                        </a:rPr>
                        <a:t>RI</a:t>
                      </a:r>
                      <a:r>
                        <a:rPr lang="ja-JP" altLang="en-US" sz="700" b="1" u="none" strike="noStrike" dirty="0">
                          <a:effectLst/>
                        </a:rPr>
                        <a:t>データ</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r>
            </a:tbl>
          </a:graphicData>
        </a:graphic>
      </p:graphicFrame>
      <p:sp>
        <p:nvSpPr>
          <p:cNvPr id="13" name="テキスト ボックス 12"/>
          <p:cNvSpPr txBox="1"/>
          <p:nvPr/>
        </p:nvSpPr>
        <p:spPr>
          <a:xfrm>
            <a:off x="4367802" y="131363"/>
            <a:ext cx="3456395" cy="523220"/>
          </a:xfrm>
          <a:prstGeom prst="rect">
            <a:avLst/>
          </a:prstGeom>
          <a:noFill/>
        </p:spPr>
        <p:txBody>
          <a:bodyPr wrap="none" rtlCol="0">
            <a:spAutoFit/>
          </a:bodyPr>
          <a:lstStyle/>
          <a:p>
            <a:r>
              <a:rPr lang="ja-JP" altLang="en-US" sz="2800" dirty="0" smtClean="0"/>
              <a:t>ロータリー女性会員</a:t>
            </a:r>
            <a:r>
              <a:rPr lang="en-US" altLang="ja-JP" sz="2800" dirty="0" smtClean="0"/>
              <a:t>-4</a:t>
            </a: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10913" y="1044553"/>
            <a:ext cx="3951646" cy="3897538"/>
          </a:xfrm>
          <a:prstGeom prst="rect">
            <a:avLst/>
          </a:prstGeom>
        </p:spPr>
      </p:pic>
      <p:graphicFrame>
        <p:nvGraphicFramePr>
          <p:cNvPr id="15" name="表 14"/>
          <p:cNvGraphicFramePr>
            <a:graphicFrameLocks noGrp="1"/>
          </p:cNvGraphicFramePr>
          <p:nvPr>
            <p:extLst>
              <p:ext uri="{D42A27DB-BD31-4B8C-83A1-F6EECF244321}">
                <p14:modId xmlns:p14="http://schemas.microsoft.com/office/powerpoint/2010/main" val="2601392017"/>
              </p:ext>
            </p:extLst>
          </p:nvPr>
        </p:nvGraphicFramePr>
        <p:xfrm>
          <a:off x="5291913" y="1786148"/>
          <a:ext cx="955863" cy="972628"/>
        </p:xfrm>
        <a:graphic>
          <a:graphicData uri="http://schemas.openxmlformats.org/drawingml/2006/table">
            <a:tbl>
              <a:tblPr>
                <a:tableStyleId>{5C22544A-7EE6-4342-B048-85BDC9FD1C3A}</a:tableStyleId>
              </a:tblPr>
              <a:tblGrid>
                <a:gridCol w="325380"/>
                <a:gridCol w="630483"/>
              </a:tblGrid>
              <a:tr h="243157">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dirty="0" smtClean="0">
                          <a:solidFill>
                            <a:schemeClr val="tx1"/>
                          </a:solidFill>
                          <a:latin typeface="+mn-lt"/>
                        </a:rPr>
                        <a:t>　</a:t>
                      </a:r>
                      <a:r>
                        <a:rPr kumimoji="1" lang="en-US" altLang="ja-JP" sz="900" b="1" dirty="0" smtClean="0">
                          <a:solidFill>
                            <a:schemeClr val="tx1"/>
                          </a:solidFill>
                          <a:latin typeface="+mn-lt"/>
                        </a:rPr>
                        <a:t>8%</a:t>
                      </a:r>
                      <a:r>
                        <a:rPr kumimoji="1" lang="ja-JP" altLang="en-US" sz="900" b="1" dirty="0" smtClean="0">
                          <a:solidFill>
                            <a:schemeClr val="tx1"/>
                          </a:solidFill>
                          <a:latin typeface="+mn-lt"/>
                        </a:rPr>
                        <a:t>～</a:t>
                      </a:r>
                      <a:endParaRPr kumimoji="1" lang="en-US" altLang="ja-JP" sz="900" b="1" dirty="0" smtClean="0">
                        <a:solidFill>
                          <a:schemeClr val="tx1"/>
                        </a:solidFill>
                        <a:latin typeface="+mn-lt"/>
                      </a:endParaRPr>
                    </a:p>
                  </a:txBody>
                  <a:tcPr marL="7620" marR="7620" marT="7620" marB="0" anchor="ctr">
                    <a:noFill/>
                  </a:tcPr>
                </a:tc>
              </a:tr>
              <a:tr h="243157">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dirty="0" smtClean="0">
                          <a:solidFill>
                            <a:schemeClr val="tx1"/>
                          </a:solidFill>
                          <a:latin typeface="+mn-lt"/>
                        </a:rPr>
                        <a:t>　</a:t>
                      </a:r>
                      <a:r>
                        <a:rPr kumimoji="1" lang="en-US" altLang="ja-JP" sz="900" b="1" dirty="0" smtClean="0">
                          <a:solidFill>
                            <a:schemeClr val="tx1"/>
                          </a:solidFill>
                          <a:latin typeface="+mn-lt"/>
                        </a:rPr>
                        <a:t>7</a:t>
                      </a:r>
                      <a:r>
                        <a:rPr kumimoji="1" lang="ja-JP" altLang="en-US" sz="900" b="1" dirty="0" smtClean="0">
                          <a:solidFill>
                            <a:schemeClr val="tx1"/>
                          </a:solidFill>
                          <a:latin typeface="+mn-lt"/>
                        </a:rPr>
                        <a:t>～</a:t>
                      </a:r>
                      <a:r>
                        <a:rPr kumimoji="1" lang="en-US" altLang="ja-JP" sz="900" b="1" dirty="0" smtClean="0">
                          <a:solidFill>
                            <a:schemeClr val="tx1"/>
                          </a:solidFill>
                          <a:latin typeface="+mn-lt"/>
                        </a:rPr>
                        <a:t>8%</a:t>
                      </a:r>
                      <a:endParaRPr kumimoji="1" lang="ja-JP" altLang="en-US" sz="900" b="1" dirty="0" smtClean="0">
                        <a:solidFill>
                          <a:schemeClr val="tx1"/>
                        </a:solidFill>
                        <a:latin typeface="+mn-lt"/>
                      </a:endParaRPr>
                    </a:p>
                  </a:txBody>
                  <a:tcPr marL="7620" marR="7620" marT="7620" marB="0" anchor="ctr">
                    <a:noFill/>
                  </a:tcPr>
                </a:tc>
              </a:tr>
              <a:tr h="243157">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4">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lt"/>
                          <a:ea typeface="ＭＳ Ｐゴシック" panose="020B0600070205080204" pitchFamily="50" charset="-128"/>
                        </a:rPr>
                        <a:t>　</a:t>
                      </a:r>
                      <a:r>
                        <a:rPr lang="en-US" altLang="ja-JP" sz="900" b="1" i="0" u="none" strike="noStrike" dirty="0" smtClean="0">
                          <a:solidFill>
                            <a:srgbClr val="000000"/>
                          </a:solidFill>
                          <a:effectLst/>
                          <a:latin typeface="+mn-lt"/>
                          <a:ea typeface="ＭＳ Ｐゴシック" panose="020B0600070205080204" pitchFamily="50" charset="-128"/>
                        </a:rPr>
                        <a:t>6</a:t>
                      </a:r>
                      <a:r>
                        <a:rPr lang="ja-JP" altLang="en-US" sz="900" b="1" i="0" u="none" strike="noStrike" dirty="0" smtClean="0">
                          <a:solidFill>
                            <a:srgbClr val="000000"/>
                          </a:solidFill>
                          <a:effectLst/>
                          <a:latin typeface="+mn-lt"/>
                          <a:ea typeface="ＭＳ Ｐゴシック" panose="020B0600070205080204" pitchFamily="50" charset="-128"/>
                        </a:rPr>
                        <a:t>～</a:t>
                      </a:r>
                      <a:r>
                        <a:rPr lang="en-US" altLang="ja-JP" sz="900" b="1" i="0" u="none" strike="noStrike" dirty="0" smtClean="0">
                          <a:solidFill>
                            <a:srgbClr val="000000"/>
                          </a:solidFill>
                          <a:effectLst/>
                          <a:latin typeface="+mn-lt"/>
                          <a:ea typeface="ＭＳ Ｐゴシック" panose="020B0600070205080204" pitchFamily="50" charset="-128"/>
                        </a:rPr>
                        <a:t>7</a:t>
                      </a:r>
                      <a:r>
                        <a:rPr kumimoji="1" lang="en-US" altLang="ja-JP" sz="900" b="1" dirty="0" smtClean="0">
                          <a:solidFill>
                            <a:schemeClr val="tx1"/>
                          </a:solidFill>
                          <a:latin typeface="+mn-lt"/>
                        </a:rPr>
                        <a:t>%</a:t>
                      </a:r>
                      <a:endParaRPr kumimoji="1" lang="ja-JP" altLang="en-US" sz="900" b="1" dirty="0" smtClean="0">
                        <a:solidFill>
                          <a:schemeClr val="tx1"/>
                        </a:solidFill>
                        <a:latin typeface="+mn-lt"/>
                      </a:endParaRPr>
                    </a:p>
                  </a:txBody>
                  <a:tcPr marL="7620" marR="7620" marT="7620" marB="0" anchor="ctr">
                    <a:noFill/>
                  </a:tcPr>
                </a:tc>
              </a:tr>
              <a:tr h="243157">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rgbClr val="FF7C80"/>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lt"/>
                          <a:ea typeface="ＭＳ Ｐゴシック" panose="020B0600070205080204" pitchFamily="50" charset="-128"/>
                        </a:rPr>
                        <a:t>　～</a:t>
                      </a:r>
                      <a:r>
                        <a:rPr lang="en-US" altLang="ja-JP" sz="900" b="1" i="0" u="none" strike="noStrike" dirty="0" smtClean="0">
                          <a:solidFill>
                            <a:srgbClr val="000000"/>
                          </a:solidFill>
                          <a:effectLst/>
                          <a:latin typeface="+mn-lt"/>
                          <a:ea typeface="ＭＳ Ｐゴシック" panose="020B0600070205080204" pitchFamily="50" charset="-128"/>
                        </a:rPr>
                        <a:t>6</a:t>
                      </a:r>
                      <a:r>
                        <a:rPr kumimoji="1" lang="en-US" altLang="ja-JP" sz="900" b="1" dirty="0" smtClean="0">
                          <a:solidFill>
                            <a:schemeClr val="tx1"/>
                          </a:solidFill>
                          <a:latin typeface="+mn-lt"/>
                        </a:rPr>
                        <a:t>%</a:t>
                      </a:r>
                    </a:p>
                  </a:txBody>
                  <a:tcPr marL="7620" marR="7620" marT="7620" marB="0" anchor="ctr">
                    <a:noFill/>
                  </a:tcPr>
                </a:tc>
              </a:tr>
            </a:tbl>
          </a:graphicData>
        </a:graphic>
      </p:graphicFrame>
      <p:sp>
        <p:nvSpPr>
          <p:cNvPr id="3" name="テキスト ボックス 2"/>
          <p:cNvSpPr txBox="1"/>
          <p:nvPr/>
        </p:nvSpPr>
        <p:spPr>
          <a:xfrm>
            <a:off x="4777563" y="5154261"/>
            <a:ext cx="7073816" cy="1384995"/>
          </a:xfrm>
          <a:prstGeom prst="rect">
            <a:avLst/>
          </a:prstGeom>
          <a:noFill/>
        </p:spPr>
        <p:txBody>
          <a:bodyPr wrap="square" rtlCol="0">
            <a:spAutoFit/>
          </a:bodyPr>
          <a:lstStyle/>
          <a:p>
            <a:r>
              <a:rPr lang="ja-JP" altLang="en-US" sz="1200" dirty="0" smtClean="0"/>
              <a:t>男女共学や女性参政権が実現されて長い時が経過してきた。いま男女共同参画社会が目指すところは、結</a:t>
            </a:r>
            <a:endParaRPr lang="en-US" altLang="ja-JP" sz="1200" dirty="0" smtClean="0"/>
          </a:p>
          <a:p>
            <a:r>
              <a:rPr lang="ja-JP" altLang="en-US" sz="1200" dirty="0" smtClean="0"/>
              <a:t>婚や出産といったライフイベントを抱えた女性たちが男性たちと同等に働くことのできる環境を整えていこうと</a:t>
            </a:r>
            <a:endParaRPr lang="en-US" altLang="ja-JP" sz="1200" dirty="0" smtClean="0"/>
          </a:p>
          <a:p>
            <a:r>
              <a:rPr lang="ja-JP" altLang="en-US" sz="1200" dirty="0" smtClean="0"/>
              <a:t>するステップだと理解することができる。そのことは大きな前進だと思われるが、女性たちが、男性たちと同じ</a:t>
            </a:r>
            <a:endParaRPr lang="en-US" altLang="ja-JP" sz="1200" dirty="0" smtClean="0"/>
          </a:p>
          <a:p>
            <a:r>
              <a:rPr lang="ja-JP" altLang="en-US" sz="1200" dirty="0" smtClean="0"/>
              <a:t>ように働く→リーダーになる→さらなるネットワークや人道的奉仕活動に向けて意識を展開させていくことがで</a:t>
            </a:r>
            <a:endParaRPr lang="en-US" altLang="ja-JP" sz="1200" dirty="0" smtClean="0"/>
          </a:p>
          <a:p>
            <a:r>
              <a:rPr lang="ja-JP" altLang="en-US" sz="1200" dirty="0" smtClean="0"/>
              <a:t>きれば、日本の女性たちのロータリーへの参加のハードルも少し低くなるのかもしれない</a:t>
            </a:r>
            <a:endParaRPr lang="en-US" altLang="ja-JP" sz="1200" dirty="0" smtClean="0"/>
          </a:p>
          <a:p>
            <a:r>
              <a:rPr lang="ja-JP" altLang="en-US" sz="1200" dirty="0" smtClean="0"/>
              <a:t>女性会員比率をあげることも懸案であるが、入会した後に男女の区別ないロータリアンとして活動していける</a:t>
            </a:r>
            <a:endParaRPr lang="en-US" altLang="ja-JP" sz="1200" dirty="0" smtClean="0"/>
          </a:p>
          <a:p>
            <a:r>
              <a:rPr lang="ja-JP" altLang="en-US" sz="1200" dirty="0" smtClean="0"/>
              <a:t>ように全ロータリー会員が配意することから、次なる女性会員増強に連鎖していくのではないか</a:t>
            </a:r>
            <a:endParaRPr kumimoji="1" lang="ja-JP" altLang="en-US" sz="1200" dirty="0"/>
          </a:p>
        </p:txBody>
      </p:sp>
      <p:sp>
        <p:nvSpPr>
          <p:cNvPr id="4" name="テキスト ボックス 3"/>
          <p:cNvSpPr txBox="1"/>
          <p:nvPr/>
        </p:nvSpPr>
        <p:spPr>
          <a:xfrm>
            <a:off x="9107942" y="1041356"/>
            <a:ext cx="2829621" cy="4001095"/>
          </a:xfrm>
          <a:prstGeom prst="rect">
            <a:avLst/>
          </a:prstGeom>
          <a:noFill/>
        </p:spPr>
        <p:txBody>
          <a:bodyPr wrap="none" rtlCol="0">
            <a:spAutoFit/>
          </a:bodyPr>
          <a:lstStyle/>
          <a:p>
            <a:r>
              <a:rPr kumimoji="1" lang="ja-JP" altLang="en-US" sz="1200" u="sng" dirty="0" smtClean="0">
                <a:effectLst>
                  <a:outerShdw blurRad="38100" dist="38100" dir="2700000" algn="tl">
                    <a:srgbClr val="000000">
                      <a:alpha val="43137"/>
                    </a:srgbClr>
                  </a:outerShdw>
                </a:effectLst>
              </a:rPr>
              <a:t>女性会員増強　</a:t>
            </a:r>
            <a:r>
              <a:rPr kumimoji="1" lang="en-US" altLang="ja-JP" sz="1400" u="sng" dirty="0" smtClean="0">
                <a:effectLst>
                  <a:outerShdw blurRad="38100" dist="38100" dir="2700000" algn="tl">
                    <a:srgbClr val="000000">
                      <a:alpha val="43137"/>
                    </a:srgbClr>
                  </a:outerShdw>
                </a:effectLst>
              </a:rPr>
              <a:t>MISSION POSSIBLE</a:t>
            </a:r>
          </a:p>
          <a:p>
            <a:r>
              <a:rPr lang="ja-JP" altLang="en-US" sz="1200" dirty="0" smtClean="0"/>
              <a:t>　戦略</a:t>
            </a:r>
            <a:endParaRPr lang="en-US" altLang="ja-JP" sz="1200" dirty="0" smtClean="0"/>
          </a:p>
          <a:p>
            <a:r>
              <a:rPr lang="ja-JP" altLang="en-US" sz="1200" dirty="0"/>
              <a:t>　</a:t>
            </a:r>
            <a:r>
              <a:rPr lang="ja-JP" altLang="en-US" sz="1200" dirty="0" smtClean="0"/>
              <a:t>　</a:t>
            </a:r>
            <a:r>
              <a:rPr lang="en-US" altLang="ja-JP" sz="1200" dirty="0" smtClean="0"/>
              <a:t>1</a:t>
            </a:r>
            <a:r>
              <a:rPr kumimoji="1" lang="ja-JP" altLang="en-US" sz="1200" dirty="0" smtClean="0"/>
              <a:t>データで誘う</a:t>
            </a:r>
            <a:endParaRPr kumimoji="1" lang="en-US" altLang="ja-JP" sz="1200" dirty="0" smtClean="0"/>
          </a:p>
          <a:p>
            <a:r>
              <a:rPr lang="ja-JP" altLang="en-US" sz="1200" dirty="0" smtClean="0"/>
              <a:t>　　　地域密着の女性経営者はどこに・・・</a:t>
            </a:r>
            <a:endParaRPr lang="en-US" altLang="ja-JP" sz="1200" dirty="0" smtClean="0"/>
          </a:p>
          <a:p>
            <a:r>
              <a:rPr lang="ja-JP" altLang="en-US" sz="1200" dirty="0"/>
              <a:t>　</a:t>
            </a:r>
            <a:r>
              <a:rPr lang="ja-JP" altLang="en-US" sz="1200" dirty="0" smtClean="0"/>
              <a:t>　　次期女性経営者を見つける</a:t>
            </a:r>
            <a:endParaRPr lang="en-US" altLang="ja-JP" sz="1200" dirty="0" smtClean="0"/>
          </a:p>
          <a:p>
            <a:r>
              <a:rPr lang="ja-JP" altLang="en-US" sz="1200" dirty="0"/>
              <a:t>　</a:t>
            </a:r>
            <a:r>
              <a:rPr lang="ja-JP" altLang="en-US" sz="1200" dirty="0" smtClean="0"/>
              <a:t>　　女性リーダーを探そう</a:t>
            </a:r>
            <a:endParaRPr lang="en-US" altLang="ja-JP" sz="1200" dirty="0" smtClean="0"/>
          </a:p>
          <a:p>
            <a:r>
              <a:rPr lang="ja-JP" altLang="en-US" sz="1200" dirty="0"/>
              <a:t>　</a:t>
            </a:r>
            <a:r>
              <a:rPr lang="ja-JP" altLang="en-US" sz="1200" dirty="0" smtClean="0"/>
              <a:t>　　至近距離にいる女性仲間</a:t>
            </a:r>
            <a:endParaRPr lang="en-US" altLang="ja-JP" sz="1200" dirty="0" smtClean="0"/>
          </a:p>
          <a:p>
            <a:r>
              <a:rPr lang="ja-JP" altLang="en-US" sz="1200" dirty="0"/>
              <a:t>　</a:t>
            </a:r>
            <a:r>
              <a:rPr kumimoji="1" lang="ja-JP" altLang="en-US" sz="1200" dirty="0" smtClean="0"/>
              <a:t>　</a:t>
            </a:r>
            <a:r>
              <a:rPr kumimoji="1" lang="en-US" altLang="ja-JP" sz="1200" dirty="0" smtClean="0"/>
              <a:t>2</a:t>
            </a:r>
            <a:r>
              <a:rPr kumimoji="1" lang="ja-JP" altLang="en-US" sz="1200" dirty="0" smtClean="0"/>
              <a:t>ハートで誘う</a:t>
            </a:r>
            <a:endParaRPr kumimoji="1" lang="en-US" altLang="ja-JP" sz="1200" dirty="0" smtClean="0"/>
          </a:p>
          <a:p>
            <a:r>
              <a:rPr lang="ja-JP" altLang="en-US" sz="1200" dirty="0"/>
              <a:t>　</a:t>
            </a:r>
            <a:r>
              <a:rPr lang="ja-JP" altLang="en-US" sz="1200" dirty="0" smtClean="0"/>
              <a:t>　　義理人情は通用しない</a:t>
            </a:r>
            <a:endParaRPr lang="en-US" altLang="ja-JP" sz="1200" dirty="0" smtClean="0"/>
          </a:p>
          <a:p>
            <a:r>
              <a:rPr lang="ja-JP" altLang="en-US" sz="1200" dirty="0"/>
              <a:t>　</a:t>
            </a:r>
            <a:r>
              <a:rPr lang="ja-JP" altLang="en-US" sz="1200" dirty="0" smtClean="0"/>
              <a:t>　　ロータリーのために誘うのか</a:t>
            </a:r>
            <a:endParaRPr lang="en-US" altLang="ja-JP" sz="1200" dirty="0" smtClean="0"/>
          </a:p>
          <a:p>
            <a:r>
              <a:rPr kumimoji="1" lang="ja-JP" altLang="en-US" sz="1200" dirty="0"/>
              <a:t>　</a:t>
            </a:r>
            <a:r>
              <a:rPr kumimoji="1" lang="ja-JP" altLang="en-US" sz="1200" dirty="0" smtClean="0"/>
              <a:t>　　</a:t>
            </a:r>
            <a:r>
              <a:rPr lang="ja-JP" altLang="en-US" sz="1200" dirty="0"/>
              <a:t>先方</a:t>
            </a:r>
            <a:r>
              <a:rPr kumimoji="1" lang="ja-JP" altLang="en-US" sz="1200" dirty="0" smtClean="0"/>
              <a:t>の人生充実のために勧める・・・</a:t>
            </a:r>
            <a:endParaRPr kumimoji="1" lang="en-US" altLang="ja-JP" sz="1200" dirty="0" smtClean="0"/>
          </a:p>
          <a:p>
            <a:r>
              <a:rPr lang="ja-JP" altLang="en-US" sz="1200" dirty="0"/>
              <a:t>　</a:t>
            </a:r>
            <a:r>
              <a:rPr lang="ja-JP" altLang="en-US" sz="1200" dirty="0" smtClean="0"/>
              <a:t>　　女性の人間関係を活かす</a:t>
            </a:r>
            <a:endParaRPr kumimoji="1" lang="en-US" altLang="ja-JP" sz="1200" dirty="0" smtClean="0"/>
          </a:p>
          <a:p>
            <a:r>
              <a:rPr lang="ja-JP" altLang="en-US" sz="1200" dirty="0"/>
              <a:t>　</a:t>
            </a:r>
            <a:r>
              <a:rPr lang="ja-JP" altLang="en-US" sz="1200" dirty="0" smtClean="0"/>
              <a:t>　　女性の口コミや人物評が有効</a:t>
            </a:r>
            <a:endParaRPr lang="en-US" altLang="ja-JP" sz="1200" dirty="0" smtClean="0"/>
          </a:p>
          <a:p>
            <a:r>
              <a:rPr kumimoji="1" lang="ja-JP" altLang="en-US" sz="1200" dirty="0"/>
              <a:t>　</a:t>
            </a:r>
            <a:r>
              <a:rPr kumimoji="1" lang="ja-JP" altLang="en-US" sz="1200" dirty="0" smtClean="0"/>
              <a:t>　　女性会員増強は楽しいこと</a:t>
            </a:r>
            <a:endParaRPr kumimoji="1" lang="en-US" altLang="ja-JP" sz="1200" dirty="0" smtClean="0"/>
          </a:p>
          <a:p>
            <a:r>
              <a:rPr lang="ja-JP" altLang="en-US" sz="1200" dirty="0"/>
              <a:t>　</a:t>
            </a:r>
            <a:endParaRPr lang="en-US" altLang="ja-JP" sz="1200" dirty="0" smtClean="0"/>
          </a:p>
          <a:p>
            <a:r>
              <a:rPr lang="ja-JP" altLang="en-US" sz="1200" dirty="0"/>
              <a:t>　</a:t>
            </a:r>
            <a:r>
              <a:rPr lang="ja-JP" altLang="en-US" sz="1200" dirty="0" smtClean="0"/>
              <a:t>戦術例</a:t>
            </a:r>
            <a:endParaRPr lang="en-US" altLang="ja-JP" sz="1200" dirty="0" smtClean="0"/>
          </a:p>
          <a:p>
            <a:r>
              <a:rPr lang="ja-JP" altLang="en-US" sz="1200" dirty="0" smtClean="0"/>
              <a:t>　　</a:t>
            </a:r>
            <a:r>
              <a:rPr kumimoji="1" lang="ja-JP" altLang="en-US" sz="1200" dirty="0" smtClean="0"/>
              <a:t>　奉仕活動の見える化</a:t>
            </a:r>
            <a:endParaRPr kumimoji="1" lang="en-US" altLang="ja-JP" sz="1200" dirty="0" smtClean="0"/>
          </a:p>
          <a:p>
            <a:r>
              <a:rPr lang="ja-JP" altLang="en-US" sz="1200" dirty="0" smtClean="0"/>
              <a:t>　　　ロータリー広報セミナーの開催</a:t>
            </a:r>
            <a:endParaRPr lang="en-US" altLang="ja-JP" sz="1200" dirty="0"/>
          </a:p>
          <a:p>
            <a:r>
              <a:rPr kumimoji="1" lang="ja-JP" altLang="en-US" sz="1200" dirty="0" smtClean="0"/>
              <a:t>　　　夫婦でロータリー！</a:t>
            </a:r>
            <a:endParaRPr kumimoji="1" lang="en-US" altLang="ja-JP" sz="1200" dirty="0" smtClean="0"/>
          </a:p>
          <a:p>
            <a:r>
              <a:rPr lang="ja-JP" altLang="en-US" sz="1200" dirty="0"/>
              <a:t>　</a:t>
            </a:r>
            <a:r>
              <a:rPr lang="ja-JP" altLang="en-US" sz="1200" dirty="0" smtClean="0"/>
              <a:t>　　家族（父</a:t>
            </a:r>
            <a:r>
              <a:rPr lang="en-US" altLang="ja-JP" sz="1200" dirty="0" smtClean="0"/>
              <a:t>+</a:t>
            </a:r>
            <a:r>
              <a:rPr lang="ja-JP" altLang="en-US" sz="1200" dirty="0" smtClean="0"/>
              <a:t>娘や孫）でロータリー！</a:t>
            </a:r>
            <a:endParaRPr lang="en-US" altLang="ja-JP" sz="1200" dirty="0" smtClean="0"/>
          </a:p>
          <a:p>
            <a:r>
              <a:rPr kumimoji="1" lang="ja-JP" altLang="en-US" sz="1200" dirty="0"/>
              <a:t>　</a:t>
            </a:r>
            <a:r>
              <a:rPr kumimoji="1" lang="ja-JP" altLang="en-US" sz="1200" dirty="0" smtClean="0"/>
              <a:t>　　二人（複数）で入会キャンペーン</a:t>
            </a:r>
            <a:endParaRPr kumimoji="1" lang="ja-JP" altLang="en-US" sz="1200" dirty="0"/>
          </a:p>
        </p:txBody>
      </p:sp>
      <p:cxnSp>
        <p:nvCxnSpPr>
          <p:cNvPr id="6" name="直線コネクタ 5"/>
          <p:cNvCxnSpPr/>
          <p:nvPr/>
        </p:nvCxnSpPr>
        <p:spPr>
          <a:xfrm>
            <a:off x="8994522" y="810900"/>
            <a:ext cx="0" cy="41870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713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26999" y="675221"/>
            <a:ext cx="6551828" cy="369332"/>
          </a:xfrm>
          <a:prstGeom prst="rect">
            <a:avLst/>
          </a:prstGeom>
          <a:noFill/>
        </p:spPr>
        <p:txBody>
          <a:bodyPr wrap="square" rtlCol="0">
            <a:spAutoFit/>
          </a:bodyPr>
          <a:lstStyle/>
          <a:p>
            <a:r>
              <a:rPr lang="ja-JP" altLang="en-US" dirty="0" smtClean="0"/>
              <a:t>■女性ロータリー会員比率</a:t>
            </a:r>
            <a:r>
              <a:rPr lang="en-US" altLang="ja-JP" dirty="0" smtClean="0"/>
              <a:t>+</a:t>
            </a:r>
            <a:r>
              <a:rPr lang="ja-JP" altLang="en-US" dirty="0" smtClean="0"/>
              <a:t>若年齢会員比率（</a:t>
            </a:r>
            <a:r>
              <a:rPr lang="en-US" altLang="ja-JP" dirty="0" smtClean="0"/>
              <a:t>2600</a:t>
            </a:r>
            <a:r>
              <a:rPr lang="ja-JP" altLang="en-US" dirty="0" smtClean="0"/>
              <a:t>地区・クラブ別）　</a:t>
            </a:r>
            <a:endParaRPr lang="en-US" altLang="ja-JP" dirty="0" smtClean="0"/>
          </a:p>
        </p:txBody>
      </p:sp>
      <p:cxnSp>
        <p:nvCxnSpPr>
          <p:cNvPr id="18" name="直線コネクタ 17"/>
          <p:cNvCxnSpPr/>
          <p:nvPr/>
        </p:nvCxnSpPr>
        <p:spPr>
          <a:xfrm flipV="1">
            <a:off x="127000" y="644375"/>
            <a:ext cx="11887200" cy="1020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8304" y="188843"/>
            <a:ext cx="1045896" cy="392948"/>
          </a:xfrm>
          <a:prstGeom prst="rect">
            <a:avLst/>
          </a:prstGeom>
        </p:spPr>
      </p:pic>
      <p:sp>
        <p:nvSpPr>
          <p:cNvPr id="22" name="テキスト ボックス 21"/>
          <p:cNvSpPr txBox="1"/>
          <p:nvPr/>
        </p:nvSpPr>
        <p:spPr>
          <a:xfrm>
            <a:off x="-8569" y="6642556"/>
            <a:ext cx="1850069" cy="215444"/>
          </a:xfrm>
          <a:prstGeom prst="rect">
            <a:avLst/>
          </a:prstGeom>
          <a:noFill/>
        </p:spPr>
        <p:txBody>
          <a:bodyPr wrap="square" rtlCol="0">
            <a:spAutoFit/>
          </a:bodyPr>
          <a:lstStyle/>
          <a:p>
            <a:r>
              <a:rPr lang="en-US" altLang="ja-JP" sz="800" dirty="0" smtClean="0"/>
              <a:t>Made By </a:t>
            </a:r>
            <a:r>
              <a:rPr kumimoji="1" lang="en-US" altLang="ja-JP" sz="800" dirty="0" smtClean="0"/>
              <a:t>KUNINORI</a:t>
            </a:r>
            <a:r>
              <a:rPr kumimoji="1" lang="ja-JP" altLang="en-US" sz="800" dirty="0" smtClean="0"/>
              <a:t> </a:t>
            </a:r>
            <a:r>
              <a:rPr kumimoji="1" lang="en-US" altLang="ja-JP" sz="800" dirty="0" smtClean="0"/>
              <a:t>SEKI(RID2600</a:t>
            </a:r>
            <a:r>
              <a:rPr lang="ja-JP" altLang="en-US" sz="800" dirty="0" smtClean="0"/>
              <a:t> </a:t>
            </a:r>
            <a:r>
              <a:rPr lang="en-US" altLang="ja-JP" sz="800" dirty="0" smtClean="0"/>
              <a:t>PDG)</a:t>
            </a:r>
          </a:p>
        </p:txBody>
      </p:sp>
      <p:sp>
        <p:nvSpPr>
          <p:cNvPr id="14" name="テキスト ボックス 13"/>
          <p:cNvSpPr txBox="1"/>
          <p:nvPr/>
        </p:nvSpPr>
        <p:spPr>
          <a:xfrm>
            <a:off x="361778" y="198099"/>
            <a:ext cx="595035" cy="369332"/>
          </a:xfrm>
          <a:prstGeom prst="rect">
            <a:avLst/>
          </a:prstGeom>
          <a:noFill/>
        </p:spPr>
        <p:txBody>
          <a:bodyPr wrap="none" rtlCol="0">
            <a:spAutoFit/>
          </a:bodyPr>
          <a:lstStyle/>
          <a:p>
            <a:r>
              <a:rPr kumimoji="1" lang="en-US" altLang="ja-JP" dirty="0" smtClean="0"/>
              <a:t>S-08</a:t>
            </a:r>
            <a:endParaRPr kumimoji="1" lang="ja-JP" altLang="en-US" dirty="0"/>
          </a:p>
        </p:txBody>
      </p:sp>
      <p:sp>
        <p:nvSpPr>
          <p:cNvPr id="9" name="テキスト ボックス 8"/>
          <p:cNvSpPr txBox="1"/>
          <p:nvPr/>
        </p:nvSpPr>
        <p:spPr>
          <a:xfrm>
            <a:off x="10453816" y="6511751"/>
            <a:ext cx="1559767" cy="26161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smtClean="0"/>
              <a:t>出典は</a:t>
            </a:r>
            <a:r>
              <a:rPr kumimoji="1" lang="en-US" altLang="ja-JP" sz="1100" dirty="0" smtClean="0"/>
              <a:t>2600</a:t>
            </a:r>
            <a:r>
              <a:rPr kumimoji="1" lang="ja-JP" altLang="en-US" sz="1100" dirty="0" smtClean="0"/>
              <a:t>地区データ</a:t>
            </a:r>
            <a:endParaRPr kumimoji="1" lang="ja-JP" altLang="en-US" sz="1100" dirty="0"/>
          </a:p>
        </p:txBody>
      </p:sp>
      <p:graphicFrame>
        <p:nvGraphicFramePr>
          <p:cNvPr id="16" name="表 15"/>
          <p:cNvGraphicFramePr>
            <a:graphicFrameLocks noGrp="1"/>
          </p:cNvGraphicFramePr>
          <p:nvPr>
            <p:extLst>
              <p:ext uri="{D42A27DB-BD31-4B8C-83A1-F6EECF244321}">
                <p14:modId xmlns:p14="http://schemas.microsoft.com/office/powerpoint/2010/main" val="2682556824"/>
              </p:ext>
            </p:extLst>
          </p:nvPr>
        </p:nvGraphicFramePr>
        <p:xfrm>
          <a:off x="426308" y="1065191"/>
          <a:ext cx="3849128" cy="5285950"/>
        </p:xfrm>
        <a:graphic>
          <a:graphicData uri="http://schemas.openxmlformats.org/drawingml/2006/table">
            <a:tbl>
              <a:tblPr>
                <a:tableStyleId>{5C22544A-7EE6-4342-B048-85BDC9FD1C3A}</a:tableStyleId>
              </a:tblPr>
              <a:tblGrid>
                <a:gridCol w="522877"/>
                <a:gridCol w="642571"/>
                <a:gridCol w="485078"/>
                <a:gridCol w="554376"/>
                <a:gridCol w="541775"/>
                <a:gridCol w="582896"/>
                <a:gridCol w="519555"/>
              </a:tblGrid>
              <a:tr h="151106">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グループ</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クラブ</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会員数</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女性会員数</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女性比率</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若年齢会員数</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若年齢比率</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r>
              <a:tr h="151106">
                <a:tc rowSpan="8">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東信第一</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千曲川</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18</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a:t>
                      </a: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5.55</a:t>
                      </a: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軽井沢</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2</a:t>
                      </a: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5.26</a:t>
                      </a: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小諸</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4</a:t>
                      </a: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12.90</a:t>
                      </a: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3.23</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小諸浅間</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南佐久</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12.5</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佐久</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2</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3.77</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4</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7.55</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佐久コスモス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7</a:t>
                      </a: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14.58</a:t>
                      </a: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2.08</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蓼科</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a:t>
                      </a: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7.69</a:t>
                      </a:r>
                    </a:p>
                  </a:txBody>
                  <a:tcPr marL="7620" marR="7620" marT="7620" marB="0" anchor="ctr">
                    <a:solidFill>
                      <a:srgbClr val="FECACF"/>
                    </a:solidFill>
                  </a:tcPr>
                </a:tc>
                <a:tc>
                  <a:txBody>
                    <a:bodyPr/>
                    <a:lstStyle/>
                    <a:p>
                      <a:pPr algn="r" fontAlgn="b"/>
                      <a:r>
                        <a:rPr lang="en-US" altLang="ja-JP" sz="700" b="0"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rowSpan="6">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東信第二</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丸子</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6</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16.21</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2</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5.41</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東御</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19</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26.31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5.26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上田</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3.51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1.75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上田東</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7.27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a:effectLst/>
                          <a:latin typeface="+mn-lt"/>
                          <a:ea typeface="ＭＳ Ｐ明朝" panose="02020600040205080304" pitchFamily="18" charset="-128"/>
                        </a:rPr>
                        <a:t>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1.82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上田西</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2.38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上田六文銭</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3.70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2</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3.70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rowSpan="7">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北信第一</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更埴</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4834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長野</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115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3.48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0.87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長野南</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8.11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2.70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長野西</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須坂</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11.11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須坂五岳</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3.85</a:t>
                      </a: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戸倉上山田</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rowSpan="4">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北信第二</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長野東</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60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1.67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長野北東</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9.62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rtl="0"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rtl="0"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長野北</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54</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2</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3.70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中野</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noFill/>
                  </a:tcPr>
                </a:tc>
                <a:tc>
                  <a:txBody>
                    <a:bodyPr/>
                    <a:lstStyle/>
                    <a:p>
                      <a:pPr algn="ctr"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合計</a:t>
                      </a: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gridSpan="4">
                  <a:txBody>
                    <a:bodyPr/>
                    <a:lstStyle/>
                    <a:p>
                      <a:pPr algn="r" fontAlgn="ctr"/>
                      <a:r>
                        <a:rPr lang="en-US" altLang="ja-JP" sz="700" b="1" u="none" strike="noStrike" dirty="0" smtClean="0">
                          <a:effectLst/>
                        </a:rPr>
                        <a:t>2021</a:t>
                      </a:r>
                      <a:r>
                        <a:rPr lang="ja-JP" altLang="en-US" sz="700" b="1" u="none" strike="noStrike" dirty="0" smtClean="0">
                          <a:effectLst/>
                        </a:rPr>
                        <a:t>年</a:t>
                      </a:r>
                      <a:r>
                        <a:rPr lang="en-US" altLang="ja-JP" sz="700" b="1" u="none" strike="noStrike" dirty="0" smtClean="0">
                          <a:effectLst/>
                        </a:rPr>
                        <a:t>2</a:t>
                      </a:r>
                      <a:r>
                        <a:rPr lang="ja-JP" altLang="en-US" sz="700" b="1" u="none" strike="noStrike" dirty="0" smtClean="0">
                          <a:effectLst/>
                        </a:rPr>
                        <a:t>月</a:t>
                      </a:r>
                      <a:r>
                        <a:rPr lang="en-US" altLang="ja-JP" sz="700" b="1" u="none" strike="noStrike" dirty="0" smtClean="0">
                          <a:effectLst/>
                        </a:rPr>
                        <a:t>28</a:t>
                      </a:r>
                      <a:r>
                        <a:rPr lang="ja-JP" altLang="en-US" sz="700" b="1" u="none" strike="noStrike" dirty="0" smtClean="0">
                          <a:effectLst/>
                        </a:rPr>
                        <a:t>日データ</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hMerge="1">
                  <a:txBody>
                    <a:bodyPr/>
                    <a:lstStyle/>
                    <a:p>
                      <a:endParaRPr kumimoji="1" lang="ja-JP" altLang="en-US"/>
                    </a:p>
                  </a:txBody>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grid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700" b="1" u="none" strike="noStrike" dirty="0" smtClean="0">
                          <a:effectLst/>
                        </a:rPr>
                        <a:t>2020</a:t>
                      </a:r>
                      <a:r>
                        <a:rPr lang="ja-JP" altLang="en-US" sz="700" b="1" u="none" strike="noStrike" dirty="0" smtClean="0">
                          <a:effectLst/>
                        </a:rPr>
                        <a:t>年</a:t>
                      </a:r>
                      <a:r>
                        <a:rPr lang="en-US" altLang="ja-JP" sz="700" b="1" u="none" strike="noStrike" dirty="0" smtClean="0">
                          <a:effectLst/>
                        </a:rPr>
                        <a:t>12</a:t>
                      </a:r>
                      <a:r>
                        <a:rPr lang="ja-JP" altLang="en-US" sz="700" b="1" u="none" strike="noStrike" dirty="0" smtClean="0">
                          <a:effectLst/>
                        </a:rPr>
                        <a:t>月</a:t>
                      </a:r>
                      <a:r>
                        <a:rPr lang="en-US" altLang="ja-JP" sz="700" b="1" u="none" strike="noStrike" dirty="0" smtClean="0">
                          <a:effectLst/>
                        </a:rPr>
                        <a:t>31</a:t>
                      </a:r>
                      <a:r>
                        <a:rPr lang="ja-JP" altLang="en-US" sz="700" b="1" u="none" strike="noStrike" dirty="0" smtClean="0">
                          <a:effectLst/>
                        </a:rPr>
                        <a:t>日データ</a:t>
                      </a:r>
                      <a:endParaRPr lang="ja-JP" altLang="en-US" sz="700" b="1" i="0" u="none" strike="noStrike" dirty="0" smtClean="0">
                        <a:solidFill>
                          <a:srgbClr val="000000"/>
                        </a:solidFill>
                        <a:effectLst/>
                        <a:latin typeface="ＭＳ Ｐゴシック" panose="020B0600070205080204" pitchFamily="50" charset="-128"/>
                        <a:ea typeface="+mn-ea"/>
                      </a:endParaRPr>
                    </a:p>
                  </a:txBody>
                  <a:tcPr marL="4984" marR="4984" marT="4984" marB="0" anchor="ctr">
                    <a:noFill/>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r>
            </a:tbl>
          </a:graphicData>
        </a:graphic>
      </p:graphicFrame>
      <p:sp>
        <p:nvSpPr>
          <p:cNvPr id="13" name="テキスト ボックス 12"/>
          <p:cNvSpPr txBox="1"/>
          <p:nvPr/>
        </p:nvSpPr>
        <p:spPr>
          <a:xfrm>
            <a:off x="4367802" y="131363"/>
            <a:ext cx="3456395" cy="523220"/>
          </a:xfrm>
          <a:prstGeom prst="rect">
            <a:avLst/>
          </a:prstGeom>
          <a:noFill/>
        </p:spPr>
        <p:txBody>
          <a:bodyPr wrap="none" rtlCol="0">
            <a:spAutoFit/>
          </a:bodyPr>
          <a:lstStyle/>
          <a:p>
            <a:r>
              <a:rPr lang="ja-JP" altLang="en-US" sz="2800" dirty="0" smtClean="0"/>
              <a:t>ロータリー女性会員</a:t>
            </a:r>
            <a:r>
              <a:rPr lang="en-US" altLang="ja-JP" sz="2800" dirty="0" smtClean="0"/>
              <a:t>-5</a:t>
            </a:r>
          </a:p>
        </p:txBody>
      </p:sp>
      <p:graphicFrame>
        <p:nvGraphicFramePr>
          <p:cNvPr id="19" name="表 18"/>
          <p:cNvGraphicFramePr>
            <a:graphicFrameLocks noGrp="1"/>
          </p:cNvGraphicFramePr>
          <p:nvPr>
            <p:extLst>
              <p:ext uri="{D42A27DB-BD31-4B8C-83A1-F6EECF244321}">
                <p14:modId xmlns:p14="http://schemas.microsoft.com/office/powerpoint/2010/main" val="1583285397"/>
              </p:ext>
            </p:extLst>
          </p:nvPr>
        </p:nvGraphicFramePr>
        <p:xfrm>
          <a:off x="4301560" y="1065191"/>
          <a:ext cx="3836773" cy="5286794"/>
        </p:xfrm>
        <a:graphic>
          <a:graphicData uri="http://schemas.openxmlformats.org/drawingml/2006/table">
            <a:tbl>
              <a:tblPr>
                <a:tableStyleId>{5C22544A-7EE6-4342-B048-85BDC9FD1C3A}</a:tableStyleId>
              </a:tblPr>
              <a:tblGrid>
                <a:gridCol w="512806"/>
                <a:gridCol w="648729"/>
                <a:gridCol w="488092"/>
                <a:gridCol w="556054"/>
                <a:gridCol w="537519"/>
                <a:gridCol w="586946"/>
                <a:gridCol w="506627"/>
              </a:tblGrid>
              <a:tr h="151950">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グループ</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クラブ</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会員数</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女性会員数</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女性比率</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若年齢会員</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若年齢比率</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r>
              <a:tr h="151106">
                <a:tc rowSpan="6">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中信第一</a:t>
                      </a: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あづみ野</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a:t>
                      </a:r>
                      <a:r>
                        <a:rPr lang="ja-JP" altLang="en-US" sz="700" b="1" i="0" u="none" strike="noStrike" dirty="0" smtClean="0">
                          <a:solidFill>
                            <a:srgbClr val="000000"/>
                          </a:solidFill>
                          <a:effectLst/>
                          <a:latin typeface="+mn-lt"/>
                          <a:ea typeface="ＭＳ Ｐゴシック" panose="020B0600070205080204" pitchFamily="50" charset="-128"/>
                        </a:rPr>
                        <a:t>　</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8.70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smtClean="0">
                          <a:effectLst/>
                          <a:latin typeface="+mn-lt"/>
                          <a:ea typeface="ＭＳ Ｐ明朝" panose="02020600040205080304" pitchFamily="18" charset="-128"/>
                        </a:rPr>
                        <a:t>2</a:t>
                      </a:r>
                      <a:endParaRPr lang="en-US" altLang="ja-JP" sz="700" b="1" i="0" u="none" strike="noStrike" dirty="0">
                        <a:effectLst/>
                        <a:latin typeface="+mn-lt"/>
                        <a:ea typeface="ＭＳ Ｐ明朝" panose="02020600040205080304" pitchFamily="18"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8.70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ct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白馬</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18.20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ct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松本</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59</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5.08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ct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松本東</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9.09</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ct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松本城</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15.00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ctr" fontAlgn="ctr"/>
                      <a:endParaRPr lang="en-US" altLang="ja-JP"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大町</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12.50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6.25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rowSpan="7">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中信第二</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木曽</a:t>
                      </a:r>
                      <a:endParaRPr lang="en-US" altLang="ja-JP"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19</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2</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10.53</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松本空港</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66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6</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9.09</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3</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4.55</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松本南</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2</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3.85</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松本西南</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2.77</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信州友愛</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24</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5</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20.83</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3</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12.5</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塩尻</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塩尻北</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11.11</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rowSpan="7">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諏訪</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茅野</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4</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7.27</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0.00</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富士見</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1</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5.88</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chemeClr val="tx1"/>
                          </a:solidFill>
                          <a:effectLst/>
                          <a:latin typeface="+mn-lt"/>
                          <a:ea typeface="ＭＳ Ｐゴシック" panose="020B0600070205080204" pitchFamily="50" charset="-128"/>
                        </a:rPr>
                        <a:t>5.88</a:t>
                      </a:r>
                      <a:endParaRPr lang="en-US" altLang="ja-JP" sz="700" b="1" i="0" u="none" strike="noStrike" dirty="0">
                        <a:solidFill>
                          <a:schemeClr val="tx1"/>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岡谷</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2.08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1</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2.08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岡谷エコー</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諏訪</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47</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4.26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smtClean="0">
                          <a:effectLst/>
                          <a:latin typeface="+mn-lt"/>
                          <a:ea typeface="ＭＳ Ｐ明朝" panose="02020600040205080304" pitchFamily="18" charset="-128"/>
                        </a:rPr>
                        <a:t>1</a:t>
                      </a:r>
                      <a:endParaRPr lang="en-US" altLang="ja-JP" sz="700" b="1" i="0" u="none" strike="noStrike" dirty="0">
                        <a:effectLst/>
                        <a:latin typeface="+mn-lt"/>
                        <a:ea typeface="ＭＳ Ｐ明朝" panose="02020600040205080304" pitchFamily="18"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2.13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諏訪湖</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38</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2.63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諏訪大社</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b"/>
                      <a:r>
                        <a:rPr lang="en-US" altLang="ja-JP" sz="700" b="1" i="0" u="none" strike="noStrike" dirty="0">
                          <a:effectLst/>
                          <a:latin typeface="+mn-lt"/>
                          <a:ea typeface="ＭＳ Ｐ明朝" panose="02020600040205080304" pitchFamily="18" charset="-128"/>
                        </a:rPr>
                        <a:t>0</a:t>
                      </a: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rowSpan="5">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上伊那</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伊那</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54</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5.55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1.85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4834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伊那中央</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4.35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駒ヶ根</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箕輪</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19</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10.53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5.26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辰野</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4.35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rowSpan="4">
                  <a:txBody>
                    <a:bodyPr/>
                    <a:lstStyle/>
                    <a:p>
                      <a:pPr algn="ctr"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下伊那</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飯田</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9.09</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3.03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飯田東</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19</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10.53</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5.26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飯田南</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66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6.06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vMerge="1">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r>
                        <a:rPr lang="ja-JP" altLang="en-US"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天竜川</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22</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4.55</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0.00</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ct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noFill/>
                  </a:tcPr>
                </a:tc>
                <a:tc>
                  <a:txBody>
                    <a:bodyPr/>
                    <a:lstStyle/>
                    <a:p>
                      <a:pPr algn="ctr"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合計</a:t>
                      </a: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1956</a:t>
                      </a: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110</a:t>
                      </a: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5.62</a:t>
                      </a: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37</a:t>
                      </a: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r>
                        <a:rPr lang="en-US" altLang="ja-JP" sz="700" b="1" i="0" u="none" strike="noStrike" dirty="0" smtClean="0">
                          <a:solidFill>
                            <a:srgbClr val="000000"/>
                          </a:solidFill>
                          <a:effectLst/>
                          <a:latin typeface="+mn-lt"/>
                          <a:ea typeface="ＭＳ Ｐゴシック" panose="020B0600070205080204" pitchFamily="50" charset="-128"/>
                        </a:rPr>
                        <a:t>1.89</a:t>
                      </a: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gridSpan="4">
                  <a:txBody>
                    <a:bodyPr/>
                    <a:lstStyle/>
                    <a:p>
                      <a:pPr algn="r" fontAlgn="ctr"/>
                      <a:r>
                        <a:rPr lang="en-US" altLang="ja-JP" sz="700" b="1" u="none" strike="noStrike" dirty="0" smtClean="0">
                          <a:effectLst/>
                        </a:rPr>
                        <a:t>2021</a:t>
                      </a:r>
                      <a:r>
                        <a:rPr lang="ja-JP" altLang="en-US" sz="700" b="1" u="none" strike="noStrike" dirty="0" smtClean="0">
                          <a:effectLst/>
                        </a:rPr>
                        <a:t>年</a:t>
                      </a:r>
                      <a:r>
                        <a:rPr lang="en-US" altLang="ja-JP" sz="700" b="1" u="none" strike="noStrike" dirty="0" smtClean="0">
                          <a:effectLst/>
                        </a:rPr>
                        <a:t>2</a:t>
                      </a:r>
                      <a:r>
                        <a:rPr lang="ja-JP" altLang="en-US" sz="700" b="1" u="none" strike="noStrike" dirty="0" smtClean="0">
                          <a:effectLst/>
                        </a:rPr>
                        <a:t>月</a:t>
                      </a:r>
                      <a:r>
                        <a:rPr lang="en-US" altLang="ja-JP" sz="700" b="1" u="none" strike="noStrike" dirty="0" smtClean="0">
                          <a:effectLst/>
                        </a:rPr>
                        <a:t>28</a:t>
                      </a:r>
                      <a:r>
                        <a:rPr lang="ja-JP" altLang="en-US" sz="700" b="1" u="none" strike="noStrike" dirty="0" smtClean="0">
                          <a:effectLst/>
                        </a:rPr>
                        <a:t>日データ</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hMerge="1">
                  <a:txBody>
                    <a:bodyPr/>
                    <a:lstStyle/>
                    <a:p>
                      <a:endParaRPr kumimoji="1" lang="ja-JP" altLang="en-US"/>
                    </a:p>
                  </a:txBody>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grid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700" b="1" u="none" strike="noStrike" dirty="0" smtClean="0">
                          <a:effectLst/>
                        </a:rPr>
                        <a:t>2020</a:t>
                      </a:r>
                      <a:r>
                        <a:rPr lang="ja-JP" altLang="en-US" sz="700" b="1" u="none" strike="noStrike" dirty="0" smtClean="0">
                          <a:effectLst/>
                        </a:rPr>
                        <a:t>年</a:t>
                      </a:r>
                      <a:r>
                        <a:rPr lang="en-US" altLang="ja-JP" sz="700" b="1" u="none" strike="noStrike" dirty="0" smtClean="0">
                          <a:effectLst/>
                        </a:rPr>
                        <a:t>12</a:t>
                      </a:r>
                      <a:r>
                        <a:rPr lang="ja-JP" altLang="en-US" sz="700" b="1" u="none" strike="noStrike" dirty="0" smtClean="0">
                          <a:effectLst/>
                        </a:rPr>
                        <a:t>月</a:t>
                      </a:r>
                      <a:r>
                        <a:rPr lang="en-US" altLang="ja-JP" sz="700" b="1" u="none" strike="noStrike" dirty="0" smtClean="0">
                          <a:effectLst/>
                        </a:rPr>
                        <a:t>31</a:t>
                      </a:r>
                      <a:r>
                        <a:rPr lang="ja-JP" altLang="en-US" sz="700" b="1" u="none" strike="noStrike" dirty="0" smtClean="0">
                          <a:effectLst/>
                        </a:rPr>
                        <a:t>日データ</a:t>
                      </a:r>
                      <a:endParaRPr lang="ja-JP" altLang="en-US" sz="700" b="1" i="0" u="none" strike="noStrike" dirty="0" smtClean="0">
                        <a:solidFill>
                          <a:srgbClr val="000000"/>
                        </a:solidFill>
                        <a:effectLst/>
                        <a:latin typeface="ＭＳ Ｐゴシック" panose="020B0600070205080204" pitchFamily="50" charset="-128"/>
                        <a:ea typeface="+mn-ea"/>
                      </a:endParaRPr>
                    </a:p>
                  </a:txBody>
                  <a:tcPr marL="4984" marR="4984" marT="4984" marB="0" anchor="ctr">
                    <a:noFill/>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764089584"/>
              </p:ext>
            </p:extLst>
          </p:nvPr>
        </p:nvGraphicFramePr>
        <p:xfrm>
          <a:off x="8164457" y="1065191"/>
          <a:ext cx="3849126" cy="5286794"/>
        </p:xfrm>
        <a:graphic>
          <a:graphicData uri="http://schemas.openxmlformats.org/drawingml/2006/table">
            <a:tbl>
              <a:tblPr>
                <a:tableStyleId>{5C22544A-7EE6-4342-B048-85BDC9FD1C3A}</a:tableStyleId>
              </a:tblPr>
              <a:tblGrid>
                <a:gridCol w="516919"/>
                <a:gridCol w="650795"/>
                <a:gridCol w="475735"/>
                <a:gridCol w="556054"/>
                <a:gridCol w="543697"/>
                <a:gridCol w="587177"/>
                <a:gridCol w="518749"/>
              </a:tblGrid>
              <a:tr h="151950">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グループ</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クラブ</a:t>
                      </a:r>
                      <a:endParaRPr lang="ja-JP" altLang="en-US"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会員数</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女性会員数</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女性比率</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若年齢会員数</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c>
                  <a:txBody>
                    <a:bodyPr/>
                    <a:lstStyle/>
                    <a:p>
                      <a:pPr algn="ctr" fontAlgn="ctr"/>
                      <a:r>
                        <a:rPr lang="ja-JP" altLang="en-US" sz="700" b="1" i="0" u="none" strike="noStrike" dirty="0" smtClean="0">
                          <a:solidFill>
                            <a:schemeClr val="bg1"/>
                          </a:solidFill>
                          <a:effectLst/>
                          <a:latin typeface="ＭＳ Ｐゴシック" panose="020B0600070205080204" pitchFamily="50" charset="-128"/>
                          <a:ea typeface="ＭＳ Ｐゴシック" panose="020B0600070205080204" pitchFamily="50" charset="-128"/>
                        </a:rPr>
                        <a:t>若年齢比率</a:t>
                      </a:r>
                      <a:endParaRPr lang="en-US" altLang="ja-JP" sz="7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tx1">
                        <a:lumMod val="85000"/>
                        <a:lumOff val="15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en-US" altLang="ja-JP"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en-US" altLang="ja-JP" sz="7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chemeClr val="bg1"/>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4834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60000"/>
                        <a:lumOff val="40000"/>
                      </a:schemeClr>
                    </a:solidFill>
                  </a:tcPr>
                </a:tc>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c>
                  <a:txBody>
                    <a:bodyPr/>
                    <a:lstStyle/>
                    <a:p>
                      <a:pPr algn="r" fontAlgn="ctr"/>
                      <a:endParaRPr lang="en-US" altLang="ja-JP"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40000"/>
                        <a:lumOff val="60000"/>
                      </a:schemeClr>
                    </a:solidFill>
                  </a:tcPr>
                </a:tc>
              </a:tr>
              <a:tr h="151106">
                <a:tc>
                  <a:txBody>
                    <a:bodyPr/>
                    <a:lstStyle/>
                    <a:p>
                      <a:pPr algn="l"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noFill/>
                  </a:tcPr>
                </a:tc>
                <a:tc>
                  <a:txBody>
                    <a:bodyPr/>
                    <a:lstStyle/>
                    <a:p>
                      <a:pPr algn="ctr" fontAlgn="ctr"/>
                      <a:r>
                        <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rPr>
                        <a:t>合計</a:t>
                      </a:r>
                    </a:p>
                  </a:txBody>
                  <a:tcPr marL="7620" marR="7620" marT="7620" marB="0" anchor="ctr">
                    <a:solidFill>
                      <a:schemeClr val="accent6">
                        <a:lumMod val="20000"/>
                        <a:lumOff val="80000"/>
                      </a:schemeClr>
                    </a:solidFill>
                  </a:tcPr>
                </a:tc>
                <a:tc>
                  <a:txBody>
                    <a:bodyPr/>
                    <a:lstStyle/>
                    <a:p>
                      <a:pPr algn="r" fontAlgn="ctr"/>
                      <a:endParaRPr lang="en-US" altLang="ja-JP" sz="700" b="1" i="0" u="none" strike="noStrike">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rgbClr val="FECACF"/>
                    </a:solidFill>
                  </a:tcPr>
                </a:tc>
                <a:tc>
                  <a:txBody>
                    <a:bodyPr/>
                    <a:lstStyle/>
                    <a:p>
                      <a:pPr algn="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c>
                  <a:txBody>
                    <a:bodyPr/>
                    <a:lstStyle/>
                    <a:p>
                      <a:pPr algn="r" fontAlgn="ctr"/>
                      <a:endParaRPr lang="ja-JP" altLang="en-US" sz="700" b="1" i="0" u="none" strike="noStrike" dirty="0">
                        <a:solidFill>
                          <a:srgbClr val="000000"/>
                        </a:solidFill>
                        <a:effectLst/>
                        <a:latin typeface="+mn-lt"/>
                        <a:ea typeface="ＭＳ Ｐゴシック" panose="020B0600070205080204" pitchFamily="50" charset="-128"/>
                      </a:endParaRPr>
                    </a:p>
                  </a:txBody>
                  <a:tcPr marL="7620" marR="7620" marT="7620" marB="0" anchor="ctr">
                    <a:solidFill>
                      <a:schemeClr val="accent6">
                        <a:lumMod val="20000"/>
                        <a:lumOff val="80000"/>
                      </a:schemeClr>
                    </a:solidFill>
                  </a:tcPr>
                </a:tc>
              </a:tr>
              <a:tr h="151106">
                <a:tc>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gridSpan="4">
                  <a:txBody>
                    <a:bodyPr/>
                    <a:lstStyle/>
                    <a:p>
                      <a:pPr algn="r" fontAlgn="ctr"/>
                      <a:r>
                        <a:rPr lang="en-US" altLang="ja-JP" sz="700" b="1" u="none" strike="noStrike" dirty="0" smtClean="0">
                          <a:effectLst/>
                        </a:rPr>
                        <a:t>2021</a:t>
                      </a:r>
                      <a:r>
                        <a:rPr lang="ja-JP" altLang="en-US" sz="700" b="1" u="none" strike="noStrike" dirty="0" smtClean="0">
                          <a:effectLst/>
                        </a:rPr>
                        <a:t>年</a:t>
                      </a:r>
                      <a:r>
                        <a:rPr lang="en-US" altLang="ja-JP" sz="700" b="1" u="none" strike="noStrike" dirty="0" smtClean="0">
                          <a:effectLst/>
                        </a:rPr>
                        <a:t>2</a:t>
                      </a:r>
                      <a:r>
                        <a:rPr lang="ja-JP" altLang="en-US" sz="700" b="1" u="none" strike="noStrike" dirty="0" smtClean="0">
                          <a:effectLst/>
                        </a:rPr>
                        <a:t>月</a:t>
                      </a:r>
                      <a:r>
                        <a:rPr lang="en-US" altLang="ja-JP" sz="700" b="1" u="none" strike="noStrike" dirty="0" smtClean="0">
                          <a:effectLst/>
                        </a:rPr>
                        <a:t>28</a:t>
                      </a:r>
                      <a:r>
                        <a:rPr lang="ja-JP" altLang="en-US" sz="700" b="1" u="none" strike="noStrike" dirty="0" smtClean="0">
                          <a:effectLst/>
                        </a:rPr>
                        <a:t>日データ</a:t>
                      </a: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hMerge="1">
                  <a:txBody>
                    <a:bodyPr/>
                    <a:lstStyle/>
                    <a:p>
                      <a:endParaRPr kumimoji="1" lang="ja-JP" altLang="en-US"/>
                    </a:p>
                  </a:txBody>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c grid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700" b="1" u="none" strike="noStrike" dirty="0" smtClean="0">
                          <a:effectLst/>
                        </a:rPr>
                        <a:t>2020</a:t>
                      </a:r>
                      <a:r>
                        <a:rPr lang="ja-JP" altLang="en-US" sz="700" b="1" u="none" strike="noStrike" dirty="0" smtClean="0">
                          <a:effectLst/>
                        </a:rPr>
                        <a:t>年</a:t>
                      </a:r>
                      <a:r>
                        <a:rPr lang="en-US" altLang="ja-JP" sz="700" b="1" u="none" strike="noStrike" dirty="0" smtClean="0">
                          <a:effectLst/>
                        </a:rPr>
                        <a:t>12</a:t>
                      </a:r>
                      <a:r>
                        <a:rPr lang="ja-JP" altLang="en-US" sz="700" b="1" u="none" strike="noStrike" dirty="0" smtClean="0">
                          <a:effectLst/>
                        </a:rPr>
                        <a:t>月</a:t>
                      </a:r>
                      <a:r>
                        <a:rPr lang="en-US" altLang="ja-JP" sz="700" b="1" u="none" strike="noStrike" dirty="0" smtClean="0">
                          <a:effectLst/>
                        </a:rPr>
                        <a:t>31</a:t>
                      </a:r>
                      <a:r>
                        <a:rPr lang="ja-JP" altLang="en-US" sz="700" b="1" u="none" strike="noStrike" dirty="0" smtClean="0">
                          <a:effectLst/>
                        </a:rPr>
                        <a:t>日データ</a:t>
                      </a:r>
                      <a:endParaRPr lang="ja-JP" altLang="en-US" sz="700" b="1" i="0" u="none" strike="noStrike" dirty="0" smtClean="0">
                        <a:solidFill>
                          <a:srgbClr val="000000"/>
                        </a:solidFill>
                        <a:effectLst/>
                        <a:latin typeface="ＭＳ Ｐゴシック" panose="020B0600070205080204" pitchFamily="50" charset="-128"/>
                        <a:ea typeface="+mn-ea"/>
                      </a:endParaRPr>
                    </a:p>
                  </a:txBody>
                  <a:tcPr marL="4984" marR="4984" marT="4984" marB="0" anchor="ctr">
                    <a:noFill/>
                  </a:tcPr>
                </a:tc>
                <a:tc hMerge="1">
                  <a:txBody>
                    <a:bodyPr/>
                    <a:lstStyle/>
                    <a:p>
                      <a:pPr algn="r" fontAlgn="ctr"/>
                      <a:endParaRPr lang="ja-JP" altLang="en-US" sz="7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984" marR="4984" marT="4984" marB="0" anchor="ctr">
                    <a:noFill/>
                  </a:tcPr>
                </a:tc>
              </a:tr>
            </a:tbl>
          </a:graphicData>
        </a:graphic>
      </p:graphicFrame>
      <p:sp>
        <p:nvSpPr>
          <p:cNvPr id="4" name="テキスト ボックス 3"/>
          <p:cNvSpPr txBox="1"/>
          <p:nvPr/>
        </p:nvSpPr>
        <p:spPr>
          <a:xfrm>
            <a:off x="6678827" y="829109"/>
            <a:ext cx="2329484" cy="230832"/>
          </a:xfrm>
          <a:prstGeom prst="rect">
            <a:avLst/>
          </a:prstGeom>
          <a:noFill/>
        </p:spPr>
        <p:txBody>
          <a:bodyPr wrap="none" rtlCol="0">
            <a:spAutoFit/>
          </a:bodyPr>
          <a:lstStyle/>
          <a:p>
            <a:r>
              <a:rPr kumimoji="1" lang="en-US" altLang="ja-JP" sz="900" b="1" dirty="0" smtClean="0"/>
              <a:t>※</a:t>
            </a:r>
            <a:r>
              <a:rPr kumimoji="1" lang="ja-JP" altLang="en-US" sz="900" b="1" dirty="0" smtClean="0"/>
              <a:t>若年齢は</a:t>
            </a:r>
            <a:r>
              <a:rPr kumimoji="1" lang="en-US" altLang="ja-JP" sz="900" b="1" dirty="0" smtClean="0"/>
              <a:t>40</a:t>
            </a:r>
            <a:r>
              <a:rPr kumimoji="1" lang="ja-JP" altLang="en-US" sz="900" b="1" dirty="0" smtClean="0"/>
              <a:t>歳以下→地区独自集計データ</a:t>
            </a:r>
            <a:endParaRPr kumimoji="1" lang="ja-JP" altLang="en-US" sz="900" b="1" dirty="0"/>
          </a:p>
        </p:txBody>
      </p:sp>
      <p:sp>
        <p:nvSpPr>
          <p:cNvPr id="2" name="テキスト ボックス 1"/>
          <p:cNvSpPr txBox="1"/>
          <p:nvPr/>
        </p:nvSpPr>
        <p:spPr>
          <a:xfrm>
            <a:off x="1030029" y="262168"/>
            <a:ext cx="3337773" cy="261610"/>
          </a:xfrm>
          <a:prstGeom prst="rect">
            <a:avLst/>
          </a:prstGeom>
          <a:noFill/>
        </p:spPr>
        <p:txBody>
          <a:bodyPr wrap="none" rtlCol="0">
            <a:spAutoFit/>
          </a:bodyPr>
          <a:lstStyle/>
          <a:p>
            <a:r>
              <a:rPr kumimoji="1" lang="ja-JP" altLang="en-US" sz="1100" dirty="0" smtClean="0">
                <a:solidFill>
                  <a:srgbClr val="FF0000"/>
                </a:solidFill>
              </a:rPr>
              <a:t>各地区の構成に合わせて書き換えて使用してください</a:t>
            </a:r>
            <a:endParaRPr kumimoji="1" lang="ja-JP" altLang="en-US" sz="1100" dirty="0">
              <a:solidFill>
                <a:srgbClr val="FF0000"/>
              </a:solidFill>
            </a:endParaRPr>
          </a:p>
        </p:txBody>
      </p:sp>
    </p:spTree>
    <p:extLst>
      <p:ext uri="{BB962C8B-B14F-4D97-AF65-F5344CB8AC3E}">
        <p14:creationId xmlns:p14="http://schemas.microsoft.com/office/powerpoint/2010/main" val="587519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6995</TotalTime>
  <Words>7188</Words>
  <Application>Microsoft Office PowerPoint</Application>
  <PresentationFormat>ワイド画面</PresentationFormat>
  <Paragraphs>2301</Paragraphs>
  <Slides>10</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ＭＳ Ｐ明朝</vt:lpstr>
      <vt:lpstr>Arial</vt:lpstr>
      <vt:lpstr>Calibri</vt:lpstr>
      <vt:lpstr>Calibri Light</vt:lpstr>
      <vt:lpstr>Impact</vt:lpstr>
      <vt:lpstr>Office テーマ</vt:lpstr>
      <vt:lpstr>APRIL 2021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いつ行動するの?　・・・　今でしょ!!!  　 だれが行動するの?　・・・　“自分”でしょ!!!  結果に COMMIT しよう～～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285</cp:revision>
  <cp:lastPrinted>2021-04-07T08:21:29Z</cp:lastPrinted>
  <dcterms:created xsi:type="dcterms:W3CDTF">2021-03-15T01:28:46Z</dcterms:created>
  <dcterms:modified xsi:type="dcterms:W3CDTF">2021-04-07T08:26:20Z</dcterms:modified>
</cp:coreProperties>
</file>