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9" r:id="rId3"/>
    <p:sldId id="277" r:id="rId4"/>
    <p:sldId id="278" r:id="rId5"/>
    <p:sldId id="257" r:id="rId6"/>
    <p:sldId id="273" r:id="rId7"/>
    <p:sldId id="272" r:id="rId8"/>
    <p:sldId id="274" r:id="rId9"/>
    <p:sldId id="260" r:id="rId10"/>
    <p:sldId id="261" r:id="rId11"/>
    <p:sldId id="271" r:id="rId12"/>
    <p:sldId id="262" r:id="rId13"/>
    <p:sldId id="263" r:id="rId14"/>
    <p:sldId id="264" r:id="rId15"/>
    <p:sldId id="265" r:id="rId16"/>
    <p:sldId id="266" r:id="rId17"/>
    <p:sldId id="267" r:id="rId18"/>
    <p:sldId id="268" r:id="rId19"/>
    <p:sldId id="269" r:id="rId20"/>
    <p:sldId id="270" r:id="rId21"/>
    <p:sldId id="275" r:id="rId22"/>
    <p:sldId id="276" r:id="rId23"/>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5" d="100"/>
          <a:sy n="115" d="100"/>
        </p:scale>
        <p:origin x="138"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3/8/2021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A54C80-263E-416B-A8E0-580EDEADCBDC}" type="datetimeFigureOut">
              <a:rPr lang="en-US" dirty="0"/>
              <a:t>3/8/2021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3/8/2021</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3/8/2021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dn2.webdamdb.com/md_MbOY02cKIAB0.mp4?1614707174"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D80BD4-B9E7-4269-921A-C9407F9B9774}"/>
              </a:ext>
            </a:extLst>
          </p:cNvPr>
          <p:cNvSpPr>
            <a:spLocks noGrp="1"/>
          </p:cNvSpPr>
          <p:nvPr>
            <p:ph type="ctrTitle"/>
          </p:nvPr>
        </p:nvSpPr>
        <p:spPr/>
        <p:txBody>
          <a:bodyPr/>
          <a:lstStyle/>
          <a:p>
            <a:r>
              <a:rPr kumimoji="1" lang="ja-JP" altLang="en-US" dirty="0">
                <a:solidFill>
                  <a:schemeClr val="tx1"/>
                </a:solidFill>
              </a:rPr>
              <a:t>地区チーム研修セミナー</a:t>
            </a:r>
          </a:p>
        </p:txBody>
      </p:sp>
      <p:sp>
        <p:nvSpPr>
          <p:cNvPr id="3" name="字幕 2">
            <a:extLst>
              <a:ext uri="{FF2B5EF4-FFF2-40B4-BE49-F238E27FC236}">
                <a16:creationId xmlns:a16="http://schemas.microsoft.com/office/drawing/2014/main" id="{05CA207D-7C29-4B2B-AA51-B727FC8CCB28}"/>
              </a:ext>
            </a:extLst>
          </p:cNvPr>
          <p:cNvSpPr>
            <a:spLocks noGrp="1"/>
          </p:cNvSpPr>
          <p:nvPr>
            <p:ph type="subTitle" idx="1"/>
          </p:nvPr>
        </p:nvSpPr>
        <p:spPr/>
        <p:txBody>
          <a:bodyPr>
            <a:noAutofit/>
          </a:bodyPr>
          <a:lstStyle/>
          <a:p>
            <a:r>
              <a:rPr kumimoji="1" lang="en-US" altLang="ja-JP" sz="4000" dirty="0"/>
              <a:t>2021.3.6</a:t>
            </a:r>
          </a:p>
          <a:p>
            <a:r>
              <a:rPr lang="ja-JP" altLang="en-US" sz="4000" dirty="0"/>
              <a:t>三井ガーデンホテル千葉</a:t>
            </a:r>
            <a:endParaRPr lang="en-US" altLang="ja-JP" sz="4000" dirty="0"/>
          </a:p>
          <a:p>
            <a:r>
              <a:rPr kumimoji="1" lang="en-US" altLang="ja-JP" sz="4000" dirty="0"/>
              <a:t>13</a:t>
            </a:r>
            <a:r>
              <a:rPr kumimoji="1" lang="ja-JP" altLang="en-US" sz="4000" dirty="0"/>
              <a:t>：</a:t>
            </a:r>
            <a:r>
              <a:rPr kumimoji="1" lang="en-US" altLang="ja-JP" sz="4000" dirty="0"/>
              <a:t>00</a:t>
            </a:r>
            <a:r>
              <a:rPr kumimoji="1" lang="ja-JP" altLang="en-US" sz="4000" dirty="0"/>
              <a:t>～、</a:t>
            </a:r>
            <a:r>
              <a:rPr kumimoji="1" lang="en-US" altLang="ja-JP" sz="4000" dirty="0"/>
              <a:t>15</a:t>
            </a:r>
            <a:r>
              <a:rPr kumimoji="1" lang="ja-JP" altLang="en-US" sz="4000" dirty="0"/>
              <a:t>：</a:t>
            </a:r>
            <a:r>
              <a:rPr kumimoji="1" lang="en-US" altLang="ja-JP" sz="4000" dirty="0"/>
              <a:t>30</a:t>
            </a:r>
            <a:r>
              <a:rPr kumimoji="1" lang="ja-JP" altLang="en-US" sz="4000" dirty="0"/>
              <a:t>～</a:t>
            </a:r>
          </a:p>
        </p:txBody>
      </p:sp>
      <p:pic>
        <p:nvPicPr>
          <p:cNvPr id="4" name="図 3">
            <a:extLst>
              <a:ext uri="{FF2B5EF4-FFF2-40B4-BE49-F238E27FC236}">
                <a16:creationId xmlns:a16="http://schemas.microsoft.com/office/drawing/2014/main" id="{68CD7BBF-B596-4175-9E49-BD0E23DF4F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7137" y="532738"/>
            <a:ext cx="3407827" cy="1950720"/>
          </a:xfrm>
          <a:prstGeom prst="rect">
            <a:avLst/>
          </a:prstGeom>
        </p:spPr>
      </p:pic>
    </p:spTree>
    <p:extLst>
      <p:ext uri="{BB962C8B-B14F-4D97-AF65-F5344CB8AC3E}">
        <p14:creationId xmlns:p14="http://schemas.microsoft.com/office/powerpoint/2010/main" val="2433402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3">
            <a:extLst>
              <a:ext uri="{FF2B5EF4-FFF2-40B4-BE49-F238E27FC236}">
                <a16:creationId xmlns:a16="http://schemas.microsoft.com/office/drawing/2014/main" id="{6FA61AA4-AD23-4643-98FF-68149F7433CD}"/>
              </a:ext>
            </a:extLst>
          </p:cNvPr>
          <p:cNvSpPr>
            <a:spLocks noGrp="1"/>
          </p:cNvSpPr>
          <p:nvPr>
            <p:ph type="body" idx="1"/>
          </p:nvPr>
        </p:nvSpPr>
        <p:spPr>
          <a:xfrm>
            <a:off x="677334" y="693019"/>
            <a:ext cx="10786353" cy="5621154"/>
          </a:xfrm>
        </p:spPr>
        <p:txBody>
          <a:bodyPr>
            <a:normAutofit fontScale="77500" lnSpcReduction="20000"/>
          </a:bodyPr>
          <a:lstStyle/>
          <a:p>
            <a:r>
              <a:rPr kumimoji="1" lang="ja-JP" altLang="en-US" sz="4000" b="1" dirty="0"/>
              <a:t>時代は変革期を過ぎ、</a:t>
            </a:r>
            <a:endParaRPr kumimoji="1" lang="en-US" altLang="ja-JP" sz="4000" b="1" dirty="0"/>
          </a:p>
          <a:p>
            <a:r>
              <a:rPr lang="ja-JP" altLang="en-US" sz="4000" b="1" dirty="0"/>
              <a:t>　　　　</a:t>
            </a:r>
            <a:r>
              <a:rPr kumimoji="1" lang="ja-JP" altLang="en-US" sz="4000" b="1" dirty="0"/>
              <a:t>既に新しい時代へ突入しております。</a:t>
            </a:r>
            <a:endParaRPr kumimoji="1" lang="en-US" altLang="ja-JP" sz="4000" b="1" dirty="0"/>
          </a:p>
          <a:p>
            <a:endParaRPr kumimoji="1" lang="en-US" altLang="ja-JP" sz="2800" b="1" dirty="0"/>
          </a:p>
          <a:p>
            <a:r>
              <a:rPr lang="ja-JP" altLang="en-US" b="1" dirty="0"/>
              <a:t>　</a:t>
            </a:r>
            <a:r>
              <a:rPr lang="ja-JP" altLang="en-US" sz="4000" b="1" dirty="0"/>
              <a:t>ロータリーも新しい変化に</a:t>
            </a:r>
            <a:endParaRPr lang="en-US" altLang="ja-JP" sz="4000" b="1" dirty="0"/>
          </a:p>
          <a:p>
            <a:r>
              <a:rPr lang="ja-JP" altLang="en-US" sz="4000" b="1" dirty="0"/>
              <a:t>　　　　　　　対応していかなければなりません。</a:t>
            </a:r>
            <a:endParaRPr lang="en-US" altLang="ja-JP" sz="4000" b="1" dirty="0"/>
          </a:p>
          <a:p>
            <a:endParaRPr lang="en-US" altLang="ja-JP" sz="2400" b="1" dirty="0"/>
          </a:p>
          <a:p>
            <a:r>
              <a:rPr kumimoji="1" lang="ja-JP" altLang="en-US" b="1" dirty="0"/>
              <a:t>　　</a:t>
            </a:r>
            <a:r>
              <a:rPr kumimoji="1" lang="ja-JP" altLang="en-US" sz="4300" b="1" dirty="0"/>
              <a:t>時代の先を進まなければなりません。</a:t>
            </a:r>
            <a:endParaRPr kumimoji="1" lang="en-US" altLang="ja-JP" sz="4300" b="1" dirty="0"/>
          </a:p>
          <a:p>
            <a:endParaRPr kumimoji="1" lang="en-US" altLang="ja-JP" sz="2400" b="1" dirty="0"/>
          </a:p>
          <a:p>
            <a:r>
              <a:rPr lang="ja-JP" altLang="en-US" b="1" dirty="0"/>
              <a:t>　　　　</a:t>
            </a:r>
            <a:r>
              <a:rPr lang="ja-JP" altLang="en-US" sz="4300" b="1" dirty="0"/>
              <a:t>次の世代に夢を繋いでいくのは</a:t>
            </a:r>
            <a:endParaRPr lang="en-US" altLang="ja-JP" sz="4300" b="1" dirty="0"/>
          </a:p>
          <a:p>
            <a:r>
              <a:rPr lang="ja-JP" altLang="en-US" sz="4300" b="1" dirty="0"/>
              <a:t>　　　　　　“Ｍｏｖｅｒ‘Ｓ（変革者）”</a:t>
            </a:r>
            <a:endParaRPr lang="en-US" altLang="ja-JP" sz="4300" b="1" dirty="0"/>
          </a:p>
          <a:p>
            <a:r>
              <a:rPr lang="ja-JP" altLang="en-US" sz="4300" b="1" dirty="0"/>
              <a:t>　　　　　　　　　　　　　　である私達なのです！</a:t>
            </a:r>
            <a:endParaRPr kumimoji="1" lang="ja-JP" altLang="en-US" sz="4300" b="1" dirty="0"/>
          </a:p>
          <a:p>
            <a:endParaRPr kumimoji="1" lang="ja-JP" altLang="en-US" dirty="0"/>
          </a:p>
        </p:txBody>
      </p:sp>
    </p:spTree>
    <p:extLst>
      <p:ext uri="{BB962C8B-B14F-4D97-AF65-F5344CB8AC3E}">
        <p14:creationId xmlns:p14="http://schemas.microsoft.com/office/powerpoint/2010/main" val="2299346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3">
            <a:extLst>
              <a:ext uri="{FF2B5EF4-FFF2-40B4-BE49-F238E27FC236}">
                <a16:creationId xmlns:a16="http://schemas.microsoft.com/office/drawing/2014/main" id="{6FA61AA4-AD23-4643-98FF-68149F7433CD}"/>
              </a:ext>
            </a:extLst>
          </p:cNvPr>
          <p:cNvSpPr>
            <a:spLocks noGrp="1"/>
          </p:cNvSpPr>
          <p:nvPr>
            <p:ph type="body" idx="1"/>
          </p:nvPr>
        </p:nvSpPr>
        <p:spPr>
          <a:xfrm>
            <a:off x="702823" y="731520"/>
            <a:ext cx="10786353" cy="5582653"/>
          </a:xfrm>
        </p:spPr>
        <p:txBody>
          <a:bodyPr>
            <a:normAutofit/>
          </a:bodyPr>
          <a:lstStyle/>
          <a:p>
            <a:r>
              <a:rPr kumimoji="1" lang="en-US" altLang="ja-JP" sz="4300" b="1" dirty="0"/>
              <a:t>1.</a:t>
            </a:r>
            <a:r>
              <a:rPr kumimoji="1" lang="ja-JP" altLang="en-US" sz="4300" b="1" dirty="0"/>
              <a:t>ロータリー職業奉仕だ！</a:t>
            </a:r>
            <a:endParaRPr kumimoji="1" lang="en-US" altLang="ja-JP" sz="4300" b="1" dirty="0"/>
          </a:p>
          <a:p>
            <a:r>
              <a:rPr lang="en-US" altLang="ja-JP" sz="4300" b="1" dirty="0"/>
              <a:t>2.</a:t>
            </a:r>
            <a:r>
              <a:rPr lang="ja-JP" altLang="en-US" sz="4300" b="1" dirty="0"/>
              <a:t>今はＴＡＫＥ・ＡＣＴＩＯＮの時代</a:t>
            </a:r>
            <a:endParaRPr lang="en-US" altLang="ja-JP" sz="4300" b="1" dirty="0"/>
          </a:p>
          <a:p>
            <a:r>
              <a:rPr lang="en-US" altLang="ja-JP" sz="4300" b="1" dirty="0"/>
              <a:t>3.</a:t>
            </a:r>
            <a:r>
              <a:rPr lang="ja-JP" altLang="en-US" sz="4300" b="1" dirty="0"/>
              <a:t>若いメンバーには職業奉仕を伝え</a:t>
            </a:r>
            <a:endParaRPr lang="en-US" altLang="ja-JP" sz="4300" b="1" dirty="0"/>
          </a:p>
          <a:p>
            <a:r>
              <a:rPr lang="en-US" altLang="ja-JP" sz="4300" b="1" dirty="0"/>
              <a:t>4.</a:t>
            </a:r>
            <a:r>
              <a:rPr lang="ja-JP" altLang="en-US" sz="4300" b="1" dirty="0"/>
              <a:t>ベテランメンバーにはＴＡＫＥ</a:t>
            </a:r>
            <a:endParaRPr lang="en-US" altLang="ja-JP" sz="4300" b="1" dirty="0"/>
          </a:p>
          <a:p>
            <a:r>
              <a:rPr lang="ja-JP" altLang="en-US" sz="4300" b="1" dirty="0"/>
              <a:t>　　　　ＡＣＴＩＯＮを理解してもらう</a:t>
            </a:r>
            <a:endParaRPr lang="en-US" altLang="ja-JP" sz="4300" b="1" dirty="0"/>
          </a:p>
          <a:p>
            <a:r>
              <a:rPr lang="en-US" altLang="ja-JP" sz="4300" b="1" dirty="0"/>
              <a:t>5.</a:t>
            </a:r>
            <a:r>
              <a:rPr lang="ja-JP" altLang="en-US" sz="4300" b="1" dirty="0"/>
              <a:t>これが私達、地区委員の役目</a:t>
            </a:r>
            <a:endParaRPr lang="en-US" altLang="ja-JP" sz="4300" b="1" dirty="0"/>
          </a:p>
          <a:p>
            <a:endParaRPr kumimoji="1" lang="ja-JP" altLang="en-US" sz="4300" b="1" dirty="0"/>
          </a:p>
          <a:p>
            <a:endParaRPr kumimoji="1" lang="ja-JP" altLang="en-US" dirty="0"/>
          </a:p>
        </p:txBody>
      </p:sp>
    </p:spTree>
    <p:extLst>
      <p:ext uri="{BB962C8B-B14F-4D97-AF65-F5344CB8AC3E}">
        <p14:creationId xmlns:p14="http://schemas.microsoft.com/office/powerpoint/2010/main" val="3214149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200C3C-471E-439B-886B-E56F359FCFF4}"/>
              </a:ext>
            </a:extLst>
          </p:cNvPr>
          <p:cNvSpPr>
            <a:spLocks noGrp="1"/>
          </p:cNvSpPr>
          <p:nvPr>
            <p:ph type="ctrTitle"/>
          </p:nvPr>
        </p:nvSpPr>
        <p:spPr>
          <a:xfrm>
            <a:off x="1507067" y="874643"/>
            <a:ext cx="7766936" cy="1820432"/>
          </a:xfrm>
        </p:spPr>
        <p:txBody>
          <a:bodyPr/>
          <a:lstStyle/>
          <a:p>
            <a:pPr algn="l"/>
            <a:r>
              <a:rPr kumimoji="1" lang="ja-JP" altLang="en-US" sz="4800" b="1" dirty="0">
                <a:solidFill>
                  <a:schemeClr val="tx1"/>
                </a:solidFill>
              </a:rPr>
              <a:t>ロータリーのビジョン声明</a:t>
            </a:r>
            <a:br>
              <a:rPr kumimoji="1" lang="ja-JP" altLang="en-US" dirty="0"/>
            </a:br>
            <a:endParaRPr kumimoji="1" lang="ja-JP" altLang="en-US" dirty="0">
              <a:solidFill>
                <a:schemeClr val="tx1"/>
              </a:solidFill>
            </a:endParaRPr>
          </a:p>
        </p:txBody>
      </p:sp>
      <p:sp>
        <p:nvSpPr>
          <p:cNvPr id="3" name="字幕 2">
            <a:extLst>
              <a:ext uri="{FF2B5EF4-FFF2-40B4-BE49-F238E27FC236}">
                <a16:creationId xmlns:a16="http://schemas.microsoft.com/office/drawing/2014/main" id="{CDC71908-CC18-4A46-8EEB-A349BF2A0398}"/>
              </a:ext>
            </a:extLst>
          </p:cNvPr>
          <p:cNvSpPr>
            <a:spLocks noGrp="1"/>
          </p:cNvSpPr>
          <p:nvPr>
            <p:ph type="subTitle" idx="1"/>
          </p:nvPr>
        </p:nvSpPr>
        <p:spPr>
          <a:xfrm>
            <a:off x="826936" y="2019631"/>
            <a:ext cx="9644931" cy="4206240"/>
          </a:xfrm>
        </p:spPr>
        <p:txBody>
          <a:bodyPr>
            <a:noAutofit/>
          </a:bodyPr>
          <a:lstStyle/>
          <a:p>
            <a:pPr algn="l"/>
            <a:endParaRPr kumimoji="1" lang="en-US" altLang="ja-JP" sz="4000" dirty="0">
              <a:solidFill>
                <a:srgbClr val="FF0000"/>
              </a:solidFill>
            </a:endParaRPr>
          </a:p>
          <a:p>
            <a:pPr algn="l"/>
            <a:r>
              <a:rPr kumimoji="1" lang="ja-JP" altLang="en-US" sz="4000" dirty="0">
                <a:solidFill>
                  <a:srgbClr val="FF0000"/>
                </a:solidFill>
              </a:rPr>
              <a:t>私たちロータリアンは世界で、地域社会で、そして自 分 自 身 の 中 で 、持 続 可 能 な 良 い 変 化 を 生 む た め に 、人 々 が手を取り合って行動する世界を目指します。</a:t>
            </a:r>
          </a:p>
        </p:txBody>
      </p:sp>
    </p:spTree>
    <p:extLst>
      <p:ext uri="{BB962C8B-B14F-4D97-AF65-F5344CB8AC3E}">
        <p14:creationId xmlns:p14="http://schemas.microsoft.com/office/powerpoint/2010/main" val="2284639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BEEE47-CCF6-4C7D-BDE4-862EC378F717}"/>
              </a:ext>
            </a:extLst>
          </p:cNvPr>
          <p:cNvSpPr>
            <a:spLocks noGrp="1"/>
          </p:cNvSpPr>
          <p:nvPr>
            <p:ph type="title"/>
          </p:nvPr>
        </p:nvSpPr>
        <p:spPr/>
        <p:txBody>
          <a:bodyPr/>
          <a:lstStyle/>
          <a:p>
            <a:r>
              <a:rPr kumimoji="1" lang="ja-JP" altLang="en-US" b="1" dirty="0">
                <a:solidFill>
                  <a:schemeClr val="tx1"/>
                </a:solidFill>
              </a:rPr>
              <a:t>ロータリーの戦略的優先事項と目的</a:t>
            </a:r>
          </a:p>
        </p:txBody>
      </p:sp>
      <p:sp>
        <p:nvSpPr>
          <p:cNvPr id="3" name="コンテンツ プレースホルダー 2">
            <a:extLst>
              <a:ext uri="{FF2B5EF4-FFF2-40B4-BE49-F238E27FC236}">
                <a16:creationId xmlns:a16="http://schemas.microsoft.com/office/drawing/2014/main" id="{19CD8875-9C0A-425A-A9E2-2049331D61E9}"/>
              </a:ext>
            </a:extLst>
          </p:cNvPr>
          <p:cNvSpPr>
            <a:spLocks noGrp="1"/>
          </p:cNvSpPr>
          <p:nvPr>
            <p:ph idx="1"/>
          </p:nvPr>
        </p:nvSpPr>
        <p:spPr>
          <a:xfrm>
            <a:off x="310101" y="1534603"/>
            <a:ext cx="9962983" cy="4506760"/>
          </a:xfrm>
        </p:spPr>
        <p:txBody>
          <a:bodyPr>
            <a:noAutofit/>
          </a:bodyPr>
          <a:lstStyle/>
          <a:p>
            <a:r>
              <a:rPr kumimoji="1" lang="en-US" altLang="ja-JP" sz="3600" dirty="0">
                <a:solidFill>
                  <a:srgbClr val="FF0000"/>
                </a:solidFill>
              </a:rPr>
              <a:t>1. </a:t>
            </a:r>
            <a:r>
              <a:rPr kumimoji="1" lang="ja-JP" altLang="en-US" sz="3600" dirty="0">
                <a:solidFill>
                  <a:srgbClr val="FF0000"/>
                </a:solidFill>
              </a:rPr>
              <a:t>「より大きなインパクトをも</a:t>
            </a:r>
            <a:endParaRPr kumimoji="1" lang="en-US" altLang="ja-JP" sz="3600" dirty="0">
              <a:solidFill>
                <a:srgbClr val="FF0000"/>
              </a:solidFill>
            </a:endParaRPr>
          </a:p>
          <a:p>
            <a:r>
              <a:rPr lang="ja-JP" altLang="en-US" sz="3600" dirty="0">
                <a:solidFill>
                  <a:srgbClr val="FF0000"/>
                </a:solidFill>
              </a:rPr>
              <a:t>　　　　　　　　　　</a:t>
            </a:r>
            <a:r>
              <a:rPr kumimoji="1" lang="ja-JP" altLang="en-US" sz="3600" dirty="0">
                <a:solidFill>
                  <a:srgbClr val="FF0000"/>
                </a:solidFill>
              </a:rPr>
              <a:t>たらす」為には・・・</a:t>
            </a:r>
            <a:endParaRPr kumimoji="1" lang="en-US" altLang="ja-JP" sz="3600" dirty="0">
              <a:solidFill>
                <a:srgbClr val="FF0000"/>
              </a:solidFill>
            </a:endParaRPr>
          </a:p>
          <a:p>
            <a:r>
              <a:rPr kumimoji="1" lang="en-US" altLang="ja-JP" sz="3600" dirty="0">
                <a:solidFill>
                  <a:srgbClr val="0070C0"/>
                </a:solidFill>
              </a:rPr>
              <a:t>2. </a:t>
            </a:r>
            <a:r>
              <a:rPr kumimoji="1" lang="ja-JP" altLang="en-US" sz="3600" dirty="0">
                <a:solidFill>
                  <a:srgbClr val="0070C0"/>
                </a:solidFill>
              </a:rPr>
              <a:t>「参加者の基盤を広げる」為には・・・・</a:t>
            </a:r>
            <a:endParaRPr kumimoji="1" lang="en-US" altLang="ja-JP" sz="3600" dirty="0">
              <a:solidFill>
                <a:srgbClr val="0070C0"/>
              </a:solidFill>
            </a:endParaRPr>
          </a:p>
          <a:p>
            <a:r>
              <a:rPr lang="en-US" altLang="ja-JP" sz="3600" dirty="0">
                <a:solidFill>
                  <a:srgbClr val="FF0000"/>
                </a:solidFill>
              </a:rPr>
              <a:t>3. </a:t>
            </a:r>
            <a:r>
              <a:rPr lang="ja-JP" altLang="en-US" sz="3600" dirty="0">
                <a:solidFill>
                  <a:srgbClr val="FF0000"/>
                </a:solidFill>
              </a:rPr>
              <a:t>「参加者の積極的な関りを</a:t>
            </a:r>
            <a:endParaRPr lang="en-US" altLang="ja-JP" sz="3600" dirty="0">
              <a:solidFill>
                <a:srgbClr val="FF0000"/>
              </a:solidFill>
            </a:endParaRPr>
          </a:p>
          <a:p>
            <a:r>
              <a:rPr lang="ja-JP" altLang="en-US" sz="3600" dirty="0">
                <a:solidFill>
                  <a:srgbClr val="FF0000"/>
                </a:solidFill>
              </a:rPr>
              <a:t>　　　　　　　　　　促す」為には・・・・</a:t>
            </a:r>
            <a:endParaRPr lang="en-US" altLang="ja-JP" sz="3600" dirty="0">
              <a:solidFill>
                <a:srgbClr val="FF0000"/>
              </a:solidFill>
            </a:endParaRPr>
          </a:p>
          <a:p>
            <a:r>
              <a:rPr kumimoji="1" lang="en-US" altLang="ja-JP" sz="3600" dirty="0">
                <a:solidFill>
                  <a:srgbClr val="0070C0"/>
                </a:solidFill>
              </a:rPr>
              <a:t>4. </a:t>
            </a:r>
            <a:r>
              <a:rPr kumimoji="1" lang="ja-JP" altLang="en-US" sz="3600" dirty="0">
                <a:solidFill>
                  <a:srgbClr val="0070C0"/>
                </a:solidFill>
              </a:rPr>
              <a:t>「適応力を高める」為には・・・・</a:t>
            </a:r>
            <a:endParaRPr kumimoji="1" lang="en-US" altLang="ja-JP" sz="3600" dirty="0">
              <a:solidFill>
                <a:srgbClr val="0070C0"/>
              </a:solidFill>
            </a:endParaRPr>
          </a:p>
          <a:p>
            <a:r>
              <a:rPr lang="ja-JP" altLang="en-US" sz="4800" b="1" u="sng" dirty="0">
                <a:solidFill>
                  <a:srgbClr val="FF0000"/>
                </a:solidFill>
                <a:latin typeface="HGPｺﾞｼｯｸE" panose="020B0900000000000000" pitchFamily="50" charset="-128"/>
                <a:ea typeface="HGPｺﾞｼｯｸE" panose="020B0900000000000000" pitchFamily="50" charset="-128"/>
              </a:rPr>
              <a:t>　“</a:t>
            </a:r>
            <a:r>
              <a:rPr lang="ja-JP" altLang="en-US" sz="4800" u="sng" dirty="0">
                <a:solidFill>
                  <a:srgbClr val="FF0000"/>
                </a:solidFill>
                <a:latin typeface="HGPｺﾞｼｯｸE" panose="020B0900000000000000" pitchFamily="50" charset="-128"/>
                <a:ea typeface="HGPｺﾞｼｯｸE" panose="020B0900000000000000" pitchFamily="50" charset="-128"/>
              </a:rPr>
              <a:t>大きな意識改革が必なのです</a:t>
            </a:r>
            <a:r>
              <a:rPr lang="ja-JP" altLang="en-US" sz="4800" b="1" u="sng" dirty="0">
                <a:solidFill>
                  <a:srgbClr val="FF0000"/>
                </a:solidFill>
                <a:latin typeface="HGPｺﾞｼｯｸE" panose="020B0900000000000000" pitchFamily="50" charset="-128"/>
                <a:ea typeface="HGPｺﾞｼｯｸE" panose="020B0900000000000000" pitchFamily="50" charset="-128"/>
              </a:rPr>
              <a:t>”</a:t>
            </a:r>
            <a:endParaRPr kumimoji="1" lang="ja-JP" altLang="en-US" sz="4800" b="1" u="sng" dirty="0">
              <a:solidFill>
                <a:srgbClr val="FF0000"/>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187459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D23253-12ED-4DBF-BA2F-219D0D5862F4}"/>
              </a:ext>
            </a:extLst>
          </p:cNvPr>
          <p:cNvSpPr>
            <a:spLocks noGrp="1"/>
          </p:cNvSpPr>
          <p:nvPr>
            <p:ph type="title"/>
          </p:nvPr>
        </p:nvSpPr>
        <p:spPr/>
        <p:txBody>
          <a:bodyPr/>
          <a:lstStyle/>
          <a:p>
            <a:r>
              <a:rPr kumimoji="1" lang="ja-JP" altLang="en-US" dirty="0">
                <a:solidFill>
                  <a:srgbClr val="002060"/>
                </a:solidFill>
              </a:rPr>
              <a:t>地区組織</a:t>
            </a:r>
          </a:p>
        </p:txBody>
      </p:sp>
      <p:sp>
        <p:nvSpPr>
          <p:cNvPr id="3" name="コンテンツ プレースホルダー 2">
            <a:extLst>
              <a:ext uri="{FF2B5EF4-FFF2-40B4-BE49-F238E27FC236}">
                <a16:creationId xmlns:a16="http://schemas.microsoft.com/office/drawing/2014/main" id="{22B485A7-43AD-4625-B46C-FF904DB89B9B}"/>
              </a:ext>
            </a:extLst>
          </p:cNvPr>
          <p:cNvSpPr>
            <a:spLocks noGrp="1"/>
          </p:cNvSpPr>
          <p:nvPr>
            <p:ph idx="1"/>
          </p:nvPr>
        </p:nvSpPr>
        <p:spPr>
          <a:xfrm>
            <a:off x="677334" y="1367625"/>
            <a:ext cx="8596668" cy="4673738"/>
          </a:xfrm>
        </p:spPr>
        <p:txBody>
          <a:bodyPr>
            <a:noAutofit/>
          </a:bodyPr>
          <a:lstStyle/>
          <a:p>
            <a:r>
              <a:rPr kumimoji="1" lang="ja-JP" altLang="en-US" sz="4000" dirty="0">
                <a:solidFill>
                  <a:srgbClr val="FF0000"/>
                </a:solidFill>
              </a:rPr>
              <a:t>地区 リーダーシップ・プラン</a:t>
            </a:r>
            <a:endParaRPr kumimoji="1" lang="en-US" altLang="ja-JP" sz="4000" dirty="0">
              <a:solidFill>
                <a:srgbClr val="FF0000"/>
              </a:solidFill>
            </a:endParaRPr>
          </a:p>
          <a:p>
            <a:r>
              <a:rPr kumimoji="1" lang="ja-JP" altLang="en-US" sz="4000" dirty="0">
                <a:solidFill>
                  <a:srgbClr val="FF0000"/>
                </a:solidFill>
              </a:rPr>
              <a:t>　ＤＬＰには以下の役職者に</a:t>
            </a:r>
            <a:endParaRPr kumimoji="1" lang="en-US" altLang="ja-JP" sz="4000" dirty="0">
              <a:solidFill>
                <a:srgbClr val="FF0000"/>
              </a:solidFill>
            </a:endParaRPr>
          </a:p>
          <a:p>
            <a:r>
              <a:rPr lang="ja-JP" altLang="en-US" sz="4000" dirty="0">
                <a:solidFill>
                  <a:srgbClr val="FF0000"/>
                </a:solidFill>
              </a:rPr>
              <a:t>　　　　　</a:t>
            </a:r>
            <a:r>
              <a:rPr kumimoji="1" lang="ja-JP" altLang="en-US" sz="4000" dirty="0">
                <a:solidFill>
                  <a:srgbClr val="FF0000"/>
                </a:solidFill>
              </a:rPr>
              <a:t>明確な責 務と任務が！</a:t>
            </a:r>
            <a:endParaRPr kumimoji="1" lang="en-US" altLang="ja-JP" sz="4000" dirty="0">
              <a:solidFill>
                <a:srgbClr val="FF0000"/>
              </a:solidFill>
            </a:endParaRPr>
          </a:p>
          <a:p>
            <a:r>
              <a:rPr kumimoji="1" lang="ja-JP" altLang="en-US" sz="4000" dirty="0">
                <a:solidFill>
                  <a:srgbClr val="0070C0"/>
                </a:solidFill>
              </a:rPr>
              <a:t>「ガバナー補佐」</a:t>
            </a:r>
            <a:endParaRPr kumimoji="1" lang="en-US" altLang="ja-JP" sz="4000" dirty="0">
              <a:solidFill>
                <a:srgbClr val="0070C0"/>
              </a:solidFill>
            </a:endParaRPr>
          </a:p>
          <a:p>
            <a:r>
              <a:rPr kumimoji="1" lang="ja-JP" altLang="en-US" sz="4000" dirty="0">
                <a:solidFill>
                  <a:srgbClr val="0070C0"/>
                </a:solidFill>
              </a:rPr>
              <a:t>　　「研修リー ダー」</a:t>
            </a:r>
            <a:endParaRPr kumimoji="1" lang="en-US" altLang="ja-JP" sz="4000" dirty="0">
              <a:solidFill>
                <a:srgbClr val="0070C0"/>
              </a:solidFill>
            </a:endParaRPr>
          </a:p>
          <a:p>
            <a:r>
              <a:rPr kumimoji="1" lang="ja-JP" altLang="en-US" sz="4000" dirty="0">
                <a:solidFill>
                  <a:srgbClr val="0070C0"/>
                </a:solidFill>
              </a:rPr>
              <a:t>　　　　「地区委員長」</a:t>
            </a:r>
            <a:endParaRPr kumimoji="1" lang="en-US" altLang="ja-JP" sz="4000" dirty="0">
              <a:solidFill>
                <a:srgbClr val="0070C0"/>
              </a:solidFill>
            </a:endParaRPr>
          </a:p>
          <a:p>
            <a:r>
              <a:rPr kumimoji="1" lang="ja-JP" altLang="en-US" sz="4000" dirty="0">
                <a:solidFill>
                  <a:srgbClr val="0070C0"/>
                </a:solidFill>
              </a:rPr>
              <a:t>　　　　　　「クラブリーダー」</a:t>
            </a:r>
            <a:endParaRPr kumimoji="1" lang="en-US" altLang="ja-JP" sz="4000" dirty="0">
              <a:solidFill>
                <a:srgbClr val="0070C0"/>
              </a:solidFill>
            </a:endParaRPr>
          </a:p>
          <a:p>
            <a:r>
              <a:rPr lang="ja-JP" altLang="en-US" sz="4000" dirty="0">
                <a:solidFill>
                  <a:srgbClr val="FF0000"/>
                </a:solidFill>
              </a:rPr>
              <a:t>　　　</a:t>
            </a:r>
            <a:endParaRPr kumimoji="1" lang="ja-JP" altLang="en-US" sz="4000" dirty="0">
              <a:solidFill>
                <a:srgbClr val="FF0000"/>
              </a:solidFill>
            </a:endParaRPr>
          </a:p>
        </p:txBody>
      </p:sp>
    </p:spTree>
    <p:extLst>
      <p:ext uri="{BB962C8B-B14F-4D97-AF65-F5344CB8AC3E}">
        <p14:creationId xmlns:p14="http://schemas.microsoft.com/office/powerpoint/2010/main" val="575217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440B1C-BAAB-498B-9EF3-BF7A25C723BB}"/>
              </a:ext>
            </a:extLst>
          </p:cNvPr>
          <p:cNvSpPr>
            <a:spLocks noGrp="1"/>
          </p:cNvSpPr>
          <p:nvPr>
            <p:ph type="title"/>
          </p:nvPr>
        </p:nvSpPr>
        <p:spPr/>
        <p:txBody>
          <a:bodyPr/>
          <a:lstStyle/>
          <a:p>
            <a:r>
              <a:rPr kumimoji="1" lang="ja-JP" altLang="en-US" dirty="0">
                <a:solidFill>
                  <a:schemeClr val="tx1"/>
                </a:solidFill>
              </a:rPr>
              <a:t>未来ビジョン策定委員会</a:t>
            </a:r>
            <a:br>
              <a:rPr kumimoji="1" lang="en-US" altLang="ja-JP" dirty="0">
                <a:solidFill>
                  <a:schemeClr val="tx1"/>
                </a:solidFill>
              </a:rPr>
            </a:br>
            <a:r>
              <a:rPr kumimoji="1" lang="ja-JP" altLang="en-US" dirty="0">
                <a:solidFill>
                  <a:schemeClr val="tx1"/>
                </a:solidFill>
              </a:rPr>
              <a:t>（戦略計画委員会）</a:t>
            </a:r>
          </a:p>
        </p:txBody>
      </p:sp>
      <p:sp>
        <p:nvSpPr>
          <p:cNvPr id="3" name="コンテンツ プレースホルダー 2">
            <a:extLst>
              <a:ext uri="{FF2B5EF4-FFF2-40B4-BE49-F238E27FC236}">
                <a16:creationId xmlns:a16="http://schemas.microsoft.com/office/drawing/2014/main" id="{DDFFA6B0-C97A-45D5-8558-0002131BCC38}"/>
              </a:ext>
            </a:extLst>
          </p:cNvPr>
          <p:cNvSpPr>
            <a:spLocks noGrp="1"/>
          </p:cNvSpPr>
          <p:nvPr>
            <p:ph idx="1"/>
          </p:nvPr>
        </p:nvSpPr>
        <p:spPr>
          <a:xfrm>
            <a:off x="677332" y="2160589"/>
            <a:ext cx="9746828" cy="3880773"/>
          </a:xfrm>
        </p:spPr>
        <p:txBody>
          <a:bodyPr>
            <a:noAutofit/>
          </a:bodyPr>
          <a:lstStyle/>
          <a:p>
            <a:r>
              <a:rPr kumimoji="1" lang="ja-JP" altLang="en-US" sz="3200" dirty="0">
                <a:solidFill>
                  <a:srgbClr val="0070C0"/>
                </a:solidFill>
              </a:rPr>
              <a:t>ガバナー・ガバナーエレクト・ガバナー ノミニー・ガバ ナ ーノミニーデ ジグネイトと続く地 区の リーダーと直近のガバナー経験者とで構成</a:t>
            </a:r>
            <a:endParaRPr kumimoji="1" lang="en-US" altLang="ja-JP" sz="3200" dirty="0">
              <a:solidFill>
                <a:srgbClr val="0070C0"/>
              </a:solidFill>
            </a:endParaRPr>
          </a:p>
          <a:p>
            <a:r>
              <a:rPr lang="ja-JP" altLang="en-US" sz="3200" dirty="0">
                <a:solidFill>
                  <a:srgbClr val="0070C0"/>
                </a:solidFill>
              </a:rPr>
              <a:t>　　　　　　　　　</a:t>
            </a:r>
            <a:r>
              <a:rPr kumimoji="1" lang="ja-JP" altLang="en-US" sz="3200" dirty="0">
                <a:solidFill>
                  <a:srgbClr val="0070C0"/>
                </a:solidFill>
              </a:rPr>
              <a:t>される戦略 計画（長期計画）</a:t>
            </a:r>
            <a:endParaRPr kumimoji="1" lang="en-US" altLang="ja-JP" sz="3200" dirty="0">
              <a:solidFill>
                <a:srgbClr val="0070C0"/>
              </a:solidFill>
            </a:endParaRPr>
          </a:p>
          <a:p>
            <a:r>
              <a:rPr kumimoji="1" lang="ja-JP" altLang="en-US" sz="3200" dirty="0">
                <a:solidFill>
                  <a:srgbClr val="FF0000"/>
                </a:solidFill>
              </a:rPr>
              <a:t>地区事務所設置の課題やグループ 再編に関する件</a:t>
            </a:r>
            <a:endParaRPr kumimoji="1" lang="en-US" altLang="ja-JP" sz="3200" dirty="0">
              <a:solidFill>
                <a:srgbClr val="FF0000"/>
              </a:solidFill>
            </a:endParaRPr>
          </a:p>
          <a:p>
            <a:r>
              <a:rPr kumimoji="1" lang="ja-JP" altLang="en-US" sz="3200" dirty="0">
                <a:solidFill>
                  <a:srgbClr val="7030A0"/>
                </a:solidFill>
              </a:rPr>
              <a:t>地 区として取り組む べき各 種 プロ ジェクトの</a:t>
            </a:r>
            <a:endParaRPr kumimoji="1" lang="en-US" altLang="ja-JP" sz="3200" dirty="0">
              <a:solidFill>
                <a:srgbClr val="7030A0"/>
              </a:solidFill>
            </a:endParaRPr>
          </a:p>
          <a:p>
            <a:r>
              <a:rPr kumimoji="1" lang="ja-JP" altLang="en-US" sz="3200" dirty="0">
                <a:solidFill>
                  <a:srgbClr val="7030A0"/>
                </a:solidFill>
              </a:rPr>
              <a:t>　　　　　方向性を模索し行動に移していくこと</a:t>
            </a:r>
          </a:p>
        </p:txBody>
      </p:sp>
    </p:spTree>
    <p:extLst>
      <p:ext uri="{BB962C8B-B14F-4D97-AF65-F5344CB8AC3E}">
        <p14:creationId xmlns:p14="http://schemas.microsoft.com/office/powerpoint/2010/main" val="11717261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23294F-53FB-4F0E-BC73-074CA15868DD}"/>
              </a:ext>
            </a:extLst>
          </p:cNvPr>
          <p:cNvSpPr>
            <a:spLocks noGrp="1"/>
          </p:cNvSpPr>
          <p:nvPr>
            <p:ph type="title"/>
          </p:nvPr>
        </p:nvSpPr>
        <p:spPr/>
        <p:txBody>
          <a:bodyPr/>
          <a:lstStyle/>
          <a:p>
            <a:r>
              <a:rPr kumimoji="1" lang="ja-JP" altLang="en-US" dirty="0">
                <a:solidFill>
                  <a:schemeClr val="tx1"/>
                </a:solidFill>
              </a:rPr>
              <a:t>地区グループ再編会議</a:t>
            </a:r>
          </a:p>
        </p:txBody>
      </p:sp>
      <p:sp>
        <p:nvSpPr>
          <p:cNvPr id="3" name="コンテンツ プレースホルダー 2">
            <a:extLst>
              <a:ext uri="{FF2B5EF4-FFF2-40B4-BE49-F238E27FC236}">
                <a16:creationId xmlns:a16="http://schemas.microsoft.com/office/drawing/2014/main" id="{9269329A-0D22-4EDD-8D36-7450EA7AEC46}"/>
              </a:ext>
            </a:extLst>
          </p:cNvPr>
          <p:cNvSpPr>
            <a:spLocks noGrp="1"/>
          </p:cNvSpPr>
          <p:nvPr>
            <p:ph idx="1"/>
          </p:nvPr>
        </p:nvSpPr>
        <p:spPr>
          <a:xfrm>
            <a:off x="677334" y="1502797"/>
            <a:ext cx="8596668" cy="4538565"/>
          </a:xfrm>
        </p:spPr>
        <p:txBody>
          <a:bodyPr>
            <a:noAutofit/>
          </a:bodyPr>
          <a:lstStyle/>
          <a:p>
            <a:r>
              <a:rPr kumimoji="1" lang="ja-JP" altLang="en-US" sz="3600" u="sng" dirty="0">
                <a:solidFill>
                  <a:srgbClr val="FF0000"/>
                </a:solidFill>
              </a:rPr>
              <a:t>年度内に具体的な案を再考</a:t>
            </a:r>
            <a:endParaRPr kumimoji="1" lang="en-US" altLang="ja-JP" sz="3600" u="sng" dirty="0">
              <a:solidFill>
                <a:srgbClr val="FF0000"/>
              </a:solidFill>
            </a:endParaRPr>
          </a:p>
          <a:p>
            <a:r>
              <a:rPr kumimoji="1" lang="ja-JP" altLang="en-US" sz="3600" u="sng" dirty="0">
                <a:solidFill>
                  <a:srgbClr val="0070C0"/>
                </a:solidFill>
              </a:rPr>
              <a:t>それを地区内の各 クラブへ周知</a:t>
            </a:r>
            <a:endParaRPr kumimoji="1" lang="en-US" altLang="ja-JP" sz="3600" u="sng" dirty="0">
              <a:solidFill>
                <a:srgbClr val="0070C0"/>
              </a:solidFill>
            </a:endParaRPr>
          </a:p>
          <a:p>
            <a:r>
              <a:rPr kumimoji="1" lang="ja-JP" altLang="en-US" sz="3600" u="sng" dirty="0">
                <a:solidFill>
                  <a:srgbClr val="FF0000"/>
                </a:solidFill>
              </a:rPr>
              <a:t>具体的なアクションに結びつける準備</a:t>
            </a:r>
            <a:endParaRPr kumimoji="1" lang="en-US" altLang="ja-JP" sz="3600" u="sng" dirty="0">
              <a:solidFill>
                <a:srgbClr val="FF0000"/>
              </a:solidFill>
            </a:endParaRPr>
          </a:p>
          <a:p>
            <a:endParaRPr kumimoji="1" lang="en-US" altLang="ja-JP" sz="3600" dirty="0">
              <a:solidFill>
                <a:srgbClr val="FF0000"/>
              </a:solidFill>
            </a:endParaRPr>
          </a:p>
          <a:p>
            <a:r>
              <a:rPr kumimoji="1" lang="en-US" altLang="ja-JP" sz="3600" dirty="0">
                <a:solidFill>
                  <a:srgbClr val="0070C0"/>
                </a:solidFill>
              </a:rPr>
              <a:t>2022-23 </a:t>
            </a:r>
            <a:r>
              <a:rPr kumimoji="1" lang="ja-JP" altLang="en-US" sz="3600" dirty="0">
                <a:solidFill>
                  <a:srgbClr val="0070C0"/>
                </a:solidFill>
              </a:rPr>
              <a:t>年度に地区内への周知・</a:t>
            </a:r>
            <a:endParaRPr kumimoji="1" lang="en-US" altLang="ja-JP" sz="3600" dirty="0">
              <a:solidFill>
                <a:srgbClr val="0070C0"/>
              </a:solidFill>
            </a:endParaRPr>
          </a:p>
          <a:p>
            <a:r>
              <a:rPr lang="ja-JP" altLang="en-US" sz="3600" dirty="0">
                <a:solidFill>
                  <a:srgbClr val="0070C0"/>
                </a:solidFill>
              </a:rPr>
              <a:t>　　　　　　</a:t>
            </a:r>
            <a:r>
              <a:rPr kumimoji="1" lang="ja-JP" altLang="en-US" sz="3600" dirty="0">
                <a:solidFill>
                  <a:srgbClr val="0070C0"/>
                </a:solidFill>
              </a:rPr>
              <a:t>広域的なク ラブ間の交流</a:t>
            </a:r>
            <a:endParaRPr kumimoji="1" lang="en-US" altLang="ja-JP" sz="3600" dirty="0">
              <a:solidFill>
                <a:srgbClr val="0070C0"/>
              </a:solidFill>
            </a:endParaRPr>
          </a:p>
          <a:p>
            <a:r>
              <a:rPr kumimoji="1" lang="ja-JP" altLang="en-US" sz="3600" dirty="0">
                <a:solidFill>
                  <a:srgbClr val="FF0000"/>
                </a:solidFill>
              </a:rPr>
              <a:t> </a:t>
            </a:r>
            <a:r>
              <a:rPr kumimoji="1" lang="en-US" altLang="ja-JP" sz="3600" dirty="0">
                <a:solidFill>
                  <a:srgbClr val="FF0000"/>
                </a:solidFill>
              </a:rPr>
              <a:t>2023-24 </a:t>
            </a:r>
            <a:r>
              <a:rPr kumimoji="1" lang="ja-JP" altLang="en-US" sz="3600" dirty="0">
                <a:solidFill>
                  <a:srgbClr val="FF0000"/>
                </a:solidFill>
              </a:rPr>
              <a:t>年度からの再編実 施に</a:t>
            </a:r>
            <a:endParaRPr kumimoji="1" lang="en-US" altLang="ja-JP" sz="3600" dirty="0">
              <a:solidFill>
                <a:srgbClr val="FF0000"/>
              </a:solidFill>
            </a:endParaRPr>
          </a:p>
          <a:p>
            <a:r>
              <a:rPr lang="ja-JP" altLang="en-US" sz="3600" dirty="0">
                <a:solidFill>
                  <a:srgbClr val="FF0000"/>
                </a:solidFill>
              </a:rPr>
              <a:t>　　　　　　　　　　　</a:t>
            </a:r>
            <a:r>
              <a:rPr kumimoji="1" lang="ja-JP" altLang="en-US" sz="3600" dirty="0">
                <a:solidFill>
                  <a:srgbClr val="FF0000"/>
                </a:solidFill>
              </a:rPr>
              <a:t> 向け た 活 動</a:t>
            </a:r>
          </a:p>
        </p:txBody>
      </p:sp>
    </p:spTree>
    <p:extLst>
      <p:ext uri="{BB962C8B-B14F-4D97-AF65-F5344CB8AC3E}">
        <p14:creationId xmlns:p14="http://schemas.microsoft.com/office/powerpoint/2010/main" val="4583109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FA0B91-6068-4859-9936-66DB226BC07E}"/>
              </a:ext>
            </a:extLst>
          </p:cNvPr>
          <p:cNvSpPr>
            <a:spLocks noGrp="1"/>
          </p:cNvSpPr>
          <p:nvPr>
            <p:ph type="title"/>
          </p:nvPr>
        </p:nvSpPr>
        <p:spPr>
          <a:xfrm>
            <a:off x="677334" y="190831"/>
            <a:ext cx="8596668" cy="930303"/>
          </a:xfrm>
        </p:spPr>
        <p:txBody>
          <a:bodyPr/>
          <a:lstStyle/>
          <a:p>
            <a:r>
              <a:rPr kumimoji="1" lang="ja-JP" altLang="en-US" dirty="0">
                <a:solidFill>
                  <a:schemeClr val="tx1"/>
                </a:solidFill>
              </a:rPr>
              <a:t>ガバナー補佐（Ａ </a:t>
            </a:r>
            <a:r>
              <a:rPr kumimoji="1" lang="en-US" altLang="ja-JP" dirty="0" err="1">
                <a:solidFill>
                  <a:schemeClr val="tx1"/>
                </a:solidFill>
              </a:rPr>
              <a:t>ssistant</a:t>
            </a:r>
            <a:r>
              <a:rPr kumimoji="1" lang="ja-JP" altLang="en-US" dirty="0">
                <a:solidFill>
                  <a:schemeClr val="tx1"/>
                </a:solidFill>
              </a:rPr>
              <a:t>　</a:t>
            </a:r>
            <a:r>
              <a:rPr kumimoji="1" lang="en-US" altLang="ja-JP" dirty="0">
                <a:solidFill>
                  <a:schemeClr val="tx1"/>
                </a:solidFill>
              </a:rPr>
              <a:t>governor</a:t>
            </a:r>
            <a:r>
              <a:rPr kumimoji="1" lang="ja-JP" altLang="en-US" dirty="0">
                <a:solidFill>
                  <a:schemeClr val="tx1"/>
                </a:solidFill>
              </a:rPr>
              <a:t>）</a:t>
            </a:r>
          </a:p>
        </p:txBody>
      </p:sp>
      <p:sp>
        <p:nvSpPr>
          <p:cNvPr id="3" name="コンテンツ プレースホルダー 2">
            <a:extLst>
              <a:ext uri="{FF2B5EF4-FFF2-40B4-BE49-F238E27FC236}">
                <a16:creationId xmlns:a16="http://schemas.microsoft.com/office/drawing/2014/main" id="{0A607BC6-F16E-436E-9369-F8734C5D38C6}"/>
              </a:ext>
            </a:extLst>
          </p:cNvPr>
          <p:cNvSpPr>
            <a:spLocks noGrp="1"/>
          </p:cNvSpPr>
          <p:nvPr>
            <p:ph idx="1"/>
          </p:nvPr>
        </p:nvSpPr>
        <p:spPr>
          <a:xfrm>
            <a:off x="677334" y="914401"/>
            <a:ext cx="10064878" cy="5752768"/>
          </a:xfrm>
        </p:spPr>
        <p:txBody>
          <a:bodyPr>
            <a:noAutofit/>
          </a:bodyPr>
          <a:lstStyle/>
          <a:p>
            <a:r>
              <a:rPr kumimoji="1" lang="en-US" altLang="ja-JP" sz="3600" dirty="0">
                <a:solidFill>
                  <a:srgbClr val="0070C0"/>
                </a:solidFill>
              </a:rPr>
              <a:t>DLP</a:t>
            </a:r>
            <a:r>
              <a:rPr kumimoji="1" lang="ja-JP" altLang="en-US" sz="3600" dirty="0">
                <a:solidFill>
                  <a:srgbClr val="0070C0"/>
                </a:solidFill>
              </a:rPr>
              <a:t>によればガバナー （エレクト）は、ガバナー補佐を任命しそのガバナー補 佐が 担 当するクラブを決め、 そのクラブ 群をグループ と呼びます。</a:t>
            </a:r>
            <a:endParaRPr kumimoji="1" lang="en-US" altLang="ja-JP" sz="3600" dirty="0">
              <a:solidFill>
                <a:srgbClr val="0070C0"/>
              </a:solidFill>
            </a:endParaRPr>
          </a:p>
          <a:p>
            <a:r>
              <a:rPr kumimoji="1" lang="ja-JP" altLang="en-US" sz="3600" dirty="0">
                <a:solidFill>
                  <a:srgbClr val="FF0000"/>
                </a:solidFill>
              </a:rPr>
              <a:t>ガバナーに変わって担当するグループ群の</a:t>
            </a:r>
            <a:endParaRPr kumimoji="1" lang="en-US" altLang="ja-JP" sz="3600" dirty="0">
              <a:solidFill>
                <a:srgbClr val="FF0000"/>
              </a:solidFill>
            </a:endParaRPr>
          </a:p>
          <a:p>
            <a:r>
              <a:rPr lang="ja-JP" altLang="en-US" sz="3600" dirty="0">
                <a:solidFill>
                  <a:srgbClr val="FF0000"/>
                </a:solidFill>
              </a:rPr>
              <a:t>　　　　　　　　　　</a:t>
            </a:r>
            <a:r>
              <a:rPr kumimoji="1" lang="ja-JP" altLang="en-US" sz="3600" dirty="0">
                <a:solidFill>
                  <a:srgbClr val="FF0000"/>
                </a:solidFill>
              </a:rPr>
              <a:t>ゼネラル マネージャー</a:t>
            </a:r>
            <a:endParaRPr kumimoji="1" lang="en-US" altLang="ja-JP" sz="3600" dirty="0">
              <a:solidFill>
                <a:srgbClr val="FF0000"/>
              </a:solidFill>
            </a:endParaRPr>
          </a:p>
          <a:p>
            <a:r>
              <a:rPr kumimoji="1" lang="en-US" altLang="ja-JP" sz="3600" dirty="0">
                <a:solidFill>
                  <a:srgbClr val="7030A0"/>
                </a:solidFill>
              </a:rPr>
              <a:t>R I </a:t>
            </a:r>
            <a:r>
              <a:rPr kumimoji="1" lang="ja-JP" altLang="en-US" sz="3600" dirty="0">
                <a:solidFill>
                  <a:srgbClr val="7030A0"/>
                </a:solidFill>
              </a:rPr>
              <a:t>や地区 の意向などを具体的に各クラブへ</a:t>
            </a:r>
            <a:endParaRPr kumimoji="1" lang="en-US" altLang="ja-JP" sz="3600" dirty="0">
              <a:solidFill>
                <a:srgbClr val="7030A0"/>
              </a:solidFill>
            </a:endParaRPr>
          </a:p>
          <a:p>
            <a:r>
              <a:rPr kumimoji="1" lang="ja-JP" altLang="en-US" sz="3600" dirty="0">
                <a:solidFill>
                  <a:srgbClr val="7030A0"/>
                </a:solidFill>
              </a:rPr>
              <a:t>向けてメッセージを 発し、</a:t>
            </a:r>
            <a:endParaRPr kumimoji="1" lang="en-US" altLang="ja-JP" sz="3600" dirty="0">
              <a:solidFill>
                <a:srgbClr val="7030A0"/>
              </a:solidFill>
            </a:endParaRPr>
          </a:p>
          <a:p>
            <a:r>
              <a:rPr kumimoji="1" lang="ja-JP" altLang="en-US" sz="3600" dirty="0">
                <a:solidFill>
                  <a:srgbClr val="7030A0"/>
                </a:solidFill>
              </a:rPr>
              <a:t> サポートすることが 役 割</a:t>
            </a:r>
          </a:p>
        </p:txBody>
      </p:sp>
    </p:spTree>
    <p:extLst>
      <p:ext uri="{BB962C8B-B14F-4D97-AF65-F5344CB8AC3E}">
        <p14:creationId xmlns:p14="http://schemas.microsoft.com/office/powerpoint/2010/main" val="10658469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03E4CD-318E-455A-BA4C-B4044A7053BE}"/>
              </a:ext>
            </a:extLst>
          </p:cNvPr>
          <p:cNvSpPr>
            <a:spLocks noGrp="1"/>
          </p:cNvSpPr>
          <p:nvPr>
            <p:ph type="title"/>
          </p:nvPr>
        </p:nvSpPr>
        <p:spPr/>
        <p:txBody>
          <a:bodyPr/>
          <a:lstStyle/>
          <a:p>
            <a:r>
              <a:rPr kumimoji="1" lang="ja-JP" altLang="en-US" dirty="0">
                <a:solidFill>
                  <a:schemeClr val="tx1"/>
                </a:solidFill>
              </a:rPr>
              <a:t>ガバ ナ ー 補 佐 の 役 割</a:t>
            </a:r>
            <a:br>
              <a:rPr kumimoji="1" lang="en-US" altLang="ja-JP" dirty="0">
                <a:solidFill>
                  <a:schemeClr val="tx1"/>
                </a:solidFill>
              </a:rPr>
            </a:br>
            <a:r>
              <a:rPr kumimoji="1" lang="ja-JP" altLang="en-US" dirty="0">
                <a:solidFill>
                  <a:schemeClr val="tx1"/>
                </a:solidFill>
              </a:rPr>
              <a:t>　　　　　　　　（ ミッション）</a:t>
            </a:r>
          </a:p>
        </p:txBody>
      </p:sp>
      <p:sp>
        <p:nvSpPr>
          <p:cNvPr id="3" name="コンテンツ プレースホルダー 2">
            <a:extLst>
              <a:ext uri="{FF2B5EF4-FFF2-40B4-BE49-F238E27FC236}">
                <a16:creationId xmlns:a16="http://schemas.microsoft.com/office/drawing/2014/main" id="{1DBEAC5C-26BB-458A-AE1E-2F65338E1171}"/>
              </a:ext>
            </a:extLst>
          </p:cNvPr>
          <p:cNvSpPr>
            <a:spLocks noGrp="1"/>
          </p:cNvSpPr>
          <p:nvPr>
            <p:ph idx="1"/>
          </p:nvPr>
        </p:nvSpPr>
        <p:spPr>
          <a:xfrm>
            <a:off x="1" y="1804946"/>
            <a:ext cx="11115922" cy="4842343"/>
          </a:xfrm>
        </p:spPr>
        <p:txBody>
          <a:bodyPr>
            <a:noAutofit/>
          </a:bodyPr>
          <a:lstStyle/>
          <a:p>
            <a:r>
              <a:rPr kumimoji="1" lang="en-US" altLang="ja-JP" sz="3200" dirty="0">
                <a:solidFill>
                  <a:srgbClr val="FF0000"/>
                </a:solidFill>
              </a:rPr>
              <a:t>1. </a:t>
            </a:r>
            <a:r>
              <a:rPr kumimoji="1" lang="ja-JP" altLang="en-US" sz="3200" dirty="0">
                <a:solidFill>
                  <a:srgbClr val="FF0000"/>
                </a:solidFill>
              </a:rPr>
              <a:t>会員増を見据えた会員拡大計画（戦 略）を具体的に</a:t>
            </a:r>
          </a:p>
          <a:p>
            <a:r>
              <a:rPr kumimoji="1" lang="en-US" altLang="ja-JP" sz="3200" dirty="0">
                <a:solidFill>
                  <a:srgbClr val="0070C0"/>
                </a:solidFill>
              </a:rPr>
              <a:t>2. </a:t>
            </a:r>
            <a:r>
              <a:rPr kumimoji="1" lang="ja-JP" altLang="en-US" sz="3200" dirty="0">
                <a:solidFill>
                  <a:srgbClr val="0070C0"/>
                </a:solidFill>
              </a:rPr>
              <a:t>財団・米山への寄付地区目標に関する対応と周知徹底</a:t>
            </a:r>
            <a:endParaRPr kumimoji="1" lang="en-US" altLang="ja-JP" sz="3200" dirty="0">
              <a:solidFill>
                <a:srgbClr val="0070C0"/>
              </a:solidFill>
            </a:endParaRPr>
          </a:p>
          <a:p>
            <a:r>
              <a:rPr kumimoji="1" lang="en-US" altLang="ja-JP" sz="3200" dirty="0">
                <a:solidFill>
                  <a:srgbClr val="FF0000"/>
                </a:solidFill>
              </a:rPr>
              <a:t>3. </a:t>
            </a:r>
            <a:r>
              <a:rPr kumimoji="1" lang="ja-JP" altLang="en-US" sz="3200" dirty="0">
                <a:solidFill>
                  <a:srgbClr val="FF0000"/>
                </a:solidFill>
              </a:rPr>
              <a:t>クラブ奉仕プロジェクトについて具体的サポート</a:t>
            </a:r>
            <a:endParaRPr kumimoji="1" lang="en-US" altLang="ja-JP" sz="3200" dirty="0">
              <a:solidFill>
                <a:srgbClr val="FF0000"/>
              </a:solidFill>
            </a:endParaRPr>
          </a:p>
          <a:p>
            <a:r>
              <a:rPr kumimoji="1" lang="en-US" altLang="ja-JP" sz="3200" dirty="0">
                <a:solidFill>
                  <a:srgbClr val="0070C0"/>
                </a:solidFill>
              </a:rPr>
              <a:t>4. </a:t>
            </a:r>
            <a:r>
              <a:rPr kumimoji="1" lang="ja-JP" altLang="en-US" sz="3200" dirty="0">
                <a:solidFill>
                  <a:srgbClr val="0070C0"/>
                </a:solidFill>
              </a:rPr>
              <a:t>中期・長期計画（クラブ戦略計画）の策定</a:t>
            </a:r>
            <a:endParaRPr kumimoji="1" lang="en-US" altLang="ja-JP" sz="3200" dirty="0">
              <a:solidFill>
                <a:srgbClr val="0070C0"/>
              </a:solidFill>
            </a:endParaRPr>
          </a:p>
          <a:p>
            <a:r>
              <a:rPr kumimoji="1" lang="en-US" altLang="ja-JP" sz="3200" dirty="0">
                <a:solidFill>
                  <a:srgbClr val="FF0000"/>
                </a:solidFill>
              </a:rPr>
              <a:t>5. </a:t>
            </a:r>
            <a:r>
              <a:rPr kumimoji="1" lang="ja-JP" altLang="en-US" sz="3200" dirty="0">
                <a:solidFill>
                  <a:srgbClr val="FF0000"/>
                </a:solidFill>
              </a:rPr>
              <a:t>例会の出席率向上・クラブ会員基盤の向上</a:t>
            </a:r>
            <a:endParaRPr kumimoji="1" lang="en-US" altLang="ja-JP" sz="3200" dirty="0">
              <a:solidFill>
                <a:srgbClr val="FF0000"/>
              </a:solidFill>
            </a:endParaRPr>
          </a:p>
          <a:p>
            <a:r>
              <a:rPr kumimoji="1" lang="en-US" altLang="ja-JP" sz="3200" dirty="0">
                <a:solidFill>
                  <a:srgbClr val="0070C0"/>
                </a:solidFill>
              </a:rPr>
              <a:t>6. </a:t>
            </a:r>
            <a:r>
              <a:rPr kumimoji="1" lang="ja-JP" altLang="en-US" sz="3200" dirty="0">
                <a:solidFill>
                  <a:srgbClr val="0070C0"/>
                </a:solidFill>
              </a:rPr>
              <a:t>女性会員・ローターアクター等の交 流活性化</a:t>
            </a:r>
          </a:p>
          <a:p>
            <a:r>
              <a:rPr kumimoji="1" lang="en-US" altLang="ja-JP" sz="3200" dirty="0">
                <a:solidFill>
                  <a:srgbClr val="FF0000"/>
                </a:solidFill>
              </a:rPr>
              <a:t>7. </a:t>
            </a:r>
            <a:r>
              <a:rPr kumimoji="1" lang="ja-JP" altLang="en-US" sz="3200" dirty="0">
                <a:solidFill>
                  <a:srgbClr val="FF0000"/>
                </a:solidFill>
              </a:rPr>
              <a:t>自クラブの長所 </a:t>
            </a:r>
            <a:r>
              <a:rPr kumimoji="1" lang="en-US" altLang="ja-JP" sz="3200" dirty="0">
                <a:solidFill>
                  <a:srgbClr val="FF0000"/>
                </a:solidFill>
              </a:rPr>
              <a:t>(</a:t>
            </a:r>
            <a:r>
              <a:rPr kumimoji="1" lang="ja-JP" altLang="en-US" sz="3200" dirty="0">
                <a:solidFill>
                  <a:srgbClr val="FF0000"/>
                </a:solidFill>
              </a:rPr>
              <a:t>注目ポイントを強化）</a:t>
            </a:r>
          </a:p>
        </p:txBody>
      </p:sp>
    </p:spTree>
    <p:extLst>
      <p:ext uri="{BB962C8B-B14F-4D97-AF65-F5344CB8AC3E}">
        <p14:creationId xmlns:p14="http://schemas.microsoft.com/office/powerpoint/2010/main" val="4278299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61C0A5-6461-40DB-A006-80058CDDDC72}"/>
              </a:ext>
            </a:extLst>
          </p:cNvPr>
          <p:cNvSpPr>
            <a:spLocks noGrp="1"/>
          </p:cNvSpPr>
          <p:nvPr>
            <p:ph type="title"/>
          </p:nvPr>
        </p:nvSpPr>
        <p:spPr/>
        <p:txBody>
          <a:bodyPr/>
          <a:lstStyle/>
          <a:p>
            <a:r>
              <a:rPr kumimoji="1" lang="ja-JP" altLang="en-US" dirty="0">
                <a:solidFill>
                  <a:schemeClr val="tx1"/>
                </a:solidFill>
              </a:rPr>
              <a:t>国際ロータリー“未来形成”</a:t>
            </a:r>
            <a:br>
              <a:rPr kumimoji="1" lang="en-US" altLang="ja-JP" dirty="0">
                <a:solidFill>
                  <a:schemeClr val="tx1"/>
                </a:solidFill>
              </a:rPr>
            </a:br>
            <a:r>
              <a:rPr kumimoji="1" lang="ja-JP" altLang="en-US" dirty="0">
                <a:solidFill>
                  <a:schemeClr val="tx1"/>
                </a:solidFill>
              </a:rPr>
              <a:t>　　　　　　　　（ＳＲＦ）について</a:t>
            </a:r>
          </a:p>
        </p:txBody>
      </p:sp>
      <p:sp>
        <p:nvSpPr>
          <p:cNvPr id="3" name="コンテンツ プレースホルダー 2">
            <a:extLst>
              <a:ext uri="{FF2B5EF4-FFF2-40B4-BE49-F238E27FC236}">
                <a16:creationId xmlns:a16="http://schemas.microsoft.com/office/drawing/2014/main" id="{C5F1F91B-8AF0-44D2-B40B-B5B65C35F911}"/>
              </a:ext>
            </a:extLst>
          </p:cNvPr>
          <p:cNvSpPr>
            <a:spLocks noGrp="1"/>
          </p:cNvSpPr>
          <p:nvPr>
            <p:ph idx="1"/>
          </p:nvPr>
        </p:nvSpPr>
        <p:spPr/>
        <p:txBody>
          <a:bodyPr>
            <a:noAutofit/>
          </a:bodyPr>
          <a:lstStyle/>
          <a:p>
            <a:r>
              <a:rPr kumimoji="1" lang="ja-JP" altLang="en-US" sz="3200" dirty="0">
                <a:solidFill>
                  <a:srgbClr val="FF0000"/>
                </a:solidFill>
              </a:rPr>
              <a:t>国際ロータリーは </a:t>
            </a:r>
            <a:r>
              <a:rPr kumimoji="1" lang="en-US" altLang="ja-JP" sz="3200" dirty="0">
                <a:solidFill>
                  <a:srgbClr val="FF0000"/>
                </a:solidFill>
              </a:rPr>
              <a:t>100 </a:t>
            </a:r>
            <a:r>
              <a:rPr kumimoji="1" lang="ja-JP" altLang="en-US" sz="3200" dirty="0">
                <a:solidFill>
                  <a:srgbClr val="FF0000"/>
                </a:solidFill>
              </a:rPr>
              <a:t>年以上続いた</a:t>
            </a:r>
            <a:endParaRPr kumimoji="1" lang="en-US" altLang="ja-JP" sz="3200" dirty="0">
              <a:solidFill>
                <a:srgbClr val="FF0000"/>
              </a:solidFill>
            </a:endParaRPr>
          </a:p>
          <a:p>
            <a:r>
              <a:rPr lang="ja-JP" altLang="en-US" sz="3200" dirty="0">
                <a:solidFill>
                  <a:srgbClr val="FF0000"/>
                </a:solidFill>
              </a:rPr>
              <a:t>　　　　　　　　　　　</a:t>
            </a:r>
            <a:r>
              <a:rPr kumimoji="1" lang="ja-JP" altLang="en-US" sz="3200" dirty="0">
                <a:solidFill>
                  <a:srgbClr val="FF0000"/>
                </a:solidFill>
              </a:rPr>
              <a:t>地区制度を見 直し</a:t>
            </a:r>
            <a:endParaRPr kumimoji="1" lang="en-US" altLang="ja-JP" sz="3200" dirty="0">
              <a:solidFill>
                <a:srgbClr val="FF0000"/>
              </a:solidFill>
            </a:endParaRPr>
          </a:p>
          <a:p>
            <a:r>
              <a:rPr lang="ja-JP" altLang="en-US" sz="3200" dirty="0">
                <a:solidFill>
                  <a:srgbClr val="0070C0"/>
                </a:solidFill>
              </a:rPr>
              <a:t>言語</a:t>
            </a:r>
            <a:r>
              <a:rPr kumimoji="1" lang="ja-JP" altLang="en-US" sz="3200" dirty="0">
                <a:solidFill>
                  <a:srgbClr val="0070C0"/>
                </a:solidFill>
              </a:rPr>
              <a:t> 語 圏や文化圏 等に分 割した約 </a:t>
            </a:r>
            <a:r>
              <a:rPr kumimoji="1" lang="en-US" altLang="ja-JP" sz="3200" dirty="0">
                <a:solidFill>
                  <a:srgbClr val="0070C0"/>
                </a:solidFill>
              </a:rPr>
              <a:t>4 0 </a:t>
            </a:r>
            <a:r>
              <a:rPr kumimoji="1" lang="ja-JP" altLang="en-US" sz="3200" dirty="0">
                <a:solidFill>
                  <a:srgbClr val="0070C0"/>
                </a:solidFill>
              </a:rPr>
              <a:t>のリー ジョン（</a:t>
            </a:r>
            <a:r>
              <a:rPr kumimoji="1" lang="en-US" altLang="ja-JP" sz="3200" dirty="0">
                <a:solidFill>
                  <a:srgbClr val="0070C0"/>
                </a:solidFill>
              </a:rPr>
              <a:t>Region</a:t>
            </a:r>
            <a:r>
              <a:rPr kumimoji="1" lang="ja-JP" altLang="en-US" sz="3200" dirty="0">
                <a:solidFill>
                  <a:srgbClr val="0070C0"/>
                </a:solidFill>
              </a:rPr>
              <a:t>） リージョン は </a:t>
            </a:r>
            <a:r>
              <a:rPr kumimoji="1" lang="en-US" altLang="ja-JP" sz="3200" dirty="0">
                <a:solidFill>
                  <a:srgbClr val="0070C0"/>
                </a:solidFill>
              </a:rPr>
              <a:t>30~40 </a:t>
            </a:r>
            <a:r>
              <a:rPr kumimoji="1" lang="ja-JP" altLang="en-US" sz="3200" dirty="0">
                <a:solidFill>
                  <a:srgbClr val="0070C0"/>
                </a:solidFill>
              </a:rPr>
              <a:t>のセクション（</a:t>
            </a:r>
            <a:r>
              <a:rPr kumimoji="1" lang="en-US" altLang="ja-JP" sz="3200" dirty="0">
                <a:solidFill>
                  <a:srgbClr val="0070C0"/>
                </a:solidFill>
              </a:rPr>
              <a:t>Section</a:t>
            </a:r>
            <a:r>
              <a:rPr kumimoji="1" lang="ja-JP" altLang="en-US" sz="3200" dirty="0">
                <a:solidFill>
                  <a:srgbClr val="0070C0"/>
                </a:solidFill>
              </a:rPr>
              <a:t>）</a:t>
            </a:r>
            <a:endParaRPr kumimoji="1" lang="en-US" altLang="ja-JP" sz="3200" dirty="0">
              <a:solidFill>
                <a:srgbClr val="0070C0"/>
              </a:solidFill>
            </a:endParaRPr>
          </a:p>
          <a:p>
            <a:r>
              <a:rPr kumimoji="1" lang="en-US" altLang="ja-JP" sz="3200" dirty="0">
                <a:solidFill>
                  <a:srgbClr val="FF0000"/>
                </a:solidFill>
              </a:rPr>
              <a:t>1500 </a:t>
            </a:r>
            <a:r>
              <a:rPr kumimoji="1" lang="ja-JP" altLang="en-US" sz="3200" dirty="0">
                <a:solidFill>
                  <a:srgbClr val="FF0000"/>
                </a:solidFill>
              </a:rPr>
              <a:t>のセクションが生れまれるという構想</a:t>
            </a:r>
            <a:endParaRPr kumimoji="1" lang="en-US" altLang="ja-JP" sz="3200" dirty="0">
              <a:solidFill>
                <a:srgbClr val="FF0000"/>
              </a:solidFill>
            </a:endParaRPr>
          </a:p>
          <a:p>
            <a:r>
              <a:rPr kumimoji="1" lang="ja-JP" altLang="en-US" sz="3200" dirty="0">
                <a:solidFill>
                  <a:srgbClr val="0070C0"/>
                </a:solidFill>
              </a:rPr>
              <a:t>セクショナルリーダー</a:t>
            </a:r>
            <a:endParaRPr kumimoji="1" lang="en-US" altLang="ja-JP" sz="3200" dirty="0">
              <a:solidFill>
                <a:srgbClr val="0070C0"/>
              </a:solidFill>
            </a:endParaRPr>
          </a:p>
          <a:p>
            <a:r>
              <a:rPr kumimoji="1" lang="ja-JP" altLang="en-US" sz="3200" dirty="0">
                <a:solidFill>
                  <a:srgbClr val="FF0000"/>
                </a:solidFill>
              </a:rPr>
              <a:t>リージョンにはリージョンカウンシル</a:t>
            </a:r>
          </a:p>
        </p:txBody>
      </p:sp>
    </p:spTree>
    <p:extLst>
      <p:ext uri="{BB962C8B-B14F-4D97-AF65-F5344CB8AC3E}">
        <p14:creationId xmlns:p14="http://schemas.microsoft.com/office/powerpoint/2010/main" val="1190849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2887D0-505A-4875-83CF-2874305D19FD}"/>
              </a:ext>
            </a:extLst>
          </p:cNvPr>
          <p:cNvSpPr>
            <a:spLocks noGrp="1"/>
          </p:cNvSpPr>
          <p:nvPr>
            <p:ph type="title"/>
          </p:nvPr>
        </p:nvSpPr>
        <p:spPr/>
        <p:txBody>
          <a:bodyPr/>
          <a:lstStyle/>
          <a:p>
            <a:r>
              <a:rPr kumimoji="1" lang="ja-JP" altLang="en-US" dirty="0">
                <a:solidFill>
                  <a:schemeClr val="tx1"/>
                </a:solidFill>
              </a:rPr>
              <a:t>シェカール・メータ会長エレクトのメッセージ</a:t>
            </a:r>
          </a:p>
        </p:txBody>
      </p:sp>
      <p:sp>
        <p:nvSpPr>
          <p:cNvPr id="3" name="コンテンツ プレースホルダー 2">
            <a:extLst>
              <a:ext uri="{FF2B5EF4-FFF2-40B4-BE49-F238E27FC236}">
                <a16:creationId xmlns:a16="http://schemas.microsoft.com/office/drawing/2014/main" id="{8E18871A-C076-48B1-9868-96EC242A0C80}"/>
              </a:ext>
            </a:extLst>
          </p:cNvPr>
          <p:cNvSpPr>
            <a:spLocks noGrp="1"/>
          </p:cNvSpPr>
          <p:nvPr>
            <p:ph idx="1"/>
          </p:nvPr>
        </p:nvSpPr>
        <p:spPr/>
        <p:txBody>
          <a:bodyPr/>
          <a:lstStyle/>
          <a:p>
            <a:r>
              <a:rPr kumimoji="1" lang="ja-JP" altLang="en-US" dirty="0"/>
              <a:t>以下のアドレスへ</a:t>
            </a:r>
            <a:endParaRPr kumimoji="1" lang="en-US" altLang="ja-JP" dirty="0"/>
          </a:p>
          <a:p>
            <a:r>
              <a:rPr lang="en-US" altLang="ja-JP" sz="1800" u="sng" dirty="0">
                <a:solidFill>
                  <a:srgbClr val="0000FF"/>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hlinkClick r:id="rId2"/>
              </a:rPr>
              <a:t>https://cdn2.webdamdb.com/md_MbOY02cKIAB0.mp4?1614707174</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endParaRPr kumimoji="1" lang="ja-JP" altLang="en-US" dirty="0"/>
          </a:p>
        </p:txBody>
      </p:sp>
    </p:spTree>
    <p:extLst>
      <p:ext uri="{BB962C8B-B14F-4D97-AF65-F5344CB8AC3E}">
        <p14:creationId xmlns:p14="http://schemas.microsoft.com/office/powerpoint/2010/main" val="11367341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203B93-0F08-4279-81AC-85B30592AF37}"/>
              </a:ext>
            </a:extLst>
          </p:cNvPr>
          <p:cNvSpPr>
            <a:spLocks noGrp="1"/>
          </p:cNvSpPr>
          <p:nvPr>
            <p:ph type="title"/>
          </p:nvPr>
        </p:nvSpPr>
        <p:spPr/>
        <p:txBody>
          <a:bodyPr>
            <a:normAutofit/>
          </a:bodyPr>
          <a:lstStyle/>
          <a:p>
            <a:r>
              <a:rPr kumimoji="1" lang="ja-JP" altLang="en-US" dirty="0">
                <a:solidFill>
                  <a:schemeClr val="tx1"/>
                </a:solidFill>
              </a:rPr>
              <a:t>ロータリー情報研究会（研修会）とＩＭ</a:t>
            </a:r>
          </a:p>
        </p:txBody>
      </p:sp>
      <p:sp>
        <p:nvSpPr>
          <p:cNvPr id="3" name="コンテンツ プレースホルダー 2">
            <a:extLst>
              <a:ext uri="{FF2B5EF4-FFF2-40B4-BE49-F238E27FC236}">
                <a16:creationId xmlns:a16="http://schemas.microsoft.com/office/drawing/2014/main" id="{ADDC59BA-F523-49E4-B580-7C7B7F8DEFA7}"/>
              </a:ext>
            </a:extLst>
          </p:cNvPr>
          <p:cNvSpPr>
            <a:spLocks noGrp="1"/>
          </p:cNvSpPr>
          <p:nvPr>
            <p:ph idx="1"/>
          </p:nvPr>
        </p:nvSpPr>
        <p:spPr>
          <a:xfrm>
            <a:off x="677334" y="1431235"/>
            <a:ext cx="10454492" cy="5367130"/>
          </a:xfrm>
        </p:spPr>
        <p:txBody>
          <a:bodyPr>
            <a:noAutofit/>
          </a:bodyPr>
          <a:lstStyle/>
          <a:p>
            <a:r>
              <a:rPr kumimoji="1" lang="ja-JP" altLang="en-US" sz="3600" dirty="0"/>
              <a:t>●</a:t>
            </a:r>
            <a:r>
              <a:rPr kumimoji="1" lang="ja-JP" altLang="en-US" sz="3600" dirty="0">
                <a:solidFill>
                  <a:srgbClr val="FF0000"/>
                </a:solidFill>
              </a:rPr>
              <a:t>情報研究会・ＩＭについて </a:t>
            </a:r>
            <a:endParaRPr kumimoji="1" lang="en-US" altLang="ja-JP" sz="3600" dirty="0">
              <a:solidFill>
                <a:srgbClr val="FF0000"/>
              </a:solidFill>
            </a:endParaRPr>
          </a:p>
          <a:p>
            <a:r>
              <a:rPr kumimoji="1" lang="ja-JP" altLang="en-US" sz="3600" dirty="0">
                <a:solidFill>
                  <a:srgbClr val="FF0000"/>
                </a:solidFill>
              </a:rPr>
              <a:t>　どちらも国 際ロータリー の正 式 な</a:t>
            </a:r>
            <a:endParaRPr kumimoji="1" lang="en-US" altLang="ja-JP" sz="3600" dirty="0">
              <a:solidFill>
                <a:srgbClr val="FF0000"/>
              </a:solidFill>
            </a:endParaRPr>
          </a:p>
          <a:p>
            <a:r>
              <a:rPr kumimoji="1" lang="ja-JP" altLang="en-US" sz="3600" dirty="0">
                <a:solidFill>
                  <a:srgbClr val="FF0000"/>
                </a:solidFill>
              </a:rPr>
              <a:t>　　　　　　　　　　プログラムで は無い</a:t>
            </a:r>
            <a:endParaRPr kumimoji="1" lang="en-US" altLang="ja-JP" sz="3600" dirty="0">
              <a:solidFill>
                <a:srgbClr val="FF0000"/>
              </a:solidFill>
            </a:endParaRPr>
          </a:p>
          <a:p>
            <a:r>
              <a:rPr kumimoji="1" lang="ja-JP" altLang="en-US" sz="3600" dirty="0"/>
              <a:t>●</a:t>
            </a:r>
            <a:r>
              <a:rPr kumimoji="1" lang="ja-JP" altLang="en-US" sz="3600" dirty="0">
                <a:solidFill>
                  <a:srgbClr val="0070C0"/>
                </a:solidFill>
              </a:rPr>
              <a:t>開催については、今後ガバナー補佐に任せる</a:t>
            </a:r>
            <a:endParaRPr kumimoji="1" lang="en-US" altLang="ja-JP" sz="3600" dirty="0">
              <a:solidFill>
                <a:srgbClr val="0070C0"/>
              </a:solidFill>
            </a:endParaRPr>
          </a:p>
          <a:p>
            <a:r>
              <a:rPr kumimoji="1" lang="ja-JP" altLang="en-US" sz="3600" dirty="0">
                <a:solidFill>
                  <a:srgbClr val="0070C0"/>
                </a:solidFill>
              </a:rPr>
              <a:t> 　地 区 委 員 長 の 皆さんと議 論を重ねた</a:t>
            </a:r>
            <a:endParaRPr kumimoji="1" lang="en-US" altLang="ja-JP" sz="3600" dirty="0">
              <a:solidFill>
                <a:srgbClr val="0070C0"/>
              </a:solidFill>
            </a:endParaRPr>
          </a:p>
          <a:p>
            <a:r>
              <a:rPr lang="ja-JP" altLang="en-US" sz="3600" dirty="0">
                <a:solidFill>
                  <a:srgbClr val="0070C0"/>
                </a:solidFill>
              </a:rPr>
              <a:t>　　　　　　　　　</a:t>
            </a:r>
            <a:r>
              <a:rPr kumimoji="1" lang="ja-JP" altLang="en-US" sz="3600" dirty="0">
                <a:solidFill>
                  <a:srgbClr val="0070C0"/>
                </a:solidFill>
              </a:rPr>
              <a:t>うえで内 容を決 めていく</a:t>
            </a:r>
            <a:endParaRPr kumimoji="1" lang="en-US" altLang="ja-JP" sz="3600" dirty="0">
              <a:solidFill>
                <a:srgbClr val="0070C0"/>
              </a:solidFill>
            </a:endParaRPr>
          </a:p>
          <a:p>
            <a:r>
              <a:rPr lang="ja-JP" altLang="en-US" sz="3600" dirty="0"/>
              <a:t>●</a:t>
            </a:r>
            <a:r>
              <a:rPr lang="ja-JP" altLang="en-US" sz="3600" dirty="0">
                <a:solidFill>
                  <a:srgbClr val="FF0000"/>
                </a:solidFill>
              </a:rPr>
              <a:t>広域的な集まりを！！</a:t>
            </a:r>
            <a:endParaRPr kumimoji="1" lang="ja-JP" altLang="en-US" sz="3600" dirty="0">
              <a:solidFill>
                <a:srgbClr val="FF0000"/>
              </a:solidFill>
            </a:endParaRPr>
          </a:p>
        </p:txBody>
      </p:sp>
    </p:spTree>
    <p:extLst>
      <p:ext uri="{BB962C8B-B14F-4D97-AF65-F5344CB8AC3E}">
        <p14:creationId xmlns:p14="http://schemas.microsoft.com/office/powerpoint/2010/main" val="28287616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AE1ABF-6684-463F-991A-B3E222C04E1A}"/>
              </a:ext>
            </a:extLst>
          </p:cNvPr>
          <p:cNvSpPr>
            <a:spLocks noGrp="1"/>
          </p:cNvSpPr>
          <p:nvPr>
            <p:ph type="title"/>
          </p:nvPr>
        </p:nvSpPr>
        <p:spPr>
          <a:xfrm>
            <a:off x="677334" y="609600"/>
            <a:ext cx="8596668" cy="1251005"/>
          </a:xfrm>
        </p:spPr>
        <p:txBody>
          <a:bodyPr>
            <a:normAutofit fontScale="90000"/>
          </a:bodyPr>
          <a:lstStyle/>
          <a:p>
            <a:r>
              <a:rPr lang="ja-JP" altLang="ja-JP" sz="3600" b="1"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～最後にもう一度シェカールメータ</a:t>
            </a:r>
            <a:br>
              <a:rPr lang="en-US" altLang="ja-JP" sz="3600" b="1"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br>
            <a:r>
              <a:rPr lang="ja-JP" altLang="en-US" sz="3600" b="1"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ja-JP" sz="3600" b="1"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会長エレクトの言葉を確認します～</a:t>
            </a:r>
            <a:br>
              <a:rPr lang="ja-JP" altLang="ja-JP" sz="3600" kern="100" dirty="0">
                <a:effectLst/>
                <a:latin typeface="游明朝" panose="02020400000000000000" pitchFamily="18" charset="-128"/>
                <a:ea typeface="游明朝" panose="02020400000000000000" pitchFamily="18" charset="-128"/>
                <a:cs typeface="Times New Roman" panose="02020603050405020304" pitchFamily="18" charset="0"/>
              </a:rPr>
            </a:br>
            <a:endParaRPr kumimoji="1" lang="ja-JP" altLang="en-US" dirty="0"/>
          </a:p>
        </p:txBody>
      </p:sp>
      <p:sp>
        <p:nvSpPr>
          <p:cNvPr id="3" name="コンテンツ プレースホルダー 2">
            <a:extLst>
              <a:ext uri="{FF2B5EF4-FFF2-40B4-BE49-F238E27FC236}">
                <a16:creationId xmlns:a16="http://schemas.microsoft.com/office/drawing/2014/main" id="{402B957F-1633-4226-B83F-10BF41761475}"/>
              </a:ext>
            </a:extLst>
          </p:cNvPr>
          <p:cNvSpPr>
            <a:spLocks noGrp="1"/>
          </p:cNvSpPr>
          <p:nvPr>
            <p:ph idx="1"/>
          </p:nvPr>
        </p:nvSpPr>
        <p:spPr>
          <a:xfrm>
            <a:off x="326003" y="2160589"/>
            <a:ext cx="10789919" cy="4486701"/>
          </a:xfrm>
        </p:spPr>
        <p:txBody>
          <a:bodyPr>
            <a:normAutofit/>
          </a:bodyPr>
          <a:lstStyle/>
          <a:p>
            <a:pPr algn="just"/>
            <a:r>
              <a:rPr lang="ja-JP" altLang="ja-JP" sz="3200" b="1" kern="100" dirty="0">
                <a:solidFill>
                  <a:srgbClr val="0070C0"/>
                </a:solidFill>
                <a:effectLst/>
                <a:latin typeface="HGｺﾞｼｯｸE" panose="020B0909000000000000" pitchFamily="49" charset="-128"/>
                <a:ea typeface="HGｺﾞｼｯｸE" panose="020B0909000000000000" pitchFamily="49" charset="-128"/>
                <a:cs typeface="Times New Roman" panose="02020603050405020304" pitchFamily="18" charset="0"/>
              </a:rPr>
              <a:t>“船は港に居れば安全です。</a:t>
            </a:r>
            <a:endParaRPr lang="ja-JP" altLang="ja-JP" sz="3200" kern="100" dirty="0">
              <a:solidFill>
                <a:srgbClr val="0070C0"/>
              </a:solidFill>
              <a:effectLst/>
              <a:latin typeface="HGｺﾞｼｯｸE" panose="020B0909000000000000" pitchFamily="49" charset="-128"/>
              <a:ea typeface="HGｺﾞｼｯｸE" panose="020B0909000000000000" pitchFamily="49" charset="-128"/>
              <a:cs typeface="Times New Roman" panose="02020603050405020304" pitchFamily="18" charset="0"/>
            </a:endParaRPr>
          </a:p>
          <a:p>
            <a:pPr algn="just"/>
            <a:r>
              <a:rPr lang="ja-JP" altLang="ja-JP" sz="3200" b="1" kern="100" dirty="0">
                <a:solidFill>
                  <a:srgbClr val="FF0000"/>
                </a:solidFill>
                <a:effectLst/>
                <a:latin typeface="HGｺﾞｼｯｸE" panose="020B0909000000000000" pitchFamily="49" charset="-128"/>
                <a:ea typeface="HGｺﾞｼｯｸE" panose="020B0909000000000000" pitchFamily="49" charset="-128"/>
                <a:cs typeface="Times New Roman" panose="02020603050405020304" pitchFamily="18" charset="0"/>
              </a:rPr>
              <a:t>船の目的は港に居る事では</a:t>
            </a:r>
            <a:r>
              <a:rPr lang="ja-JP" altLang="ja-JP" sz="3200" b="1" kern="100">
                <a:solidFill>
                  <a:srgbClr val="FF0000"/>
                </a:solidFill>
                <a:effectLst/>
                <a:latin typeface="HGｺﾞｼｯｸE" panose="020B0909000000000000" pitchFamily="49" charset="-128"/>
                <a:ea typeface="HGｺﾞｼｯｸE" panose="020B0909000000000000" pitchFamily="49" charset="-128"/>
                <a:cs typeface="Times New Roman" panose="02020603050405020304" pitchFamily="18" charset="0"/>
              </a:rPr>
              <a:t>ありません。</a:t>
            </a:r>
            <a:r>
              <a:rPr lang="ja-JP" altLang="en-US" sz="3200" b="1" kern="100">
                <a:solidFill>
                  <a:srgbClr val="FF0000"/>
                </a:solidFill>
                <a:effectLst/>
                <a:latin typeface="HGｺﾞｼｯｸE" panose="020B0909000000000000" pitchFamily="49" charset="-128"/>
                <a:ea typeface="HGｺﾞｼｯｸE" panose="020B0909000000000000" pitchFamily="49" charset="-128"/>
                <a:cs typeface="Times New Roman" panose="02020603050405020304" pitchFamily="18" charset="0"/>
              </a:rPr>
              <a:t>大</a:t>
            </a:r>
            <a:r>
              <a:rPr lang="ja-JP" altLang="ja-JP" sz="3200" b="1" kern="100">
                <a:solidFill>
                  <a:srgbClr val="FF0000"/>
                </a:solidFill>
                <a:effectLst/>
                <a:latin typeface="HGｺﾞｼｯｸE" panose="020B0909000000000000" pitchFamily="49" charset="-128"/>
                <a:ea typeface="HGｺﾞｼｯｸE" panose="020B0909000000000000" pitchFamily="49" charset="-128"/>
                <a:cs typeface="Times New Roman" panose="02020603050405020304" pitchFamily="18" charset="0"/>
              </a:rPr>
              <a:t>海</a:t>
            </a:r>
            <a:r>
              <a:rPr lang="ja-JP" altLang="ja-JP" sz="3200" b="1" kern="100" dirty="0">
                <a:solidFill>
                  <a:srgbClr val="FF0000"/>
                </a:solidFill>
                <a:effectLst/>
                <a:latin typeface="HGｺﾞｼｯｸE" panose="020B0909000000000000" pitchFamily="49" charset="-128"/>
                <a:ea typeface="HGｺﾞｼｯｸE" panose="020B0909000000000000" pitchFamily="49" charset="-128"/>
                <a:cs typeface="Times New Roman" panose="02020603050405020304" pitchFamily="18" charset="0"/>
              </a:rPr>
              <a:t>に出てこそ</a:t>
            </a:r>
            <a:endParaRPr lang="en-US" altLang="ja-JP" sz="3200" b="1" kern="100" dirty="0">
              <a:solidFill>
                <a:srgbClr val="FF0000"/>
              </a:solidFill>
              <a:effectLst/>
              <a:latin typeface="HGｺﾞｼｯｸE" panose="020B0909000000000000" pitchFamily="49" charset="-128"/>
              <a:ea typeface="HGｺﾞｼｯｸE" panose="020B0909000000000000" pitchFamily="49" charset="-128"/>
              <a:cs typeface="Times New Roman" panose="02020603050405020304" pitchFamily="18" charset="0"/>
            </a:endParaRPr>
          </a:p>
          <a:p>
            <a:pPr algn="just"/>
            <a:r>
              <a:rPr lang="ja-JP" altLang="en-US" sz="3200" b="1" kern="100" dirty="0">
                <a:solidFill>
                  <a:srgbClr val="FF0000"/>
                </a:solidFill>
                <a:effectLst/>
                <a:latin typeface="HGｺﾞｼｯｸE" panose="020B0909000000000000" pitchFamily="49" charset="-128"/>
                <a:ea typeface="HGｺﾞｼｯｸE" panose="020B0909000000000000" pitchFamily="49" charset="-128"/>
                <a:cs typeface="Times New Roman" panose="02020603050405020304" pitchFamily="18" charset="0"/>
              </a:rPr>
              <a:t>　　　　　　　　　</a:t>
            </a:r>
            <a:r>
              <a:rPr lang="ja-JP" altLang="ja-JP" sz="3200" b="1" kern="100" dirty="0">
                <a:solidFill>
                  <a:srgbClr val="FF0000"/>
                </a:solidFill>
                <a:effectLst/>
                <a:latin typeface="HGｺﾞｼｯｸE" panose="020B0909000000000000" pitchFamily="49" charset="-128"/>
                <a:ea typeface="HGｺﾞｼｯｸE" panose="020B0909000000000000" pitchFamily="49" charset="-128"/>
                <a:cs typeface="Times New Roman" panose="02020603050405020304" pitchFamily="18" charset="0"/>
              </a:rPr>
              <a:t>船の目的が成就されるのです。</a:t>
            </a:r>
            <a:endParaRPr lang="ja-JP" altLang="ja-JP" sz="3200" kern="100" dirty="0">
              <a:solidFill>
                <a:srgbClr val="FF0000"/>
              </a:solidFill>
              <a:effectLst/>
              <a:latin typeface="HGｺﾞｼｯｸE" panose="020B0909000000000000" pitchFamily="49" charset="-128"/>
              <a:ea typeface="HGｺﾞｼｯｸE" panose="020B0909000000000000" pitchFamily="49" charset="-128"/>
              <a:cs typeface="Times New Roman" panose="02020603050405020304" pitchFamily="18" charset="0"/>
            </a:endParaRPr>
          </a:p>
          <a:p>
            <a:pPr algn="just"/>
            <a:r>
              <a:rPr lang="ja-JP" altLang="ja-JP" sz="3200" b="1" kern="100" dirty="0">
                <a:solidFill>
                  <a:srgbClr val="0070C0"/>
                </a:solidFill>
                <a:effectLst/>
                <a:latin typeface="HGｺﾞｼｯｸE" panose="020B0909000000000000" pitchFamily="49" charset="-128"/>
                <a:ea typeface="HGｺﾞｼｯｸE" panose="020B0909000000000000" pitchFamily="49" charset="-128"/>
                <a:cs typeface="Times New Roman" panose="02020603050405020304" pitchFamily="18" charset="0"/>
              </a:rPr>
              <a:t>変革者である我々は冒険であり</a:t>
            </a:r>
            <a:endParaRPr lang="en-US" altLang="ja-JP" sz="3200" b="1" kern="100" dirty="0">
              <a:solidFill>
                <a:srgbClr val="0070C0"/>
              </a:solidFill>
              <a:effectLst/>
              <a:latin typeface="HGｺﾞｼｯｸE" panose="020B0909000000000000" pitchFamily="49" charset="-128"/>
              <a:ea typeface="HGｺﾞｼｯｸE" panose="020B0909000000000000" pitchFamily="49" charset="-128"/>
              <a:cs typeface="Times New Roman" panose="02020603050405020304" pitchFamily="18" charset="0"/>
            </a:endParaRPr>
          </a:p>
          <a:p>
            <a:pPr algn="just"/>
            <a:r>
              <a:rPr lang="ja-JP" altLang="en-US" sz="3200" b="1" kern="100" dirty="0">
                <a:solidFill>
                  <a:srgbClr val="0070C0"/>
                </a:solidFill>
                <a:latin typeface="HGｺﾞｼｯｸE" panose="020B0909000000000000" pitchFamily="49" charset="-128"/>
                <a:ea typeface="HGｺﾞｼｯｸE" panose="020B0909000000000000" pitchFamily="49" charset="-128"/>
                <a:cs typeface="Times New Roman" panose="02020603050405020304" pitchFamily="18" charset="0"/>
              </a:rPr>
              <a:t>　　　　　　　　</a:t>
            </a:r>
            <a:r>
              <a:rPr lang="ja-JP" altLang="ja-JP" sz="3200" b="1" kern="100" dirty="0">
                <a:solidFill>
                  <a:srgbClr val="0070C0"/>
                </a:solidFill>
                <a:effectLst/>
                <a:latin typeface="HGｺﾞｼｯｸE" panose="020B0909000000000000" pitchFamily="49" charset="-128"/>
                <a:ea typeface="HGｺﾞｼｯｸE" panose="020B0909000000000000" pitchFamily="49" charset="-128"/>
                <a:cs typeface="Times New Roman" panose="02020603050405020304" pitchFamily="18" charset="0"/>
              </a:rPr>
              <a:t>メンテナンスではありません。</a:t>
            </a:r>
            <a:r>
              <a:rPr lang="ja-JP" altLang="ja-JP" sz="3200" b="1" kern="100" dirty="0">
                <a:solidFill>
                  <a:srgbClr val="FF0000"/>
                </a:solidFill>
                <a:effectLst/>
                <a:latin typeface="HGｺﾞｼｯｸE" panose="020B0909000000000000" pitchFamily="49" charset="-128"/>
                <a:ea typeface="HGｺﾞｼｯｸE" panose="020B0909000000000000" pitchFamily="49" charset="-128"/>
                <a:cs typeface="Times New Roman" panose="02020603050405020304" pitchFamily="18" charset="0"/>
              </a:rPr>
              <a:t>“</a:t>
            </a:r>
            <a:endParaRPr lang="ja-JP" altLang="ja-JP" sz="3200" kern="100" dirty="0">
              <a:solidFill>
                <a:srgbClr val="FF0000"/>
              </a:solidFill>
              <a:effectLst/>
              <a:latin typeface="HGｺﾞｼｯｸE" panose="020B0909000000000000" pitchFamily="49" charset="-128"/>
              <a:ea typeface="HGｺﾞｼｯｸE" panose="020B0909000000000000" pitchFamily="49" charset="-128"/>
              <a:cs typeface="Times New Roman" panose="02020603050405020304" pitchFamily="18" charset="0"/>
            </a:endParaRPr>
          </a:p>
          <a:p>
            <a:pPr algn="just"/>
            <a:r>
              <a:rPr lang="ja-JP" altLang="ja-JP" sz="3200" b="1" kern="100" dirty="0">
                <a:solidFill>
                  <a:srgbClr val="FF0000"/>
                </a:solidFill>
                <a:effectLst/>
                <a:latin typeface="HGｺﾞｼｯｸE" panose="020B0909000000000000" pitchFamily="49" charset="-128"/>
                <a:ea typeface="HGｺﾞｼｯｸE" panose="020B0909000000000000" pitchFamily="49" charset="-128"/>
                <a:cs typeface="Times New Roman" panose="02020603050405020304" pitchFamily="18" charset="0"/>
              </a:rPr>
              <a:t>“私達は奉仕し、みんなの人生を豊かにするための</a:t>
            </a:r>
            <a:endParaRPr lang="en-US" altLang="ja-JP" sz="3200" b="1" kern="100" dirty="0">
              <a:solidFill>
                <a:srgbClr val="FF0000"/>
              </a:solidFill>
              <a:effectLst/>
              <a:latin typeface="HGｺﾞｼｯｸE" panose="020B0909000000000000" pitchFamily="49" charset="-128"/>
              <a:ea typeface="HGｺﾞｼｯｸE" panose="020B0909000000000000" pitchFamily="49" charset="-128"/>
              <a:cs typeface="Times New Roman" panose="02020603050405020304" pitchFamily="18" charset="0"/>
            </a:endParaRPr>
          </a:p>
          <a:p>
            <a:pPr algn="just"/>
            <a:r>
              <a:rPr lang="ja-JP" altLang="en-US" sz="3200" b="1" kern="100" dirty="0">
                <a:solidFill>
                  <a:srgbClr val="FF0000"/>
                </a:solidFill>
                <a:latin typeface="HGｺﾞｼｯｸE" panose="020B0909000000000000" pitchFamily="49" charset="-128"/>
                <a:ea typeface="HGｺﾞｼｯｸE" panose="020B0909000000000000" pitchFamily="49" charset="-128"/>
                <a:cs typeface="Times New Roman" panose="02020603050405020304" pitchFamily="18" charset="0"/>
              </a:rPr>
              <a:t>　　　　　　　　　　</a:t>
            </a:r>
            <a:r>
              <a:rPr lang="ja-JP" altLang="ja-JP" sz="3200" b="1" kern="100" dirty="0">
                <a:solidFill>
                  <a:srgbClr val="FF0000"/>
                </a:solidFill>
                <a:effectLst/>
                <a:latin typeface="HGｺﾞｼｯｸE" panose="020B0909000000000000" pitchFamily="49" charset="-128"/>
                <a:ea typeface="HGｺﾞｼｯｸE" panose="020B0909000000000000" pitchFamily="49" charset="-128"/>
                <a:cs typeface="Times New Roman" panose="02020603050405020304" pitchFamily="18" charset="0"/>
              </a:rPr>
              <a:t>パワーと魔法を持っています“</a:t>
            </a:r>
            <a:endParaRPr lang="ja-JP" altLang="ja-JP" sz="3200" kern="100" dirty="0">
              <a:solidFill>
                <a:srgbClr val="FF0000"/>
              </a:solidFill>
              <a:effectLst/>
              <a:latin typeface="HGｺﾞｼｯｸE" panose="020B0909000000000000" pitchFamily="49" charset="-128"/>
              <a:ea typeface="HGｺﾞｼｯｸE" panose="020B0909000000000000" pitchFamily="49"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29682553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18CDBD-F891-4C78-A7AA-01C3022C0D9D}"/>
              </a:ext>
            </a:extLst>
          </p:cNvPr>
          <p:cNvSpPr>
            <a:spLocks noGrp="1"/>
          </p:cNvSpPr>
          <p:nvPr>
            <p:ph type="title"/>
          </p:nvPr>
        </p:nvSpPr>
        <p:spPr>
          <a:xfrm>
            <a:off x="677333" y="174929"/>
            <a:ext cx="10239807" cy="1574357"/>
          </a:xfrm>
        </p:spPr>
        <p:txBody>
          <a:bodyPr>
            <a:normAutofit/>
          </a:bodyPr>
          <a:lstStyle/>
          <a:p>
            <a:r>
              <a:rPr kumimoji="1" lang="ja-JP" altLang="en-US" sz="4800" dirty="0">
                <a:solidFill>
                  <a:srgbClr val="FF0000"/>
                </a:solidFill>
              </a:rPr>
              <a:t>ＴＡＫＥ・ＡＣＴＩＯＮ</a:t>
            </a:r>
            <a:br>
              <a:rPr kumimoji="1" lang="en-US" altLang="ja-JP" sz="4800" dirty="0"/>
            </a:br>
            <a:r>
              <a:rPr kumimoji="1" lang="ja-JP" altLang="en-US" sz="4800" dirty="0"/>
              <a:t>　　　</a:t>
            </a:r>
            <a:r>
              <a:rPr kumimoji="1" lang="ja-JP" altLang="en-US" sz="4800" dirty="0">
                <a:solidFill>
                  <a:srgbClr val="FF0000"/>
                </a:solidFill>
              </a:rPr>
              <a:t>＆</a:t>
            </a:r>
            <a:r>
              <a:rPr kumimoji="1" lang="ja-JP" altLang="en-US" sz="4800" dirty="0"/>
              <a:t>　　</a:t>
            </a:r>
            <a:r>
              <a:rPr kumimoji="1" lang="ja-JP" altLang="en-US" sz="4800" dirty="0">
                <a:solidFill>
                  <a:srgbClr val="FF0000"/>
                </a:solidFill>
              </a:rPr>
              <a:t>ＣＨＡＬＬＥＮＧＥ</a:t>
            </a:r>
          </a:p>
        </p:txBody>
      </p:sp>
      <p:pic>
        <p:nvPicPr>
          <p:cNvPr id="2050" name="Picture 2" descr="ソース画像を表示">
            <a:extLst>
              <a:ext uri="{FF2B5EF4-FFF2-40B4-BE49-F238E27FC236}">
                <a16:creationId xmlns:a16="http://schemas.microsoft.com/office/drawing/2014/main" id="{1C65649D-B29C-4E85-996A-C51399B6F09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87825" y="1844857"/>
            <a:ext cx="8865705" cy="52231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0091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D44EAC-CD4B-4320-B20B-72A573B1485A}"/>
              </a:ext>
            </a:extLst>
          </p:cNvPr>
          <p:cNvSpPr>
            <a:spLocks noGrp="1"/>
          </p:cNvSpPr>
          <p:nvPr>
            <p:ph type="title"/>
          </p:nvPr>
        </p:nvSpPr>
        <p:spPr/>
        <p:txBody>
          <a:bodyPr>
            <a:normAutofit fontScale="90000"/>
          </a:bodyPr>
          <a:lstStyle/>
          <a:p>
            <a:r>
              <a:rPr lang="ja-JP" altLang="ja-JP" kern="100" dirty="0">
                <a:solidFill>
                  <a:srgbClr val="0070C0"/>
                </a:solidFill>
                <a:effectLst/>
                <a:latin typeface="HGP創英角ｺﾞｼｯｸUB" panose="020B0900000000000000" pitchFamily="50" charset="-128"/>
                <a:ea typeface="HGP創英角ｺﾞｼｯｸUB" panose="020B0900000000000000" pitchFamily="50" charset="-128"/>
                <a:cs typeface="Aharoni" panose="02010803020104030203" pitchFamily="2" charset="-79"/>
              </a:rPr>
              <a:t>奉仕とは自分が住むこの空間に支払う賃貸料</a:t>
            </a:r>
            <a:br>
              <a:rPr lang="ja-JP" altLang="ja-JP" sz="2400" kern="100" dirty="0">
                <a:solidFill>
                  <a:srgbClr val="FF0000"/>
                </a:solidFill>
                <a:effectLst/>
                <a:latin typeface="Aharoni" panose="02010803020104030203" pitchFamily="2" charset="-79"/>
                <a:ea typeface="游明朝" panose="02020400000000000000" pitchFamily="18" charset="-128"/>
                <a:cs typeface="Aharoni" panose="02010803020104030203" pitchFamily="2" charset="-79"/>
              </a:rPr>
            </a:br>
            <a:r>
              <a:rPr lang="en-US" altLang="ja-JP" sz="2400" kern="100" dirty="0">
                <a:solidFill>
                  <a:srgbClr val="FF0000"/>
                </a:solidFill>
                <a:effectLst/>
                <a:latin typeface="Aharoni" panose="02010803020104030203" pitchFamily="2" charset="-79"/>
                <a:ea typeface="游明朝" panose="02020400000000000000" pitchFamily="18" charset="-128"/>
                <a:cs typeface="Aharoni" panose="02010803020104030203" pitchFamily="2" charset="-79"/>
              </a:rPr>
              <a:t>Serve is the rent I pay for the space I occupy on this earth</a:t>
            </a:r>
            <a:b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br>
            <a:endParaRPr kumimoji="1" lang="ja-JP" altLang="en-US" dirty="0"/>
          </a:p>
        </p:txBody>
      </p:sp>
      <p:sp>
        <p:nvSpPr>
          <p:cNvPr id="3" name="コンテンツ プレースホルダー 2">
            <a:extLst>
              <a:ext uri="{FF2B5EF4-FFF2-40B4-BE49-F238E27FC236}">
                <a16:creationId xmlns:a16="http://schemas.microsoft.com/office/drawing/2014/main" id="{BAB3E0CB-85D5-4FB7-8CA4-64FAF7E99F60}"/>
              </a:ext>
            </a:extLst>
          </p:cNvPr>
          <p:cNvSpPr>
            <a:spLocks noGrp="1"/>
          </p:cNvSpPr>
          <p:nvPr>
            <p:ph idx="1"/>
          </p:nvPr>
        </p:nvSpPr>
        <p:spPr>
          <a:xfrm>
            <a:off x="230587" y="1582310"/>
            <a:ext cx="10845579" cy="5589767"/>
          </a:xfrm>
        </p:spPr>
        <p:txBody>
          <a:bodyPr>
            <a:normAutofit/>
          </a:bodyPr>
          <a:lstStyle/>
          <a:p>
            <a:pPr algn="just"/>
            <a:r>
              <a:rPr lang="en-US" altLang="ja-JP" sz="3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Love for others </a:t>
            </a:r>
            <a:r>
              <a:rPr lang="ja-JP" altLang="en-US" sz="3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3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他の人の為に生き</a:t>
            </a:r>
            <a:endParaRPr lang="en-US" altLang="ja-JP" sz="3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ja-JP" sz="3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Ｃ</a:t>
            </a:r>
            <a:r>
              <a:rPr lang="en-US" altLang="ja-JP" sz="3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are for others </a:t>
            </a:r>
            <a:r>
              <a:rPr lang="ja-JP" altLang="en-US" sz="3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3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世話をし</a:t>
            </a:r>
            <a:endParaRPr lang="en-US" altLang="ja-JP" sz="3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en-US" altLang="ja-JP" sz="3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Serve others </a:t>
            </a:r>
            <a:r>
              <a:rPr lang="ja-JP" altLang="en-US" sz="3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3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奉仕する事</a:t>
            </a:r>
          </a:p>
          <a:p>
            <a:pPr algn="just"/>
            <a:r>
              <a:rPr lang="ja-JP" altLang="ja-JP" sz="2800" b="1"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ヴィヴユーカーナンダ　インドの宗教家</a:t>
            </a:r>
          </a:p>
          <a:p>
            <a:pPr algn="just"/>
            <a:r>
              <a:rPr lang="ja-JP" altLang="ja-JP" sz="3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誰かを助ける時その人に恩を施しているとは考えないでください。実際にはその人たちがあなたに恩を施しているのです。</a:t>
            </a:r>
            <a:endParaRPr lang="en-US" altLang="ja-JP" sz="3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ja-JP" sz="3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私たちが世界から預かった恩恵への恩返しの機会を与えてくれている。</a:t>
            </a:r>
          </a:p>
          <a:p>
            <a:pPr algn="just"/>
            <a:endParaRPr lang="ja-JP" altLang="ja-JP" sz="3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2617778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D44EAC-CD4B-4320-B20B-72A573B1485A}"/>
              </a:ext>
            </a:extLst>
          </p:cNvPr>
          <p:cNvSpPr>
            <a:spLocks noGrp="1"/>
          </p:cNvSpPr>
          <p:nvPr>
            <p:ph type="title"/>
          </p:nvPr>
        </p:nvSpPr>
        <p:spPr/>
        <p:txBody>
          <a:bodyPr/>
          <a:lstStyle/>
          <a:p>
            <a:b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br>
            <a:endParaRPr kumimoji="1" lang="ja-JP" altLang="en-US" dirty="0"/>
          </a:p>
        </p:txBody>
      </p:sp>
      <p:sp>
        <p:nvSpPr>
          <p:cNvPr id="3" name="コンテンツ プレースホルダー 2">
            <a:extLst>
              <a:ext uri="{FF2B5EF4-FFF2-40B4-BE49-F238E27FC236}">
                <a16:creationId xmlns:a16="http://schemas.microsoft.com/office/drawing/2014/main" id="{BAB3E0CB-85D5-4FB7-8CA4-64FAF7E99F60}"/>
              </a:ext>
            </a:extLst>
          </p:cNvPr>
          <p:cNvSpPr>
            <a:spLocks noGrp="1"/>
          </p:cNvSpPr>
          <p:nvPr>
            <p:ph idx="1"/>
          </p:nvPr>
        </p:nvSpPr>
        <p:spPr>
          <a:xfrm>
            <a:off x="230587" y="389614"/>
            <a:ext cx="10845579" cy="6305385"/>
          </a:xfrm>
        </p:spPr>
        <p:txBody>
          <a:bodyPr>
            <a:normAutofit/>
          </a:bodyPr>
          <a:lstStyle/>
          <a:p>
            <a:pPr algn="just"/>
            <a:endParaRPr lang="en-US" altLang="ja-JP" sz="3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ja-JP" sz="4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人生では与えるもの、</a:t>
            </a:r>
            <a:r>
              <a:rPr lang="ja-JP" altLang="en-US" sz="4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4000" b="1"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つかえる者</a:t>
            </a:r>
            <a:r>
              <a:rPr lang="ja-JP" altLang="en-US" sz="4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4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になりなさい。</a:t>
            </a:r>
            <a:r>
              <a:rPr lang="ja-JP" altLang="en-US" sz="4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4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与える時もつかえる時も常に謙虚であり</a:t>
            </a:r>
            <a:r>
              <a:rPr lang="ja-JP" altLang="en-US" sz="4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4000" b="1"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与えさせて頂けますか</a:t>
            </a:r>
            <a:r>
              <a:rPr lang="ja-JP" altLang="en-US" sz="4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4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4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4000" b="1"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つかえさせて頂けますか</a:t>
            </a:r>
            <a:r>
              <a:rPr lang="ja-JP" altLang="en-US" sz="4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4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とお願いをする気持ちになりなさい。</a:t>
            </a:r>
            <a:endParaRPr lang="en-US" altLang="ja-JP" sz="4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endParaRPr lang="ja-JP" altLang="ja-JP" sz="3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ja-JP" sz="4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誰かの為に生きてこそ人生は価値がある。</a:t>
            </a:r>
          </a:p>
          <a:p>
            <a:pPr algn="just"/>
            <a:r>
              <a:rPr lang="en-US" altLang="ja-JP" sz="4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Only</a:t>
            </a:r>
            <a:r>
              <a:rPr lang="ja-JP" altLang="en-US" sz="4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4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 life lived for others is </a:t>
            </a:r>
          </a:p>
          <a:p>
            <a:pPr algn="just"/>
            <a:r>
              <a:rPr lang="ja-JP" altLang="en-US" sz="4000" b="1"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4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 worthwhile</a:t>
            </a:r>
            <a:endParaRPr lang="ja-JP" altLang="ja-JP" sz="4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3711871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6408C5-8070-46C3-90F3-641C63F57A74}"/>
              </a:ext>
            </a:extLst>
          </p:cNvPr>
          <p:cNvSpPr>
            <a:spLocks noGrp="1"/>
          </p:cNvSpPr>
          <p:nvPr>
            <p:ph type="title"/>
          </p:nvPr>
        </p:nvSpPr>
        <p:spPr/>
        <p:txBody>
          <a:bodyPr/>
          <a:lstStyle/>
          <a:p>
            <a:r>
              <a:rPr kumimoji="1" lang="en-US" altLang="ja-JP" dirty="0">
                <a:solidFill>
                  <a:schemeClr val="tx1"/>
                </a:solidFill>
              </a:rPr>
              <a:t>2021-22</a:t>
            </a:r>
            <a:r>
              <a:rPr kumimoji="1" lang="ja-JP" altLang="en-US" dirty="0">
                <a:solidFill>
                  <a:schemeClr val="tx1"/>
                </a:solidFill>
              </a:rPr>
              <a:t>　国際ロータリー　テーマ</a:t>
            </a:r>
          </a:p>
        </p:txBody>
      </p:sp>
      <p:sp>
        <p:nvSpPr>
          <p:cNvPr id="3" name="コンテンツ プレースホルダー 2">
            <a:extLst>
              <a:ext uri="{FF2B5EF4-FFF2-40B4-BE49-F238E27FC236}">
                <a16:creationId xmlns:a16="http://schemas.microsoft.com/office/drawing/2014/main" id="{1EFEA315-FE2E-4558-9A1E-460244976816}"/>
              </a:ext>
            </a:extLst>
          </p:cNvPr>
          <p:cNvSpPr>
            <a:spLocks noGrp="1"/>
          </p:cNvSpPr>
          <p:nvPr>
            <p:ph idx="1"/>
          </p:nvPr>
        </p:nvSpPr>
        <p:spPr>
          <a:xfrm>
            <a:off x="677334" y="1486895"/>
            <a:ext cx="10837332" cy="4554468"/>
          </a:xfrm>
        </p:spPr>
        <p:txBody>
          <a:bodyPr>
            <a:normAutofit fontScale="92500" lnSpcReduction="20000"/>
          </a:bodyPr>
          <a:lstStyle/>
          <a:p>
            <a:r>
              <a:rPr kumimoji="1" lang="ja-JP" altLang="en-US" sz="5400" b="1" u="sng" dirty="0">
                <a:solidFill>
                  <a:srgbClr val="0070C0"/>
                </a:solidFill>
              </a:rPr>
              <a:t>ＳＥＲＶＥ　ＴＯ</a:t>
            </a:r>
            <a:endParaRPr kumimoji="1" lang="en-US" altLang="ja-JP" sz="5400" b="1" u="sng" dirty="0">
              <a:solidFill>
                <a:srgbClr val="0070C0"/>
              </a:solidFill>
            </a:endParaRPr>
          </a:p>
          <a:p>
            <a:r>
              <a:rPr kumimoji="1" lang="ja-JP" altLang="en-US" sz="5400" dirty="0">
                <a:solidFill>
                  <a:srgbClr val="0070C0"/>
                </a:solidFill>
              </a:rPr>
              <a:t>　　　　</a:t>
            </a:r>
            <a:r>
              <a:rPr kumimoji="1" lang="ja-JP" altLang="en-US" sz="5400" b="1" u="sng" dirty="0">
                <a:solidFill>
                  <a:srgbClr val="0070C0"/>
                </a:solidFill>
              </a:rPr>
              <a:t>ＣＨＡＮＧＥ</a:t>
            </a:r>
            <a:endParaRPr kumimoji="1" lang="en-US" altLang="ja-JP" sz="5400" b="1" u="sng" dirty="0">
              <a:solidFill>
                <a:srgbClr val="0070C0"/>
              </a:solidFill>
            </a:endParaRPr>
          </a:p>
          <a:p>
            <a:r>
              <a:rPr kumimoji="1" lang="ja-JP" altLang="en-US" sz="5400" dirty="0">
                <a:solidFill>
                  <a:srgbClr val="0070C0"/>
                </a:solidFill>
              </a:rPr>
              <a:t>　　　　　　　</a:t>
            </a:r>
            <a:r>
              <a:rPr kumimoji="1" lang="ja-JP" altLang="en-US" sz="5400" b="1" u="sng" dirty="0">
                <a:solidFill>
                  <a:srgbClr val="0070C0"/>
                </a:solidFill>
              </a:rPr>
              <a:t>ＬＩＶＥＳ</a:t>
            </a:r>
            <a:endParaRPr kumimoji="1" lang="en-US" altLang="ja-JP" sz="5400" b="1" u="sng" dirty="0">
              <a:solidFill>
                <a:srgbClr val="0070C0"/>
              </a:solidFill>
            </a:endParaRPr>
          </a:p>
          <a:p>
            <a:endParaRPr kumimoji="1" lang="en-US" altLang="ja-JP" sz="5400" dirty="0"/>
          </a:p>
          <a:p>
            <a:r>
              <a:rPr lang="ja-JP" altLang="en-US" sz="5400" dirty="0">
                <a:solidFill>
                  <a:srgbClr val="FF0000"/>
                </a:solidFill>
              </a:rPr>
              <a:t>　</a:t>
            </a:r>
            <a:r>
              <a:rPr lang="ja-JP" altLang="en-US" sz="5400" b="1" dirty="0">
                <a:solidFill>
                  <a:srgbClr val="FF0000"/>
                </a:solidFill>
              </a:rPr>
              <a:t>奉仕しようみんなの</a:t>
            </a:r>
            <a:endParaRPr lang="en-US" altLang="ja-JP" sz="5400" b="1" dirty="0">
              <a:solidFill>
                <a:srgbClr val="FF0000"/>
              </a:solidFill>
            </a:endParaRPr>
          </a:p>
          <a:p>
            <a:r>
              <a:rPr lang="ja-JP" altLang="en-US" sz="5400" b="1" dirty="0">
                <a:solidFill>
                  <a:srgbClr val="FF0000"/>
                </a:solidFill>
              </a:rPr>
              <a:t>　　　人生を豊かにするために　</a:t>
            </a:r>
            <a:endParaRPr kumimoji="1" lang="ja-JP" altLang="en-US" sz="5400" b="1" dirty="0">
              <a:solidFill>
                <a:srgbClr val="FF0000"/>
              </a:solidFill>
            </a:endParaRPr>
          </a:p>
        </p:txBody>
      </p:sp>
      <p:pic>
        <p:nvPicPr>
          <p:cNvPr id="4" name="図 3">
            <a:extLst>
              <a:ext uri="{FF2B5EF4-FFF2-40B4-BE49-F238E27FC236}">
                <a16:creationId xmlns:a16="http://schemas.microsoft.com/office/drawing/2014/main" id="{052D9663-10DA-43BB-A915-0AB3416FDB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31515" y="32480"/>
            <a:ext cx="2960485" cy="2031536"/>
          </a:xfrm>
          <a:prstGeom prst="rect">
            <a:avLst/>
          </a:prstGeom>
        </p:spPr>
      </p:pic>
    </p:spTree>
    <p:extLst>
      <p:ext uri="{BB962C8B-B14F-4D97-AF65-F5344CB8AC3E}">
        <p14:creationId xmlns:p14="http://schemas.microsoft.com/office/powerpoint/2010/main" val="4229480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A6D7E9-1CCF-4DC0-A662-8DFCCA010CEF}"/>
              </a:ext>
            </a:extLst>
          </p:cNvPr>
          <p:cNvSpPr>
            <a:spLocks noGrp="1"/>
          </p:cNvSpPr>
          <p:nvPr>
            <p:ph type="title"/>
          </p:nvPr>
        </p:nvSpPr>
        <p:spPr/>
        <p:txBody>
          <a:bodyPr>
            <a:noAutofit/>
          </a:bodyPr>
          <a:lstStyle/>
          <a:p>
            <a:r>
              <a:rPr kumimoji="1" lang="ja-JP" altLang="en-US" sz="8800" u="sng" dirty="0">
                <a:solidFill>
                  <a:srgbClr val="FF0000"/>
                </a:solidFill>
              </a:rPr>
              <a:t>会員増強</a:t>
            </a:r>
          </a:p>
        </p:txBody>
      </p:sp>
      <p:sp>
        <p:nvSpPr>
          <p:cNvPr id="3" name="コンテンツ プレースホルダー 2">
            <a:extLst>
              <a:ext uri="{FF2B5EF4-FFF2-40B4-BE49-F238E27FC236}">
                <a16:creationId xmlns:a16="http://schemas.microsoft.com/office/drawing/2014/main" id="{70B99B01-3213-4AD0-8E5E-2AFEC3B8FFFD}"/>
              </a:ext>
            </a:extLst>
          </p:cNvPr>
          <p:cNvSpPr>
            <a:spLocks noGrp="1"/>
          </p:cNvSpPr>
          <p:nvPr>
            <p:ph idx="1"/>
          </p:nvPr>
        </p:nvSpPr>
        <p:spPr>
          <a:xfrm>
            <a:off x="677334" y="2160589"/>
            <a:ext cx="8596668" cy="4613922"/>
          </a:xfrm>
        </p:spPr>
        <p:txBody>
          <a:bodyPr>
            <a:normAutofit fontScale="92500"/>
          </a:bodyPr>
          <a:lstStyle/>
          <a:p>
            <a:r>
              <a:rPr lang="ja-JP" altLang="ja-JP" sz="3600" b="1" dirty="0">
                <a:effectLst/>
                <a:ea typeface="游明朝" panose="02020400000000000000" pitchFamily="18" charset="-128"/>
                <a:cs typeface="Times New Roman" panose="02020603050405020304" pitchFamily="18" charset="0"/>
              </a:rPr>
              <a:t>Ｅａｃｈ　Ｏｎｅ</a:t>
            </a:r>
            <a:endParaRPr lang="en-US" altLang="ja-JP" sz="3600" b="1" dirty="0">
              <a:effectLst/>
              <a:ea typeface="游明朝" panose="02020400000000000000" pitchFamily="18" charset="-128"/>
              <a:cs typeface="Times New Roman" panose="02020603050405020304" pitchFamily="18" charset="0"/>
            </a:endParaRPr>
          </a:p>
          <a:p>
            <a:r>
              <a:rPr lang="ja-JP" altLang="ja-JP" sz="3600" b="1" dirty="0">
                <a:effectLst/>
                <a:ea typeface="游明朝" panose="02020400000000000000" pitchFamily="18" charset="-128"/>
                <a:cs typeface="Times New Roman" panose="02020603050405020304" pitchFamily="18" charset="0"/>
              </a:rPr>
              <a:t>Ｂｒｉｎｇ　Ｏｎｅ　</a:t>
            </a:r>
            <a:endParaRPr lang="en-US" altLang="ja-JP" sz="3600" b="1" dirty="0">
              <a:effectLst/>
              <a:ea typeface="游明朝" panose="02020400000000000000" pitchFamily="18" charset="-128"/>
              <a:cs typeface="Times New Roman" panose="02020603050405020304" pitchFamily="18" charset="0"/>
            </a:endParaRPr>
          </a:p>
          <a:p>
            <a:r>
              <a:rPr lang="ja-JP" altLang="ja-JP" sz="3600" b="1" dirty="0">
                <a:effectLst/>
                <a:ea typeface="游明朝" panose="02020400000000000000" pitchFamily="18" charset="-128"/>
                <a:cs typeface="Times New Roman" panose="02020603050405020304" pitchFamily="18" charset="0"/>
              </a:rPr>
              <a:t>つまり</a:t>
            </a:r>
            <a:endParaRPr lang="en-US" altLang="ja-JP" sz="3600" b="1" dirty="0">
              <a:effectLst/>
              <a:ea typeface="游明朝" panose="02020400000000000000" pitchFamily="18" charset="-128"/>
              <a:cs typeface="Times New Roman" panose="02020603050405020304" pitchFamily="18" charset="0"/>
            </a:endParaRPr>
          </a:p>
          <a:p>
            <a:r>
              <a:rPr lang="ja-JP" altLang="ja-JP" sz="3600" b="1" dirty="0">
                <a:effectLst/>
                <a:ea typeface="游明朝" panose="02020400000000000000" pitchFamily="18" charset="-128"/>
                <a:cs typeface="Times New Roman" panose="02020603050405020304" pitchFamily="18" charset="0"/>
              </a:rPr>
              <a:t>会員一人が一人を</a:t>
            </a:r>
            <a:endParaRPr lang="en-US" altLang="ja-JP" sz="3600" b="1" dirty="0">
              <a:effectLst/>
              <a:ea typeface="游明朝" panose="02020400000000000000" pitchFamily="18" charset="-128"/>
              <a:cs typeface="Times New Roman" panose="02020603050405020304" pitchFamily="18" charset="0"/>
            </a:endParaRPr>
          </a:p>
          <a:p>
            <a:r>
              <a:rPr lang="ja-JP" altLang="ja-JP" sz="3600" b="1" dirty="0">
                <a:effectLst/>
                <a:ea typeface="游明朝" panose="02020400000000000000" pitchFamily="18" charset="-128"/>
                <a:cs typeface="Times New Roman" panose="02020603050405020304" pitchFamily="18" charset="0"/>
              </a:rPr>
              <a:t>入会に導きましょう</a:t>
            </a:r>
            <a:endParaRPr lang="en-US" altLang="ja-JP" sz="3600" b="1" dirty="0">
              <a:effectLst/>
              <a:ea typeface="游明朝" panose="02020400000000000000" pitchFamily="18" charset="-128"/>
              <a:cs typeface="Times New Roman" panose="02020603050405020304" pitchFamily="18" charset="0"/>
            </a:endParaRPr>
          </a:p>
          <a:p>
            <a:r>
              <a:rPr kumimoji="1" lang="ja-JP" altLang="en-US" sz="3600" b="1" dirty="0">
                <a:ea typeface="游明朝" panose="02020400000000000000" pitchFamily="18" charset="-128"/>
                <a:cs typeface="Times New Roman" panose="02020603050405020304" pitchFamily="18" charset="0"/>
              </a:rPr>
              <a:t>目標は　</a:t>
            </a:r>
            <a:r>
              <a:rPr kumimoji="1" lang="en-US" altLang="ja-JP" sz="3600" b="1" dirty="0">
                <a:ea typeface="游明朝" panose="02020400000000000000" pitchFamily="18" charset="-128"/>
                <a:cs typeface="Times New Roman" panose="02020603050405020304" pitchFamily="18" charset="0"/>
              </a:rPr>
              <a:t>120</a:t>
            </a:r>
            <a:r>
              <a:rPr kumimoji="1" lang="ja-JP" altLang="en-US" sz="3600" b="1" dirty="0">
                <a:ea typeface="游明朝" panose="02020400000000000000" pitchFamily="18" charset="-128"/>
                <a:cs typeface="Times New Roman" panose="02020603050405020304" pitchFamily="18" charset="0"/>
              </a:rPr>
              <a:t>万人⇒</a:t>
            </a:r>
            <a:r>
              <a:rPr kumimoji="1" lang="en-US" altLang="ja-JP" sz="3600" b="1" dirty="0">
                <a:ea typeface="游明朝" panose="02020400000000000000" pitchFamily="18" charset="-128"/>
                <a:cs typeface="Times New Roman" panose="02020603050405020304" pitchFamily="18" charset="0"/>
              </a:rPr>
              <a:t>130</a:t>
            </a:r>
            <a:r>
              <a:rPr kumimoji="1" lang="ja-JP" altLang="en-US" sz="3600" b="1" dirty="0">
                <a:ea typeface="游明朝" panose="02020400000000000000" pitchFamily="18" charset="-128"/>
                <a:cs typeface="Times New Roman" panose="02020603050405020304" pitchFamily="18" charset="0"/>
              </a:rPr>
              <a:t>万人へ</a:t>
            </a:r>
            <a:r>
              <a:rPr kumimoji="1" lang="en-US" altLang="ja-JP" sz="3600" b="1" dirty="0">
                <a:ea typeface="游明朝" panose="02020400000000000000" pitchFamily="18" charset="-128"/>
                <a:cs typeface="Times New Roman" panose="02020603050405020304" pitchFamily="18" charset="0"/>
              </a:rPr>
              <a:t>17</a:t>
            </a:r>
            <a:r>
              <a:rPr kumimoji="1" lang="ja-JP" altLang="en-US" sz="3600" b="1" dirty="0">
                <a:ea typeface="游明朝" panose="02020400000000000000" pitchFamily="18" charset="-128"/>
                <a:cs typeface="Times New Roman" panose="02020603050405020304" pitchFamily="18" charset="0"/>
              </a:rPr>
              <a:t>年間で</a:t>
            </a:r>
            <a:endParaRPr kumimoji="1" lang="en-US" altLang="ja-JP" sz="3600" b="1" dirty="0">
              <a:ea typeface="游明朝" panose="02020400000000000000" pitchFamily="18" charset="-128"/>
              <a:cs typeface="Times New Roman" panose="02020603050405020304" pitchFamily="18" charset="0"/>
            </a:endParaRPr>
          </a:p>
          <a:p>
            <a:r>
              <a:rPr kumimoji="1" lang="ja-JP" altLang="en-US" sz="3600" b="1" dirty="0">
                <a:ea typeface="游明朝" panose="02020400000000000000" pitchFamily="18" charset="-128"/>
                <a:cs typeface="Times New Roman" panose="02020603050405020304" pitchFamily="18" charset="0"/>
              </a:rPr>
              <a:t>達成できなかった事を</a:t>
            </a:r>
            <a:r>
              <a:rPr kumimoji="1" lang="en-US" altLang="ja-JP" sz="3600" b="1" dirty="0">
                <a:ea typeface="游明朝" panose="02020400000000000000" pitchFamily="18" charset="-128"/>
                <a:cs typeface="Times New Roman" panose="02020603050405020304" pitchFamily="18" charset="0"/>
              </a:rPr>
              <a:t>17</a:t>
            </a:r>
            <a:r>
              <a:rPr kumimoji="1" lang="ja-JP" altLang="en-US" sz="3600" b="1" dirty="0">
                <a:ea typeface="游明朝" panose="02020400000000000000" pitchFamily="18" charset="-128"/>
                <a:cs typeface="Times New Roman" panose="02020603050405020304" pitchFamily="18" charset="0"/>
              </a:rPr>
              <a:t>か月で達成させる</a:t>
            </a:r>
            <a:endParaRPr kumimoji="1" lang="ja-JP" altLang="en-US" sz="3600" b="1" dirty="0"/>
          </a:p>
        </p:txBody>
      </p:sp>
      <p:pic>
        <p:nvPicPr>
          <p:cNvPr id="4" name="図 3">
            <a:extLst>
              <a:ext uri="{FF2B5EF4-FFF2-40B4-BE49-F238E27FC236}">
                <a16:creationId xmlns:a16="http://schemas.microsoft.com/office/drawing/2014/main" id="{0112E302-383B-4614-BCD8-71ABE07C5ADA}"/>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53254" y="1614113"/>
            <a:ext cx="5483156" cy="3172571"/>
          </a:xfrm>
          <a:prstGeom prst="rect">
            <a:avLst/>
          </a:prstGeom>
          <a:noFill/>
          <a:ln>
            <a:noFill/>
          </a:ln>
        </p:spPr>
      </p:pic>
    </p:spTree>
    <p:extLst>
      <p:ext uri="{BB962C8B-B14F-4D97-AF65-F5344CB8AC3E}">
        <p14:creationId xmlns:p14="http://schemas.microsoft.com/office/powerpoint/2010/main" val="917391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0F1EF2-5277-4377-9709-A1B0F596947C}"/>
              </a:ext>
            </a:extLst>
          </p:cNvPr>
          <p:cNvSpPr>
            <a:spLocks noGrp="1"/>
          </p:cNvSpPr>
          <p:nvPr>
            <p:ph type="title"/>
          </p:nvPr>
        </p:nvSpPr>
        <p:spPr/>
        <p:txBody>
          <a:bodyPr>
            <a:normAutofit/>
          </a:bodyPr>
          <a:lstStyle/>
          <a:p>
            <a:r>
              <a:rPr kumimoji="1" lang="ja-JP" altLang="en-US" sz="6000" b="1" u="sng" dirty="0">
                <a:solidFill>
                  <a:srgbClr val="FF0000"/>
                </a:solidFill>
              </a:rPr>
              <a:t>女子のエンパワーメント</a:t>
            </a:r>
          </a:p>
        </p:txBody>
      </p:sp>
      <p:sp>
        <p:nvSpPr>
          <p:cNvPr id="3" name="コンテンツ プレースホルダー 2">
            <a:extLst>
              <a:ext uri="{FF2B5EF4-FFF2-40B4-BE49-F238E27FC236}">
                <a16:creationId xmlns:a16="http://schemas.microsoft.com/office/drawing/2014/main" id="{5414D23B-4FE3-4989-93A8-8F572C9E4BC4}"/>
              </a:ext>
            </a:extLst>
          </p:cNvPr>
          <p:cNvSpPr>
            <a:spLocks noGrp="1"/>
          </p:cNvSpPr>
          <p:nvPr>
            <p:ph idx="1"/>
          </p:nvPr>
        </p:nvSpPr>
        <p:spPr>
          <a:xfrm>
            <a:off x="677333" y="1765191"/>
            <a:ext cx="10621469" cy="4905954"/>
          </a:xfrm>
        </p:spPr>
        <p:txBody>
          <a:bodyPr>
            <a:normAutofit/>
          </a:bodyPr>
          <a:lstStyle/>
          <a:p>
            <a:r>
              <a:rPr lang="ja-JP" altLang="en-US" sz="4400" b="1" kern="100" dirty="0">
                <a:effectLst/>
                <a:latin typeface="游明朝" panose="02020400000000000000" pitchFamily="18" charset="-128"/>
                <a:ea typeface="游明朝" panose="02020400000000000000" pitchFamily="18" charset="-128"/>
                <a:cs typeface="Times New Roman" panose="02020603050405020304" pitchFamily="18" charset="0"/>
              </a:rPr>
              <a:t>世界の中には女子と</a:t>
            </a:r>
            <a:endParaRPr lang="en-US" altLang="ja-JP" sz="44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lang="ja-JP" altLang="en-US" sz="4400" b="1" kern="100" dirty="0">
                <a:effectLst/>
                <a:latin typeface="游明朝" panose="02020400000000000000" pitchFamily="18" charset="-128"/>
                <a:ea typeface="游明朝" panose="02020400000000000000" pitchFamily="18" charset="-128"/>
                <a:cs typeface="Times New Roman" panose="02020603050405020304" pitchFamily="18" charset="0"/>
              </a:rPr>
              <a:t>いう事で差別や不利益</a:t>
            </a:r>
            <a:endParaRPr lang="en-US" altLang="ja-JP" sz="44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lang="ja-JP" altLang="en-US" sz="4400" b="1" kern="100" dirty="0">
                <a:effectLst/>
                <a:latin typeface="游明朝" panose="02020400000000000000" pitchFamily="18" charset="-128"/>
                <a:ea typeface="游明朝" panose="02020400000000000000" pitchFamily="18" charset="-128"/>
                <a:cs typeface="Times New Roman" panose="02020603050405020304" pitchFamily="18" charset="0"/>
              </a:rPr>
              <a:t>を強いられている。</a:t>
            </a:r>
            <a:endParaRPr lang="ja-JP" altLang="ja-JP" sz="4400"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lang="ja-JP" altLang="ja-JP" sz="4400" b="1" kern="100" dirty="0">
                <a:effectLst/>
                <a:latin typeface="游明朝" panose="02020400000000000000" pitchFamily="18" charset="-128"/>
                <a:ea typeface="游明朝" panose="02020400000000000000" pitchFamily="18" charset="-128"/>
                <a:cs typeface="Times New Roman" panose="02020603050405020304" pitchFamily="18" charset="0"/>
              </a:rPr>
              <a:t>女子の教育、健康、</a:t>
            </a:r>
            <a:endParaRPr lang="en-US" altLang="ja-JP" sz="44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lang="ja-JP" altLang="ja-JP" sz="4400" b="1" kern="100" dirty="0">
                <a:effectLst/>
                <a:latin typeface="游明朝" panose="02020400000000000000" pitchFamily="18" charset="-128"/>
                <a:ea typeface="游明朝" panose="02020400000000000000" pitchFamily="18" charset="-128"/>
                <a:cs typeface="Times New Roman" panose="02020603050405020304" pitchFamily="18" charset="0"/>
              </a:rPr>
              <a:t>経済的発展を確保</a:t>
            </a:r>
            <a:r>
              <a:rPr lang="ja-JP" altLang="en-US" sz="4400" b="1" kern="100" dirty="0">
                <a:effectLst/>
                <a:latin typeface="游明朝" panose="02020400000000000000" pitchFamily="18" charset="-128"/>
                <a:ea typeface="游明朝" panose="02020400000000000000" pitchFamily="18" charset="-128"/>
                <a:cs typeface="Times New Roman" panose="02020603050405020304" pitchFamily="18" charset="0"/>
              </a:rPr>
              <a:t>・発展の</a:t>
            </a:r>
            <a:r>
              <a:rPr lang="ja-JP" altLang="ja-JP" sz="4400" b="1" kern="100" dirty="0">
                <a:effectLst/>
                <a:latin typeface="游明朝" panose="02020400000000000000" pitchFamily="18" charset="-128"/>
                <a:ea typeface="游明朝" panose="02020400000000000000" pitchFamily="18" charset="-128"/>
                <a:cs typeface="Times New Roman" panose="02020603050405020304" pitchFamily="18" charset="0"/>
              </a:rPr>
              <a:t>スキル</a:t>
            </a:r>
            <a:r>
              <a:rPr lang="ja-JP" altLang="en-US" sz="4400" b="1" kern="100" dirty="0">
                <a:effectLst/>
                <a:latin typeface="游明朝" panose="02020400000000000000" pitchFamily="18" charset="-128"/>
                <a:ea typeface="游明朝" panose="02020400000000000000" pitchFamily="18" charset="-128"/>
                <a:cs typeface="Times New Roman" panose="02020603050405020304" pitchFamily="18" charset="0"/>
              </a:rPr>
              <a:t>を！</a:t>
            </a:r>
            <a:endParaRPr lang="en-US" altLang="ja-JP" sz="44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kumimoji="1" lang="ja-JP" altLang="en-US" sz="4400" b="1" kern="100" dirty="0">
                <a:latin typeface="游明朝" panose="02020400000000000000" pitchFamily="18" charset="-128"/>
                <a:ea typeface="游明朝" panose="02020400000000000000" pitchFamily="18" charset="-128"/>
                <a:cs typeface="Times New Roman" panose="02020603050405020304" pitchFamily="18" charset="0"/>
              </a:rPr>
              <a:t>「多様性・公平さ・開放性」の責務を！</a:t>
            </a:r>
            <a:endParaRPr kumimoji="1" lang="en-US" altLang="ja-JP" sz="4400" b="1" kern="100" dirty="0">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pic>
        <p:nvPicPr>
          <p:cNvPr id="4" name="図 3">
            <a:extLst>
              <a:ext uri="{FF2B5EF4-FFF2-40B4-BE49-F238E27FC236}">
                <a16:creationId xmlns:a16="http://schemas.microsoft.com/office/drawing/2014/main" id="{29101A5D-8AA3-44CF-AD22-F5D385EA69E0}"/>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12664" y="1701578"/>
            <a:ext cx="4722675" cy="2976493"/>
          </a:xfrm>
          <a:prstGeom prst="rect">
            <a:avLst/>
          </a:prstGeom>
          <a:noFill/>
          <a:ln>
            <a:noFill/>
          </a:ln>
        </p:spPr>
      </p:pic>
    </p:spTree>
    <p:extLst>
      <p:ext uri="{BB962C8B-B14F-4D97-AF65-F5344CB8AC3E}">
        <p14:creationId xmlns:p14="http://schemas.microsoft.com/office/powerpoint/2010/main" val="4138511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0F1EF2-5277-4377-9709-A1B0F596947C}"/>
              </a:ext>
            </a:extLst>
          </p:cNvPr>
          <p:cNvSpPr>
            <a:spLocks noGrp="1"/>
          </p:cNvSpPr>
          <p:nvPr>
            <p:ph type="title"/>
          </p:nvPr>
        </p:nvSpPr>
        <p:spPr/>
        <p:txBody>
          <a:bodyPr>
            <a:normAutofit/>
          </a:bodyPr>
          <a:lstStyle/>
          <a:p>
            <a:r>
              <a:rPr kumimoji="1" lang="ja-JP" altLang="en-US" sz="6000" b="1" u="sng" dirty="0">
                <a:solidFill>
                  <a:srgbClr val="FF0000"/>
                </a:solidFill>
              </a:rPr>
              <a:t>ロータリー奉仕デー！</a:t>
            </a:r>
          </a:p>
        </p:txBody>
      </p:sp>
      <p:sp>
        <p:nvSpPr>
          <p:cNvPr id="3" name="コンテンツ プレースホルダー 2">
            <a:extLst>
              <a:ext uri="{FF2B5EF4-FFF2-40B4-BE49-F238E27FC236}">
                <a16:creationId xmlns:a16="http://schemas.microsoft.com/office/drawing/2014/main" id="{5414D23B-4FE3-4989-93A8-8F572C9E4BC4}"/>
              </a:ext>
            </a:extLst>
          </p:cNvPr>
          <p:cNvSpPr>
            <a:spLocks noGrp="1"/>
          </p:cNvSpPr>
          <p:nvPr>
            <p:ph idx="1"/>
          </p:nvPr>
        </p:nvSpPr>
        <p:spPr>
          <a:xfrm>
            <a:off x="677334" y="1699591"/>
            <a:ext cx="10907716" cy="5011310"/>
          </a:xfrm>
        </p:spPr>
        <p:txBody>
          <a:bodyPr>
            <a:normAutofit fontScale="92500" lnSpcReduction="20000"/>
          </a:bodyPr>
          <a:lstStyle/>
          <a:p>
            <a:pPr algn="just"/>
            <a:r>
              <a:rPr lang="en-US" altLang="ja-JP" sz="4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2</a:t>
            </a:r>
            <a:r>
              <a:rPr lang="ja-JP" altLang="ja-JP" sz="4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つ以上の</a:t>
            </a:r>
            <a:r>
              <a:rPr lang="ja-JP" altLang="en-US" sz="4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ＲＣ</a:t>
            </a:r>
            <a:r>
              <a:rPr lang="ja-JP" altLang="ja-JP" sz="4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endParaRPr lang="en-US" altLang="ja-JP" sz="48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r>
              <a:rPr lang="ja-JP" altLang="en-US" sz="4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ＲＡＣ</a:t>
            </a:r>
            <a:r>
              <a:rPr lang="ja-JP" altLang="ja-JP" sz="4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4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ＩＡＣが</a:t>
            </a:r>
            <a:r>
              <a:rPr lang="ja-JP" altLang="ja-JP" sz="4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a:t>
            </a:r>
            <a:endParaRPr lang="en-US" altLang="ja-JP" sz="48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r>
              <a:rPr lang="ja-JP" altLang="ja-JP" sz="4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参加し</a:t>
            </a:r>
            <a:r>
              <a:rPr lang="en-US" altLang="ja-JP" sz="4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25</a:t>
            </a:r>
            <a:r>
              <a:rPr lang="ja-JP" altLang="ja-JP" sz="4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％は、</a:t>
            </a:r>
            <a:endParaRPr lang="en-US" altLang="ja-JP" sz="48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r>
              <a:rPr lang="ja-JP" altLang="en-US" sz="4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ロータリーの</a:t>
            </a:r>
            <a:endParaRPr lang="en-US" altLang="ja-JP" sz="48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r>
              <a:rPr lang="ja-JP" altLang="ja-JP" sz="4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会員ではない</a:t>
            </a:r>
            <a:r>
              <a:rPr lang="ja-JP" altLang="en-US" sz="4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人々</a:t>
            </a:r>
            <a:endParaRPr lang="en-US" altLang="ja-JP" sz="48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r>
              <a:rPr lang="ja-JP" altLang="en-US" sz="48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の参加を促す。</a:t>
            </a:r>
            <a:endParaRPr lang="ja-JP" altLang="ja-JP" sz="48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r>
              <a:rPr lang="ja-JP" altLang="ja-JP" sz="4800" dirty="0">
                <a:effectLst/>
                <a:latin typeface="BIZ UDゴシック" panose="020B0400000000000000" pitchFamily="49" charset="-128"/>
                <a:ea typeface="BIZ UDゴシック" panose="020B0400000000000000" pitchFamily="49" charset="-128"/>
                <a:cs typeface="Times New Roman" panose="02020603050405020304" pitchFamily="18" charset="0"/>
              </a:rPr>
              <a:t>ロータリー</a:t>
            </a:r>
            <a:r>
              <a:rPr lang="en-US" altLang="ja-JP" sz="4800" dirty="0">
                <a:effectLst/>
                <a:latin typeface="BIZ UDゴシック" panose="020B0400000000000000" pitchFamily="49" charset="-128"/>
                <a:ea typeface="BIZ UDゴシック" panose="020B0400000000000000" pitchFamily="49" charset="-128"/>
                <a:cs typeface="Times New Roman" panose="02020603050405020304" pitchFamily="18" charset="0"/>
              </a:rPr>
              <a:t>7</a:t>
            </a:r>
            <a:r>
              <a:rPr lang="ja-JP" altLang="ja-JP" sz="4800" dirty="0">
                <a:effectLst/>
                <a:latin typeface="BIZ UDゴシック" panose="020B0400000000000000" pitchFamily="49" charset="-128"/>
                <a:ea typeface="BIZ UDゴシック" panose="020B0400000000000000" pitchFamily="49" charset="-128"/>
                <a:cs typeface="Times New Roman" panose="02020603050405020304" pitchFamily="18" charset="0"/>
              </a:rPr>
              <a:t>つの重点項目</a:t>
            </a:r>
            <a:r>
              <a:rPr lang="ja-JP" altLang="en-US" sz="4800" dirty="0">
                <a:effectLst/>
                <a:latin typeface="BIZ UDゴシック" panose="020B0400000000000000" pitchFamily="49" charset="-128"/>
                <a:ea typeface="BIZ UDゴシック" panose="020B0400000000000000" pitchFamily="49" charset="-128"/>
                <a:cs typeface="Times New Roman" panose="02020603050405020304" pitchFamily="18" charset="0"/>
              </a:rPr>
              <a:t>で奉仕を！</a:t>
            </a:r>
            <a:endParaRPr kumimoji="1" lang="ja-JP" altLang="en-US" sz="4800" dirty="0">
              <a:latin typeface="BIZ UDゴシック" panose="020B0400000000000000" pitchFamily="49" charset="-128"/>
              <a:ea typeface="BIZ UDゴシック" panose="020B0400000000000000" pitchFamily="49" charset="-128"/>
            </a:endParaRPr>
          </a:p>
        </p:txBody>
      </p:sp>
      <p:pic>
        <p:nvPicPr>
          <p:cNvPr id="5" name="図 4">
            <a:extLst>
              <a:ext uri="{FF2B5EF4-FFF2-40B4-BE49-F238E27FC236}">
                <a16:creationId xmlns:a16="http://schemas.microsoft.com/office/drawing/2014/main" id="{DB5221E4-B9F0-48C5-BB06-5B93701C633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1699591"/>
            <a:ext cx="5361830" cy="3228010"/>
          </a:xfrm>
          <a:prstGeom prst="rect">
            <a:avLst/>
          </a:prstGeom>
          <a:noFill/>
          <a:ln>
            <a:noFill/>
          </a:ln>
        </p:spPr>
      </p:pic>
    </p:spTree>
    <p:extLst>
      <p:ext uri="{BB962C8B-B14F-4D97-AF65-F5344CB8AC3E}">
        <p14:creationId xmlns:p14="http://schemas.microsoft.com/office/powerpoint/2010/main" val="789442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167FE6-8FD0-4A2C-ABDD-74C5B15B74F9}"/>
              </a:ext>
            </a:extLst>
          </p:cNvPr>
          <p:cNvSpPr>
            <a:spLocks noGrp="1"/>
          </p:cNvSpPr>
          <p:nvPr>
            <p:ph type="title"/>
          </p:nvPr>
        </p:nvSpPr>
        <p:spPr>
          <a:xfrm>
            <a:off x="880891" y="1937444"/>
            <a:ext cx="10147344" cy="1570962"/>
          </a:xfrm>
        </p:spPr>
        <p:txBody>
          <a:bodyPr>
            <a:normAutofit/>
          </a:bodyPr>
          <a:lstStyle/>
          <a:p>
            <a:r>
              <a:rPr kumimoji="1" lang="ja-JP" altLang="en-US" dirty="0">
                <a:solidFill>
                  <a:srgbClr val="0070C0"/>
                </a:solidFill>
              </a:rPr>
              <a:t>　　　</a:t>
            </a:r>
            <a:r>
              <a:rPr kumimoji="1" lang="en-US" altLang="ja-JP" dirty="0">
                <a:solidFill>
                  <a:srgbClr val="0070C0"/>
                </a:solidFill>
              </a:rPr>
              <a:t>2790</a:t>
            </a:r>
            <a:r>
              <a:rPr kumimoji="1" lang="ja-JP" altLang="en-US" dirty="0">
                <a:solidFill>
                  <a:srgbClr val="0070C0"/>
                </a:solidFill>
              </a:rPr>
              <a:t>地区　スローガン</a:t>
            </a:r>
            <a:endParaRPr kumimoji="1" lang="ja-JP" altLang="en-US" b="1" dirty="0">
              <a:solidFill>
                <a:schemeClr val="tx1"/>
              </a:solidFill>
            </a:endParaRPr>
          </a:p>
        </p:txBody>
      </p:sp>
      <p:sp>
        <p:nvSpPr>
          <p:cNvPr id="3" name="テキスト プレースホルダー 2">
            <a:extLst>
              <a:ext uri="{FF2B5EF4-FFF2-40B4-BE49-F238E27FC236}">
                <a16:creationId xmlns:a16="http://schemas.microsoft.com/office/drawing/2014/main" id="{4DD9DB43-0F7A-40B1-8934-A1518C01D6C4}"/>
              </a:ext>
            </a:extLst>
          </p:cNvPr>
          <p:cNvSpPr>
            <a:spLocks noGrp="1"/>
          </p:cNvSpPr>
          <p:nvPr>
            <p:ph type="body" sz="quarter" idx="13"/>
          </p:nvPr>
        </p:nvSpPr>
        <p:spPr>
          <a:xfrm>
            <a:off x="1269886" y="1215549"/>
            <a:ext cx="7224524" cy="721895"/>
          </a:xfrm>
        </p:spPr>
        <p:txBody>
          <a:bodyPr/>
          <a:lstStyle/>
          <a:p>
            <a:r>
              <a:rPr kumimoji="1" lang="en-US" altLang="ja-JP" sz="4000" dirty="0">
                <a:solidFill>
                  <a:srgbClr val="0070C0"/>
                </a:solidFill>
              </a:rPr>
              <a:t>2021-22</a:t>
            </a:r>
            <a:r>
              <a:rPr kumimoji="1" lang="ja-JP" altLang="en-US" sz="4000" dirty="0">
                <a:solidFill>
                  <a:srgbClr val="0070C0"/>
                </a:solidFill>
              </a:rPr>
              <a:t>年度</a:t>
            </a:r>
            <a:r>
              <a:rPr kumimoji="1" lang="ja-JP" altLang="en-US" sz="3600" dirty="0">
                <a:solidFill>
                  <a:srgbClr val="0070C0"/>
                </a:solidFill>
              </a:rPr>
              <a:t>　</a:t>
            </a:r>
          </a:p>
        </p:txBody>
      </p:sp>
      <p:sp>
        <p:nvSpPr>
          <p:cNvPr id="4" name="テキスト プレースホルダー 3">
            <a:extLst>
              <a:ext uri="{FF2B5EF4-FFF2-40B4-BE49-F238E27FC236}">
                <a16:creationId xmlns:a16="http://schemas.microsoft.com/office/drawing/2014/main" id="{59C3A555-E2A8-4EFF-B1BB-9ADE700EFAF0}"/>
              </a:ext>
            </a:extLst>
          </p:cNvPr>
          <p:cNvSpPr>
            <a:spLocks noGrp="1"/>
          </p:cNvSpPr>
          <p:nvPr>
            <p:ph type="body" idx="1"/>
          </p:nvPr>
        </p:nvSpPr>
        <p:spPr>
          <a:xfrm>
            <a:off x="301949" y="3147461"/>
            <a:ext cx="11054969" cy="2998267"/>
          </a:xfrm>
        </p:spPr>
        <p:txBody>
          <a:bodyPr>
            <a:normAutofit lnSpcReduction="10000"/>
          </a:bodyPr>
          <a:lstStyle/>
          <a:p>
            <a:pPr lvl="1"/>
            <a:r>
              <a:rPr kumimoji="1" lang="ja-JP" altLang="en-US" sz="4800" b="1" dirty="0">
                <a:solidFill>
                  <a:srgbClr val="FF0000"/>
                </a:solidFill>
              </a:rPr>
              <a:t>Ｌｏｖｅ　Ｏｔｈｅｒ　Ｓｐｉｒｉｔ</a:t>
            </a:r>
            <a:endParaRPr kumimoji="1" lang="en-US" altLang="ja-JP" sz="4800" b="1" dirty="0">
              <a:solidFill>
                <a:srgbClr val="FF0000"/>
              </a:solidFill>
            </a:endParaRPr>
          </a:p>
          <a:p>
            <a:pPr lvl="1"/>
            <a:br>
              <a:rPr kumimoji="1" lang="en-US" altLang="ja-JP" sz="4400" b="1" dirty="0">
                <a:solidFill>
                  <a:schemeClr val="tx1"/>
                </a:solidFill>
              </a:rPr>
            </a:br>
            <a:r>
              <a:rPr kumimoji="1" lang="ja-JP" altLang="en-US" sz="4400" b="1" dirty="0">
                <a:solidFill>
                  <a:schemeClr val="tx1"/>
                </a:solidFill>
              </a:rPr>
              <a:t>～繋ごう次世代へ</a:t>
            </a:r>
            <a:endParaRPr kumimoji="1" lang="en-US" altLang="ja-JP" sz="4400" b="1" dirty="0">
              <a:solidFill>
                <a:schemeClr val="tx1"/>
              </a:solidFill>
            </a:endParaRPr>
          </a:p>
          <a:p>
            <a:pPr lvl="1"/>
            <a:r>
              <a:rPr kumimoji="1" lang="ja-JP" altLang="en-US" sz="4400" b="1" dirty="0">
                <a:solidFill>
                  <a:schemeClr val="tx1"/>
                </a:solidFill>
              </a:rPr>
              <a:t>　　　　　夢のある未来に向けて～　</a:t>
            </a:r>
            <a:endParaRPr kumimoji="1" lang="ja-JP" altLang="en-US" sz="4400" b="1" dirty="0"/>
          </a:p>
        </p:txBody>
      </p:sp>
    </p:spTree>
    <p:extLst>
      <p:ext uri="{BB962C8B-B14F-4D97-AF65-F5344CB8AC3E}">
        <p14:creationId xmlns:p14="http://schemas.microsoft.com/office/powerpoint/2010/main" val="3772305424"/>
      </p:ext>
    </p:extLst>
  </p:cSld>
  <p:clrMapOvr>
    <a:masterClrMapping/>
  </p:clrMapOvr>
</p:sld>
</file>

<file path=ppt/theme/theme1.xml><?xml version="1.0" encoding="utf-8"?>
<a:theme xmlns:a="http://schemas.openxmlformats.org/drawingml/2006/main" name="ファセット">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582</TotalTime>
  <Words>1414</Words>
  <Application>Microsoft Office PowerPoint</Application>
  <PresentationFormat>ワイド画面</PresentationFormat>
  <Paragraphs>147</Paragraphs>
  <Slides>22</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22</vt:i4>
      </vt:variant>
    </vt:vector>
  </HeadingPairs>
  <TitlesOfParts>
    <vt:vector size="34" baseType="lpstr">
      <vt:lpstr>BIZ UDPゴシック</vt:lpstr>
      <vt:lpstr>BIZ UDゴシック</vt:lpstr>
      <vt:lpstr>HGPｺﾞｼｯｸE</vt:lpstr>
      <vt:lpstr>HGP創英角ｺﾞｼｯｸUB</vt:lpstr>
      <vt:lpstr>HGｺﾞｼｯｸE</vt:lpstr>
      <vt:lpstr>ＭＳ Ｐゴシック</vt:lpstr>
      <vt:lpstr>游明朝</vt:lpstr>
      <vt:lpstr>Aharoni</vt:lpstr>
      <vt:lpstr>Arial</vt:lpstr>
      <vt:lpstr>Trebuchet MS</vt:lpstr>
      <vt:lpstr>Wingdings 3</vt:lpstr>
      <vt:lpstr>ファセット</vt:lpstr>
      <vt:lpstr>地区チーム研修セミナー</vt:lpstr>
      <vt:lpstr>シェカール・メータ会長エレクトのメッセージ</vt:lpstr>
      <vt:lpstr>奉仕とは自分が住むこの空間に支払う賃貸料 Serve is the rent I pay for the space I occupy on this earth </vt:lpstr>
      <vt:lpstr> </vt:lpstr>
      <vt:lpstr>2021-22　国際ロータリー　テーマ</vt:lpstr>
      <vt:lpstr>会員増強</vt:lpstr>
      <vt:lpstr>女子のエンパワーメント</vt:lpstr>
      <vt:lpstr>ロータリー奉仕デー！</vt:lpstr>
      <vt:lpstr>　　　2790地区　スローガン</vt:lpstr>
      <vt:lpstr>PowerPoint プレゼンテーション</vt:lpstr>
      <vt:lpstr>PowerPoint プレゼンテーション</vt:lpstr>
      <vt:lpstr>ロータリーのビジョン声明 </vt:lpstr>
      <vt:lpstr>ロータリーの戦略的優先事項と目的</vt:lpstr>
      <vt:lpstr>地区組織</vt:lpstr>
      <vt:lpstr>未来ビジョン策定委員会 （戦略計画委員会）</vt:lpstr>
      <vt:lpstr>地区グループ再編会議</vt:lpstr>
      <vt:lpstr>ガバナー補佐（Ａ ssistant　governor）</vt:lpstr>
      <vt:lpstr>ガバ ナ ー 補 佐 の 役 割 　　　　　　　　（ ミッション）</vt:lpstr>
      <vt:lpstr>国際ロータリー“未来形成” 　　　　　　　　（ＳＲＦ）について</vt:lpstr>
      <vt:lpstr>ロータリー情報研究会（研修会）とＩＭ</vt:lpstr>
      <vt:lpstr>～最後にもう一度シェカールメータ 　　　　会長エレクトの言葉を確認します～ </vt:lpstr>
      <vt:lpstr>ＴＡＫＥ・ＡＣＴＩＯＮ 　　　＆　　ＣＨＡＬＬＥＮＧＥ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地区チーム研修セミナー</dc:title>
  <dc:creator>kajihara</dc:creator>
  <cp:lastModifiedBy>kajihara</cp:lastModifiedBy>
  <cp:revision>42</cp:revision>
  <cp:lastPrinted>2021-03-04T10:25:41Z</cp:lastPrinted>
  <dcterms:created xsi:type="dcterms:W3CDTF">2021-03-04T01:57:20Z</dcterms:created>
  <dcterms:modified xsi:type="dcterms:W3CDTF">2021-03-08T07:55:40Z</dcterms:modified>
</cp:coreProperties>
</file>