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466B7F3-53A4-41BD-8DEC-94D08667F3C8}">
          <p14:sldIdLst>
            <p14:sldId id="256"/>
            <p14:sldId id="257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雅章 大野" initials="雅章" lastIdx="2" clrIdx="0">
    <p:extLst>
      <p:ext uri="{19B8F6BF-5375-455C-9EA6-DF929625EA0E}">
        <p15:presenceInfo xmlns:p15="http://schemas.microsoft.com/office/powerpoint/2012/main" userId="86760e50a884594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A036-2EC9-4A05-B4B8-6EB82DBED70B}" type="datetimeFigureOut">
              <a:rPr kumimoji="1" lang="ja-JP" altLang="en-US" smtClean="0"/>
              <a:t>2021/3/4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2BD3-C4E1-4A52-8008-7CEAB9D6B95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817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A036-2EC9-4A05-B4B8-6EB82DBED70B}" type="datetimeFigureOut">
              <a:rPr kumimoji="1" lang="ja-JP" altLang="en-US" smtClean="0"/>
              <a:t>2021/3/4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2BD3-C4E1-4A52-8008-7CEAB9D6B9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833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A036-2EC9-4A05-B4B8-6EB82DBED70B}" type="datetimeFigureOut">
              <a:rPr kumimoji="1" lang="ja-JP" altLang="en-US" smtClean="0"/>
              <a:t>2021/3/4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2BD3-C4E1-4A52-8008-7CEAB9D6B9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752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A036-2EC9-4A05-B4B8-6EB82DBED70B}" type="datetimeFigureOut">
              <a:rPr kumimoji="1" lang="ja-JP" altLang="en-US" smtClean="0"/>
              <a:t>2021/3/4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2BD3-C4E1-4A52-8008-7CEAB9D6B95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0553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A036-2EC9-4A05-B4B8-6EB82DBED70B}" type="datetimeFigureOut">
              <a:rPr kumimoji="1" lang="ja-JP" altLang="en-US" smtClean="0"/>
              <a:t>2021/3/4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2BD3-C4E1-4A52-8008-7CEAB9D6B9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0050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A036-2EC9-4A05-B4B8-6EB82DBED70B}" type="datetimeFigureOut">
              <a:rPr kumimoji="1" lang="ja-JP" altLang="en-US" smtClean="0"/>
              <a:t>2021/3/4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2BD3-C4E1-4A52-8008-7CEAB9D6B95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2047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A036-2EC9-4A05-B4B8-6EB82DBED70B}" type="datetimeFigureOut">
              <a:rPr kumimoji="1" lang="ja-JP" altLang="en-US" smtClean="0"/>
              <a:t>2021/3/4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2BD3-C4E1-4A52-8008-7CEAB9D6B9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229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A036-2EC9-4A05-B4B8-6EB82DBED70B}" type="datetimeFigureOut">
              <a:rPr kumimoji="1" lang="ja-JP" altLang="en-US" smtClean="0"/>
              <a:t>2021/3/4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2BD3-C4E1-4A52-8008-7CEAB9D6B9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552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A036-2EC9-4A05-B4B8-6EB82DBED70B}" type="datetimeFigureOut">
              <a:rPr kumimoji="1" lang="ja-JP" altLang="en-US" smtClean="0"/>
              <a:t>2021/3/4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2BD3-C4E1-4A52-8008-7CEAB9D6B9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45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A036-2EC9-4A05-B4B8-6EB82DBED70B}" type="datetimeFigureOut">
              <a:rPr kumimoji="1" lang="ja-JP" altLang="en-US" smtClean="0"/>
              <a:t>2021/3/4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2BD3-C4E1-4A52-8008-7CEAB9D6B9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59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A036-2EC9-4A05-B4B8-6EB82DBED70B}" type="datetimeFigureOut">
              <a:rPr kumimoji="1" lang="ja-JP" altLang="en-US" smtClean="0"/>
              <a:t>2021/3/4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2BD3-C4E1-4A52-8008-7CEAB9D6B9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901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A036-2EC9-4A05-B4B8-6EB82DBED70B}" type="datetimeFigureOut">
              <a:rPr kumimoji="1" lang="ja-JP" altLang="en-US" smtClean="0"/>
              <a:t>2021/3/4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2BD3-C4E1-4A52-8008-7CEAB9D6B9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08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A036-2EC9-4A05-B4B8-6EB82DBED70B}" type="datetimeFigureOut">
              <a:rPr kumimoji="1" lang="ja-JP" altLang="en-US" smtClean="0"/>
              <a:t>2021/3/4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2BD3-C4E1-4A52-8008-7CEAB9D6B9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650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A036-2EC9-4A05-B4B8-6EB82DBED70B}" type="datetimeFigureOut">
              <a:rPr kumimoji="1" lang="ja-JP" altLang="en-US" smtClean="0"/>
              <a:t>2021/3/4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2BD3-C4E1-4A52-8008-7CEAB9D6B9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750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A036-2EC9-4A05-B4B8-6EB82DBED70B}" type="datetimeFigureOut">
              <a:rPr kumimoji="1" lang="ja-JP" altLang="en-US" smtClean="0"/>
              <a:t>2021/3/4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2BD3-C4E1-4A52-8008-7CEAB9D6B9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577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A036-2EC9-4A05-B4B8-6EB82DBED70B}" type="datetimeFigureOut">
              <a:rPr kumimoji="1" lang="ja-JP" altLang="en-US" smtClean="0"/>
              <a:t>2021/3/4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2BD3-C4E1-4A52-8008-7CEAB9D6B9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078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A036-2EC9-4A05-B4B8-6EB82DBED70B}" type="datetimeFigureOut">
              <a:rPr kumimoji="1" lang="ja-JP" altLang="en-US" smtClean="0"/>
              <a:t>2021/3/4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2BD3-C4E1-4A52-8008-7CEAB9D6B9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7436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D9A036-2EC9-4A05-B4B8-6EB82DBED70B}" type="datetimeFigureOut">
              <a:rPr kumimoji="1" lang="ja-JP" altLang="en-US" smtClean="0"/>
              <a:t>2021/3/4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68B2BD3-C4E1-4A52-8008-7CEAB9D6B9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0228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7C2D58-5575-46D7-BC01-F18796265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1049337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地区委員会会計処理について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8D0EA7F-6B48-47C2-A372-5EC7B2923E01}"/>
              </a:ext>
            </a:extLst>
          </p:cNvPr>
          <p:cNvSpPr txBox="1"/>
          <p:nvPr/>
        </p:nvSpPr>
        <p:spPr>
          <a:xfrm>
            <a:off x="830665" y="1428750"/>
            <a:ext cx="106584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資料</a:t>
            </a:r>
            <a:r>
              <a:rPr lang="en-US" altLang="ja-JP" sz="3200" dirty="0"/>
              <a:t>P27</a:t>
            </a:r>
            <a:endParaRPr lang="ja-JP" altLang="en-US" sz="3200" dirty="0"/>
          </a:p>
          <a:p>
            <a:r>
              <a:rPr lang="ja-JP" altLang="en-US" sz="3200" dirty="0"/>
              <a:t>①　委員会会計担当者の決定と口座開設</a:t>
            </a:r>
          </a:p>
          <a:p>
            <a:r>
              <a:rPr lang="ja-JP" altLang="en-US" sz="3200" dirty="0"/>
              <a:t>②　行事計画申請書</a:t>
            </a:r>
            <a:r>
              <a:rPr lang="en-US" altLang="ja-JP" sz="3200" dirty="0"/>
              <a:t>+</a:t>
            </a:r>
            <a:r>
              <a:rPr lang="ja-JP" altLang="en-US" sz="3200" dirty="0"/>
              <a:t>地区資金支払請求書＝委員会費入金</a:t>
            </a:r>
          </a:p>
          <a:p>
            <a:r>
              <a:rPr lang="ja-JP" altLang="en-US" sz="3200" dirty="0"/>
              <a:t>③　行事報告書</a:t>
            </a:r>
            <a:r>
              <a:rPr lang="en-US" altLang="ja-JP" sz="3200" dirty="0"/>
              <a:t>+</a:t>
            </a:r>
            <a:r>
              <a:rPr lang="ja-JP" altLang="en-US" sz="3200" dirty="0"/>
              <a:t>領収書</a:t>
            </a:r>
            <a:r>
              <a:rPr lang="en-US" altLang="ja-JP" sz="3200" dirty="0"/>
              <a:t>(</a:t>
            </a:r>
            <a:r>
              <a:rPr lang="ja-JP" altLang="en-US" sz="3200" dirty="0"/>
              <a:t>写</a:t>
            </a:r>
            <a:r>
              <a:rPr lang="en-US" altLang="ja-JP" sz="3200" dirty="0"/>
              <a:t>)</a:t>
            </a:r>
            <a:r>
              <a:rPr lang="ja-JP" altLang="en-US" sz="3200" dirty="0"/>
              <a:t>で事業ごとに都度報告</a:t>
            </a:r>
          </a:p>
          <a:p>
            <a:r>
              <a:rPr lang="ja-JP" altLang="en-US" sz="3200" dirty="0"/>
              <a:t>④　行事参加費・懇親会登録費は必ず口座を通じて</a:t>
            </a:r>
          </a:p>
          <a:p>
            <a:r>
              <a:rPr lang="ja-JP" altLang="en-US" sz="3200" dirty="0"/>
              <a:t>⑤　中間収支計算書・年度収支計算書で半期に会計報告</a:t>
            </a:r>
          </a:p>
          <a:p>
            <a:r>
              <a:rPr lang="ja-JP" altLang="en-US" sz="3200" dirty="0"/>
              <a:t>⑥　年度事業報告書で年度末に事業報告</a:t>
            </a:r>
          </a:p>
          <a:p>
            <a:r>
              <a:rPr lang="ja-JP" altLang="en-US" sz="3200" dirty="0"/>
              <a:t>⑦　余剰金は地区資金返還報告書</a:t>
            </a:r>
            <a:r>
              <a:rPr lang="en-US" altLang="ja-JP" sz="3200" dirty="0"/>
              <a:t>+</a:t>
            </a:r>
            <a:r>
              <a:rPr lang="ja-JP" altLang="en-US" sz="3200" dirty="0"/>
              <a:t>専用振込用紙で返金</a:t>
            </a:r>
          </a:p>
          <a:p>
            <a:r>
              <a:rPr lang="ja-JP" altLang="en-US" sz="3200" dirty="0"/>
              <a:t>⑧　報告した書類の原本は次年度地区大会まで保存　</a:t>
            </a:r>
          </a:p>
        </p:txBody>
      </p:sp>
      <p:pic>
        <p:nvPicPr>
          <p:cNvPr id="9" name="図 8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BD7C3CC7-556F-44F2-81A8-A18A64CF9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087" y="6212145"/>
            <a:ext cx="2283913" cy="652462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13CFE0C-707A-41FB-A8FF-1D78170A4B5D}"/>
              </a:ext>
            </a:extLst>
          </p:cNvPr>
          <p:cNvSpPr/>
          <p:nvPr/>
        </p:nvSpPr>
        <p:spPr>
          <a:xfrm>
            <a:off x="0" y="6212144"/>
            <a:ext cx="9908087" cy="6458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3452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AFE7258-E7E4-4599-A198-E26929D522B8}"/>
              </a:ext>
            </a:extLst>
          </p:cNvPr>
          <p:cNvSpPr/>
          <p:nvPr/>
        </p:nvSpPr>
        <p:spPr>
          <a:xfrm>
            <a:off x="0" y="6087035"/>
            <a:ext cx="10031506" cy="7709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FA9C91C-444D-4DE2-8263-6D6618D3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4781"/>
            <a:ext cx="12192000" cy="672354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4000" dirty="0"/>
              <a:t>⑤</a:t>
            </a:r>
            <a:r>
              <a:rPr lang="ja-JP" altLang="en-US" sz="4000" dirty="0"/>
              <a:t>提出書類原本の保管</a:t>
            </a:r>
            <a:endParaRPr kumimoji="1" lang="ja-JP" altLang="en-US" sz="4000" dirty="0"/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796E632-9151-4F88-B206-CDB951AA6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268" y="6087034"/>
            <a:ext cx="2225732" cy="77096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01154A2-F106-446B-89DF-A40C627F708C}"/>
              </a:ext>
            </a:extLst>
          </p:cNvPr>
          <p:cNvSpPr txBox="1"/>
          <p:nvPr/>
        </p:nvSpPr>
        <p:spPr>
          <a:xfrm>
            <a:off x="523875" y="1438274"/>
            <a:ext cx="1086802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承認済み地区資金支払請求書</a:t>
            </a:r>
          </a:p>
          <a:p>
            <a:r>
              <a:rPr kumimoji="1" lang="ja-JP" altLang="en-US" sz="4000" dirty="0">
                <a:solidFill>
                  <a:srgbClr val="FF0000"/>
                </a:solidFill>
              </a:rPr>
              <a:t>　　</a:t>
            </a:r>
            <a:r>
              <a:rPr kumimoji="1" lang="en-US" altLang="ja-JP" sz="4000" dirty="0">
                <a:solidFill>
                  <a:srgbClr val="FF0000"/>
                </a:solidFill>
              </a:rPr>
              <a:t>+</a:t>
            </a:r>
            <a:r>
              <a:rPr kumimoji="1" lang="ja-JP" altLang="en-US" sz="4000" dirty="0">
                <a:solidFill>
                  <a:srgbClr val="FF0000"/>
                </a:solidFill>
              </a:rPr>
              <a:t>領収書等支払明細書類の原本保管</a:t>
            </a:r>
          </a:p>
          <a:p>
            <a:endParaRPr kumimoji="1" lang="ja-JP" altLang="en-US" sz="4000" dirty="0"/>
          </a:p>
          <a:p>
            <a:r>
              <a:rPr kumimoji="1" lang="ja-JP" altLang="en-US" sz="4000" dirty="0"/>
              <a:t>　小倉年度地区大会で</a:t>
            </a:r>
          </a:p>
          <a:p>
            <a:r>
              <a:rPr kumimoji="1" lang="ja-JP" altLang="en-US" sz="4000" dirty="0"/>
              <a:t>　監査報告が承認されるまで</a:t>
            </a:r>
          </a:p>
          <a:p>
            <a:r>
              <a:rPr kumimoji="1" lang="ja-JP" altLang="en-US" sz="4000" dirty="0"/>
              <a:t>　会計担当者が保管</a:t>
            </a:r>
          </a:p>
          <a:p>
            <a:r>
              <a:rPr kumimoji="1" lang="ja-JP" altLang="en-US" sz="2800" dirty="0"/>
              <a:t>　</a:t>
            </a:r>
          </a:p>
          <a:p>
            <a:r>
              <a:rPr kumimoji="1" lang="ja-JP" altLang="en-US" sz="2800" dirty="0"/>
              <a:t>　　　　</a:t>
            </a:r>
          </a:p>
          <a:p>
            <a:r>
              <a:rPr kumimoji="1" lang="ja-JP" altLang="en-US" sz="2800" dirty="0"/>
              <a:t>　　　</a:t>
            </a:r>
          </a:p>
          <a:p>
            <a:r>
              <a:rPr kumimoji="1" lang="ja-JP" altLang="en-US" sz="2800" dirty="0"/>
              <a:t>　　</a:t>
            </a:r>
          </a:p>
          <a:p>
            <a:r>
              <a:rPr kumimoji="1" lang="ja-JP" altLang="en-US" sz="2800" dirty="0"/>
              <a:t>　　　</a:t>
            </a:r>
          </a:p>
        </p:txBody>
      </p:sp>
    </p:spTree>
    <p:extLst>
      <p:ext uri="{BB962C8B-B14F-4D97-AF65-F5344CB8AC3E}">
        <p14:creationId xmlns:p14="http://schemas.microsoft.com/office/powerpoint/2010/main" val="329201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AFE7258-E7E4-4599-A198-E26929D522B8}"/>
              </a:ext>
            </a:extLst>
          </p:cNvPr>
          <p:cNvSpPr/>
          <p:nvPr/>
        </p:nvSpPr>
        <p:spPr>
          <a:xfrm>
            <a:off x="0" y="6087035"/>
            <a:ext cx="10031506" cy="7709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FA9C91C-444D-4DE2-8263-6D6618D3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2023"/>
            <a:ext cx="9756250" cy="672354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4000" dirty="0"/>
              <a:t>①　委員会会計担当者の決定と口座開設</a:t>
            </a:r>
            <a:br>
              <a:rPr kumimoji="1" lang="ja-JP" altLang="en-US" sz="4000" dirty="0"/>
            </a:br>
            <a:endParaRPr kumimoji="1" lang="ja-JP" altLang="en-US" sz="4000" dirty="0"/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796E632-9151-4F88-B206-CDB951AA6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268" y="6087034"/>
            <a:ext cx="2225732" cy="77096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01154A2-F106-446B-89DF-A40C627F708C}"/>
              </a:ext>
            </a:extLst>
          </p:cNvPr>
          <p:cNvSpPr txBox="1"/>
          <p:nvPr/>
        </p:nvSpPr>
        <p:spPr>
          <a:xfrm>
            <a:off x="1" y="999565"/>
            <a:ext cx="82941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　　委員会会計担当者選任及び開設口座報告書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r>
              <a:rPr kumimoji="1" lang="en-US" altLang="ja-JP" sz="2800" dirty="0">
                <a:solidFill>
                  <a:srgbClr val="FF0000"/>
                </a:solidFill>
              </a:rPr>
              <a:t>        </a:t>
            </a:r>
            <a:r>
              <a:rPr kumimoji="1" lang="ja-JP" altLang="en-US" sz="2800" dirty="0">
                <a:solidFill>
                  <a:srgbClr val="FF0000"/>
                </a:solidFill>
              </a:rPr>
              <a:t>資料</a:t>
            </a:r>
            <a:r>
              <a:rPr kumimoji="1" lang="en-US" altLang="ja-JP" sz="2800" dirty="0">
                <a:solidFill>
                  <a:srgbClr val="FF0000"/>
                </a:solidFill>
              </a:rPr>
              <a:t>P28</a:t>
            </a:r>
            <a:endParaRPr kumimoji="1" lang="ja-JP" altLang="en-US" sz="2800" dirty="0"/>
          </a:p>
          <a:p>
            <a:r>
              <a:rPr kumimoji="1" lang="ja-JP" altLang="en-US" sz="2800" dirty="0"/>
              <a:t>　　①会計担当者を決める　</a:t>
            </a:r>
          </a:p>
          <a:p>
            <a:r>
              <a:rPr kumimoji="1" lang="ja-JP" altLang="en-US" sz="2800" dirty="0"/>
              <a:t>　　　　　委員長または担当委員</a:t>
            </a:r>
          </a:p>
          <a:p>
            <a:r>
              <a:rPr kumimoji="1" lang="ja-JP" altLang="en-US" sz="2800" dirty="0"/>
              <a:t>　　②千葉銀行で委員会口座を開設　　</a:t>
            </a:r>
          </a:p>
          <a:p>
            <a:r>
              <a:rPr kumimoji="1" lang="ja-JP" altLang="en-US" sz="2800" dirty="0"/>
              <a:t>　　　　　会計担当者が窓口で開設する場合</a:t>
            </a:r>
          </a:p>
          <a:p>
            <a:r>
              <a:rPr kumimoji="1" lang="ja-JP" altLang="en-US" sz="2800" dirty="0"/>
              <a:t>　　　　　地区チーム研修セミナー資料・</a:t>
            </a:r>
          </a:p>
          <a:p>
            <a:r>
              <a:rPr kumimoji="1" lang="ja-JP" altLang="en-US" sz="2800" dirty="0"/>
              <a:t>　　　　　身分証明書・印鑑を持参</a:t>
            </a:r>
          </a:p>
          <a:p>
            <a:r>
              <a:rPr kumimoji="1" lang="ja-JP" altLang="en-US" sz="2800" dirty="0"/>
              <a:t>　　③委員会会計担当者選任及び開設口座報告書</a:t>
            </a:r>
          </a:p>
          <a:p>
            <a:r>
              <a:rPr kumimoji="1" lang="ja-JP" altLang="en-US" sz="2800" dirty="0"/>
              <a:t>　　　　に必要事項を記入　事務局へ提出</a:t>
            </a:r>
          </a:p>
        </p:txBody>
      </p:sp>
      <p:graphicFrame>
        <p:nvGraphicFramePr>
          <p:cNvPr id="13" name="オブジェクト 12">
            <a:extLst>
              <a:ext uri="{FF2B5EF4-FFF2-40B4-BE49-F238E27FC236}">
                <a16:creationId xmlns:a16="http://schemas.microsoft.com/office/drawing/2014/main" id="{FDE0DB9D-2AD7-43B6-906C-CAC7CDD0D5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808408"/>
              </p:ext>
            </p:extLst>
          </p:nvPr>
        </p:nvGraphicFramePr>
        <p:xfrm>
          <a:off x="8203186" y="838200"/>
          <a:ext cx="3656639" cy="517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533723" imgH="6415694" progId="AcroExch.Document.DC">
                  <p:embed/>
                </p:oleObj>
              </mc:Choice>
              <mc:Fallback>
                <p:oleObj name="Acrobat Document" r:id="rId3" imgW="4533723" imgH="641569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03186" y="838200"/>
                        <a:ext cx="3656639" cy="5173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5017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AFE7258-E7E4-4599-A198-E26929D522B8}"/>
              </a:ext>
            </a:extLst>
          </p:cNvPr>
          <p:cNvSpPr/>
          <p:nvPr/>
        </p:nvSpPr>
        <p:spPr>
          <a:xfrm>
            <a:off x="0" y="6087035"/>
            <a:ext cx="10031506" cy="7709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FA9C91C-444D-4DE2-8263-6D6618D3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4568"/>
            <a:ext cx="9756250" cy="672354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4000" dirty="0"/>
              <a:t>②</a:t>
            </a:r>
            <a:r>
              <a:rPr kumimoji="1" lang="ja-JP" altLang="en-US" sz="4000" dirty="0"/>
              <a:t>お金をもらう</a:t>
            </a:r>
            <a:r>
              <a:rPr kumimoji="1" lang="zh-TW" altLang="en-US" sz="4000" dirty="0"/>
              <a:t>　</a:t>
            </a:r>
            <a:br>
              <a:rPr kumimoji="1" lang="zh-TW" altLang="en-US" sz="4000" dirty="0"/>
            </a:br>
            <a:br>
              <a:rPr kumimoji="1" lang="ja-JP" altLang="en-US" sz="4000" dirty="0"/>
            </a:br>
            <a:endParaRPr kumimoji="1" lang="ja-JP" altLang="en-US" sz="4000" dirty="0"/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796E632-9151-4F88-B206-CDB951AA6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268" y="6087034"/>
            <a:ext cx="2225732" cy="77096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01154A2-F106-446B-89DF-A40C627F708C}"/>
              </a:ext>
            </a:extLst>
          </p:cNvPr>
          <p:cNvSpPr txBox="1"/>
          <p:nvPr/>
        </p:nvSpPr>
        <p:spPr>
          <a:xfrm>
            <a:off x="0" y="968763"/>
            <a:ext cx="81514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　</a:t>
            </a:r>
            <a:r>
              <a:rPr kumimoji="1" lang="zh-TW" altLang="en-US" sz="2800" dirty="0">
                <a:solidFill>
                  <a:srgbClr val="FF0000"/>
                </a:solidFill>
              </a:rPr>
              <a:t>行事計画申請書</a:t>
            </a:r>
            <a:r>
              <a:rPr kumimoji="1" lang="en-US" altLang="zh-TW" sz="2800" dirty="0">
                <a:solidFill>
                  <a:srgbClr val="FF0000"/>
                </a:solidFill>
              </a:rPr>
              <a:t>+</a:t>
            </a:r>
            <a:r>
              <a:rPr kumimoji="1" lang="zh-TW" altLang="en-US" sz="2800" dirty="0">
                <a:solidFill>
                  <a:srgbClr val="FF0000"/>
                </a:solidFill>
              </a:rPr>
              <a:t>地区資金支払請求書</a:t>
            </a:r>
            <a:r>
              <a:rPr kumimoji="1" lang="en-US" altLang="ja-JP" sz="2800" dirty="0">
                <a:solidFill>
                  <a:srgbClr val="FF0000"/>
                </a:solidFill>
              </a:rPr>
              <a:t> </a:t>
            </a:r>
            <a:r>
              <a:rPr kumimoji="1" lang="ja-JP" altLang="en-US" sz="2800" dirty="0">
                <a:solidFill>
                  <a:srgbClr val="FF0000"/>
                </a:solidFill>
              </a:rPr>
              <a:t>資料</a:t>
            </a:r>
            <a:r>
              <a:rPr kumimoji="1" lang="en-US" altLang="ja-JP" sz="2800" dirty="0">
                <a:solidFill>
                  <a:srgbClr val="FF0000"/>
                </a:solidFill>
              </a:rPr>
              <a:t>P29</a:t>
            </a:r>
            <a:endParaRPr kumimoji="1" lang="ja-JP" altLang="en-US" sz="2800" dirty="0">
              <a:solidFill>
                <a:srgbClr val="FF0000"/>
              </a:solidFill>
            </a:endParaRPr>
          </a:p>
          <a:p>
            <a:r>
              <a:rPr kumimoji="1" lang="ja-JP" altLang="en-US" sz="2800" dirty="0"/>
              <a:t>　　</a:t>
            </a:r>
            <a:endParaRPr kumimoji="1" lang="en-US" altLang="ja-JP" sz="2800" dirty="0"/>
          </a:p>
          <a:p>
            <a:r>
              <a:rPr kumimoji="1" lang="en-US" altLang="ja-JP" sz="2800" dirty="0"/>
              <a:t>    </a:t>
            </a:r>
            <a:r>
              <a:rPr kumimoji="1" lang="ja-JP" altLang="en-US" sz="2800" dirty="0"/>
              <a:t>行事計画申請の方法</a:t>
            </a:r>
          </a:p>
          <a:p>
            <a:r>
              <a:rPr kumimoji="1" lang="ja-JP" altLang="en-US" sz="2800" dirty="0"/>
              <a:t>　　①行事ごとに計画申請書を記入し</a:t>
            </a:r>
          </a:p>
          <a:p>
            <a:r>
              <a:rPr kumimoji="1" lang="ja-JP" altLang="en-US" sz="2800" dirty="0"/>
              <a:t>　　　都度都度もらう</a:t>
            </a:r>
            <a:endParaRPr kumimoji="1" lang="en-US" altLang="ja-JP" sz="2800" dirty="0"/>
          </a:p>
          <a:p>
            <a:r>
              <a:rPr kumimoji="1" lang="en-US" altLang="ja-JP" sz="2800" dirty="0"/>
              <a:t>       </a:t>
            </a:r>
            <a:r>
              <a:rPr kumimoji="1" lang="ja-JP" altLang="en-US" sz="2800" dirty="0"/>
              <a:t>②半期ごとに半期の行事計画を記入し</a:t>
            </a:r>
          </a:p>
          <a:p>
            <a:r>
              <a:rPr kumimoji="1" lang="ja-JP" altLang="en-US" sz="2800" dirty="0"/>
              <a:t>　　　まとめてもらう</a:t>
            </a:r>
          </a:p>
          <a:p>
            <a:endParaRPr kumimoji="1" lang="ja-JP" altLang="en-US" sz="2800" dirty="0"/>
          </a:p>
          <a:p>
            <a:r>
              <a:rPr kumimoji="1" lang="ja-JP" altLang="en-US" sz="2800" dirty="0"/>
              <a:t>　　行事計画申請書の支出項目について</a:t>
            </a:r>
          </a:p>
          <a:p>
            <a:r>
              <a:rPr kumimoji="1" lang="ja-JP" altLang="en-US" sz="2800" dirty="0"/>
              <a:t>　　　概算による記入可</a:t>
            </a:r>
          </a:p>
          <a:p>
            <a:r>
              <a:rPr kumimoji="1" lang="ja-JP" altLang="en-US" sz="2800" dirty="0"/>
              <a:t>　　　見積書が受け取れる場合添付推奨</a:t>
            </a:r>
          </a:p>
          <a:p>
            <a:r>
              <a:rPr kumimoji="1" lang="ja-JP" altLang="en-US" sz="2800" dirty="0"/>
              <a:t>　　　</a:t>
            </a:r>
          </a:p>
          <a:p>
            <a:r>
              <a:rPr kumimoji="1" lang="ja-JP" altLang="en-US" sz="2800" dirty="0"/>
              <a:t>　　</a:t>
            </a:r>
          </a:p>
          <a:p>
            <a:r>
              <a:rPr kumimoji="1" lang="ja-JP" altLang="en-US" sz="2800" dirty="0"/>
              <a:t>　　　</a:t>
            </a:r>
          </a:p>
        </p:txBody>
      </p:sp>
      <p:graphicFrame>
        <p:nvGraphicFramePr>
          <p:cNvPr id="3" name="オブジェクト 2">
            <a:extLst>
              <a:ext uri="{FF2B5EF4-FFF2-40B4-BE49-F238E27FC236}">
                <a16:creationId xmlns:a16="http://schemas.microsoft.com/office/drawing/2014/main" id="{E39578E0-4FA6-4982-B4FE-F715D2BB21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843614"/>
              </p:ext>
            </p:extLst>
          </p:nvPr>
        </p:nvGraphicFramePr>
        <p:xfrm>
          <a:off x="7852808" y="169816"/>
          <a:ext cx="4073469" cy="5763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533723" imgH="6415694" progId="AcroExch.Document.DC">
                  <p:embed/>
                </p:oleObj>
              </mc:Choice>
              <mc:Fallback>
                <p:oleObj name="Acrobat Document" r:id="rId3" imgW="4533723" imgH="641569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52808" y="169816"/>
                        <a:ext cx="4073469" cy="5763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596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AFE7258-E7E4-4599-A198-E26929D522B8}"/>
              </a:ext>
            </a:extLst>
          </p:cNvPr>
          <p:cNvSpPr/>
          <p:nvPr/>
        </p:nvSpPr>
        <p:spPr>
          <a:xfrm>
            <a:off x="0" y="6087035"/>
            <a:ext cx="10031506" cy="7709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FA9C91C-444D-4DE2-8263-6D6618D3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6798" y="214585"/>
            <a:ext cx="6007109" cy="672354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4000" dirty="0"/>
              <a:t>②</a:t>
            </a:r>
            <a:r>
              <a:rPr kumimoji="1" lang="ja-JP" altLang="en-US" sz="4000" dirty="0"/>
              <a:t>お金をもらう</a:t>
            </a:r>
            <a:r>
              <a:rPr kumimoji="1" lang="zh-TW" altLang="en-US" sz="4000" dirty="0"/>
              <a:t>　</a:t>
            </a:r>
            <a:endParaRPr kumimoji="1" lang="ja-JP" altLang="en-US" sz="4000" dirty="0"/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796E632-9151-4F88-B206-CDB951AA6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268" y="6087034"/>
            <a:ext cx="2225732" cy="77096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01154A2-F106-446B-89DF-A40C627F708C}"/>
              </a:ext>
            </a:extLst>
          </p:cNvPr>
          <p:cNvSpPr txBox="1"/>
          <p:nvPr/>
        </p:nvSpPr>
        <p:spPr>
          <a:xfrm>
            <a:off x="4025535" y="261719"/>
            <a:ext cx="82941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　</a:t>
            </a:r>
            <a:r>
              <a:rPr kumimoji="1" lang="zh-TW" altLang="en-US" sz="2800" dirty="0">
                <a:solidFill>
                  <a:srgbClr val="FF0000"/>
                </a:solidFill>
              </a:rPr>
              <a:t>行事計画申請書</a:t>
            </a:r>
            <a:r>
              <a:rPr kumimoji="1" lang="en-US" altLang="zh-TW" sz="2800" dirty="0">
                <a:solidFill>
                  <a:srgbClr val="FF0000"/>
                </a:solidFill>
              </a:rPr>
              <a:t>+</a:t>
            </a:r>
            <a:r>
              <a:rPr kumimoji="1" lang="zh-TW" altLang="en-US" sz="2800" dirty="0">
                <a:solidFill>
                  <a:srgbClr val="FF0000"/>
                </a:solidFill>
              </a:rPr>
              <a:t>地区資金支払請求書</a:t>
            </a:r>
            <a:r>
              <a:rPr kumimoji="1" lang="ja-JP" altLang="en-US" sz="2800" dirty="0">
                <a:solidFill>
                  <a:srgbClr val="FF0000"/>
                </a:solidFill>
              </a:rPr>
              <a:t>　資料</a:t>
            </a:r>
            <a:r>
              <a:rPr kumimoji="1" lang="en-US" altLang="ja-JP" sz="2800" dirty="0">
                <a:solidFill>
                  <a:srgbClr val="FF0000"/>
                </a:solidFill>
              </a:rPr>
              <a:t>P31</a:t>
            </a:r>
            <a:endParaRPr kumimoji="1" lang="ja-JP" altLang="en-US" sz="2800" dirty="0">
              <a:solidFill>
                <a:srgbClr val="FF0000"/>
              </a:solidFill>
            </a:endParaRPr>
          </a:p>
          <a:p>
            <a:r>
              <a:rPr kumimoji="1" lang="ja-JP" altLang="en-US" sz="2800" dirty="0"/>
              <a:t>　　　　</a:t>
            </a:r>
          </a:p>
          <a:p>
            <a:r>
              <a:rPr kumimoji="1" lang="ja-JP" altLang="en-US" sz="2800" dirty="0"/>
              <a:t>　　　</a:t>
            </a:r>
          </a:p>
        </p:txBody>
      </p:sp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22648A69-5700-4165-897C-D8E83A68F6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513475"/>
              </p:ext>
            </p:extLst>
          </p:nvPr>
        </p:nvGraphicFramePr>
        <p:xfrm>
          <a:off x="5273327" y="1062958"/>
          <a:ext cx="6415087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6415686" imgH="4533492" progId="AcroExch.Document.DC">
                  <p:embed/>
                </p:oleObj>
              </mc:Choice>
              <mc:Fallback>
                <p:oleObj name="Acrobat Document" r:id="rId3" imgW="6415686" imgH="453349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73327" y="1062958"/>
                        <a:ext cx="6415087" cy="453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2E55734-C3B1-480B-84CE-622F56AEDF37}"/>
              </a:ext>
            </a:extLst>
          </p:cNvPr>
          <p:cNvSpPr txBox="1"/>
          <p:nvPr/>
        </p:nvSpPr>
        <p:spPr>
          <a:xfrm>
            <a:off x="423031" y="1261142"/>
            <a:ext cx="48502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地区資金支払請求書</a:t>
            </a:r>
          </a:p>
          <a:p>
            <a:endParaRPr kumimoji="1" lang="ja-JP" altLang="en-US" sz="2400" dirty="0"/>
          </a:p>
          <a:p>
            <a:r>
              <a:rPr kumimoji="1" lang="ja-JP" altLang="en-US" sz="2400" dirty="0"/>
              <a:t>①行事計画申請書に記入した</a:t>
            </a:r>
          </a:p>
          <a:p>
            <a:r>
              <a:rPr kumimoji="1" lang="ja-JP" altLang="en-US" sz="2400" dirty="0"/>
              <a:t>　合計額を請求金額に記入</a:t>
            </a:r>
          </a:p>
          <a:p>
            <a:r>
              <a:rPr kumimoji="1" lang="ja-JP" altLang="en-US" sz="2400" dirty="0"/>
              <a:t>　必要項目を記入</a:t>
            </a:r>
          </a:p>
          <a:p>
            <a:r>
              <a:rPr kumimoji="1" lang="ja-JP" altLang="en-US" sz="2400" dirty="0"/>
              <a:t>　委員長・統括委員長の署名記入</a:t>
            </a:r>
          </a:p>
          <a:p>
            <a:r>
              <a:rPr kumimoji="1" lang="ja-JP" altLang="en-US" sz="2400" dirty="0"/>
              <a:t>②行事計画申請書と</a:t>
            </a:r>
          </a:p>
          <a:p>
            <a:r>
              <a:rPr kumimoji="1" lang="ja-JP" altLang="en-US" sz="2400" dirty="0"/>
              <a:t>　地区資金支払請求書を</a:t>
            </a:r>
          </a:p>
          <a:p>
            <a:r>
              <a:rPr kumimoji="1" lang="ja-JP" altLang="en-US" sz="2400" dirty="0"/>
              <a:t>　ガバナー事務局へ提出</a:t>
            </a:r>
          </a:p>
          <a:p>
            <a:r>
              <a:rPr kumimoji="1" lang="ja-JP" altLang="en-US" sz="2400" dirty="0"/>
              <a:t>③ガバナー承認後</a:t>
            </a:r>
          </a:p>
          <a:p>
            <a:r>
              <a:rPr kumimoji="1" lang="ja-JP" altLang="en-US" sz="2400" dirty="0"/>
              <a:t>　地区委員会届け出口座へ振込</a:t>
            </a:r>
          </a:p>
          <a:p>
            <a:endParaRPr kumimoji="1" lang="ja-JP" altLang="en-US" sz="2400" dirty="0"/>
          </a:p>
          <a:p>
            <a:r>
              <a:rPr kumimoji="1" lang="ja-JP" altLang="en-US" sz="2400" dirty="0"/>
              <a:t>　　</a:t>
            </a:r>
            <a:r>
              <a:rPr kumimoji="1" lang="ja-JP" altLang="en-US" dirty="0"/>
              <a:t>　　　</a:t>
            </a:r>
          </a:p>
        </p:txBody>
      </p:sp>
    </p:spTree>
    <p:extLst>
      <p:ext uri="{BB962C8B-B14F-4D97-AF65-F5344CB8AC3E}">
        <p14:creationId xmlns:p14="http://schemas.microsoft.com/office/powerpoint/2010/main" val="1812707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AFE7258-E7E4-4599-A198-E26929D522B8}"/>
              </a:ext>
            </a:extLst>
          </p:cNvPr>
          <p:cNvSpPr/>
          <p:nvPr/>
        </p:nvSpPr>
        <p:spPr>
          <a:xfrm>
            <a:off x="0" y="6087035"/>
            <a:ext cx="10031506" cy="7709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FA9C91C-444D-4DE2-8263-6D6618D3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4568"/>
            <a:ext cx="9756250" cy="672354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4000" dirty="0"/>
              <a:t>②</a:t>
            </a:r>
            <a:r>
              <a:rPr kumimoji="1" lang="ja-JP" altLang="en-US" sz="4000" dirty="0"/>
              <a:t>お金を</a:t>
            </a:r>
            <a:r>
              <a:rPr lang="ja-JP" altLang="en-US" sz="4000" dirty="0"/>
              <a:t>使ったら</a:t>
            </a:r>
            <a:r>
              <a:rPr kumimoji="1" lang="zh-TW" altLang="en-US" sz="4000" dirty="0"/>
              <a:t>　</a:t>
            </a:r>
            <a:br>
              <a:rPr kumimoji="1" lang="zh-TW" altLang="en-US" sz="4000" dirty="0"/>
            </a:br>
            <a:br>
              <a:rPr kumimoji="1" lang="ja-JP" altLang="en-US" sz="4000" dirty="0"/>
            </a:br>
            <a:endParaRPr kumimoji="1" lang="ja-JP" altLang="en-US" sz="4000" dirty="0"/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796E632-9151-4F88-B206-CDB951AA6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268" y="6087034"/>
            <a:ext cx="2225732" cy="77096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01154A2-F106-446B-89DF-A40C627F708C}"/>
              </a:ext>
            </a:extLst>
          </p:cNvPr>
          <p:cNvSpPr txBox="1"/>
          <p:nvPr/>
        </p:nvSpPr>
        <p:spPr>
          <a:xfrm>
            <a:off x="0" y="968763"/>
            <a:ext cx="829417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　　</a:t>
            </a:r>
            <a:r>
              <a:rPr kumimoji="1" lang="zh-TW" altLang="en-US" sz="2800" dirty="0">
                <a:solidFill>
                  <a:srgbClr val="FF0000"/>
                </a:solidFill>
              </a:rPr>
              <a:t>行事</a:t>
            </a:r>
            <a:r>
              <a:rPr kumimoji="1" lang="ja-JP" altLang="en-US" sz="2800" dirty="0">
                <a:solidFill>
                  <a:srgbClr val="FF0000"/>
                </a:solidFill>
              </a:rPr>
              <a:t>報告</a:t>
            </a:r>
            <a:r>
              <a:rPr kumimoji="1" lang="zh-TW" altLang="en-US" sz="2800" dirty="0">
                <a:solidFill>
                  <a:srgbClr val="FF0000"/>
                </a:solidFill>
              </a:rPr>
              <a:t>書 </a:t>
            </a:r>
            <a:r>
              <a:rPr kumimoji="1" lang="ja-JP" altLang="en-US" sz="2800" dirty="0">
                <a:solidFill>
                  <a:srgbClr val="FF0000"/>
                </a:solidFill>
              </a:rPr>
              <a:t>資料</a:t>
            </a:r>
            <a:r>
              <a:rPr kumimoji="1" lang="en-US" altLang="ja-JP" sz="2800" dirty="0">
                <a:solidFill>
                  <a:srgbClr val="FF0000"/>
                </a:solidFill>
              </a:rPr>
              <a:t>P30</a:t>
            </a:r>
            <a:r>
              <a:rPr kumimoji="1" lang="en-US" altLang="zh-TW" sz="2800" dirty="0">
                <a:solidFill>
                  <a:srgbClr val="FF0000"/>
                </a:solidFill>
              </a:rPr>
              <a:t>+</a:t>
            </a:r>
            <a:r>
              <a:rPr kumimoji="1" lang="ja-JP" altLang="en-US" sz="2800" dirty="0">
                <a:solidFill>
                  <a:srgbClr val="FF0000"/>
                </a:solidFill>
              </a:rPr>
              <a:t>領収</a:t>
            </a:r>
            <a:r>
              <a:rPr kumimoji="1" lang="zh-TW" altLang="en-US" sz="2800" dirty="0">
                <a:solidFill>
                  <a:srgbClr val="FF0000"/>
                </a:solidFill>
              </a:rPr>
              <a:t>書</a:t>
            </a:r>
            <a:r>
              <a:rPr kumimoji="1" lang="en-US" altLang="zh-TW" sz="2800" dirty="0">
                <a:solidFill>
                  <a:srgbClr val="FF0000"/>
                </a:solidFill>
              </a:rPr>
              <a:t>(</a:t>
            </a:r>
            <a:r>
              <a:rPr kumimoji="1" lang="ja-JP" altLang="en-US" sz="2800" dirty="0">
                <a:solidFill>
                  <a:srgbClr val="FF0000"/>
                </a:solidFill>
              </a:rPr>
              <a:t>写</a:t>
            </a:r>
            <a:r>
              <a:rPr kumimoji="1" lang="en-US" altLang="zh-TW" sz="2800" dirty="0">
                <a:solidFill>
                  <a:srgbClr val="FF0000"/>
                </a:solidFill>
              </a:rPr>
              <a:t>)</a:t>
            </a:r>
            <a:r>
              <a:rPr kumimoji="1" lang="en-US" altLang="ja-JP" sz="2800" dirty="0">
                <a:solidFill>
                  <a:srgbClr val="FF0000"/>
                </a:solidFill>
              </a:rPr>
              <a:t>+</a:t>
            </a:r>
            <a:r>
              <a:rPr kumimoji="1" lang="ja-JP" altLang="en-US" sz="2800" dirty="0">
                <a:solidFill>
                  <a:srgbClr val="FF0000"/>
                </a:solidFill>
              </a:rPr>
              <a:t>請求書</a:t>
            </a:r>
          </a:p>
          <a:p>
            <a:r>
              <a:rPr kumimoji="1" lang="ja-JP" altLang="en-US" sz="2800" dirty="0"/>
              <a:t>　　</a:t>
            </a:r>
          </a:p>
          <a:p>
            <a:r>
              <a:rPr kumimoji="1" lang="ja-JP" altLang="en-US" sz="2800" dirty="0"/>
              <a:t>　　報告者　地区行事　　統括委員長</a:t>
            </a:r>
          </a:p>
          <a:p>
            <a:r>
              <a:rPr kumimoji="1" lang="ja-JP" altLang="en-US" sz="2800" dirty="0"/>
              <a:t>　　　　　　委員会行事　委員長</a:t>
            </a:r>
          </a:p>
          <a:p>
            <a:endParaRPr kumimoji="1" lang="ja-JP" altLang="en-US" sz="2800" dirty="0"/>
          </a:p>
          <a:p>
            <a:r>
              <a:rPr kumimoji="1" lang="ja-JP" altLang="en-US" sz="2800" dirty="0"/>
              <a:t>　　行事終了後１５日以内に</a:t>
            </a:r>
          </a:p>
          <a:p>
            <a:r>
              <a:rPr kumimoji="1" lang="ja-JP" altLang="en-US" sz="2800" dirty="0"/>
              <a:t>　　行事報告書に事業内容・決算を記入</a:t>
            </a:r>
          </a:p>
          <a:p>
            <a:r>
              <a:rPr kumimoji="1" lang="ja-JP" altLang="en-US" sz="2800" dirty="0"/>
              <a:t>　　領収書</a:t>
            </a:r>
            <a:r>
              <a:rPr kumimoji="1" lang="en-US" altLang="ja-JP" sz="2800" dirty="0"/>
              <a:t>(</a:t>
            </a:r>
            <a:r>
              <a:rPr kumimoji="1" lang="ja-JP" altLang="en-US" sz="2800" dirty="0"/>
              <a:t>写</a:t>
            </a:r>
            <a:r>
              <a:rPr kumimoji="1" lang="en-US" altLang="ja-JP" sz="2800" dirty="0"/>
              <a:t>)</a:t>
            </a:r>
            <a:r>
              <a:rPr kumimoji="1" lang="ja-JP" altLang="en-US" sz="2800" dirty="0"/>
              <a:t>必須　請求書　推奨を添付</a:t>
            </a:r>
          </a:p>
          <a:p>
            <a:r>
              <a:rPr kumimoji="1" lang="ja-JP" altLang="en-US" sz="2800" dirty="0"/>
              <a:t>　　ガバナー事務所へ提出</a:t>
            </a:r>
          </a:p>
          <a:p>
            <a:r>
              <a:rPr kumimoji="1" lang="ja-JP" altLang="en-US" sz="2800" dirty="0"/>
              <a:t>　　</a:t>
            </a:r>
          </a:p>
          <a:p>
            <a:r>
              <a:rPr kumimoji="1" lang="ja-JP" altLang="en-US" sz="2800" dirty="0"/>
              <a:t>　　後で纏めて報告せず必ず行事ごとに報告</a:t>
            </a:r>
          </a:p>
          <a:p>
            <a:r>
              <a:rPr kumimoji="1" lang="ja-JP" altLang="en-US" sz="2800" dirty="0"/>
              <a:t>　　　</a:t>
            </a:r>
          </a:p>
          <a:p>
            <a:r>
              <a:rPr kumimoji="1" lang="ja-JP" altLang="en-US" sz="2800" dirty="0"/>
              <a:t>　　</a:t>
            </a:r>
          </a:p>
          <a:p>
            <a:r>
              <a:rPr kumimoji="1" lang="ja-JP" altLang="en-US" sz="2800" dirty="0"/>
              <a:t>　　　</a:t>
            </a:r>
          </a:p>
          <a:p>
            <a:r>
              <a:rPr kumimoji="1" lang="ja-JP" altLang="en-US" sz="2800" dirty="0"/>
              <a:t>　　</a:t>
            </a:r>
          </a:p>
          <a:p>
            <a:r>
              <a:rPr kumimoji="1" lang="ja-JP" altLang="en-US" sz="2800" dirty="0"/>
              <a:t>　　　</a:t>
            </a:r>
          </a:p>
        </p:txBody>
      </p:sp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D88DD541-6DC0-4094-85C9-E5CAF91CAE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889064"/>
              </p:ext>
            </p:extLst>
          </p:nvPr>
        </p:nvGraphicFramePr>
        <p:xfrm>
          <a:off x="7549174" y="193583"/>
          <a:ext cx="4056672" cy="57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533723" imgH="6415694" progId="AcroExch.Document.DC">
                  <p:embed/>
                </p:oleObj>
              </mc:Choice>
              <mc:Fallback>
                <p:oleObj name="Acrobat Document" r:id="rId3" imgW="4533723" imgH="641569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49174" y="193583"/>
                        <a:ext cx="4056672" cy="573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3300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AFE7258-E7E4-4599-A198-E26929D522B8}"/>
              </a:ext>
            </a:extLst>
          </p:cNvPr>
          <p:cNvSpPr/>
          <p:nvPr/>
        </p:nvSpPr>
        <p:spPr>
          <a:xfrm>
            <a:off x="0" y="6087035"/>
            <a:ext cx="10031506" cy="7709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FA9C91C-444D-4DE2-8263-6D6618D3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807"/>
            <a:ext cx="12192000" cy="672354"/>
          </a:xfrm>
        </p:spPr>
        <p:txBody>
          <a:bodyPr>
            <a:noAutofit/>
          </a:bodyPr>
          <a:lstStyle/>
          <a:p>
            <a:pPr algn="ctr"/>
            <a:r>
              <a:rPr lang="ja-JP" altLang="en-US" sz="4000" dirty="0"/>
              <a:t>③委員会費以外の収入について</a:t>
            </a:r>
            <a:endParaRPr kumimoji="1" lang="ja-JP" altLang="en-US" sz="4000" dirty="0"/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796E632-9151-4F88-B206-CDB951AA6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268" y="6087034"/>
            <a:ext cx="2225732" cy="77096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01154A2-F106-446B-89DF-A40C627F708C}"/>
              </a:ext>
            </a:extLst>
          </p:cNvPr>
          <p:cNvSpPr txBox="1"/>
          <p:nvPr/>
        </p:nvSpPr>
        <p:spPr>
          <a:xfrm>
            <a:off x="218831" y="1453317"/>
            <a:ext cx="118481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行事参加費や懇親会登録費など委員から徴収する費用は</a:t>
            </a:r>
          </a:p>
          <a:p>
            <a:r>
              <a:rPr kumimoji="1" lang="ja-JP" altLang="en-US" sz="3600" dirty="0"/>
              <a:t>必ず委員会口座への振り込みとし委員会で管理すること</a:t>
            </a:r>
          </a:p>
          <a:p>
            <a:r>
              <a:rPr kumimoji="1" lang="ja-JP" altLang="en-US" sz="3600" dirty="0"/>
              <a:t>　</a:t>
            </a:r>
          </a:p>
          <a:p>
            <a:r>
              <a:rPr kumimoji="1" lang="ja-JP" altLang="en-US" sz="3600" dirty="0"/>
              <a:t>　入出金は口座を使い</a:t>
            </a:r>
          </a:p>
          <a:p>
            <a:r>
              <a:rPr kumimoji="1" lang="ja-JP" altLang="en-US" sz="3600" dirty="0"/>
              <a:t>　お金のやり取りが第３者にも分かるよう</a:t>
            </a:r>
          </a:p>
          <a:p>
            <a:r>
              <a:rPr kumimoji="1" lang="ja-JP" altLang="en-US" sz="3600" dirty="0"/>
              <a:t>　証拠を残しましょう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168363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AFE7258-E7E4-4599-A198-E26929D522B8}"/>
              </a:ext>
            </a:extLst>
          </p:cNvPr>
          <p:cNvSpPr/>
          <p:nvPr/>
        </p:nvSpPr>
        <p:spPr>
          <a:xfrm>
            <a:off x="0" y="6087035"/>
            <a:ext cx="10031506" cy="7709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FA9C91C-444D-4DE2-8263-6D6618D3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6" y="39981"/>
            <a:ext cx="9756250" cy="672354"/>
          </a:xfrm>
        </p:spPr>
        <p:txBody>
          <a:bodyPr>
            <a:noAutofit/>
          </a:bodyPr>
          <a:lstStyle/>
          <a:p>
            <a:pPr algn="ctr"/>
            <a:r>
              <a:rPr lang="ja-JP" altLang="en-US" sz="4000" dirty="0"/>
              <a:t>④各種報告</a:t>
            </a:r>
            <a:endParaRPr kumimoji="1" lang="ja-JP" altLang="en-US" sz="4000" dirty="0"/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796E632-9151-4F88-B206-CDB951AA6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268" y="6087034"/>
            <a:ext cx="2225732" cy="77096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01154A2-F106-446B-89DF-A40C627F708C}"/>
              </a:ext>
            </a:extLst>
          </p:cNvPr>
          <p:cNvSpPr txBox="1"/>
          <p:nvPr/>
        </p:nvSpPr>
        <p:spPr>
          <a:xfrm>
            <a:off x="476738" y="618551"/>
            <a:ext cx="6658707" cy="700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中間収支計算書 資料</a:t>
            </a:r>
            <a:r>
              <a:rPr kumimoji="1" lang="en-US" altLang="ja-JP" sz="2800" dirty="0">
                <a:solidFill>
                  <a:srgbClr val="FF0000"/>
                </a:solidFill>
              </a:rPr>
              <a:t>P32</a:t>
            </a:r>
            <a:endParaRPr kumimoji="1" lang="ja-JP" altLang="en-US" sz="2800" dirty="0">
              <a:solidFill>
                <a:srgbClr val="FF0000"/>
              </a:solidFill>
            </a:endParaRPr>
          </a:p>
          <a:p>
            <a:r>
              <a:rPr kumimoji="1" lang="ja-JP" altLang="en-US" sz="2800" dirty="0">
                <a:solidFill>
                  <a:srgbClr val="FF0000"/>
                </a:solidFill>
              </a:rPr>
              <a:t>　</a:t>
            </a:r>
            <a:r>
              <a:rPr kumimoji="1" lang="ja-JP" altLang="en-US" sz="2800" dirty="0"/>
              <a:t>対象期間</a:t>
            </a:r>
            <a:r>
              <a:rPr kumimoji="1" lang="en-US" altLang="ja-JP" sz="2800" dirty="0"/>
              <a:t>7/1~12/31</a:t>
            </a:r>
            <a:endParaRPr kumimoji="1" lang="ja-JP" altLang="en-US" sz="2800" dirty="0"/>
          </a:p>
          <a:p>
            <a:r>
              <a:rPr kumimoji="1" lang="ja-JP" altLang="en-US" sz="2800" dirty="0"/>
              <a:t>　</a:t>
            </a:r>
            <a:r>
              <a:rPr kumimoji="1" lang="en-US" altLang="ja-JP" sz="2800" dirty="0"/>
              <a:t>1/15</a:t>
            </a:r>
            <a:r>
              <a:rPr kumimoji="1" lang="ja-JP" altLang="en-US" sz="2800" dirty="0"/>
              <a:t>まで</a:t>
            </a:r>
          </a:p>
          <a:p>
            <a:r>
              <a:rPr kumimoji="1" lang="ja-JP" altLang="en-US" sz="2800" dirty="0"/>
              <a:t>　添付書類　委員会通帳コピー</a:t>
            </a:r>
          </a:p>
          <a:p>
            <a:r>
              <a:rPr kumimoji="1" lang="ja-JP" altLang="en-US" sz="2800" dirty="0"/>
              <a:t>　ガバナー事務所へ提出　</a:t>
            </a:r>
          </a:p>
          <a:p>
            <a:r>
              <a:rPr kumimoji="1" lang="ja-JP" altLang="en-US" sz="2800" dirty="0">
                <a:solidFill>
                  <a:srgbClr val="FF0000"/>
                </a:solidFill>
              </a:rPr>
              <a:t>年度収支報告書</a:t>
            </a:r>
          </a:p>
          <a:p>
            <a:r>
              <a:rPr kumimoji="1" lang="ja-JP" altLang="en-US" sz="2800" dirty="0"/>
              <a:t>　対象期間</a:t>
            </a:r>
            <a:r>
              <a:rPr kumimoji="1" lang="en-US" altLang="ja-JP" sz="2800" dirty="0"/>
              <a:t>7/1~6/30</a:t>
            </a:r>
            <a:endParaRPr kumimoji="1" lang="ja-JP" altLang="en-US" sz="2800" dirty="0"/>
          </a:p>
          <a:p>
            <a:r>
              <a:rPr kumimoji="1" lang="ja-JP" altLang="en-US" sz="2800" dirty="0"/>
              <a:t>　</a:t>
            </a:r>
            <a:r>
              <a:rPr kumimoji="1" lang="en-US" altLang="ja-JP" sz="2800" dirty="0"/>
              <a:t>7/10</a:t>
            </a:r>
            <a:r>
              <a:rPr kumimoji="1" lang="ja-JP" altLang="en-US" sz="2800" dirty="0"/>
              <a:t>まで</a:t>
            </a:r>
          </a:p>
          <a:p>
            <a:r>
              <a:rPr kumimoji="1" lang="ja-JP" altLang="en-US" sz="2800" dirty="0"/>
              <a:t>　添付書類　委員会通帳コピー</a:t>
            </a:r>
          </a:p>
          <a:p>
            <a:r>
              <a:rPr kumimoji="1" lang="ja-JP" altLang="en-US" sz="2800" dirty="0"/>
              <a:t>　直前ガバナー事務所へ提出</a:t>
            </a:r>
          </a:p>
          <a:p>
            <a:r>
              <a:rPr kumimoji="1" lang="ja-JP" altLang="en-US" sz="900" dirty="0"/>
              <a:t>　</a:t>
            </a:r>
          </a:p>
          <a:p>
            <a:r>
              <a:rPr kumimoji="1" lang="ja-JP" altLang="en-US" sz="2400" dirty="0"/>
              <a:t>　</a:t>
            </a:r>
            <a:r>
              <a:rPr kumimoji="1" lang="en-US" altLang="ja-JP" sz="2400" dirty="0"/>
              <a:t>※</a:t>
            </a:r>
            <a:r>
              <a:rPr kumimoji="1" lang="ja-JP" altLang="en-US" sz="2400" dirty="0"/>
              <a:t>行事報告書に添付漏れした領収書が</a:t>
            </a:r>
          </a:p>
          <a:p>
            <a:r>
              <a:rPr kumimoji="1" lang="ja-JP" altLang="en-US" sz="2400" dirty="0"/>
              <a:t>　　ある場合は報告書とともに提出　</a:t>
            </a:r>
          </a:p>
          <a:p>
            <a:r>
              <a:rPr kumimoji="1" lang="ja-JP" altLang="en-US" sz="2800" dirty="0"/>
              <a:t>　　　　</a:t>
            </a:r>
          </a:p>
          <a:p>
            <a:r>
              <a:rPr kumimoji="1" lang="ja-JP" altLang="en-US" sz="2800" dirty="0"/>
              <a:t>　　　</a:t>
            </a:r>
          </a:p>
          <a:p>
            <a:r>
              <a:rPr kumimoji="1" lang="ja-JP" altLang="en-US" sz="2800" dirty="0"/>
              <a:t>　　</a:t>
            </a:r>
          </a:p>
          <a:p>
            <a:r>
              <a:rPr kumimoji="1" lang="ja-JP" altLang="en-US" sz="2800" dirty="0"/>
              <a:t>　　　</a:t>
            </a:r>
          </a:p>
        </p:txBody>
      </p:sp>
      <p:graphicFrame>
        <p:nvGraphicFramePr>
          <p:cNvPr id="3" name="オブジェクト 2">
            <a:extLst>
              <a:ext uri="{FF2B5EF4-FFF2-40B4-BE49-F238E27FC236}">
                <a16:creationId xmlns:a16="http://schemas.microsoft.com/office/drawing/2014/main" id="{19F657C1-427E-477F-93FB-4FC87877AE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119971"/>
              </p:ext>
            </p:extLst>
          </p:nvPr>
        </p:nvGraphicFramePr>
        <p:xfrm>
          <a:off x="6998299" y="101600"/>
          <a:ext cx="4138625" cy="5855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533723" imgH="6415694" progId="AcroExch.Document.DC">
                  <p:embed/>
                </p:oleObj>
              </mc:Choice>
              <mc:Fallback>
                <p:oleObj name="Acrobat Document" r:id="rId3" imgW="4533723" imgH="641569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98299" y="101600"/>
                        <a:ext cx="4138625" cy="5855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9166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AFE7258-E7E4-4599-A198-E26929D522B8}"/>
              </a:ext>
            </a:extLst>
          </p:cNvPr>
          <p:cNvSpPr/>
          <p:nvPr/>
        </p:nvSpPr>
        <p:spPr>
          <a:xfrm>
            <a:off x="0" y="6087035"/>
            <a:ext cx="10031506" cy="7709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FA9C91C-444D-4DE2-8263-6D6618D3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6" y="39981"/>
            <a:ext cx="9756250" cy="672354"/>
          </a:xfrm>
        </p:spPr>
        <p:txBody>
          <a:bodyPr>
            <a:noAutofit/>
          </a:bodyPr>
          <a:lstStyle/>
          <a:p>
            <a:pPr algn="ctr"/>
            <a:r>
              <a:rPr lang="ja-JP" altLang="en-US" sz="4000" dirty="0"/>
              <a:t>④各種報告</a:t>
            </a:r>
            <a:endParaRPr kumimoji="1" lang="ja-JP" altLang="en-US" sz="4000" dirty="0"/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796E632-9151-4F88-B206-CDB951AA6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268" y="6087034"/>
            <a:ext cx="2225732" cy="77096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01154A2-F106-446B-89DF-A40C627F708C}"/>
              </a:ext>
            </a:extLst>
          </p:cNvPr>
          <p:cNvSpPr txBox="1"/>
          <p:nvPr/>
        </p:nvSpPr>
        <p:spPr>
          <a:xfrm>
            <a:off x="547078" y="712335"/>
            <a:ext cx="54316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年度事業報告書 資料</a:t>
            </a:r>
            <a:r>
              <a:rPr kumimoji="1" lang="en-US" altLang="ja-JP" sz="2800" dirty="0">
                <a:solidFill>
                  <a:srgbClr val="FF0000"/>
                </a:solidFill>
              </a:rPr>
              <a:t>P34</a:t>
            </a:r>
          </a:p>
          <a:p>
            <a:endParaRPr kumimoji="1" lang="ja-JP" altLang="en-US" sz="2800" dirty="0">
              <a:solidFill>
                <a:srgbClr val="FF0000"/>
              </a:solidFill>
            </a:endParaRPr>
          </a:p>
          <a:p>
            <a:r>
              <a:rPr kumimoji="1" lang="ja-JP" altLang="en-US" sz="2800" dirty="0"/>
              <a:t>　対象期間</a:t>
            </a:r>
            <a:r>
              <a:rPr kumimoji="1" lang="en-US" altLang="ja-JP" sz="2800" dirty="0"/>
              <a:t>7/1~6/30</a:t>
            </a:r>
            <a:endParaRPr kumimoji="1" lang="ja-JP" altLang="en-US" sz="2800" dirty="0"/>
          </a:p>
          <a:p>
            <a:r>
              <a:rPr kumimoji="1" lang="ja-JP" altLang="en-US" sz="2800" dirty="0"/>
              <a:t>　</a:t>
            </a:r>
            <a:r>
              <a:rPr kumimoji="1" lang="en-US" altLang="ja-JP" sz="2800" dirty="0"/>
              <a:t>7/10</a:t>
            </a:r>
            <a:r>
              <a:rPr kumimoji="1" lang="ja-JP" altLang="en-US" sz="2800" dirty="0"/>
              <a:t>まで</a:t>
            </a:r>
          </a:p>
          <a:p>
            <a:r>
              <a:rPr kumimoji="1" lang="ja-JP" altLang="en-US" sz="2800" dirty="0"/>
              <a:t>　直前ガバナー事務所へ提出</a:t>
            </a:r>
          </a:p>
          <a:p>
            <a:endParaRPr kumimoji="1" lang="ja-JP" altLang="en-US" sz="2800" dirty="0"/>
          </a:p>
          <a:p>
            <a:r>
              <a:rPr kumimoji="1" lang="ja-JP" altLang="en-US" sz="2800" dirty="0"/>
              <a:t>　　　　</a:t>
            </a:r>
          </a:p>
          <a:p>
            <a:r>
              <a:rPr kumimoji="1" lang="ja-JP" altLang="en-US" sz="2800" dirty="0"/>
              <a:t>　　　</a:t>
            </a:r>
          </a:p>
          <a:p>
            <a:r>
              <a:rPr kumimoji="1" lang="ja-JP" altLang="en-US" sz="2800" dirty="0"/>
              <a:t>　　</a:t>
            </a:r>
          </a:p>
          <a:p>
            <a:r>
              <a:rPr kumimoji="1" lang="ja-JP" altLang="en-US" sz="2800" dirty="0"/>
              <a:t>　　　</a:t>
            </a:r>
          </a:p>
        </p:txBody>
      </p:sp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8EC97360-73D0-402C-B4D3-0659D4464C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374925"/>
              </p:ext>
            </p:extLst>
          </p:nvPr>
        </p:nvGraphicFramePr>
        <p:xfrm>
          <a:off x="7181850" y="58533"/>
          <a:ext cx="4181719" cy="5916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533723" imgH="6415694" progId="AcroExch.Document.DC">
                  <p:embed/>
                </p:oleObj>
              </mc:Choice>
              <mc:Fallback>
                <p:oleObj name="Acrobat Document" r:id="rId3" imgW="4533723" imgH="641569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81850" y="58533"/>
                        <a:ext cx="4181719" cy="5916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8401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AFE7258-E7E4-4599-A198-E26929D522B8}"/>
              </a:ext>
            </a:extLst>
          </p:cNvPr>
          <p:cNvSpPr/>
          <p:nvPr/>
        </p:nvSpPr>
        <p:spPr>
          <a:xfrm>
            <a:off x="0" y="6087035"/>
            <a:ext cx="10031506" cy="7709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FA9C91C-444D-4DE2-8263-6D6618D3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6" y="39981"/>
            <a:ext cx="9756250" cy="672354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4000" dirty="0"/>
              <a:t>⑤お金が残ったら</a:t>
            </a: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796E632-9151-4F88-B206-CDB951AA6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268" y="6087034"/>
            <a:ext cx="2225732" cy="77096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01154A2-F106-446B-89DF-A40C627F708C}"/>
              </a:ext>
            </a:extLst>
          </p:cNvPr>
          <p:cNvSpPr txBox="1"/>
          <p:nvPr/>
        </p:nvSpPr>
        <p:spPr>
          <a:xfrm>
            <a:off x="2944885" y="890730"/>
            <a:ext cx="4960865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地区資金返金報告書 資料</a:t>
            </a:r>
            <a:r>
              <a:rPr kumimoji="1" lang="en-US" altLang="ja-JP" sz="2800" dirty="0">
                <a:solidFill>
                  <a:srgbClr val="FF0000"/>
                </a:solidFill>
              </a:rPr>
              <a:t>P33</a:t>
            </a:r>
            <a:endParaRPr kumimoji="1" lang="ja-JP" altLang="en-US" sz="2800" dirty="0">
              <a:solidFill>
                <a:srgbClr val="FF0000"/>
              </a:solidFill>
            </a:endParaRPr>
          </a:p>
          <a:p>
            <a:r>
              <a:rPr kumimoji="1" lang="ja-JP" altLang="en-US" sz="2800" dirty="0">
                <a:solidFill>
                  <a:srgbClr val="FF0000"/>
                </a:solidFill>
              </a:rPr>
              <a:t>　　　　　</a:t>
            </a:r>
            <a:r>
              <a:rPr kumimoji="1" lang="en-US" altLang="ja-JP" sz="2800" dirty="0">
                <a:solidFill>
                  <a:srgbClr val="FF0000"/>
                </a:solidFill>
              </a:rPr>
              <a:t>+</a:t>
            </a:r>
            <a:r>
              <a:rPr kumimoji="1" lang="ja-JP" altLang="en-US" sz="2800" dirty="0">
                <a:solidFill>
                  <a:srgbClr val="FF0000"/>
                </a:solidFill>
              </a:rPr>
              <a:t>専用振込用紙</a:t>
            </a:r>
          </a:p>
          <a:p>
            <a:r>
              <a:rPr kumimoji="1" lang="ja-JP" altLang="en-US" sz="2800" dirty="0"/>
              <a:t>　</a:t>
            </a:r>
          </a:p>
          <a:p>
            <a:r>
              <a:rPr kumimoji="1" lang="ja-JP" altLang="en-US" sz="2800" dirty="0"/>
              <a:t>地区資金返金報告書</a:t>
            </a:r>
          </a:p>
          <a:p>
            <a:r>
              <a:rPr kumimoji="1" lang="ja-JP" altLang="en-US" sz="2800" dirty="0"/>
              <a:t>　</a:t>
            </a:r>
            <a:r>
              <a:rPr kumimoji="1" lang="en-US" altLang="ja-JP" sz="2800" dirty="0"/>
              <a:t>7/10</a:t>
            </a:r>
            <a:r>
              <a:rPr kumimoji="1" lang="ja-JP" altLang="en-US" sz="2800" dirty="0"/>
              <a:t>まで</a:t>
            </a:r>
          </a:p>
          <a:p>
            <a:r>
              <a:rPr kumimoji="1" lang="ja-JP" altLang="en-US" sz="2800" dirty="0"/>
              <a:t>　直前ガバナー事務所へ提出</a:t>
            </a:r>
          </a:p>
          <a:p>
            <a:r>
              <a:rPr kumimoji="1" lang="ja-JP" altLang="en-US" sz="2800" dirty="0"/>
              <a:t>　</a:t>
            </a:r>
          </a:p>
          <a:p>
            <a:r>
              <a:rPr kumimoji="1" lang="ja-JP" altLang="en-US" sz="2800" dirty="0"/>
              <a:t>専用振込用紙を使用し返金</a:t>
            </a:r>
          </a:p>
          <a:p>
            <a:r>
              <a:rPr kumimoji="1" lang="ja-JP" altLang="en-US" sz="2800" dirty="0"/>
              <a:t>　専用用紙を使用すると</a:t>
            </a:r>
          </a:p>
          <a:p>
            <a:r>
              <a:rPr kumimoji="1" lang="ja-JP" altLang="en-US" sz="2800" dirty="0"/>
              <a:t>　手数料</a:t>
            </a:r>
            <a:r>
              <a:rPr kumimoji="1" lang="en-US" altLang="ja-JP" sz="2800" dirty="0"/>
              <a:t>0</a:t>
            </a:r>
            <a:r>
              <a:rPr kumimoji="1" lang="ja-JP" altLang="en-US" sz="2800" dirty="0"/>
              <a:t>円</a:t>
            </a:r>
          </a:p>
          <a:p>
            <a:r>
              <a:rPr kumimoji="1" lang="ja-JP" altLang="en-US" sz="2800" dirty="0"/>
              <a:t>　ガバナー事務所で配布</a:t>
            </a:r>
          </a:p>
          <a:p>
            <a:endParaRPr kumimoji="1" lang="ja-JP" altLang="en-US" sz="2800" dirty="0"/>
          </a:p>
          <a:p>
            <a:r>
              <a:rPr kumimoji="1" lang="ja-JP" altLang="en-US" sz="2800" dirty="0"/>
              <a:t>　　　　</a:t>
            </a:r>
          </a:p>
          <a:p>
            <a:r>
              <a:rPr kumimoji="1" lang="ja-JP" altLang="en-US" sz="2800" dirty="0"/>
              <a:t>　　　</a:t>
            </a:r>
          </a:p>
          <a:p>
            <a:r>
              <a:rPr kumimoji="1" lang="ja-JP" altLang="en-US" sz="2800" dirty="0"/>
              <a:t>　　</a:t>
            </a:r>
          </a:p>
          <a:p>
            <a:r>
              <a:rPr kumimoji="1" lang="ja-JP" altLang="en-US" sz="2800" dirty="0"/>
              <a:t>　　　</a:t>
            </a:r>
          </a:p>
        </p:txBody>
      </p:sp>
      <p:graphicFrame>
        <p:nvGraphicFramePr>
          <p:cNvPr id="3" name="オブジェクト 2">
            <a:extLst>
              <a:ext uri="{FF2B5EF4-FFF2-40B4-BE49-F238E27FC236}">
                <a16:creationId xmlns:a16="http://schemas.microsoft.com/office/drawing/2014/main" id="{D1A1485E-E347-42DD-A901-6127B8FBB4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094594"/>
              </p:ext>
            </p:extLst>
          </p:nvPr>
        </p:nvGraphicFramePr>
        <p:xfrm>
          <a:off x="8037746" y="376158"/>
          <a:ext cx="3857043" cy="5457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533723" imgH="6415694" progId="AcroExch.Document.DC">
                  <p:embed/>
                </p:oleObj>
              </mc:Choice>
              <mc:Fallback>
                <p:oleObj name="Acrobat Document" r:id="rId3" imgW="4533723" imgH="641569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37746" y="376158"/>
                        <a:ext cx="3857043" cy="5457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>
            <a:extLst>
              <a:ext uri="{FF2B5EF4-FFF2-40B4-BE49-F238E27FC236}">
                <a16:creationId xmlns:a16="http://schemas.microsoft.com/office/drawing/2014/main" id="{66AF0F5A-C8BD-4A91-BFC8-6B910E442D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718328"/>
              </p:ext>
            </p:extLst>
          </p:nvPr>
        </p:nvGraphicFramePr>
        <p:xfrm>
          <a:off x="297211" y="376158"/>
          <a:ext cx="2174329" cy="5262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2445914" imgH="5920646" progId="AcroExch.Document.DC">
                  <p:embed/>
                </p:oleObj>
              </mc:Choice>
              <mc:Fallback>
                <p:oleObj name="Acrobat Document" r:id="rId5" imgW="2445914" imgH="592064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7211" y="376158"/>
                        <a:ext cx="2174329" cy="5262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2658850"/>
      </p:ext>
    </p:extLst>
  </p:cSld>
  <p:clrMapOvr>
    <a:masterClrMapping/>
  </p:clrMapOvr>
</p:sld>
</file>

<file path=ppt/theme/theme1.xml><?xml version="1.0" encoding="utf-8"?>
<a:theme xmlns:a="http://schemas.openxmlformats.org/drawingml/2006/main" name="スライス">
  <a:themeElements>
    <a:clrScheme name="スライス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スライス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スライ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405</TotalTime>
  <Words>790</Words>
  <Application>Microsoft Office PowerPoint</Application>
  <PresentationFormat>ワイド画面</PresentationFormat>
  <Paragraphs>135</Paragraphs>
  <Slides>10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4" baseType="lpstr">
      <vt:lpstr>Century Gothic</vt:lpstr>
      <vt:lpstr>Wingdings 3</vt:lpstr>
      <vt:lpstr>スライス</vt:lpstr>
      <vt:lpstr>Acrobat Document</vt:lpstr>
      <vt:lpstr>地区委員会会計処理について</vt:lpstr>
      <vt:lpstr>①　委員会会計担当者の決定と口座開設 </vt:lpstr>
      <vt:lpstr>②お金をもらう　  </vt:lpstr>
      <vt:lpstr>②お金をもらう　</vt:lpstr>
      <vt:lpstr>②お金を使ったら　  </vt:lpstr>
      <vt:lpstr>③委員会費以外の収入について</vt:lpstr>
      <vt:lpstr>④各種報告</vt:lpstr>
      <vt:lpstr>④各種報告</vt:lpstr>
      <vt:lpstr>⑤お金が残ったら</vt:lpstr>
      <vt:lpstr>⑤提出書類原本の保管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社会奉仕委員会</dc:title>
  <dc:creator>雅章 大野</dc:creator>
  <cp:lastModifiedBy>雅章 大野</cp:lastModifiedBy>
  <cp:revision>41</cp:revision>
  <dcterms:created xsi:type="dcterms:W3CDTF">2020-09-17T07:40:07Z</dcterms:created>
  <dcterms:modified xsi:type="dcterms:W3CDTF">2021-03-04T02:05:52Z</dcterms:modified>
</cp:coreProperties>
</file>