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4" r:id="rId2"/>
  </p:sldMasterIdLst>
  <p:notesMasterIdLst>
    <p:notesMasterId r:id="rId26"/>
  </p:notesMasterIdLst>
  <p:sldIdLst>
    <p:sldId id="256" r:id="rId3"/>
    <p:sldId id="261" r:id="rId4"/>
    <p:sldId id="331" r:id="rId5"/>
    <p:sldId id="260" r:id="rId6"/>
    <p:sldId id="257" r:id="rId7"/>
    <p:sldId id="330" r:id="rId8"/>
    <p:sldId id="262" r:id="rId9"/>
    <p:sldId id="332" r:id="rId10"/>
    <p:sldId id="324" r:id="rId11"/>
    <p:sldId id="325" r:id="rId12"/>
    <p:sldId id="263" r:id="rId13"/>
    <p:sldId id="266" r:id="rId14"/>
    <p:sldId id="321" r:id="rId15"/>
    <p:sldId id="265" r:id="rId16"/>
    <p:sldId id="264" r:id="rId17"/>
    <p:sldId id="268" r:id="rId18"/>
    <p:sldId id="269" r:id="rId19"/>
    <p:sldId id="270" r:id="rId20"/>
    <p:sldId id="322" r:id="rId21"/>
    <p:sldId id="327" r:id="rId22"/>
    <p:sldId id="280" r:id="rId23"/>
    <p:sldId id="267" r:id="rId24"/>
    <p:sldId id="259" r:id="rId25"/>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FF"/>
    <a:srgbClr val="0000FF"/>
    <a:srgbClr val="FF0066"/>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21" autoAdjust="0"/>
    <p:restoredTop sz="57887" autoAdjust="0"/>
  </p:normalViewPr>
  <p:slideViewPr>
    <p:cSldViewPr snapToGrid="0">
      <p:cViewPr varScale="1">
        <p:scale>
          <a:sx n="56" d="100"/>
          <a:sy n="56" d="100"/>
        </p:scale>
        <p:origin x="102"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BFBF396-CFC4-4045-969F-EDF6EABC32A8}" type="datetimeFigureOut">
              <a:rPr kumimoji="1" lang="ja-JP" altLang="en-US" smtClean="0"/>
              <a:t>2022/4/12</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30DAAB2A-D5EA-4154-BAB8-74DA8F30BF43}" type="slidenum">
              <a:rPr kumimoji="1" lang="ja-JP" altLang="en-US" smtClean="0"/>
              <a:t>‹#›</a:t>
            </a:fld>
            <a:endParaRPr kumimoji="1" lang="ja-JP" altLang="en-US"/>
          </a:p>
        </p:txBody>
      </p:sp>
    </p:spTree>
    <p:extLst>
      <p:ext uri="{BB962C8B-B14F-4D97-AF65-F5344CB8AC3E}">
        <p14:creationId xmlns:p14="http://schemas.microsoft.com/office/powerpoint/2010/main" val="13178053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r>
              <a:rPr lang="en-US" altLang="ja-JP" sz="1200" b="1" dirty="0" smtClean="0"/>
              <a:t>2000</a:t>
            </a:r>
            <a:r>
              <a:rPr lang="ja-JP" altLang="en-US" sz="1200" b="1" dirty="0" smtClean="0"/>
              <a:t>年のミレムニアムイヤーを越え、ロータリーは新たな方向性を打ち出しました。</a:t>
            </a:r>
            <a:endParaRPr lang="en-US" altLang="ja-JP" sz="1200" b="1" dirty="0" smtClean="0"/>
          </a:p>
          <a:p>
            <a:r>
              <a:rPr lang="ja-JP" altLang="en-US" sz="1200" b="1" dirty="0" smtClean="0"/>
              <a:t>今日は新たしいロータリー方針について皆さんと情報共有をしたいと思います。</a:t>
            </a:r>
            <a:endParaRPr lang="en-US" altLang="ja-JP" sz="1200" b="1" dirty="0" smtClean="0"/>
          </a:p>
          <a:p>
            <a:endParaRPr lang="ja-JP" altLang="en-US" sz="1200" dirty="0" smtClean="0"/>
          </a:p>
          <a:p>
            <a:r>
              <a:rPr kumimoji="1" lang="en-US" altLang="ja-JP" b="1" dirty="0" smtClean="0"/>
              <a:t>1905</a:t>
            </a:r>
            <a:r>
              <a:rPr kumimoji="1" lang="ja-JP" altLang="en-US" b="1" dirty="0" smtClean="0"/>
              <a:t>年に産声をあげたロータリーですが、</a:t>
            </a:r>
            <a:r>
              <a:rPr kumimoji="1" lang="en-US" altLang="ja-JP" b="1" dirty="0" smtClean="0"/>
              <a:t>1</a:t>
            </a:r>
            <a:r>
              <a:rPr kumimoji="1" lang="ja-JP" altLang="en-US" b="1" dirty="0" smtClean="0"/>
              <a:t>世紀</a:t>
            </a:r>
            <a:r>
              <a:rPr kumimoji="1" lang="ja-JP" altLang="en-US" b="1" dirty="0" smtClean="0"/>
              <a:t>を経た今、次の</a:t>
            </a:r>
            <a:r>
              <a:rPr kumimoji="1" lang="en-US" altLang="ja-JP" b="1" dirty="0" smtClean="0"/>
              <a:t>100</a:t>
            </a:r>
            <a:r>
              <a:rPr kumimoji="1" lang="ja-JP" altLang="en-US" b="1" dirty="0" smtClean="0"/>
              <a:t>年に向けて</a:t>
            </a:r>
            <a:endParaRPr kumimoji="1" lang="en-US" altLang="ja-JP" b="1" dirty="0" smtClean="0"/>
          </a:p>
          <a:p>
            <a:r>
              <a:rPr kumimoji="1" lang="ja-JP" altLang="en-US" b="1" dirty="0" smtClean="0"/>
              <a:t>大きく変わろうと模索しています。</a:t>
            </a:r>
            <a:endParaRPr kumimoji="1" lang="en-US" altLang="ja-JP" b="1" dirty="0" smtClean="0"/>
          </a:p>
          <a:p>
            <a:endParaRPr kumimoji="1" lang="en-US" altLang="ja-JP" b="1" dirty="0" smtClean="0"/>
          </a:p>
          <a:p>
            <a:r>
              <a:rPr kumimoji="1" lang="ja-JP" altLang="en-US" b="1" dirty="0" smtClean="0"/>
              <a:t>時代の流れ、世界情勢、世界経済は当時とは大いに異なり、現在は想像もつかなかった</a:t>
            </a:r>
            <a:endParaRPr kumimoji="1" lang="en-US" altLang="ja-JP" b="1" dirty="0" smtClean="0"/>
          </a:p>
          <a:p>
            <a:r>
              <a:rPr kumimoji="1" lang="ja-JP" altLang="en-US" b="1" dirty="0" smtClean="0"/>
              <a:t>技術躍進の中世界が激しく動いています。</a:t>
            </a:r>
            <a:endParaRPr kumimoji="1" lang="en-US" altLang="ja-JP" b="1" dirty="0" smtClean="0"/>
          </a:p>
          <a:p>
            <a:endParaRPr kumimoji="1" lang="en-US" altLang="ja-JP" b="1" dirty="0" smtClean="0"/>
          </a:p>
          <a:p>
            <a:r>
              <a:rPr kumimoji="1" lang="ja-JP" altLang="en-US" b="1" dirty="0" err="1" smtClean="0"/>
              <a:t>です</a:t>
            </a:r>
            <a:r>
              <a:rPr kumimoji="1" lang="ja-JP" altLang="en-US" b="1" dirty="0" smtClean="0"/>
              <a:t>からこそ私達ロータリアンは温故知新を胸に明日のロータリーを考えねばなりません。</a:t>
            </a:r>
            <a:endParaRPr kumimoji="1" lang="en-US" altLang="ja-JP" b="1" dirty="0" smtClean="0"/>
          </a:p>
          <a:p>
            <a:r>
              <a:rPr kumimoji="1" lang="ja-JP" altLang="en-US" b="1" dirty="0" smtClean="0"/>
              <a:t>今日</a:t>
            </a:r>
            <a:r>
              <a:rPr kumimoji="1" lang="ja-JP" altLang="en-US" b="1" dirty="0" smtClean="0"/>
              <a:t>はそんな昨今</a:t>
            </a:r>
            <a:r>
              <a:rPr kumimoji="1" lang="ja-JP" altLang="en-US" b="1" dirty="0" smtClean="0"/>
              <a:t>のロータリーに</a:t>
            </a:r>
            <a:r>
              <a:rPr kumimoji="1" lang="ja-JP" altLang="en-US" b="1" dirty="0" smtClean="0"/>
              <a:t>ついて考えてみたいと思って</a:t>
            </a:r>
            <a:r>
              <a:rPr kumimoji="1" lang="ja-JP" altLang="en-US" b="1" dirty="0" smtClean="0"/>
              <a:t>います。</a:t>
            </a:r>
            <a:endParaRPr kumimoji="1" lang="en-US" altLang="ja-JP" b="1"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30DAAB2A-D5EA-4154-BAB8-74DA8F30BF43}" type="slidenum">
              <a:rPr kumimoji="1" lang="ja-JP" altLang="en-US" smtClean="0"/>
              <a:t>1</a:t>
            </a:fld>
            <a:endParaRPr kumimoji="1" lang="ja-JP" altLang="en-US" dirty="0"/>
          </a:p>
        </p:txBody>
      </p:sp>
    </p:spTree>
    <p:extLst>
      <p:ext uri="{BB962C8B-B14F-4D97-AF65-F5344CB8AC3E}">
        <p14:creationId xmlns:p14="http://schemas.microsoft.com/office/powerpoint/2010/main" val="20315589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b="1" dirty="0" smtClean="0"/>
              <a:t>1996</a:t>
            </a:r>
            <a:r>
              <a:rPr kumimoji="1" lang="ja-JP" altLang="en-US" b="1" dirty="0" smtClean="0"/>
              <a:t>年の</a:t>
            </a:r>
            <a:r>
              <a:rPr kumimoji="1" lang="en-US" altLang="ja-JP" b="1" dirty="0" smtClean="0"/>
              <a:t>1,200</a:t>
            </a:r>
            <a:r>
              <a:rPr kumimoji="1" lang="ja-JP" altLang="en-US" b="1" dirty="0" smtClean="0"/>
              <a:t>万人を突破してからは、</a:t>
            </a:r>
            <a:r>
              <a:rPr kumimoji="1" lang="en-US" altLang="ja-JP" b="1" dirty="0" smtClean="0"/>
              <a:t>1998</a:t>
            </a:r>
            <a:r>
              <a:rPr kumimoji="1" lang="ja-JP" altLang="en-US" b="1" dirty="0" smtClean="0"/>
              <a:t>年を境に</a:t>
            </a:r>
            <a:endParaRPr kumimoji="1" lang="en-US" altLang="ja-JP" b="1" dirty="0" smtClean="0"/>
          </a:p>
          <a:p>
            <a:endParaRPr kumimoji="1" lang="en-US" altLang="ja-JP" b="1" dirty="0" smtClean="0"/>
          </a:p>
          <a:p>
            <a:r>
              <a:rPr kumimoji="1" lang="ja-JP" altLang="en-US" b="1" dirty="0" smtClean="0"/>
              <a:t>１．増強に陰りが見え始める。</a:t>
            </a:r>
            <a:endParaRPr kumimoji="1" lang="en-US" altLang="ja-JP" b="1" dirty="0" smtClean="0"/>
          </a:p>
          <a:p>
            <a:r>
              <a:rPr kumimoji="1" lang="ja-JP" altLang="en-US" b="1" dirty="0" smtClean="0"/>
              <a:t>２．ロータリー財団に対する寄付金額が減少。</a:t>
            </a:r>
            <a:endParaRPr kumimoji="1" lang="en-US" altLang="ja-JP" b="1" dirty="0" smtClean="0"/>
          </a:p>
          <a:p>
            <a:r>
              <a:rPr kumimoji="1" lang="ja-JP" altLang="en-US" b="1" dirty="0" smtClean="0"/>
              <a:t>３．アンケートを実施した結果、クラブに沈滞化がみられる。などなど</a:t>
            </a:r>
            <a:endParaRPr kumimoji="1" lang="en-US" altLang="ja-JP" b="1" dirty="0" smtClean="0"/>
          </a:p>
          <a:p>
            <a:endParaRPr kumimoji="1" lang="en-US" altLang="ja-JP" b="1" dirty="0" smtClean="0"/>
          </a:p>
          <a:p>
            <a:r>
              <a:rPr kumimoji="1" lang="ja-JP" altLang="en-US" b="1" dirty="0" smtClean="0"/>
              <a:t>危機感を覚えた</a:t>
            </a:r>
            <a:r>
              <a:rPr kumimoji="1" lang="en-US" altLang="ja-JP" b="1" dirty="0" smtClean="0"/>
              <a:t>RI</a:t>
            </a:r>
            <a:r>
              <a:rPr kumimoji="1" lang="ja-JP" altLang="en-US" b="1" dirty="0" smtClean="0"/>
              <a:t>は、ミレニアムイヤーを境に　新たな歩みをスタートし、</a:t>
            </a:r>
            <a:endParaRPr kumimoji="1" lang="en-US" altLang="ja-JP" b="1" dirty="0" smtClean="0"/>
          </a:p>
          <a:p>
            <a:r>
              <a:rPr kumimoji="1" lang="ja-JP" altLang="en-US" b="1" dirty="0" smtClean="0"/>
              <a:t>様々な方向性を求め、新路線策を次々に発表。</a:t>
            </a:r>
            <a:endParaRPr kumimoji="1" lang="en-US" altLang="ja-JP" b="1"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30DAAB2A-D5EA-4154-BAB8-74DA8F30BF43}" type="slidenum">
              <a:rPr kumimoji="1" lang="ja-JP" altLang="en-US" smtClean="0"/>
              <a:t>10</a:t>
            </a:fld>
            <a:endParaRPr kumimoji="1" lang="ja-JP" altLang="en-US"/>
          </a:p>
        </p:txBody>
      </p:sp>
    </p:spTree>
    <p:extLst>
      <p:ext uri="{BB962C8B-B14F-4D97-AF65-F5344CB8AC3E}">
        <p14:creationId xmlns:p14="http://schemas.microsoft.com/office/powerpoint/2010/main" val="11385126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smtClean="0"/>
              <a:t>まず</a:t>
            </a:r>
            <a:r>
              <a:rPr kumimoji="1" lang="en-US" altLang="ja-JP" b="1" dirty="0" smtClean="0"/>
              <a:t>2001</a:t>
            </a:r>
            <a:r>
              <a:rPr kumimoji="1" lang="ja-JP" altLang="en-US" b="1" dirty="0" smtClean="0"/>
              <a:t>年には、ネット環境が普及したことから、時代に即した、</a:t>
            </a:r>
            <a:endParaRPr kumimoji="1" lang="en-US" altLang="ja-JP" b="1" dirty="0" smtClean="0"/>
          </a:p>
          <a:p>
            <a:r>
              <a:rPr kumimoji="1" lang="ja-JP" altLang="en-US" b="1" dirty="0" smtClean="0"/>
              <a:t>オンライン上での開催を主とする </a:t>
            </a:r>
            <a:r>
              <a:rPr kumimoji="1" lang="en-US" altLang="ja-JP" b="1" dirty="0" smtClean="0"/>
              <a:t>e</a:t>
            </a:r>
            <a:r>
              <a:rPr kumimoji="1" lang="ja-JP" altLang="en-US" b="1" dirty="0" smtClean="0"/>
              <a:t>クラブ　が承認されます。</a:t>
            </a:r>
            <a:endParaRPr kumimoji="1" lang="en-US" altLang="ja-JP" b="1" dirty="0" smtClean="0"/>
          </a:p>
          <a:p>
            <a:endParaRPr kumimoji="1" lang="en-US" altLang="ja-JP" b="1" dirty="0" smtClean="0"/>
          </a:p>
          <a:p>
            <a:r>
              <a:rPr kumimoji="1" lang="en-US" altLang="ja-JP" b="1" dirty="0" smtClean="0"/>
              <a:t>2002</a:t>
            </a:r>
            <a:r>
              <a:rPr kumimoji="1" lang="ja-JP" altLang="en-US" b="1" dirty="0" smtClean="0"/>
              <a:t>年、それまで分区（グループ）の代表として位置付けられていた</a:t>
            </a:r>
            <a:endParaRPr kumimoji="1" lang="en-US" altLang="ja-JP" b="1" dirty="0" smtClean="0"/>
          </a:p>
          <a:p>
            <a:r>
              <a:rPr kumimoji="1" lang="ja-JP" altLang="en-US" b="1" dirty="0" smtClean="0"/>
              <a:t>分区代理制度から、ガバナーの代行者としてのアシスタントガバナー制度</a:t>
            </a:r>
            <a:endParaRPr kumimoji="1" lang="en-US" altLang="ja-JP" b="1" dirty="0" smtClean="0"/>
          </a:p>
          <a:p>
            <a:r>
              <a:rPr kumimoji="1" lang="ja-JP" altLang="en-US" b="1" dirty="0" err="1" smtClean="0"/>
              <a:t>に改</a:t>
            </a:r>
            <a:r>
              <a:rPr kumimoji="1" lang="ja-JP" altLang="en-US" b="1" dirty="0" smtClean="0"/>
              <a:t>正され、ガバナーには、</a:t>
            </a:r>
            <a:r>
              <a:rPr kumimoji="1" lang="en-US" altLang="ja-JP" b="1" dirty="0" smtClean="0"/>
              <a:t>DLP</a:t>
            </a:r>
            <a:r>
              <a:rPr kumimoji="1" lang="ja-JP" altLang="en-US" b="1" dirty="0" smtClean="0"/>
              <a:t>の導入が示唆される。</a:t>
            </a:r>
            <a:endParaRPr kumimoji="1" lang="en-US" altLang="ja-JP" b="1" dirty="0" smtClean="0"/>
          </a:p>
          <a:p>
            <a:endParaRPr kumimoji="1" lang="en-US" altLang="ja-JP" b="1" dirty="0" smtClean="0"/>
          </a:p>
          <a:p>
            <a:r>
              <a:rPr kumimoji="1" lang="ja-JP" altLang="en-US" b="1" dirty="0" smtClean="0"/>
              <a:t>更に</a:t>
            </a:r>
            <a:r>
              <a:rPr kumimoji="1" lang="en-US" altLang="ja-JP" b="1" dirty="0" smtClean="0"/>
              <a:t>2</a:t>
            </a:r>
            <a:r>
              <a:rPr kumimoji="1" lang="ja-JP" altLang="en-US" b="1" dirty="0" smtClean="0"/>
              <a:t>年後の</a:t>
            </a:r>
            <a:r>
              <a:rPr kumimoji="1" lang="en-US" altLang="ja-JP" b="1" dirty="0" smtClean="0"/>
              <a:t>2004</a:t>
            </a:r>
            <a:r>
              <a:rPr kumimoji="1" lang="ja-JP" altLang="en-US" b="1" dirty="0" smtClean="0"/>
              <a:t>年には、各クラブでの</a:t>
            </a:r>
            <a:r>
              <a:rPr kumimoji="1" lang="en-US" altLang="ja-JP" b="1" dirty="0" smtClean="0"/>
              <a:t>CLP</a:t>
            </a:r>
            <a:r>
              <a:rPr kumimoji="1" lang="ja-JP" altLang="en-US" b="1" dirty="0" smtClean="0"/>
              <a:t>による活性化が推奨されました。</a:t>
            </a:r>
            <a:endParaRPr kumimoji="1" lang="en-US" altLang="ja-JP" b="1" dirty="0" smtClean="0"/>
          </a:p>
          <a:p>
            <a:r>
              <a:rPr kumimoji="1" lang="ja-JP" altLang="en-US" b="1" dirty="0" smtClean="0"/>
              <a:t>長期計画が戦略計画に変わり、基本原則となる５項目の中核的価値観が</a:t>
            </a:r>
            <a:endParaRPr kumimoji="1" lang="en-US" altLang="ja-JP" b="1" dirty="0" smtClean="0"/>
          </a:p>
          <a:p>
            <a:r>
              <a:rPr kumimoji="1" lang="ja-JP" altLang="en-US" b="1" dirty="0" smtClean="0"/>
              <a:t>発表されます。</a:t>
            </a:r>
            <a:endParaRPr kumimoji="1" lang="en-US" altLang="ja-JP" b="1" dirty="0" smtClean="0"/>
          </a:p>
          <a:p>
            <a:endParaRPr kumimoji="1" lang="en-US" altLang="ja-JP" b="1" dirty="0" smtClean="0"/>
          </a:p>
          <a:p>
            <a:r>
              <a:rPr kumimoji="1" lang="en-US" altLang="ja-JP" b="1" dirty="0" smtClean="0"/>
              <a:t>2002</a:t>
            </a:r>
            <a:r>
              <a:rPr kumimoji="1" lang="ja-JP" altLang="en-US" b="1" dirty="0" smtClean="0"/>
              <a:t>年に発表された戦略計画は、</a:t>
            </a:r>
            <a:r>
              <a:rPr kumimoji="1" lang="en-US" altLang="ja-JP" b="1" dirty="0" smtClean="0"/>
              <a:t>2007</a:t>
            </a:r>
            <a:r>
              <a:rPr kumimoji="1" lang="ja-JP" altLang="en-US" b="1" dirty="0" smtClean="0"/>
              <a:t>年に見直され、新たな中核的価値観が、</a:t>
            </a:r>
            <a:endParaRPr kumimoji="1" lang="en-US" altLang="ja-JP" b="1" dirty="0" smtClean="0"/>
          </a:p>
          <a:p>
            <a:r>
              <a:rPr kumimoji="1" lang="en-US" altLang="ja-JP" b="1" dirty="0" smtClean="0"/>
              <a:t>2010</a:t>
            </a:r>
            <a:r>
              <a:rPr kumimoji="1" lang="ja-JP" altLang="en-US" b="1" dirty="0" smtClean="0"/>
              <a:t>年</a:t>
            </a:r>
            <a:r>
              <a:rPr kumimoji="1" lang="en-US" altLang="ja-JP" b="1" dirty="0" smtClean="0"/>
              <a:t>7</a:t>
            </a:r>
            <a:r>
              <a:rPr kumimoji="1" lang="ja-JP" altLang="en-US" b="1" dirty="0" smtClean="0"/>
              <a:t>月からスタートします</a:t>
            </a:r>
            <a:endParaRPr kumimoji="1" lang="en-US" altLang="ja-JP" b="1" dirty="0" smtClean="0"/>
          </a:p>
          <a:p>
            <a:r>
              <a:rPr kumimoji="1" lang="ja-JP" altLang="en-US" b="1" dirty="0" smtClean="0"/>
              <a:t>新しい戦略計画では、</a:t>
            </a:r>
            <a:r>
              <a:rPr kumimoji="1" lang="en-US" altLang="ja-JP" b="1" dirty="0" smtClean="0"/>
              <a:t>3</a:t>
            </a:r>
            <a:r>
              <a:rPr kumimoji="1" lang="ja-JP" altLang="en-US" b="1" dirty="0" err="1" smtClean="0"/>
              <a:t>つの優</a:t>
            </a:r>
            <a:r>
              <a:rPr kumimoji="1" lang="ja-JP" altLang="en-US" b="1" dirty="0" smtClean="0"/>
              <a:t>先項目、</a:t>
            </a:r>
            <a:r>
              <a:rPr kumimoji="1" lang="en-US" altLang="ja-JP" b="1" dirty="0" smtClean="0"/>
              <a:t>5</a:t>
            </a:r>
            <a:r>
              <a:rPr kumimoji="1" lang="ja-JP" altLang="en-US" b="1" dirty="0" err="1" smtClean="0"/>
              <a:t>つの</a:t>
            </a:r>
            <a:r>
              <a:rPr kumimoji="1" lang="ja-JP" altLang="en-US" b="1" dirty="0" smtClean="0"/>
              <a:t>中核的価値観、</a:t>
            </a:r>
            <a:r>
              <a:rPr kumimoji="1" lang="en-US" altLang="ja-JP" b="1" dirty="0" smtClean="0"/>
              <a:t>16</a:t>
            </a:r>
            <a:r>
              <a:rPr kumimoji="1" lang="ja-JP" altLang="en-US" b="1" dirty="0" smtClean="0"/>
              <a:t>の目標で構成</a:t>
            </a:r>
            <a:endParaRPr kumimoji="1" lang="en-US" altLang="ja-JP" b="1" dirty="0" smtClean="0"/>
          </a:p>
          <a:p>
            <a:r>
              <a:rPr kumimoji="1" lang="ja-JP" altLang="en-US" b="1" dirty="0" smtClean="0"/>
              <a:t>され、ロータリーが今後もダイナミックな組織であり続けるための指針とされました</a:t>
            </a:r>
            <a:endParaRPr kumimoji="1" lang="en-US" altLang="ja-JP" b="1" dirty="0" smtClean="0"/>
          </a:p>
          <a:p>
            <a:endParaRPr kumimoji="1" lang="en-US" altLang="ja-JP" b="1" dirty="0" smtClean="0"/>
          </a:p>
          <a:p>
            <a:r>
              <a:rPr kumimoji="1" lang="en-US" altLang="ja-JP" b="1" dirty="0" smtClean="0"/>
              <a:t>2014</a:t>
            </a:r>
            <a:r>
              <a:rPr kumimoji="1" lang="ja-JP" altLang="en-US" b="1" dirty="0" smtClean="0"/>
              <a:t>年</a:t>
            </a:r>
            <a:r>
              <a:rPr kumimoji="1" lang="en-US" altLang="ja-JP" b="1" dirty="0" smtClean="0"/>
              <a:t>1</a:t>
            </a:r>
            <a:r>
              <a:rPr kumimoji="1" lang="ja-JP" altLang="en-US" b="1" dirty="0" smtClean="0"/>
              <a:t>月に開催された「国際協議会」の会場入り口の標語も「入り</a:t>
            </a:r>
            <a:r>
              <a:rPr kumimoji="1" lang="ja-JP" altLang="en-US" b="1" dirty="0" err="1" smtClean="0"/>
              <a:t>て</a:t>
            </a:r>
            <a:r>
              <a:rPr kumimoji="1" lang="ja-JP" altLang="en-US" b="1" dirty="0" smtClean="0"/>
              <a:t>学び出でて</a:t>
            </a:r>
            <a:endParaRPr kumimoji="1" lang="en-US" altLang="ja-JP" b="1" dirty="0" smtClean="0"/>
          </a:p>
          <a:p>
            <a:r>
              <a:rPr kumimoji="1" lang="ja-JP" altLang="en-US" b="1" dirty="0" smtClean="0"/>
              <a:t>奉仕せよ」から「リーダーと一緒に、アイデアを交換し、行動しよう」に変わりました。</a:t>
            </a:r>
            <a:endParaRPr kumimoji="1" lang="en-US" altLang="ja-JP" b="1"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F79EF948-D329-514E-BEDE-0C5FFE4E991F}" type="slidenum">
              <a:rPr kumimoji="1" lang="ja-JP" altLang="en-US" smtClean="0"/>
              <a:t>11</a:t>
            </a:fld>
            <a:endParaRPr kumimoji="1" lang="ja-JP" altLang="en-US"/>
          </a:p>
        </p:txBody>
      </p:sp>
    </p:spTree>
    <p:extLst>
      <p:ext uri="{BB962C8B-B14F-4D97-AF65-F5344CB8AC3E}">
        <p14:creationId xmlns:p14="http://schemas.microsoft.com/office/powerpoint/2010/main" val="36673452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smtClean="0"/>
              <a:t>　「ストレティジックプラン」　という言葉ですが、辞書では「戦略計画」と訳され</a:t>
            </a:r>
            <a:endParaRPr kumimoji="1" lang="en-US" altLang="ja-JP" b="1" dirty="0" smtClean="0"/>
          </a:p>
          <a:p>
            <a:r>
              <a:rPr kumimoji="1" lang="ja-JP" altLang="en-US" b="1" dirty="0" smtClean="0"/>
              <a:t>ています。昨今のロシアによるウクライナ侵攻を連想しますが、本来英語の</a:t>
            </a:r>
            <a:endParaRPr kumimoji="1" lang="en-US" altLang="ja-JP" b="1" dirty="0" smtClean="0"/>
          </a:p>
          <a:p>
            <a:r>
              <a:rPr kumimoji="1" lang="ja-JP" altLang="en-US" b="1" dirty="0" smtClean="0"/>
              <a:t>「ストレティジックプラン」とは、達成のための計画の意味で日本語訳としては、</a:t>
            </a:r>
            <a:endParaRPr kumimoji="1" lang="en-US" altLang="ja-JP" b="1" dirty="0" smtClean="0"/>
          </a:p>
          <a:p>
            <a:r>
              <a:rPr kumimoji="1" lang="ja-JP" altLang="en-US" b="1" dirty="0" smtClean="0"/>
              <a:t>従来の長期計画より強いイメージからかもしれません。（私見）</a:t>
            </a:r>
            <a:endParaRPr kumimoji="1" lang="en-US" altLang="ja-JP" b="1" dirty="0" smtClean="0"/>
          </a:p>
          <a:p>
            <a:endParaRPr kumimoji="1" lang="en-US" altLang="ja-JP" b="1" dirty="0" smtClean="0"/>
          </a:p>
          <a:p>
            <a:r>
              <a:rPr kumimoji="1" lang="ja-JP" altLang="en-US" b="1" dirty="0" smtClean="0"/>
              <a:t>目的を明確にして、達成する策が戦略計画であり、その目的地までの地図、</a:t>
            </a:r>
            <a:endParaRPr kumimoji="1" lang="en-US" altLang="ja-JP" b="1" dirty="0" smtClean="0"/>
          </a:p>
          <a:p>
            <a:r>
              <a:rPr kumimoji="1" lang="ja-JP" altLang="en-US" b="1" dirty="0" smtClean="0"/>
              <a:t>道案内図が中核的価値観です。</a:t>
            </a:r>
            <a:endParaRPr kumimoji="1" lang="en-US" altLang="ja-JP" b="1" dirty="0" smtClean="0"/>
          </a:p>
          <a:p>
            <a:endParaRPr kumimoji="1" lang="en-US" altLang="ja-JP" b="1" dirty="0" smtClean="0"/>
          </a:p>
          <a:p>
            <a:r>
              <a:rPr kumimoji="1" lang="ja-JP" altLang="en-US" b="1" dirty="0" smtClean="0"/>
              <a:t>クラブは自分たちで達成可能な目標や行動計画を作りあげることを指します。</a:t>
            </a:r>
            <a:endParaRPr kumimoji="1" lang="en-US" altLang="ja-JP" b="1" dirty="0" smtClean="0"/>
          </a:p>
          <a:p>
            <a:endParaRPr kumimoji="1" lang="en-US" altLang="ja-JP" b="1" dirty="0" smtClean="0"/>
          </a:p>
          <a:p>
            <a:endParaRPr kumimoji="1" lang="ja-JP" altLang="en-US" sz="1600" b="1" dirty="0">
              <a:solidFill>
                <a:srgbClr val="FF0000"/>
              </a:solidFill>
            </a:endParaRPr>
          </a:p>
        </p:txBody>
      </p:sp>
      <p:sp>
        <p:nvSpPr>
          <p:cNvPr id="4" name="スライド番号プレースホルダー 3"/>
          <p:cNvSpPr>
            <a:spLocks noGrp="1"/>
          </p:cNvSpPr>
          <p:nvPr>
            <p:ph type="sldNum" sz="quarter" idx="10"/>
          </p:nvPr>
        </p:nvSpPr>
        <p:spPr/>
        <p:txBody>
          <a:bodyPr/>
          <a:lstStyle/>
          <a:p>
            <a:fld id="{F79EF948-D329-514E-BEDE-0C5FFE4E991F}" type="slidenum">
              <a:rPr kumimoji="1" lang="ja-JP" altLang="en-US" smtClean="0"/>
              <a:t>12</a:t>
            </a:fld>
            <a:endParaRPr kumimoji="1" lang="ja-JP" altLang="en-US"/>
          </a:p>
        </p:txBody>
      </p:sp>
    </p:spTree>
    <p:extLst>
      <p:ext uri="{BB962C8B-B14F-4D97-AF65-F5344CB8AC3E}">
        <p14:creationId xmlns:p14="http://schemas.microsoft.com/office/powerpoint/2010/main" val="26057013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b="1" dirty="0" smtClean="0"/>
              <a:t>2002</a:t>
            </a:r>
            <a:r>
              <a:rPr kumimoji="1" lang="ja-JP" altLang="en-US" b="1" dirty="0" smtClean="0"/>
              <a:t>年に発表された長期計画は、呼び方を戦略計画と改め、</a:t>
            </a:r>
            <a:endParaRPr kumimoji="1" lang="en-US" altLang="ja-JP" b="1" dirty="0" smtClean="0"/>
          </a:p>
          <a:p>
            <a:r>
              <a:rPr kumimoji="1" lang="en-US" altLang="ja-JP" b="1" dirty="0" smtClean="0"/>
              <a:t>2007</a:t>
            </a:r>
            <a:r>
              <a:rPr kumimoji="1" lang="ja-JP" altLang="en-US" b="1" dirty="0" smtClean="0"/>
              <a:t>年には</a:t>
            </a:r>
            <a:r>
              <a:rPr kumimoji="1" lang="en-US" altLang="ja-JP" b="1" dirty="0" smtClean="0"/>
              <a:t>7</a:t>
            </a:r>
            <a:r>
              <a:rPr kumimoji="1" lang="ja-JP" altLang="en-US" b="1" dirty="0" smtClean="0"/>
              <a:t>項目を重要施策として発表しました。（画面）</a:t>
            </a:r>
            <a:endParaRPr kumimoji="1" lang="en-US" altLang="ja-JP" b="1" dirty="0" smtClean="0"/>
          </a:p>
          <a:p>
            <a:endParaRPr kumimoji="1" lang="en-US" altLang="ja-JP" b="1" dirty="0" smtClean="0"/>
          </a:p>
          <a:p>
            <a:r>
              <a:rPr kumimoji="1" lang="en-US" altLang="ja-JP" b="1" dirty="0" smtClean="0"/>
              <a:t>2014</a:t>
            </a:r>
            <a:r>
              <a:rPr kumimoji="1" lang="ja-JP" altLang="en-US" b="1" dirty="0" smtClean="0"/>
              <a:t>年には、再度検討が加えられ、中核的価値観は</a:t>
            </a:r>
            <a:endParaRPr kumimoji="1" lang="en-US" altLang="ja-JP" b="1" dirty="0" smtClean="0"/>
          </a:p>
          <a:p>
            <a:r>
              <a:rPr kumimoji="1" lang="ja-JP" altLang="en-US" b="1" dirty="0" smtClean="0"/>
              <a:t>親睦、高潔性、多様性、奉仕、リーダーシップの</a:t>
            </a:r>
            <a:r>
              <a:rPr kumimoji="1" lang="en-US" altLang="ja-JP" b="1" dirty="0" smtClean="0"/>
              <a:t>5</a:t>
            </a:r>
            <a:r>
              <a:rPr kumimoji="1" lang="ja-JP" altLang="en-US" b="1" dirty="0" smtClean="0"/>
              <a:t>項目に変わります。</a:t>
            </a:r>
            <a:endParaRPr kumimoji="1" lang="en-US" altLang="ja-JP" b="1" dirty="0" smtClean="0"/>
          </a:p>
          <a:p>
            <a:endParaRPr kumimoji="1" lang="en-US" altLang="ja-JP" b="1" dirty="0" smtClean="0"/>
          </a:p>
          <a:p>
            <a:r>
              <a:rPr kumimoji="1" lang="ja-JP" altLang="en-US" b="1" dirty="0" smtClean="0"/>
              <a:t>ではこの「中核的価値観」　について更に考えてみます。</a:t>
            </a:r>
            <a:endParaRPr kumimoji="1" lang="ja-JP" altLang="en-US" b="1" dirty="0"/>
          </a:p>
        </p:txBody>
      </p:sp>
      <p:sp>
        <p:nvSpPr>
          <p:cNvPr id="4" name="スライド番号プレースホルダー 3"/>
          <p:cNvSpPr>
            <a:spLocks noGrp="1"/>
          </p:cNvSpPr>
          <p:nvPr>
            <p:ph type="sldNum" sz="quarter" idx="10"/>
          </p:nvPr>
        </p:nvSpPr>
        <p:spPr/>
        <p:txBody>
          <a:bodyPr/>
          <a:lstStyle/>
          <a:p>
            <a:fld id="{F79EF948-D329-514E-BEDE-0C5FFE4E991F}" type="slidenum">
              <a:rPr kumimoji="1" lang="ja-JP" altLang="en-US" smtClean="0"/>
              <a:t>13</a:t>
            </a:fld>
            <a:endParaRPr kumimoji="1" lang="ja-JP" altLang="en-US"/>
          </a:p>
        </p:txBody>
      </p:sp>
    </p:spTree>
    <p:extLst>
      <p:ext uri="{BB962C8B-B14F-4D97-AF65-F5344CB8AC3E}">
        <p14:creationId xmlns:p14="http://schemas.microsoft.com/office/powerpoint/2010/main" val="2522369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smtClean="0"/>
              <a:t>これが</a:t>
            </a:r>
            <a:r>
              <a:rPr kumimoji="1" lang="en-US" altLang="ja-JP" b="1" dirty="0" smtClean="0"/>
              <a:t>2014</a:t>
            </a:r>
            <a:r>
              <a:rPr kumimoji="1" lang="ja-JP" altLang="en-US" b="1" dirty="0" smtClean="0"/>
              <a:t>年の「戦略計画」 の中で特に重要とされる中核的価値観と呼ばれるものです。</a:t>
            </a:r>
            <a:endParaRPr kumimoji="1" lang="en-US" altLang="ja-JP" b="1" dirty="0" smtClean="0"/>
          </a:p>
          <a:p>
            <a:r>
              <a:rPr kumimoji="1" lang="ja-JP" altLang="en-US" b="1" dirty="0" smtClean="0"/>
              <a:t>前に述べたように最初は</a:t>
            </a:r>
            <a:r>
              <a:rPr kumimoji="1" lang="en-US" altLang="ja-JP" b="1" dirty="0" smtClean="0"/>
              <a:t>2002</a:t>
            </a:r>
            <a:r>
              <a:rPr kumimoji="1" lang="ja-JP" altLang="en-US" b="1" dirty="0" smtClean="0"/>
              <a:t>年の長期計画が戦略計画に変わり、</a:t>
            </a:r>
            <a:r>
              <a:rPr kumimoji="1" lang="en-US" altLang="ja-JP" b="1" dirty="0" smtClean="0"/>
              <a:t>2007</a:t>
            </a:r>
            <a:r>
              <a:rPr kumimoji="1" lang="ja-JP" altLang="en-US" b="1" dirty="0" smtClean="0"/>
              <a:t>年に見直され、</a:t>
            </a:r>
            <a:endParaRPr kumimoji="1" lang="en-US" altLang="ja-JP" b="1" dirty="0" smtClean="0"/>
          </a:p>
          <a:p>
            <a:r>
              <a:rPr kumimoji="1" lang="en-US" altLang="ja-JP" b="1" dirty="0" smtClean="0"/>
              <a:t>2014</a:t>
            </a:r>
            <a:r>
              <a:rPr kumimoji="1" lang="ja-JP" altLang="en-US" b="1" dirty="0" smtClean="0"/>
              <a:t>年には再度検討が加えられ上記の</a:t>
            </a:r>
            <a:r>
              <a:rPr kumimoji="1" lang="en-US" altLang="ja-JP" b="1" dirty="0" smtClean="0"/>
              <a:t>5</a:t>
            </a:r>
            <a:r>
              <a:rPr kumimoji="1" lang="ja-JP" altLang="en-US" b="1" dirty="0" smtClean="0"/>
              <a:t>項目に変わりました。</a:t>
            </a:r>
            <a:endParaRPr kumimoji="1" lang="en-US" altLang="ja-JP" b="1" dirty="0" smtClean="0"/>
          </a:p>
          <a:p>
            <a:endParaRPr kumimoji="1" lang="en-US" altLang="ja-JP" b="1" dirty="0" smtClean="0"/>
          </a:p>
          <a:p>
            <a:r>
              <a:rPr kumimoji="1" lang="ja-JP" altLang="en-US" b="1" dirty="0" smtClean="0"/>
              <a:t>１．親睦のネットワークは民族や国家を超越し寛容へと導く。皆で力を合わせることで</a:t>
            </a:r>
            <a:endParaRPr kumimoji="1" lang="en-US" altLang="ja-JP" b="1" dirty="0" smtClean="0"/>
          </a:p>
          <a:p>
            <a:r>
              <a:rPr kumimoji="1" lang="ja-JP" altLang="en-US" b="1" dirty="0" smtClean="0"/>
              <a:t>　　　多くのリソース（資源）がもたらされ人生が豊かになり視野を広げることに繋がる</a:t>
            </a:r>
            <a:endParaRPr kumimoji="1" lang="en-US" altLang="ja-JP" b="1" dirty="0" smtClean="0"/>
          </a:p>
          <a:p>
            <a:r>
              <a:rPr kumimoji="1" lang="ja-JP" altLang="en-US" b="1" dirty="0" smtClean="0"/>
              <a:t>２．仕事や人間関係において高度な職業水準を保ち、公平さと尊敬の念を持ちながら</a:t>
            </a:r>
            <a:endParaRPr kumimoji="1" lang="en-US" altLang="ja-JP" b="1" dirty="0" smtClean="0"/>
          </a:p>
          <a:p>
            <a:r>
              <a:rPr kumimoji="1" lang="ja-JP" altLang="en-US" b="1" dirty="0" smtClean="0"/>
              <a:t>　　　リソース（資源）を良心的に管理する。</a:t>
            </a:r>
            <a:endParaRPr kumimoji="1" lang="en-US" altLang="ja-JP" b="1" dirty="0" smtClean="0"/>
          </a:p>
          <a:p>
            <a:r>
              <a:rPr kumimoji="1" lang="ja-JP" altLang="en-US" b="1" dirty="0" smtClean="0"/>
              <a:t>３．将来、地域社会の事業や専門職務を繁栄したクラブは奉仕の理念のもと、</a:t>
            </a:r>
            <a:endParaRPr kumimoji="1" lang="en-US" altLang="ja-JP" b="1" dirty="0" smtClean="0"/>
          </a:p>
          <a:p>
            <a:r>
              <a:rPr kumimoji="1" lang="ja-JP" altLang="en-US" b="1" dirty="0" smtClean="0"/>
              <a:t>　　　人々を結束させることが出来ると考えている。</a:t>
            </a:r>
            <a:endParaRPr kumimoji="1" lang="en-US" altLang="ja-JP" b="1" dirty="0" smtClean="0"/>
          </a:p>
          <a:p>
            <a:r>
              <a:rPr kumimoji="1" lang="ja-JP" altLang="en-US" b="1" dirty="0" smtClean="0"/>
              <a:t>４．奉仕活動と奉仕プログラムは更なる世界理解と平和をもたらすものでロータリーの</a:t>
            </a:r>
            <a:endParaRPr kumimoji="1" lang="en-US" altLang="ja-JP" b="1" dirty="0" smtClean="0"/>
          </a:p>
          <a:p>
            <a:r>
              <a:rPr kumimoji="1" lang="ja-JP" altLang="en-US" b="1" dirty="0" smtClean="0"/>
              <a:t>　　　使命の中で最も重要とされている。</a:t>
            </a:r>
            <a:endParaRPr kumimoji="1" lang="en-US" altLang="ja-JP" b="1" dirty="0" smtClean="0"/>
          </a:p>
          <a:p>
            <a:r>
              <a:rPr kumimoji="1" lang="ja-JP" altLang="en-US" b="1" dirty="0" smtClean="0"/>
              <a:t>５．ロータリーは様々な分野で指導力を発揮できるリーダーの集まりであり、次世代のリーダー</a:t>
            </a:r>
            <a:endParaRPr kumimoji="1" lang="en-US" altLang="ja-JP" b="1" dirty="0" smtClean="0"/>
          </a:p>
          <a:p>
            <a:r>
              <a:rPr kumimoji="1" lang="ja-JP" altLang="en-US" b="1" dirty="0" smtClean="0"/>
              <a:t>　　　育成が重要と考えている。</a:t>
            </a:r>
            <a:endParaRPr kumimoji="1" lang="ja-JP" altLang="en-US" b="1" dirty="0"/>
          </a:p>
        </p:txBody>
      </p:sp>
      <p:sp>
        <p:nvSpPr>
          <p:cNvPr id="4" name="スライド番号プレースホルダー 3"/>
          <p:cNvSpPr>
            <a:spLocks noGrp="1"/>
          </p:cNvSpPr>
          <p:nvPr>
            <p:ph type="sldNum" sz="quarter" idx="10"/>
          </p:nvPr>
        </p:nvSpPr>
        <p:spPr/>
        <p:txBody>
          <a:bodyPr/>
          <a:lstStyle/>
          <a:p>
            <a:fld id="{F79EF948-D329-514E-BEDE-0C5FFE4E991F}" type="slidenum">
              <a:rPr kumimoji="1" lang="ja-JP" altLang="en-US" smtClean="0"/>
              <a:t>14</a:t>
            </a:fld>
            <a:endParaRPr kumimoji="1" lang="ja-JP" altLang="en-US"/>
          </a:p>
        </p:txBody>
      </p:sp>
    </p:spTree>
    <p:extLst>
      <p:ext uri="{BB962C8B-B14F-4D97-AF65-F5344CB8AC3E}">
        <p14:creationId xmlns:p14="http://schemas.microsoft.com/office/powerpoint/2010/main" val="29810545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smtClean="0"/>
              <a:t>更に</a:t>
            </a:r>
            <a:r>
              <a:rPr kumimoji="1" lang="en-US" altLang="ja-JP" b="1" dirty="0" smtClean="0"/>
              <a:t>3</a:t>
            </a:r>
            <a:r>
              <a:rPr kumimoji="1" lang="ja-JP" altLang="en-US" b="1" dirty="0" smtClean="0"/>
              <a:t>年後の</a:t>
            </a:r>
            <a:r>
              <a:rPr kumimoji="1" lang="en-US" altLang="ja-JP" b="1" dirty="0" smtClean="0"/>
              <a:t>2017</a:t>
            </a:r>
            <a:r>
              <a:rPr kumimoji="1" lang="ja-JP" altLang="en-US" b="1" dirty="0" smtClean="0"/>
              <a:t>年には再び検討は加わり、発表されたのが</a:t>
            </a:r>
            <a:endParaRPr kumimoji="1" lang="en-US" altLang="ja-JP" b="1" dirty="0" smtClean="0"/>
          </a:p>
          <a:p>
            <a:r>
              <a:rPr kumimoji="1" lang="ja-JP" altLang="en-US" b="1" dirty="0" smtClean="0"/>
              <a:t>「ビジョン声明」　です。</a:t>
            </a:r>
            <a:endParaRPr kumimoji="1" lang="en-US" altLang="ja-JP" b="1" dirty="0" smtClean="0"/>
          </a:p>
          <a:p>
            <a:endParaRPr kumimoji="1" lang="en-US" altLang="ja-JP" b="1" dirty="0" smtClean="0"/>
          </a:p>
          <a:p>
            <a:r>
              <a:rPr kumimoji="1" lang="en-US" altLang="ja-JP" b="1" dirty="0" smtClean="0"/>
              <a:t>2017-18</a:t>
            </a:r>
            <a:r>
              <a:rPr kumimoji="1" lang="ja-JP" altLang="en-US" b="1" dirty="0" smtClean="0"/>
              <a:t>年度に当時の元</a:t>
            </a:r>
            <a:r>
              <a:rPr kumimoji="1" lang="en-US" altLang="ja-JP" b="1" dirty="0" smtClean="0"/>
              <a:t>RI</a:t>
            </a:r>
            <a:r>
              <a:rPr kumimoji="1" lang="ja-JP" altLang="en-US" b="1" dirty="0" smtClean="0"/>
              <a:t>会長、イアン・ライズラリー氏により</a:t>
            </a:r>
            <a:endParaRPr kumimoji="1" lang="en-US" altLang="ja-JP" b="1" dirty="0" smtClean="0"/>
          </a:p>
          <a:p>
            <a:r>
              <a:rPr kumimoji="1" lang="ja-JP" altLang="en-US" b="1" dirty="0" smtClean="0"/>
              <a:t>「ロータリーの友」を通じ発信されました。</a:t>
            </a:r>
            <a:endParaRPr kumimoji="1" lang="en-US" altLang="ja-JP" b="1" dirty="0" smtClean="0"/>
          </a:p>
          <a:p>
            <a:endParaRPr kumimoji="1" lang="en-US" altLang="ja-JP" b="1" dirty="0" smtClean="0"/>
          </a:p>
          <a:p>
            <a:r>
              <a:rPr kumimoji="1" lang="en-US" altLang="ja-JP" b="1" dirty="0" smtClean="0"/>
              <a:t>2018</a:t>
            </a:r>
            <a:r>
              <a:rPr kumimoji="1" lang="ja-JP" altLang="en-US" b="1" dirty="0" smtClean="0"/>
              <a:t>年</a:t>
            </a:r>
            <a:r>
              <a:rPr kumimoji="1" lang="en-US" altLang="ja-JP" b="1" dirty="0" smtClean="0"/>
              <a:t>1</a:t>
            </a:r>
            <a:r>
              <a:rPr kumimoji="1" lang="ja-JP" altLang="en-US" b="1" dirty="0" smtClean="0"/>
              <a:t>月</a:t>
            </a:r>
            <a:r>
              <a:rPr kumimoji="1" lang="en-US" altLang="ja-JP" b="1" dirty="0" smtClean="0"/>
              <a:t>14</a:t>
            </a:r>
            <a:r>
              <a:rPr kumimoji="1" lang="ja-JP" altLang="en-US" b="1" dirty="0" smtClean="0"/>
              <a:t>日に開催された、国際協議会に出席されていた</a:t>
            </a:r>
            <a:endParaRPr kumimoji="1" lang="en-US" altLang="ja-JP" b="1" dirty="0" smtClean="0"/>
          </a:p>
          <a:p>
            <a:r>
              <a:rPr kumimoji="1" lang="en-US" altLang="ja-JP" b="1" dirty="0" smtClean="0"/>
              <a:t>2018-19</a:t>
            </a:r>
            <a:r>
              <a:rPr kumimoji="1" lang="ja-JP" altLang="en-US" b="1" dirty="0" smtClean="0"/>
              <a:t>年度　橋岡ガバナーは、バリー・ラシン </a:t>
            </a:r>
            <a:r>
              <a:rPr kumimoji="1" lang="en-US" altLang="ja-JP" b="1" dirty="0" smtClean="0"/>
              <a:t>2018-19</a:t>
            </a:r>
            <a:r>
              <a:rPr kumimoji="1" lang="ja-JP" altLang="en-US" b="1" dirty="0" smtClean="0"/>
              <a:t>年度</a:t>
            </a:r>
            <a:endParaRPr kumimoji="1" lang="en-US" altLang="ja-JP" b="1" dirty="0" smtClean="0"/>
          </a:p>
          <a:p>
            <a:r>
              <a:rPr kumimoji="1" lang="ja-JP" altLang="en-US" b="1" dirty="0" smtClean="0"/>
              <a:t>ＲＩ会長が発表された「ビジョン声明」　を地区に持ち帰り、</a:t>
            </a:r>
            <a:endParaRPr kumimoji="1" lang="en-US" altLang="ja-JP" b="1" dirty="0" smtClean="0"/>
          </a:p>
          <a:p>
            <a:r>
              <a:rPr kumimoji="1" lang="en-US" altLang="ja-JP" b="1" dirty="0" smtClean="0"/>
              <a:t>3</a:t>
            </a:r>
            <a:r>
              <a:rPr kumimoji="1" lang="ja-JP" altLang="en-US" b="1" dirty="0" smtClean="0"/>
              <a:t>大セミナーで発表し導入しました。</a:t>
            </a:r>
            <a:endParaRPr kumimoji="1" lang="en-US" altLang="ja-JP" b="1" dirty="0" smtClean="0"/>
          </a:p>
          <a:p>
            <a:endParaRPr kumimoji="1" lang="en-US" altLang="ja-JP" b="1"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F79EF948-D329-514E-BEDE-0C5FFE4E991F}" type="slidenum">
              <a:rPr kumimoji="1" lang="ja-JP" altLang="en-US" smtClean="0"/>
              <a:t>15</a:t>
            </a:fld>
            <a:endParaRPr kumimoji="1" lang="ja-JP" altLang="en-US"/>
          </a:p>
        </p:txBody>
      </p:sp>
    </p:spTree>
    <p:extLst>
      <p:ext uri="{BB962C8B-B14F-4D97-AF65-F5344CB8AC3E}">
        <p14:creationId xmlns:p14="http://schemas.microsoft.com/office/powerpoint/2010/main" val="28155692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smtClean="0"/>
              <a:t>これが</a:t>
            </a:r>
            <a:r>
              <a:rPr kumimoji="1" lang="en-US" altLang="ja-JP" b="1" dirty="0" smtClean="0"/>
              <a:t>2017</a:t>
            </a:r>
            <a:r>
              <a:rPr kumimoji="1" lang="ja-JP" altLang="en-US" b="1" dirty="0" smtClean="0"/>
              <a:t>年に採択され、</a:t>
            </a:r>
            <a:r>
              <a:rPr kumimoji="1" lang="en-US" altLang="ja-JP" b="1" dirty="0" smtClean="0"/>
              <a:t>2018</a:t>
            </a:r>
            <a:r>
              <a:rPr kumimoji="1" lang="ja-JP" altLang="en-US" b="1" dirty="0" smtClean="0"/>
              <a:t>年</a:t>
            </a:r>
            <a:r>
              <a:rPr kumimoji="1" lang="en-US" altLang="ja-JP" b="1" dirty="0" smtClean="0"/>
              <a:t>1</a:t>
            </a:r>
            <a:r>
              <a:rPr kumimoji="1" lang="ja-JP" altLang="en-US" b="1" dirty="0" smtClean="0"/>
              <a:t>月に発表された</a:t>
            </a:r>
            <a:r>
              <a:rPr kumimoji="1" lang="ja-JP" altLang="en-US" sz="1200" b="1" dirty="0" smtClean="0">
                <a:solidFill>
                  <a:srgbClr val="FF0000"/>
                </a:solidFill>
              </a:rPr>
              <a:t>新</a:t>
            </a:r>
            <a:r>
              <a:rPr kumimoji="1" lang="ja-JP" altLang="en-US" sz="1200" b="1" dirty="0" smtClean="0"/>
              <a:t>ビジョン声明</a:t>
            </a:r>
            <a:r>
              <a:rPr kumimoji="1" lang="ja-JP" altLang="en-US" b="1" dirty="0" smtClean="0"/>
              <a:t>です。</a:t>
            </a:r>
            <a:endParaRPr kumimoji="1" lang="en-US" altLang="ja-JP" b="1" dirty="0" smtClean="0"/>
          </a:p>
          <a:p>
            <a:endParaRPr kumimoji="1" lang="en-US" altLang="ja-JP" b="1" dirty="0" smtClean="0"/>
          </a:p>
          <a:p>
            <a:r>
              <a:rPr kumimoji="1" lang="ja-JP" altLang="en-US" b="1" dirty="0" smtClean="0"/>
              <a:t>「新ビジョン声明」では具体的に　「何をするか」　が示唆され、</a:t>
            </a:r>
            <a:endParaRPr kumimoji="1" lang="en-US" altLang="ja-JP" b="1" dirty="0" smtClean="0"/>
          </a:p>
          <a:p>
            <a:r>
              <a:rPr kumimoji="1" lang="ja-JP" altLang="en-US" b="1" dirty="0" smtClean="0"/>
              <a:t>このビジョン声明が</a:t>
            </a:r>
            <a:r>
              <a:rPr kumimoji="1" lang="en-US" altLang="ja-JP" b="1" dirty="0" smtClean="0"/>
              <a:t>2018</a:t>
            </a:r>
            <a:r>
              <a:rPr kumimoji="1" lang="ja-JP" altLang="en-US" b="1" dirty="0" smtClean="0"/>
              <a:t>年の「戦略的優先事項」　へ繋がり、現在の</a:t>
            </a:r>
            <a:endParaRPr kumimoji="1" lang="en-US" altLang="ja-JP" b="1" dirty="0" smtClean="0"/>
          </a:p>
          <a:p>
            <a:r>
              <a:rPr kumimoji="1" lang="ja-JP" altLang="en-US" b="1" dirty="0" smtClean="0"/>
              <a:t>「新 行動計画」 へと発展します。</a:t>
            </a:r>
            <a:endParaRPr kumimoji="1" lang="en-US" altLang="ja-JP" b="1" dirty="0" smtClean="0"/>
          </a:p>
          <a:p>
            <a:endParaRPr kumimoji="1" lang="en-US" altLang="ja-JP" b="1" dirty="0" smtClean="0"/>
          </a:p>
          <a:p>
            <a:r>
              <a:rPr kumimoji="1" lang="ja-JP" altLang="en-US" b="1" dirty="0" smtClean="0"/>
              <a:t>この新ビジョン声明は、</a:t>
            </a:r>
            <a:r>
              <a:rPr kumimoji="1" lang="en-US" altLang="ja-JP" b="1" dirty="0" smtClean="0"/>
              <a:t>2018</a:t>
            </a:r>
            <a:r>
              <a:rPr kumimoji="1" lang="ja-JP" altLang="en-US" b="1" dirty="0" smtClean="0"/>
              <a:t>年</a:t>
            </a:r>
            <a:r>
              <a:rPr kumimoji="1" lang="en-US" altLang="ja-JP" b="1" dirty="0" smtClean="0"/>
              <a:t>6</a:t>
            </a:r>
            <a:r>
              <a:rPr kumimoji="1" lang="ja-JP" altLang="en-US" b="1" dirty="0" smtClean="0"/>
              <a:t>月に、</a:t>
            </a:r>
            <a:r>
              <a:rPr kumimoji="1" lang="en-US" altLang="ja-JP" b="1" dirty="0" smtClean="0"/>
              <a:t>4</a:t>
            </a:r>
            <a:r>
              <a:rPr kumimoji="1" lang="ja-JP" altLang="en-US" b="1" dirty="0" smtClean="0"/>
              <a:t>項目からなる新たな戦略的優先事項</a:t>
            </a:r>
            <a:endParaRPr kumimoji="1" lang="en-US" altLang="ja-JP" b="1" dirty="0" smtClean="0"/>
          </a:p>
          <a:p>
            <a:r>
              <a:rPr kumimoji="1" lang="ja-JP" altLang="en-US" b="1" dirty="0" smtClean="0"/>
              <a:t>としても承認されます。</a:t>
            </a:r>
            <a:endParaRPr kumimoji="1" lang="en-US" altLang="ja-JP" b="1" dirty="0" smtClean="0"/>
          </a:p>
          <a:p>
            <a:endParaRPr kumimoji="1" lang="en-US" altLang="ja-JP" b="1" dirty="0" smtClean="0"/>
          </a:p>
        </p:txBody>
      </p:sp>
      <p:sp>
        <p:nvSpPr>
          <p:cNvPr id="4" name="スライド番号プレースホルダー 3"/>
          <p:cNvSpPr>
            <a:spLocks noGrp="1"/>
          </p:cNvSpPr>
          <p:nvPr>
            <p:ph type="sldNum" sz="quarter" idx="10"/>
          </p:nvPr>
        </p:nvSpPr>
        <p:spPr/>
        <p:txBody>
          <a:bodyPr/>
          <a:lstStyle/>
          <a:p>
            <a:fld id="{F79EF948-D329-514E-BEDE-0C5FFE4E991F}" type="slidenum">
              <a:rPr kumimoji="1" lang="ja-JP" altLang="en-US" smtClean="0"/>
              <a:t>16</a:t>
            </a:fld>
            <a:endParaRPr kumimoji="1" lang="ja-JP" altLang="en-US" dirty="0"/>
          </a:p>
        </p:txBody>
      </p:sp>
    </p:spTree>
    <p:extLst>
      <p:ext uri="{BB962C8B-B14F-4D97-AF65-F5344CB8AC3E}">
        <p14:creationId xmlns:p14="http://schemas.microsoft.com/office/powerpoint/2010/main" val="9828641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b="1" dirty="0" smtClean="0"/>
          </a:p>
          <a:p>
            <a:r>
              <a:rPr kumimoji="1" lang="en-US" altLang="ja-JP" b="1" dirty="0" smtClean="0"/>
              <a:t>2019</a:t>
            </a:r>
            <a:r>
              <a:rPr kumimoji="1" lang="ja-JP" altLang="en-US" b="1" dirty="0" smtClean="0"/>
              <a:t>年</a:t>
            </a:r>
            <a:r>
              <a:rPr kumimoji="1" lang="en-US" altLang="ja-JP" b="1" dirty="0" smtClean="0"/>
              <a:t>6</a:t>
            </a:r>
            <a:r>
              <a:rPr kumimoji="1" lang="ja-JP" altLang="en-US" b="1" dirty="0" smtClean="0"/>
              <a:t>月には、新戦略計画の優先事項が、</a:t>
            </a:r>
            <a:r>
              <a:rPr kumimoji="1" lang="en-US" altLang="ja-JP" b="1" dirty="0" smtClean="0"/>
              <a:t>2017</a:t>
            </a:r>
            <a:r>
              <a:rPr kumimoji="1" lang="ja-JP" altLang="en-US" b="1" dirty="0" smtClean="0"/>
              <a:t>年に発表したビジョン声明と共に</a:t>
            </a:r>
            <a:endParaRPr kumimoji="1" lang="en-US" altLang="ja-JP" b="1" dirty="0" smtClean="0"/>
          </a:p>
          <a:p>
            <a:r>
              <a:rPr kumimoji="1" lang="en-US" altLang="ja-JP" b="1" dirty="0" smtClean="0"/>
              <a:t>7</a:t>
            </a:r>
            <a:r>
              <a:rPr kumimoji="1" lang="ja-JP" altLang="en-US" b="1" dirty="0" smtClean="0"/>
              <a:t>月から地区に導入されるようにガバナーに要請されました。</a:t>
            </a:r>
            <a:endParaRPr kumimoji="1" lang="en-US" altLang="ja-JP" b="1" dirty="0" smtClean="0"/>
          </a:p>
          <a:p>
            <a:r>
              <a:rPr kumimoji="1" lang="ja-JP" altLang="en-US" b="1" dirty="0" smtClean="0"/>
              <a:t>それが新行動計画と呼ばれるもので、次に掲げる</a:t>
            </a:r>
            <a:r>
              <a:rPr kumimoji="1" lang="en-US" altLang="ja-JP" b="1" dirty="0" smtClean="0"/>
              <a:t>4</a:t>
            </a:r>
            <a:r>
              <a:rPr kumimoji="1" lang="ja-JP" altLang="en-US" b="1" dirty="0" smtClean="0"/>
              <a:t>項目です。</a:t>
            </a:r>
            <a:endParaRPr kumimoji="1" lang="en-US" altLang="ja-JP" b="1" dirty="0" smtClean="0"/>
          </a:p>
          <a:p>
            <a:endParaRPr kumimoji="1" lang="en-US" altLang="ja-JP" b="1" dirty="0" smtClean="0"/>
          </a:p>
          <a:p>
            <a:r>
              <a:rPr kumimoji="1" lang="en-US" altLang="ja-JP" b="1" dirty="0" smtClean="0"/>
              <a:t>2019-20</a:t>
            </a:r>
            <a:r>
              <a:rPr kumimoji="1" lang="ja-JP" altLang="en-US" b="1" dirty="0" smtClean="0"/>
              <a:t>年度、当地区漆原直前ガバナーも、参加された国際協議会で</a:t>
            </a:r>
            <a:endParaRPr kumimoji="1" lang="en-US" altLang="ja-JP" b="1" dirty="0" smtClean="0"/>
          </a:p>
          <a:p>
            <a:r>
              <a:rPr kumimoji="1" lang="ja-JP" altLang="en-US" b="1" dirty="0" smtClean="0"/>
              <a:t>「</a:t>
            </a:r>
            <a:r>
              <a:rPr kumimoji="1" lang="en-US" altLang="ja-JP" b="1" dirty="0" smtClean="0"/>
              <a:t>4</a:t>
            </a:r>
            <a:r>
              <a:rPr kumimoji="1" lang="ja-JP" altLang="en-US" b="1" dirty="0" err="1" smtClean="0"/>
              <a:t>つの</a:t>
            </a:r>
            <a:r>
              <a:rPr kumimoji="1" lang="ja-JP" altLang="en-US" b="1" dirty="0" smtClean="0"/>
              <a:t>戦略的優先事項」が強調されたことを地区</a:t>
            </a:r>
            <a:r>
              <a:rPr kumimoji="1" lang="en-US" altLang="ja-JP" b="1" dirty="0" smtClean="0"/>
              <a:t>3</a:t>
            </a:r>
            <a:r>
              <a:rPr kumimoji="1" lang="ja-JP" altLang="en-US" b="1" dirty="0" smtClean="0"/>
              <a:t>大セミナーを通じて熱く話されました。</a:t>
            </a:r>
            <a:endParaRPr kumimoji="1" lang="en-US" altLang="ja-JP" b="1" dirty="0" smtClean="0"/>
          </a:p>
          <a:p>
            <a:endParaRPr kumimoji="1" lang="en-US" altLang="ja-JP" b="1" dirty="0" smtClean="0"/>
          </a:p>
          <a:p>
            <a:r>
              <a:rPr kumimoji="1" lang="ja-JP" altLang="en-US" b="1" dirty="0" smtClean="0"/>
              <a:t>更にそのあと加えて、</a:t>
            </a:r>
            <a:r>
              <a:rPr kumimoji="1" lang="en-US" altLang="ja-JP" b="1" dirty="0" smtClean="0"/>
              <a:t>RI</a:t>
            </a:r>
            <a:r>
              <a:rPr kumimoji="1" lang="ja-JP" altLang="en-US" b="1" dirty="0" smtClean="0"/>
              <a:t>理事会はＤＥＩに関する声明も採択します。</a:t>
            </a:r>
            <a:endParaRPr kumimoji="1" lang="en-US" altLang="ja-JP" b="1" dirty="0" smtClean="0"/>
          </a:p>
          <a:p>
            <a:r>
              <a:rPr kumimoji="1" lang="ja-JP" altLang="en-US" b="1" dirty="0" smtClean="0"/>
              <a:t>（梶原年度に引き継がれます。）</a:t>
            </a:r>
            <a:endParaRPr kumimoji="1" lang="en-US" altLang="ja-JP" b="1" dirty="0" smtClean="0"/>
          </a:p>
          <a:p>
            <a:endParaRPr kumimoji="1" lang="ja-JP" altLang="en-US" b="1" dirty="0"/>
          </a:p>
        </p:txBody>
      </p:sp>
      <p:sp>
        <p:nvSpPr>
          <p:cNvPr id="4" name="スライド番号プレースホルダー 3"/>
          <p:cNvSpPr>
            <a:spLocks noGrp="1"/>
          </p:cNvSpPr>
          <p:nvPr>
            <p:ph type="sldNum" sz="quarter" idx="10"/>
          </p:nvPr>
        </p:nvSpPr>
        <p:spPr/>
        <p:txBody>
          <a:bodyPr/>
          <a:lstStyle/>
          <a:p>
            <a:fld id="{30DAAB2A-D5EA-4154-BAB8-74DA8F30BF43}" type="slidenum">
              <a:rPr kumimoji="1" lang="ja-JP" altLang="en-US" smtClean="0"/>
              <a:t>17</a:t>
            </a:fld>
            <a:endParaRPr kumimoji="1" lang="ja-JP" altLang="en-US"/>
          </a:p>
        </p:txBody>
      </p:sp>
    </p:spTree>
    <p:extLst>
      <p:ext uri="{BB962C8B-B14F-4D97-AF65-F5344CB8AC3E}">
        <p14:creationId xmlns:p14="http://schemas.microsoft.com/office/powerpoint/2010/main" val="35530884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b="1" dirty="0" smtClean="0"/>
              <a:t>2018</a:t>
            </a:r>
            <a:r>
              <a:rPr kumimoji="1" lang="ja-JP" altLang="en-US" b="1" dirty="0" smtClean="0"/>
              <a:t>年</a:t>
            </a:r>
            <a:r>
              <a:rPr kumimoji="1" lang="en-US" altLang="ja-JP" b="1" dirty="0" smtClean="0"/>
              <a:t>1</a:t>
            </a:r>
            <a:r>
              <a:rPr kumimoji="1" lang="ja-JP" altLang="en-US" b="1" dirty="0" smtClean="0"/>
              <a:t>月に発表されたＲＩの「</a:t>
            </a:r>
            <a:r>
              <a:rPr kumimoji="1" lang="en-US" altLang="ja-JP" b="1" dirty="0" smtClean="0"/>
              <a:t>4</a:t>
            </a:r>
            <a:r>
              <a:rPr kumimoji="1" lang="ja-JP" altLang="en-US" b="1" dirty="0" err="1" smtClean="0"/>
              <a:t>つの</a:t>
            </a:r>
            <a:r>
              <a:rPr kumimoji="1" lang="ja-JP" altLang="en-US" b="1" dirty="0" smtClean="0"/>
              <a:t>戦略的優先事項」は、</a:t>
            </a:r>
            <a:endParaRPr kumimoji="1" lang="en-US" altLang="ja-JP" b="1" dirty="0" smtClean="0"/>
          </a:p>
          <a:p>
            <a:r>
              <a:rPr kumimoji="1" lang="en-US" altLang="ja-JP" b="1" dirty="0" smtClean="0"/>
              <a:t>2019-20</a:t>
            </a:r>
            <a:r>
              <a:rPr kumimoji="1" lang="ja-JP" altLang="en-US" b="1" dirty="0" smtClean="0"/>
              <a:t>年度の</a:t>
            </a:r>
            <a:r>
              <a:rPr kumimoji="1" lang="en-US" altLang="ja-JP" b="1" dirty="0" smtClean="0"/>
              <a:t>7</a:t>
            </a:r>
            <a:r>
              <a:rPr kumimoji="1" lang="ja-JP" altLang="en-US" b="1" dirty="0" smtClean="0"/>
              <a:t>月から</a:t>
            </a:r>
            <a:r>
              <a:rPr kumimoji="1" lang="en-US" altLang="ja-JP" b="1" dirty="0" smtClean="0"/>
              <a:t>2023-24</a:t>
            </a:r>
            <a:r>
              <a:rPr kumimoji="1" lang="ja-JP" altLang="en-US" b="1" dirty="0" smtClean="0"/>
              <a:t>年度まで向う</a:t>
            </a:r>
            <a:r>
              <a:rPr kumimoji="1" lang="en-US" altLang="ja-JP" b="1" dirty="0" smtClean="0"/>
              <a:t>5</a:t>
            </a:r>
            <a:r>
              <a:rPr kumimoji="1" lang="ja-JP" altLang="en-US" b="1" dirty="0" smtClean="0"/>
              <a:t>年間 「戦略的優先事項」</a:t>
            </a:r>
            <a:endParaRPr kumimoji="1" lang="en-US" altLang="ja-JP" b="1" dirty="0" smtClean="0"/>
          </a:p>
          <a:p>
            <a:r>
              <a:rPr kumimoji="1" lang="ja-JP" altLang="en-US" b="1" dirty="0" smtClean="0"/>
              <a:t>として実施されます。（</a:t>
            </a:r>
            <a:r>
              <a:rPr kumimoji="1" lang="en-US" altLang="ja-JP" b="1" dirty="0" smtClean="0"/>
              <a:t>2020-21</a:t>
            </a:r>
            <a:r>
              <a:rPr kumimoji="1" lang="ja-JP" altLang="en-US" b="1" dirty="0" smtClean="0"/>
              <a:t>年度には改めて強調されました。）</a:t>
            </a:r>
            <a:endParaRPr kumimoji="1" lang="en-US" altLang="ja-JP" b="1" dirty="0" smtClean="0"/>
          </a:p>
          <a:p>
            <a:endParaRPr kumimoji="1" lang="en-US" altLang="ja-JP" b="1" dirty="0" smtClean="0"/>
          </a:p>
          <a:p>
            <a:r>
              <a:rPr kumimoji="1" lang="ja-JP" altLang="en-US" b="1" dirty="0" smtClean="0"/>
              <a:t>この</a:t>
            </a:r>
            <a:r>
              <a:rPr kumimoji="1" lang="en-US" altLang="ja-JP" b="1" dirty="0" smtClean="0"/>
              <a:t>4</a:t>
            </a:r>
            <a:r>
              <a:rPr kumimoji="1" lang="ja-JP" altLang="en-US" b="1" dirty="0" smtClean="0"/>
              <a:t>項目は「新行動計画」或いは「戦略的優先事項」と呼ばれており</a:t>
            </a:r>
            <a:endParaRPr kumimoji="1" lang="en-US" altLang="ja-JP" b="1" dirty="0" smtClean="0"/>
          </a:p>
          <a:p>
            <a:r>
              <a:rPr kumimoji="1" lang="ja-JP" altLang="en-US" b="1" dirty="0" smtClean="0"/>
              <a:t>１．力を終結する事で大きな成果を得ることから、クラブの奉仕活動</a:t>
            </a:r>
            <a:endParaRPr kumimoji="1" lang="en-US" altLang="ja-JP" b="1" dirty="0" smtClean="0"/>
          </a:p>
          <a:p>
            <a:r>
              <a:rPr kumimoji="1" lang="ja-JP" altLang="en-US" b="1" dirty="0" smtClean="0"/>
              <a:t>　　　を見直し「何のために」、「誰のために」を再度検証し直す。</a:t>
            </a:r>
            <a:endParaRPr kumimoji="1" lang="en-US" altLang="ja-JP" b="1" dirty="0" smtClean="0"/>
          </a:p>
          <a:p>
            <a:r>
              <a:rPr kumimoji="1" lang="ja-JP" altLang="en-US" b="1" dirty="0" smtClean="0"/>
              <a:t>　　　（ポリオ撲滅は大きなインパクトとして捕えられています）</a:t>
            </a:r>
            <a:endParaRPr kumimoji="1" lang="en-US" altLang="ja-JP" b="1" dirty="0" smtClean="0"/>
          </a:p>
          <a:p>
            <a:r>
              <a:rPr kumimoji="1" lang="ja-JP" altLang="en-US" b="1" dirty="0" smtClean="0"/>
              <a:t>２．新たなロータリアンの発掘を目的に声掛けし、地域の組織や団体</a:t>
            </a:r>
            <a:endParaRPr kumimoji="1" lang="en-US" altLang="ja-JP" b="1" dirty="0" smtClean="0"/>
          </a:p>
          <a:p>
            <a:r>
              <a:rPr kumimoji="1" lang="ja-JP" altLang="en-US" b="1" dirty="0" smtClean="0"/>
              <a:t>　　　とも組むことも良い。</a:t>
            </a:r>
            <a:endParaRPr kumimoji="1" lang="en-US" altLang="ja-JP" b="1" dirty="0" smtClean="0"/>
          </a:p>
          <a:p>
            <a:r>
              <a:rPr kumimoji="1" lang="ja-JP" altLang="en-US" b="1" dirty="0" smtClean="0"/>
              <a:t>３．共に行動し奉仕する事（ボランティア活動）で幅広い人間関係を</a:t>
            </a:r>
            <a:endParaRPr kumimoji="1" lang="en-US" altLang="ja-JP" b="1" dirty="0" smtClean="0"/>
          </a:p>
          <a:p>
            <a:r>
              <a:rPr kumimoji="1" lang="ja-JP" altLang="en-US" b="1" dirty="0" smtClean="0"/>
              <a:t>　　　構築できるよう参加者に呼びかける。</a:t>
            </a:r>
            <a:endParaRPr kumimoji="1" lang="en-US" altLang="ja-JP" b="1" dirty="0" smtClean="0"/>
          </a:p>
          <a:p>
            <a:r>
              <a:rPr kumimoji="1" lang="ja-JP" altLang="en-US" b="1" dirty="0" smtClean="0"/>
              <a:t>４．急速に変化する現代ではクラブ運営等にも柔軟で合理的対処も必要。</a:t>
            </a:r>
            <a:endParaRPr kumimoji="1" lang="en-US" altLang="ja-JP" b="1" dirty="0" smtClean="0"/>
          </a:p>
          <a:p>
            <a:endParaRPr kumimoji="1" lang="en-US" altLang="ja-JP" b="1" dirty="0" smtClean="0"/>
          </a:p>
          <a:p>
            <a:r>
              <a:rPr kumimoji="1" lang="ja-JP" altLang="en-US" b="1" dirty="0" smtClean="0"/>
              <a:t>梶原年度にはバーチャルによる国際協議会で、</a:t>
            </a:r>
            <a:r>
              <a:rPr kumimoji="1" lang="en-US" altLang="ja-JP" b="1" dirty="0" smtClean="0"/>
              <a:t>RI </a:t>
            </a:r>
            <a:r>
              <a:rPr kumimoji="1" lang="ja-JP" altLang="en-US" b="1" dirty="0" smtClean="0"/>
              <a:t>理事会が</a:t>
            </a:r>
            <a:r>
              <a:rPr kumimoji="1" lang="en-US" altLang="ja-JP" b="1" dirty="0" smtClean="0"/>
              <a:t>2019</a:t>
            </a:r>
            <a:r>
              <a:rPr kumimoji="1" lang="ja-JP" altLang="en-US" b="1" dirty="0" smtClean="0"/>
              <a:t>年に</a:t>
            </a:r>
            <a:endParaRPr kumimoji="1" lang="en-US" altLang="ja-JP" b="1" dirty="0" smtClean="0"/>
          </a:p>
          <a:p>
            <a:r>
              <a:rPr kumimoji="1" lang="ja-JP" altLang="en-US" b="1" dirty="0" smtClean="0"/>
              <a:t>ＤＥＩを重点にするように関する声明を再度承認し採択したことも伝えています。</a:t>
            </a:r>
            <a:endParaRPr kumimoji="1" lang="en-US" altLang="ja-JP" b="1" dirty="0" smtClean="0"/>
          </a:p>
          <a:p>
            <a:endParaRPr kumimoji="1" lang="ja-JP" altLang="en-US" b="1" dirty="0"/>
          </a:p>
        </p:txBody>
      </p:sp>
      <p:sp>
        <p:nvSpPr>
          <p:cNvPr id="4" name="スライド番号プレースホルダー 3"/>
          <p:cNvSpPr>
            <a:spLocks noGrp="1"/>
          </p:cNvSpPr>
          <p:nvPr>
            <p:ph type="sldNum" sz="quarter" idx="10"/>
          </p:nvPr>
        </p:nvSpPr>
        <p:spPr/>
        <p:txBody>
          <a:bodyPr/>
          <a:lstStyle/>
          <a:p>
            <a:fld id="{30DAAB2A-D5EA-4154-BAB8-74DA8F30BF43}" type="slidenum">
              <a:rPr kumimoji="1" lang="ja-JP" altLang="en-US" smtClean="0"/>
              <a:t>18</a:t>
            </a:fld>
            <a:endParaRPr kumimoji="1" lang="ja-JP" altLang="en-US"/>
          </a:p>
        </p:txBody>
      </p:sp>
    </p:spTree>
    <p:extLst>
      <p:ext uri="{BB962C8B-B14F-4D97-AF65-F5344CB8AC3E}">
        <p14:creationId xmlns:p14="http://schemas.microsoft.com/office/powerpoint/2010/main" val="17084843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None/>
            </a:pPr>
            <a:r>
              <a:rPr lang="en-US" altLang="ja-JP" b="1" dirty="0" smtClean="0"/>
              <a:t>2019</a:t>
            </a:r>
            <a:r>
              <a:rPr lang="ja-JP" altLang="en-US" b="1" dirty="0" smtClean="0"/>
              <a:t>年、ＲＩ理事会は</a:t>
            </a:r>
            <a:r>
              <a:rPr lang="en-US" altLang="ja-JP" b="1" dirty="0" smtClean="0"/>
              <a:t>D.E.I. </a:t>
            </a:r>
            <a:r>
              <a:rPr lang="ja-JP" altLang="en-US" b="1" dirty="0" smtClean="0"/>
              <a:t>（多様性、公平性、開放性）に関する声明を</a:t>
            </a:r>
            <a:endParaRPr lang="en-US" altLang="ja-JP" b="1" dirty="0" smtClean="0"/>
          </a:p>
          <a:p>
            <a:pPr marL="0" indent="0">
              <a:buNone/>
            </a:pPr>
            <a:r>
              <a:rPr lang="ja-JP" altLang="en-US" b="1" dirty="0" smtClean="0"/>
              <a:t>採択しました。</a:t>
            </a:r>
            <a:endParaRPr lang="en-US" altLang="ja-JP" b="1" dirty="0" smtClean="0"/>
          </a:p>
          <a:p>
            <a:pPr marL="0" indent="0">
              <a:buNone/>
            </a:pPr>
            <a:r>
              <a:rPr lang="ja-JP" altLang="en-US" b="1" dirty="0" smtClean="0"/>
              <a:t>全てのロータリアンは、誰であろうとも、ロータリー歴が何年であろうとも、尊重され</a:t>
            </a:r>
            <a:endParaRPr lang="en-US" altLang="ja-JP" b="1" dirty="0" smtClean="0"/>
          </a:p>
          <a:p>
            <a:pPr marL="0" indent="0">
              <a:buNone/>
            </a:pPr>
            <a:r>
              <a:rPr lang="ja-JP" altLang="en-US" b="1" dirty="0" smtClean="0"/>
              <a:t>歓迎されていると感じられるようにすることが極めて重要で、異なる見解やアイデア</a:t>
            </a:r>
            <a:endParaRPr lang="en-US" altLang="ja-JP" b="1" dirty="0" smtClean="0"/>
          </a:p>
          <a:p>
            <a:pPr marL="0" indent="0">
              <a:buNone/>
            </a:pPr>
            <a:r>
              <a:rPr lang="ja-JP" altLang="en-US" b="1" dirty="0" smtClean="0"/>
              <a:t>を持つ人々こそ受け入れるべきと謳っています。</a:t>
            </a:r>
            <a:endParaRPr lang="en-US" altLang="ja-JP" b="1" dirty="0" smtClean="0"/>
          </a:p>
          <a:p>
            <a:pPr marL="0" indent="0">
              <a:buNone/>
            </a:pPr>
            <a:endParaRPr lang="en-US" altLang="ja-JP" b="1" dirty="0" smtClean="0"/>
          </a:p>
          <a:p>
            <a:pPr marL="0" indent="0">
              <a:buNone/>
            </a:pPr>
            <a:endParaRPr lang="en-US" altLang="ja-JP" b="1" dirty="0" smtClean="0"/>
          </a:p>
          <a:p>
            <a:pPr marL="0" indent="0">
              <a:buNone/>
            </a:pPr>
            <a:r>
              <a:rPr lang="ja-JP" altLang="en-US" b="1" dirty="0" smtClean="0"/>
              <a:t>ちなみに</a:t>
            </a:r>
            <a:endParaRPr lang="en-US" altLang="ja-JP" b="1" dirty="0" smtClean="0"/>
          </a:p>
          <a:p>
            <a:pPr marL="0" indent="0">
              <a:buNone/>
            </a:pPr>
            <a:r>
              <a:rPr lang="ja-JP" altLang="en-US" b="1" dirty="0" smtClean="0">
                <a:solidFill>
                  <a:srgbClr val="FF0000"/>
                </a:solidFill>
              </a:rPr>
              <a:t>多様性 ダイバーシティは中核的価値観の一つであり公平さ  イクォーリティは</a:t>
            </a:r>
            <a:endParaRPr lang="en-US" altLang="ja-JP" b="1" dirty="0" smtClean="0">
              <a:solidFill>
                <a:srgbClr val="FF0000"/>
              </a:solidFill>
            </a:endParaRPr>
          </a:p>
          <a:p>
            <a:pPr marL="0" indent="0">
              <a:buNone/>
            </a:pPr>
            <a:r>
              <a:rPr lang="ja-JP" altLang="en-US" b="1" dirty="0" smtClean="0">
                <a:solidFill>
                  <a:srgbClr val="FF0000"/>
                </a:solidFill>
              </a:rPr>
              <a:t>　　　　　</a:t>
            </a:r>
            <a:r>
              <a:rPr lang="en-US" altLang="ja-JP" b="1" dirty="0" smtClean="0">
                <a:solidFill>
                  <a:srgbClr val="FF0000"/>
                </a:solidFill>
              </a:rPr>
              <a:t>4</a:t>
            </a:r>
            <a:r>
              <a:rPr lang="ja-JP" altLang="en-US" b="1" dirty="0" err="1" smtClean="0">
                <a:solidFill>
                  <a:srgbClr val="FF0000"/>
                </a:solidFill>
              </a:rPr>
              <a:t>つの</a:t>
            </a:r>
            <a:r>
              <a:rPr lang="ja-JP" altLang="en-US" b="1" dirty="0" smtClean="0">
                <a:solidFill>
                  <a:srgbClr val="FF0000"/>
                </a:solidFill>
              </a:rPr>
              <a:t>テストに謳われており</a:t>
            </a:r>
            <a:endParaRPr lang="en-US" altLang="ja-JP" b="1" dirty="0" smtClean="0">
              <a:solidFill>
                <a:srgbClr val="FF0000"/>
              </a:solidFill>
            </a:endParaRPr>
          </a:p>
          <a:p>
            <a:pPr marL="0" indent="0">
              <a:buNone/>
            </a:pPr>
            <a:r>
              <a:rPr lang="ja-JP" altLang="en-US" b="1" dirty="0" smtClean="0">
                <a:solidFill>
                  <a:srgbClr val="FF0000"/>
                </a:solidFill>
              </a:rPr>
              <a:t>開放性 インクリュージョンについては、たとえ違う考えであっても、受け入れ互いに</a:t>
            </a:r>
            <a:endParaRPr lang="en-US" altLang="ja-JP" b="1" dirty="0" smtClean="0">
              <a:solidFill>
                <a:srgbClr val="FF0000"/>
              </a:solidFill>
            </a:endParaRPr>
          </a:p>
          <a:p>
            <a:pPr marL="0" indent="0">
              <a:buNone/>
            </a:pPr>
            <a:r>
              <a:rPr lang="ja-JP" altLang="en-US" b="1" dirty="0" smtClean="0">
                <a:solidFill>
                  <a:srgbClr val="FF0000"/>
                </a:solidFill>
              </a:rPr>
              <a:t>　　　　　　理解しあう姿勢、を説いています。</a:t>
            </a:r>
            <a:endParaRPr lang="en-US" altLang="ja-JP" b="1" dirty="0" smtClean="0">
              <a:solidFill>
                <a:srgbClr val="FF0000"/>
              </a:solidFill>
            </a:endParaRPr>
          </a:p>
          <a:p>
            <a:pPr marL="0" indent="0">
              <a:buNone/>
            </a:pPr>
            <a:endParaRPr lang="en-US" altLang="ja-JP" b="1" dirty="0" smtClean="0">
              <a:solidFill>
                <a:srgbClr val="FF0000"/>
              </a:solidFill>
            </a:endParaRPr>
          </a:p>
          <a:p>
            <a:pPr marL="0" indent="0">
              <a:buNone/>
            </a:pPr>
            <a:r>
              <a:rPr lang="ja-JP" altLang="en-US" b="1" dirty="0" smtClean="0">
                <a:solidFill>
                  <a:srgbClr val="FF0000"/>
                </a:solidFill>
              </a:rPr>
              <a:t>ダイバーシティ・・・あらゆる背景を持つ幅広い文化、経験、アイデンティティの人</a:t>
            </a:r>
            <a:endParaRPr lang="en-US" altLang="ja-JP" b="1" dirty="0" smtClean="0">
              <a:solidFill>
                <a:srgbClr val="FF0000"/>
              </a:solidFill>
            </a:endParaRPr>
          </a:p>
          <a:p>
            <a:pPr marL="0" indent="0">
              <a:buNone/>
            </a:pPr>
            <a:r>
              <a:rPr lang="ja-JP" altLang="en-US" b="1" dirty="0" smtClean="0">
                <a:solidFill>
                  <a:srgbClr val="FF0000"/>
                </a:solidFill>
              </a:rPr>
              <a:t>　　　　　　　　　　　を向かいいれる。宗教、経済力全て関係ない。</a:t>
            </a:r>
            <a:endParaRPr lang="en-US" altLang="ja-JP" b="1" dirty="0" smtClean="0">
              <a:solidFill>
                <a:srgbClr val="FF0000"/>
              </a:solidFill>
            </a:endParaRPr>
          </a:p>
          <a:p>
            <a:pPr marL="0" indent="0">
              <a:buNone/>
            </a:pPr>
            <a:r>
              <a:rPr lang="ja-JP" altLang="en-US" b="1" dirty="0" smtClean="0">
                <a:solidFill>
                  <a:srgbClr val="FF0000"/>
                </a:solidFill>
              </a:rPr>
              <a:t>イクォーリティ・・・ 会員歴や役職に関係なく会員である限り全て対等である</a:t>
            </a:r>
            <a:endParaRPr lang="en-US" altLang="ja-JP" b="1" dirty="0" smtClean="0">
              <a:solidFill>
                <a:srgbClr val="FF0000"/>
              </a:solidFill>
            </a:endParaRPr>
          </a:p>
          <a:p>
            <a:pPr marL="0" indent="0">
              <a:buNone/>
            </a:pPr>
            <a:r>
              <a:rPr lang="ja-JP" altLang="en-US" b="1" dirty="0" smtClean="0">
                <a:solidFill>
                  <a:srgbClr val="FF0000"/>
                </a:solidFill>
              </a:rPr>
              <a:t>インクルージョン</a:t>
            </a:r>
            <a:r>
              <a:rPr lang="en-US" altLang="ja-JP" b="1" dirty="0" smtClean="0">
                <a:solidFill>
                  <a:srgbClr val="FF0000"/>
                </a:solidFill>
              </a:rPr>
              <a:t>…</a:t>
            </a:r>
            <a:r>
              <a:rPr lang="ja-JP" altLang="en-US" b="1" dirty="0" smtClean="0">
                <a:solidFill>
                  <a:srgbClr val="FF0000"/>
                </a:solidFill>
              </a:rPr>
              <a:t>クラブが全ての人を受け入れ、会員として互いに尊重し、</a:t>
            </a:r>
            <a:endParaRPr lang="en-US" altLang="ja-JP" b="1" dirty="0" smtClean="0">
              <a:solidFill>
                <a:srgbClr val="FF0000"/>
              </a:solidFill>
            </a:endParaRPr>
          </a:p>
          <a:p>
            <a:pPr marL="0" indent="0">
              <a:buNone/>
            </a:pPr>
            <a:r>
              <a:rPr lang="ja-JP" altLang="en-US" b="1" dirty="0" smtClean="0">
                <a:solidFill>
                  <a:srgbClr val="FF0000"/>
                </a:solidFill>
              </a:rPr>
              <a:t>　　　　　　　　　　　支え合っている環境を持つクラブ作り</a:t>
            </a:r>
            <a:endParaRPr lang="en-US" altLang="ja-JP" b="1" dirty="0" smtClean="0">
              <a:solidFill>
                <a:srgbClr val="FF0000"/>
              </a:solidFill>
            </a:endParaRPr>
          </a:p>
          <a:p>
            <a:pPr marL="0" indent="0">
              <a:buNone/>
            </a:pPr>
            <a:r>
              <a:rPr lang="ja-JP" altLang="en-US" b="1" dirty="0" smtClean="0">
                <a:solidFill>
                  <a:srgbClr val="FF0000"/>
                </a:solidFill>
              </a:rPr>
              <a:t>  </a:t>
            </a:r>
            <a:endParaRPr lang="en-US" altLang="ja-JP" b="1" dirty="0" smtClean="0">
              <a:solidFill>
                <a:srgbClr val="FF0000"/>
              </a:solidFill>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30DAAB2A-D5EA-4154-BAB8-74DA8F30BF43}" type="slidenum">
              <a:rPr kumimoji="1" lang="ja-JP" altLang="en-US" smtClean="0"/>
              <a:t>19</a:t>
            </a:fld>
            <a:endParaRPr kumimoji="1" lang="ja-JP" altLang="en-US"/>
          </a:p>
        </p:txBody>
      </p:sp>
    </p:spTree>
    <p:extLst>
      <p:ext uri="{BB962C8B-B14F-4D97-AF65-F5344CB8AC3E}">
        <p14:creationId xmlns:p14="http://schemas.microsoft.com/office/powerpoint/2010/main" val="3106988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b="1" dirty="0" smtClean="0"/>
              <a:t>1905</a:t>
            </a:r>
            <a:r>
              <a:rPr kumimoji="1" lang="ja-JP" altLang="en-US" b="1" dirty="0" smtClean="0"/>
              <a:t>年当時のアメリカ イリノイ州 シカゴです。</a:t>
            </a:r>
            <a:endParaRPr kumimoji="1" lang="en-US" altLang="ja-JP" b="1" dirty="0" smtClean="0"/>
          </a:p>
          <a:p>
            <a:endParaRPr kumimoji="1" lang="en-US" altLang="ja-JP" b="1" dirty="0" smtClean="0"/>
          </a:p>
          <a:p>
            <a:r>
              <a:rPr kumimoji="1" lang="ja-JP" altLang="en-US" b="1" dirty="0" smtClean="0"/>
              <a:t>全米でニュウヨーク、ロサンゼルス、に次ぐ　</a:t>
            </a:r>
            <a:r>
              <a:rPr kumimoji="1" lang="en-US" altLang="ja-JP" b="1" dirty="0" smtClean="0"/>
              <a:t>3</a:t>
            </a:r>
            <a:r>
              <a:rPr kumimoji="1" lang="ja-JP" altLang="en-US" b="1" dirty="0" smtClean="0"/>
              <a:t>番目の、北アメリカ最大の都市でした。</a:t>
            </a:r>
            <a:endParaRPr kumimoji="1" lang="en-US" altLang="ja-JP" b="1" dirty="0" smtClean="0"/>
          </a:p>
          <a:p>
            <a:r>
              <a:rPr kumimoji="1" lang="ja-JP" altLang="en-US" b="1" dirty="0" smtClean="0"/>
              <a:t>当時シカゴは・・・ギャングが横行。荒れた街でした。</a:t>
            </a:r>
            <a:endParaRPr kumimoji="1" lang="en-US" altLang="ja-JP" b="1" dirty="0" smtClean="0"/>
          </a:p>
          <a:p>
            <a:endParaRPr kumimoji="1" lang="en-US" altLang="ja-JP" b="1" dirty="0" smtClean="0"/>
          </a:p>
          <a:p>
            <a:r>
              <a:rPr kumimoji="1" lang="ja-JP" altLang="en-US" b="1" dirty="0" smtClean="0"/>
              <a:t>ポールはここシカゴに真に心通う友が居ないこと、欲得だけの商売が横行、</a:t>
            </a:r>
            <a:endParaRPr kumimoji="1" lang="en-US" altLang="ja-JP" b="1" dirty="0" smtClean="0"/>
          </a:p>
          <a:p>
            <a:r>
              <a:rPr kumimoji="1" lang="ja-JP" altLang="en-US" b="1" dirty="0" smtClean="0"/>
              <a:t>私生活や仕事で信頼できる友がおらず、寂寥感だけが漂っていました。</a:t>
            </a:r>
            <a:endParaRPr kumimoji="1" lang="ja-JP" altLang="en-US" b="1" dirty="0"/>
          </a:p>
        </p:txBody>
      </p:sp>
      <p:sp>
        <p:nvSpPr>
          <p:cNvPr id="4" name="スライド番号プレースホルダー 3"/>
          <p:cNvSpPr>
            <a:spLocks noGrp="1"/>
          </p:cNvSpPr>
          <p:nvPr>
            <p:ph type="sldNum" sz="quarter" idx="10"/>
          </p:nvPr>
        </p:nvSpPr>
        <p:spPr/>
        <p:txBody>
          <a:bodyPr/>
          <a:lstStyle/>
          <a:p>
            <a:fld id="{45A822F8-F599-4E2F-8F11-8BD73FEBD9D6}" type="slidenum">
              <a:rPr kumimoji="1" lang="ja-JP" altLang="en-US" smtClean="0"/>
              <a:t>2</a:t>
            </a:fld>
            <a:endParaRPr kumimoji="1" lang="ja-JP" altLang="en-US" dirty="0"/>
          </a:p>
        </p:txBody>
      </p:sp>
    </p:spTree>
    <p:extLst>
      <p:ext uri="{BB962C8B-B14F-4D97-AF65-F5344CB8AC3E}">
        <p14:creationId xmlns:p14="http://schemas.microsoft.com/office/powerpoint/2010/main" val="28110653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smtClean="0"/>
              <a:t>梶原年度の最重要課題は、前期に各グループで取り組んで頂いたロータリー情報</a:t>
            </a:r>
            <a:endParaRPr kumimoji="1" lang="en-US" altLang="ja-JP" b="1" dirty="0" smtClean="0"/>
          </a:p>
          <a:p>
            <a:r>
              <a:rPr kumimoji="1" lang="ja-JP" altLang="en-US" b="1" dirty="0" smtClean="0"/>
              <a:t>研究会でした</a:t>
            </a:r>
            <a:endParaRPr kumimoji="1" lang="en-US" altLang="ja-JP" b="1" dirty="0" smtClean="0"/>
          </a:p>
          <a:p>
            <a:r>
              <a:rPr kumimoji="1" lang="ja-JP" altLang="en-US" dirty="0" smtClean="0"/>
              <a:t>そこでは、</a:t>
            </a:r>
            <a:r>
              <a:rPr kumimoji="1" lang="en-US" altLang="ja-JP" dirty="0" smtClean="0"/>
              <a:t>DLP</a:t>
            </a:r>
            <a:r>
              <a:rPr kumimoji="1" lang="ja-JP" altLang="en-US" dirty="0" smtClean="0"/>
              <a:t>の確認と職業奉仕を切り口にロータリーの未来像について考えて頂きました。</a:t>
            </a:r>
            <a:endParaRPr kumimoji="1" lang="en-US" altLang="ja-JP" dirty="0" smtClean="0"/>
          </a:p>
          <a:p>
            <a:endParaRPr kumimoji="1" lang="en-US" altLang="ja-JP" dirty="0" smtClean="0"/>
          </a:p>
          <a:p>
            <a:r>
              <a:rPr kumimoji="1" lang="ja-JP" altLang="en-US" dirty="0" smtClean="0"/>
              <a:t>そして後期は会員基盤向上セミナーを使って頂き</a:t>
            </a:r>
            <a:r>
              <a:rPr kumimoji="1" lang="ja-JP" altLang="en-US" b="1" dirty="0" smtClean="0"/>
              <a:t>実際各クラブに、どのようにしてクラブ</a:t>
            </a:r>
            <a:endParaRPr kumimoji="1" lang="en-US" altLang="ja-JP" b="1" dirty="0" smtClean="0"/>
          </a:p>
          <a:p>
            <a:r>
              <a:rPr kumimoji="1" lang="ja-JP" altLang="en-US" b="1" dirty="0" smtClean="0"/>
              <a:t>の活性化に取り組んでいただくことが最大のミッション</a:t>
            </a:r>
            <a:r>
              <a:rPr kumimoji="1" lang="ja-JP" altLang="en-US" dirty="0" smtClean="0"/>
              <a:t>となります。</a:t>
            </a:r>
            <a:endParaRPr kumimoji="1" lang="en-US" altLang="ja-JP" dirty="0" smtClean="0"/>
          </a:p>
          <a:p>
            <a:endParaRPr kumimoji="1" lang="en-US" altLang="ja-JP" dirty="0" smtClean="0"/>
          </a:p>
          <a:p>
            <a:r>
              <a:rPr kumimoji="1" lang="ja-JP" altLang="en-US" dirty="0" smtClean="0"/>
              <a:t>その際の具体的手法の</a:t>
            </a:r>
            <a:r>
              <a:rPr kumimoji="1" lang="en-US" altLang="ja-JP" dirty="0" smtClean="0"/>
              <a:t>1</a:t>
            </a:r>
            <a:r>
              <a:rPr kumimoji="1" lang="ja-JP" altLang="en-US" dirty="0" smtClean="0"/>
              <a:t>つとして、昨年の研修でも取り上げた</a:t>
            </a:r>
            <a:r>
              <a:rPr kumimoji="1" lang="en-US" altLang="ja-JP" dirty="0" smtClean="0"/>
              <a:t>CLP</a:t>
            </a:r>
            <a:r>
              <a:rPr kumimoji="1" lang="ja-JP" altLang="en-US" dirty="0" smtClean="0"/>
              <a:t>へむけての実施が</a:t>
            </a:r>
            <a:endParaRPr kumimoji="1" lang="en-US" altLang="ja-JP" dirty="0" smtClean="0"/>
          </a:p>
          <a:p>
            <a:r>
              <a:rPr kumimoji="1" lang="ja-JP" altLang="en-US" dirty="0" smtClean="0"/>
              <a:t>重要です。</a:t>
            </a:r>
            <a:endParaRPr kumimoji="1" lang="en-US" altLang="ja-JP" dirty="0" smtClean="0"/>
          </a:p>
          <a:p>
            <a:r>
              <a:rPr kumimoji="1" lang="ja-JP" altLang="en-US" dirty="0" smtClean="0"/>
              <a:t>もう一度昨年</a:t>
            </a:r>
            <a:r>
              <a:rPr kumimoji="1" lang="en-US" altLang="ja-JP" dirty="0" smtClean="0"/>
              <a:t>6</a:t>
            </a:r>
            <a:r>
              <a:rPr kumimoji="1" lang="ja-JP" altLang="en-US" dirty="0" smtClean="0"/>
              <a:t>月</a:t>
            </a:r>
            <a:r>
              <a:rPr kumimoji="1" lang="en-US" altLang="ja-JP" dirty="0" smtClean="0"/>
              <a:t>19</a:t>
            </a:r>
            <a:r>
              <a:rPr kumimoji="1" lang="ja-JP" altLang="en-US" dirty="0" smtClean="0"/>
              <a:t>日の、</a:t>
            </a:r>
            <a:r>
              <a:rPr kumimoji="1" lang="ja-JP" altLang="en-US" b="1" dirty="0" smtClean="0"/>
              <a:t>第</a:t>
            </a:r>
            <a:r>
              <a:rPr kumimoji="1" lang="en-US" altLang="ja-JP" b="1" dirty="0" smtClean="0"/>
              <a:t>3</a:t>
            </a:r>
            <a:r>
              <a:rPr kumimoji="1" lang="ja-JP" altLang="en-US" b="1" dirty="0" smtClean="0"/>
              <a:t>回</a:t>
            </a:r>
            <a:r>
              <a:rPr kumimoji="1" lang="en-US" altLang="ja-JP" b="1" dirty="0" smtClean="0"/>
              <a:t>AG</a:t>
            </a:r>
            <a:r>
              <a:rPr kumimoji="1" lang="ja-JP" altLang="en-US" b="1" dirty="0" smtClean="0"/>
              <a:t>会議で討論しあった「ＣＬＰ導入のヒント 」</a:t>
            </a:r>
            <a:endParaRPr kumimoji="1" lang="en-US" altLang="ja-JP" b="1" dirty="0" smtClean="0"/>
          </a:p>
          <a:p>
            <a:r>
              <a:rPr kumimoji="1" lang="ja-JP" altLang="en-US" dirty="0" smtClean="0"/>
              <a:t>も参考に併せ読んでご指導頂けるように願います。</a:t>
            </a:r>
            <a:endParaRPr kumimoji="1" lang="en-US" altLang="ja-JP" dirty="0" smtClean="0"/>
          </a:p>
          <a:p>
            <a:endParaRPr kumimoji="1" lang="en-US" altLang="ja-JP" dirty="0" smtClean="0"/>
          </a:p>
          <a:p>
            <a:r>
              <a:rPr kumimoji="1" lang="ja-JP" altLang="en-US"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fld id="{30DAAB2A-D5EA-4154-BAB8-74DA8F30BF43}" type="slidenum">
              <a:rPr kumimoji="1" lang="ja-JP" altLang="en-US" smtClean="0"/>
              <a:t>20</a:t>
            </a:fld>
            <a:endParaRPr kumimoji="1" lang="ja-JP" altLang="en-US"/>
          </a:p>
        </p:txBody>
      </p:sp>
    </p:spTree>
    <p:extLst>
      <p:ext uri="{BB962C8B-B14F-4D97-AF65-F5344CB8AC3E}">
        <p14:creationId xmlns:p14="http://schemas.microsoft.com/office/powerpoint/2010/main" val="6577945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dirty="0" smtClean="0"/>
              <a:t>コロナ禍により例会が満足に開催出来ない状況にあると思いますが、</a:t>
            </a:r>
            <a:r>
              <a:rPr kumimoji="1" lang="en-US" altLang="ja-JP" b="1" dirty="0" smtClean="0"/>
              <a:t>2019</a:t>
            </a:r>
            <a:r>
              <a:rPr kumimoji="1" lang="ja-JP" altLang="en-US" b="1" dirty="0" smtClean="0"/>
              <a:t>年のスタート状況から</a:t>
            </a:r>
            <a:r>
              <a:rPr kumimoji="1" lang="en-US" altLang="ja-JP" b="1" dirty="0" smtClean="0"/>
              <a:t>3</a:t>
            </a:r>
            <a:r>
              <a:rPr kumimoji="1" lang="ja-JP" altLang="en-US" b="1" dirty="0" smtClean="0"/>
              <a:t>年を経過しています。</a:t>
            </a:r>
            <a:endParaRPr kumimoji="1" lang="en-US" altLang="ja-JP" b="1"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b="1" dirty="0" smtClean="0"/>
              <a:t>2021-22</a:t>
            </a:r>
            <a:r>
              <a:rPr kumimoji="1" lang="ja-JP" altLang="en-US" b="1" dirty="0" smtClean="0"/>
              <a:t>年度の梶原年度では、さらに戦略計画を絞り込み「</a:t>
            </a:r>
            <a:r>
              <a:rPr kumimoji="1" lang="en-US" altLang="ja-JP" b="1" dirty="0" smtClean="0"/>
              <a:t>DEI</a:t>
            </a:r>
            <a:r>
              <a:rPr kumimoji="1" lang="ja-JP" altLang="en-US" b="1" dirty="0" smtClean="0"/>
              <a:t>声明」も掲げられました。</a:t>
            </a:r>
            <a:endParaRPr kumimoji="1" lang="en-US" altLang="ja-JP" b="1"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dirty="0" smtClean="0"/>
              <a:t>要は全てクラブの活性化に繋がれば良いのが大原則でしょうから、地区リーダー会議が提言する</a:t>
            </a:r>
            <a:endParaRPr kumimoji="1" lang="en-US" altLang="ja-JP"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dirty="0" smtClean="0"/>
              <a:t>「クラブ活力アンケート」「会員満足度アンケート」など活用し、次世紀に向かいスタート元年にして下さい。</a:t>
            </a:r>
            <a:endParaRPr kumimoji="1" lang="ja-JP" altLang="en-US" dirty="0"/>
          </a:p>
        </p:txBody>
      </p:sp>
      <p:sp>
        <p:nvSpPr>
          <p:cNvPr id="4" name="スライド番号プレースホルダー 3"/>
          <p:cNvSpPr>
            <a:spLocks noGrp="1"/>
          </p:cNvSpPr>
          <p:nvPr>
            <p:ph type="sldNum" sz="quarter" idx="10"/>
          </p:nvPr>
        </p:nvSpPr>
        <p:spPr/>
        <p:txBody>
          <a:bodyPr/>
          <a:lstStyle/>
          <a:p>
            <a:fld id="{F79EF948-D329-514E-BEDE-0C5FFE4E991F}" type="slidenum">
              <a:rPr lang="ja-JP" altLang="en-US" smtClean="0">
                <a:solidFill>
                  <a:prstClr val="black"/>
                </a:solidFill>
                <a:latin typeface="游ゴシック" panose="020F0502020204030204"/>
                <a:ea typeface="游ゴシック" panose="020B0400000000000000" pitchFamily="50" charset="-128"/>
              </a:rPr>
              <a:pPr/>
              <a:t>21</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3440740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smtClean="0"/>
              <a:t>クラブが活性化するとは？？何をすればクラブは再び栄光に輝くのか？</a:t>
            </a:r>
            <a:endParaRPr kumimoji="1" lang="en-US" altLang="ja-JP" b="1" dirty="0" smtClean="0"/>
          </a:p>
          <a:p>
            <a:r>
              <a:rPr kumimoji="1" lang="ja-JP" altLang="en-US" b="1" dirty="0" smtClean="0"/>
              <a:t>どんなクラブになりたいかを考え現時点で出来ることを話し合う。</a:t>
            </a:r>
            <a:endParaRPr kumimoji="1" lang="en-US" altLang="ja-JP" b="1" dirty="0" smtClean="0"/>
          </a:p>
          <a:p>
            <a:endParaRPr kumimoji="1" lang="en-US" altLang="ja-JP" b="1" dirty="0" smtClean="0"/>
          </a:p>
          <a:p>
            <a:r>
              <a:rPr kumimoji="1" lang="ja-JP" altLang="en-US" b="1" dirty="0" smtClean="0"/>
              <a:t>逆にこんなクラブにはしたくない、今、言いにくいが不満を感じてることなど、</a:t>
            </a:r>
            <a:endParaRPr kumimoji="1" lang="en-US" altLang="ja-JP" b="1" dirty="0" smtClean="0"/>
          </a:p>
          <a:p>
            <a:r>
              <a:rPr kumimoji="1" lang="ja-JP" altLang="en-US" b="1" dirty="0" smtClean="0"/>
              <a:t>アンケートを使い把握する。</a:t>
            </a:r>
            <a:endParaRPr kumimoji="1" lang="en-US" altLang="ja-JP" b="1" dirty="0" smtClean="0"/>
          </a:p>
          <a:p>
            <a:r>
              <a:rPr kumimoji="1" lang="ja-JP" altLang="en-US" b="1" dirty="0" smtClean="0"/>
              <a:t>結果、理想的クラブ像を構築し、毎年進捗を確認したり、修正をかける</a:t>
            </a:r>
            <a:endParaRPr kumimoji="1" lang="en-US" altLang="ja-JP" b="1" dirty="0" smtClean="0"/>
          </a:p>
          <a:p>
            <a:r>
              <a:rPr kumimoji="1" lang="ja-JP" altLang="en-US" b="1" dirty="0" smtClean="0"/>
              <a:t>ことで（無記名アンケートなど実施）、クラブは会員の積極的参加により</a:t>
            </a:r>
            <a:endParaRPr kumimoji="1" lang="en-US" altLang="ja-JP" b="1" dirty="0" smtClean="0"/>
          </a:p>
          <a:p>
            <a:r>
              <a:rPr kumimoji="1" lang="ja-JP" altLang="en-US" b="1" dirty="0" smtClean="0"/>
              <a:t>徐々に活性化し、同時に地区も活性化してゆきます。</a:t>
            </a:r>
            <a:endParaRPr kumimoji="1" lang="en-US" altLang="ja-JP" b="1" dirty="0" smtClean="0"/>
          </a:p>
          <a:p>
            <a:endParaRPr kumimoji="1" lang="en-US" altLang="ja-JP" b="1" dirty="0" smtClean="0"/>
          </a:p>
          <a:p>
            <a:r>
              <a:rPr kumimoji="1" lang="ja-JP" altLang="en-US" b="1" dirty="0" smtClean="0"/>
              <a:t>これが「戦略計画（</a:t>
            </a:r>
            <a:r>
              <a:rPr kumimoji="1" lang="en-US" altLang="ja-JP" b="1" dirty="0" smtClean="0"/>
              <a:t>Strategic</a:t>
            </a:r>
            <a:r>
              <a:rPr kumimoji="1" lang="ja-JP" altLang="en-US" b="1" dirty="0" smtClean="0"/>
              <a:t>  </a:t>
            </a:r>
            <a:r>
              <a:rPr kumimoji="1" lang="en-US" altLang="ja-JP" b="1" dirty="0" smtClean="0"/>
              <a:t>Planning</a:t>
            </a:r>
            <a:r>
              <a:rPr kumimoji="1" lang="ja-JP" altLang="en-US" b="1" dirty="0" smtClean="0"/>
              <a:t>）」の真髄です。</a:t>
            </a:r>
            <a:endParaRPr kumimoji="1" lang="en-US" altLang="ja-JP" b="1" dirty="0" smtClean="0"/>
          </a:p>
          <a:p>
            <a:endParaRPr kumimoji="1" lang="en-US" altLang="ja-JP" b="1" dirty="0" smtClean="0"/>
          </a:p>
          <a:p>
            <a:r>
              <a:rPr kumimoji="1" lang="ja-JP" altLang="en-US" b="1" dirty="0" smtClean="0"/>
              <a:t>戦略計画とは、「</a:t>
            </a:r>
            <a:r>
              <a:rPr kumimoji="1" lang="en-US" altLang="ja-JP" b="1" dirty="0" smtClean="0"/>
              <a:t>3</a:t>
            </a:r>
            <a:r>
              <a:rPr kumimoji="1" lang="ja-JP" altLang="en-US" b="1" dirty="0" smtClean="0"/>
              <a:t>年後や</a:t>
            </a:r>
            <a:r>
              <a:rPr kumimoji="1" lang="en-US" altLang="ja-JP" b="1" dirty="0" smtClean="0"/>
              <a:t>5</a:t>
            </a:r>
            <a:r>
              <a:rPr kumimoji="1" lang="ja-JP" altLang="en-US" b="1" dirty="0" smtClean="0"/>
              <a:t>年後のクラブの成長を願う未来計画を指します</a:t>
            </a:r>
            <a:endParaRPr kumimoji="1" lang="en-US" altLang="ja-JP" b="1" dirty="0" smtClean="0"/>
          </a:p>
        </p:txBody>
      </p:sp>
      <p:sp>
        <p:nvSpPr>
          <p:cNvPr id="4" name="スライド番号プレースホルダー 3"/>
          <p:cNvSpPr>
            <a:spLocks noGrp="1"/>
          </p:cNvSpPr>
          <p:nvPr>
            <p:ph type="sldNum" sz="quarter" idx="10"/>
          </p:nvPr>
        </p:nvSpPr>
        <p:spPr/>
        <p:txBody>
          <a:bodyPr/>
          <a:lstStyle/>
          <a:p>
            <a:fld id="{F79EF948-D329-514E-BEDE-0C5FFE4E991F}" type="slidenum">
              <a:rPr kumimoji="1" lang="ja-JP" altLang="en-US" smtClean="0"/>
              <a:t>22</a:t>
            </a:fld>
            <a:endParaRPr kumimoji="1" lang="ja-JP" altLang="en-US"/>
          </a:p>
        </p:txBody>
      </p:sp>
    </p:spTree>
    <p:extLst>
      <p:ext uri="{BB962C8B-B14F-4D97-AF65-F5344CB8AC3E}">
        <p14:creationId xmlns:p14="http://schemas.microsoft.com/office/powerpoint/2010/main" val="33788145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smtClean="0"/>
              <a:t>　</a:t>
            </a:r>
            <a:r>
              <a:rPr lang="en-US" altLang="ja-JP" sz="1200" b="1" dirty="0" smtClean="0"/>
              <a:t>2000</a:t>
            </a:r>
            <a:r>
              <a:rPr lang="ja-JP" altLang="en-US" sz="1200" b="1" dirty="0" smtClean="0"/>
              <a:t>年のミレムニアムイヤーを越え、ロータリーは新たな方向性を打ち出しました。</a:t>
            </a:r>
            <a:endParaRPr lang="en-US" altLang="ja-JP" sz="1200" b="1" dirty="0" smtClean="0"/>
          </a:p>
          <a:p>
            <a:r>
              <a:rPr lang="ja-JP" altLang="en-US" sz="1200" b="1" dirty="0" smtClean="0"/>
              <a:t>今日は、私が感じた新しいロータリーの方針性について、皆さんにお話し申し上げ、</a:t>
            </a:r>
            <a:endParaRPr lang="en-US" altLang="ja-JP" sz="1200" b="1" dirty="0" smtClean="0"/>
          </a:p>
          <a:p>
            <a:r>
              <a:rPr lang="ja-JP" altLang="en-US" sz="1200" b="1" dirty="0" smtClean="0"/>
              <a:t>情報共有をすることで</a:t>
            </a:r>
            <a:r>
              <a:rPr kumimoji="1" lang="ja-JP" altLang="en-US" b="1" dirty="0" smtClean="0"/>
              <a:t>伝統ある木更津ロータリークラブ</a:t>
            </a:r>
            <a:r>
              <a:rPr lang="ja-JP" altLang="en-US" sz="1200" b="1" dirty="0" smtClean="0"/>
              <a:t>の活性化の一助になればと思いました。</a:t>
            </a:r>
            <a:endParaRPr lang="en-US" altLang="ja-JP" sz="1200" b="1" dirty="0" smtClean="0"/>
          </a:p>
          <a:p>
            <a:endParaRPr lang="en-US" altLang="ja-JP" sz="1200" b="1" dirty="0" smtClean="0"/>
          </a:p>
          <a:p>
            <a:r>
              <a:rPr lang="ja-JP" altLang="en-US" sz="1200" b="1" dirty="0" smtClean="0"/>
              <a:t>今こそ皆で話し合い大きく躍進すべき時と思っています。</a:t>
            </a:r>
            <a:endParaRPr lang="en-US" altLang="ja-JP" sz="1200" b="1" dirty="0" smtClean="0"/>
          </a:p>
          <a:p>
            <a:pPr defTabSz="966155"/>
            <a:endParaRPr kumimoji="1" lang="en-US" altLang="ja-JP" sz="1200" b="1" dirty="0" smtClean="0"/>
          </a:p>
          <a:p>
            <a:pPr defTabSz="966155"/>
            <a:r>
              <a:rPr kumimoji="1" lang="ja-JP" altLang="en-US" sz="1200" b="1" dirty="0" smtClean="0"/>
              <a:t>ご清聴ありがとうございました。</a:t>
            </a:r>
            <a:r>
              <a:rPr kumimoji="1" lang="ja-JP" altLang="en-US" b="1" dirty="0" smtClean="0"/>
              <a:t>　　　　　　　　　　　　　　　　　　　　　　　　　　　　　　　　　　　　</a:t>
            </a:r>
            <a:r>
              <a:rPr kumimoji="1" lang="ja-JP" altLang="en-US" dirty="0" smtClean="0"/>
              <a:t>　　　</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45A822F8-F599-4E2F-8F11-8BD73FEBD9D6}" type="slidenum">
              <a:rPr kumimoji="1" lang="ja-JP" altLang="en-US" smtClean="0"/>
              <a:t>23</a:t>
            </a:fld>
            <a:endParaRPr kumimoji="1" lang="ja-JP" altLang="en-US"/>
          </a:p>
        </p:txBody>
      </p:sp>
    </p:spTree>
    <p:extLst>
      <p:ext uri="{BB962C8B-B14F-4D97-AF65-F5344CB8AC3E}">
        <p14:creationId xmlns:p14="http://schemas.microsoft.com/office/powerpoint/2010/main" val="13614238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b="0" i="0" kern="1200" dirty="0" smtClean="0">
                <a:solidFill>
                  <a:schemeClr val="tx1"/>
                </a:solidFill>
                <a:effectLst/>
                <a:latin typeface="+mn-lt"/>
                <a:ea typeface="+mn-ea"/>
                <a:cs typeface="+mn-cs"/>
              </a:rPr>
              <a:t>禁酒法時代のシカゴで、高級ホテルを根城に、</a:t>
            </a:r>
            <a:endParaRPr kumimoji="1" lang="en-US" altLang="ja-JP" sz="1200" b="0" i="0" kern="1200" dirty="0" smtClean="0">
              <a:solidFill>
                <a:schemeClr val="tx1"/>
              </a:solidFill>
              <a:effectLst/>
              <a:latin typeface="+mn-lt"/>
              <a:ea typeface="+mn-ea"/>
              <a:cs typeface="+mn-cs"/>
            </a:endParaRPr>
          </a:p>
          <a:p>
            <a:r>
              <a:rPr kumimoji="1" lang="ja-JP" altLang="en-US" sz="1200" b="0" i="0" kern="1200" dirty="0" smtClean="0">
                <a:solidFill>
                  <a:schemeClr val="tx1"/>
                </a:solidFill>
                <a:effectLst/>
                <a:latin typeface="+mn-lt"/>
                <a:ea typeface="+mn-ea"/>
                <a:cs typeface="+mn-cs"/>
              </a:rPr>
              <a:t>酒の密造・販売、売春業、賭博業の犯罪組織を運営し、</a:t>
            </a:r>
            <a:endParaRPr kumimoji="1" lang="en-US" altLang="ja-JP" sz="1200" b="0" i="0" kern="1200" dirty="0" smtClean="0">
              <a:solidFill>
                <a:schemeClr val="tx1"/>
              </a:solidFill>
              <a:effectLst/>
              <a:latin typeface="+mn-lt"/>
              <a:ea typeface="+mn-ea"/>
              <a:cs typeface="+mn-cs"/>
            </a:endParaRPr>
          </a:p>
          <a:p>
            <a:r>
              <a:rPr kumimoji="1" lang="ja-JP" altLang="en-US" sz="1200" b="0" i="0" kern="1200" dirty="0" smtClean="0">
                <a:solidFill>
                  <a:schemeClr val="tx1"/>
                </a:solidFill>
                <a:effectLst/>
                <a:latin typeface="+mn-lt"/>
                <a:ea typeface="+mn-ea"/>
                <a:cs typeface="+mn-cs"/>
              </a:rPr>
              <a:t>機関銃を使った抗争で多くの死者を出します。</a:t>
            </a:r>
            <a:endParaRPr kumimoji="1" lang="en-US" altLang="ja-JP" sz="1200" b="0" i="0" kern="1200" dirty="0" smtClean="0">
              <a:solidFill>
                <a:schemeClr val="tx1"/>
              </a:solidFill>
              <a:effectLst/>
              <a:latin typeface="+mn-lt"/>
              <a:ea typeface="+mn-ea"/>
              <a:cs typeface="+mn-cs"/>
            </a:endParaRPr>
          </a:p>
          <a:p>
            <a:endParaRPr kumimoji="1" lang="en-US" altLang="ja-JP" sz="1200" b="0" i="0" kern="1200" dirty="0" smtClean="0">
              <a:solidFill>
                <a:schemeClr val="tx1"/>
              </a:solidFill>
              <a:effectLst/>
              <a:latin typeface="+mn-lt"/>
              <a:ea typeface="+mn-ea"/>
              <a:cs typeface="+mn-cs"/>
            </a:endParaRPr>
          </a:p>
          <a:p>
            <a:r>
              <a:rPr kumimoji="1" lang="ja-JP" altLang="en-US" sz="1200" b="0" i="0" kern="1200" dirty="0" smtClean="0">
                <a:solidFill>
                  <a:schemeClr val="tx1"/>
                </a:solidFill>
                <a:effectLst/>
                <a:latin typeface="+mn-lt"/>
                <a:ea typeface="+mn-ea"/>
                <a:cs typeface="+mn-cs"/>
              </a:rPr>
              <a:t>弱肉強食で得た資金を用いて</a:t>
            </a:r>
            <a:endParaRPr kumimoji="1" lang="en-US" altLang="ja-JP" sz="1200" b="0" i="0" kern="1200" dirty="0" smtClean="0">
              <a:solidFill>
                <a:schemeClr val="tx1"/>
              </a:solidFill>
              <a:effectLst/>
              <a:latin typeface="+mn-lt"/>
              <a:ea typeface="+mn-ea"/>
              <a:cs typeface="+mn-cs"/>
            </a:endParaRPr>
          </a:p>
          <a:p>
            <a:r>
              <a:rPr kumimoji="1" lang="ja-JP" altLang="en-US" sz="1200" b="0" i="0" kern="1200" dirty="0" smtClean="0">
                <a:solidFill>
                  <a:schemeClr val="tx1"/>
                </a:solidFill>
                <a:effectLst/>
                <a:latin typeface="+mn-lt"/>
                <a:ea typeface="+mn-ea"/>
                <a:cs typeface="+mn-cs"/>
              </a:rPr>
              <a:t>市議会議員や警察組織などを買収して、自身の地盤を固め、</a:t>
            </a:r>
            <a:endParaRPr kumimoji="1" lang="en-US" altLang="ja-JP" sz="1200" b="0" i="0" kern="1200" dirty="0" smtClean="0">
              <a:solidFill>
                <a:schemeClr val="tx1"/>
              </a:solidFill>
              <a:effectLst/>
              <a:latin typeface="+mn-lt"/>
              <a:ea typeface="+mn-ea"/>
              <a:cs typeface="+mn-cs"/>
            </a:endParaRPr>
          </a:p>
          <a:p>
            <a:r>
              <a:rPr kumimoji="1" lang="ja-JP" altLang="en-US" sz="1200" b="0" i="0" kern="1200" dirty="0" smtClean="0">
                <a:solidFill>
                  <a:schemeClr val="tx1"/>
                </a:solidFill>
                <a:effectLst/>
                <a:latin typeface="+mn-lt"/>
                <a:ea typeface="+mn-ea"/>
                <a:cs typeface="+mn-cs"/>
              </a:rPr>
              <a:t>地位を盤石なものにした彼は、</a:t>
            </a:r>
            <a:endParaRPr kumimoji="1" lang="en-US" altLang="ja-JP" sz="1200" b="0" i="0" kern="1200" dirty="0" smtClean="0">
              <a:solidFill>
                <a:schemeClr val="tx1"/>
              </a:solidFill>
              <a:effectLst/>
              <a:latin typeface="+mn-lt"/>
              <a:ea typeface="+mn-ea"/>
              <a:cs typeface="+mn-cs"/>
            </a:endParaRPr>
          </a:p>
          <a:p>
            <a:r>
              <a:rPr kumimoji="1" lang="ja-JP" altLang="en-US" sz="1200" b="0" i="0" kern="1200" dirty="0" smtClean="0">
                <a:solidFill>
                  <a:schemeClr val="tx1"/>
                </a:solidFill>
                <a:effectLst/>
                <a:latin typeface="+mn-lt"/>
                <a:ea typeface="+mn-ea"/>
                <a:cs typeface="+mn-cs"/>
              </a:rPr>
              <a:t>「シカゴの実質的な市長」　と呼ばれました。</a:t>
            </a:r>
            <a:endParaRPr kumimoji="1" lang="en-US" altLang="ja-JP" sz="1200" b="0" i="0" kern="1200" dirty="0" smtClean="0">
              <a:solidFill>
                <a:schemeClr val="tx1"/>
              </a:solidFill>
              <a:effectLst/>
              <a:latin typeface="+mn-lt"/>
              <a:ea typeface="+mn-ea"/>
              <a:cs typeface="+mn-cs"/>
            </a:endParaRPr>
          </a:p>
          <a:p>
            <a:endParaRPr kumimoji="1" lang="en-US" altLang="ja-JP" sz="1200" b="0" i="0" kern="1200" dirty="0" smtClean="0">
              <a:solidFill>
                <a:schemeClr val="tx1"/>
              </a:solidFill>
              <a:effectLst/>
              <a:latin typeface="+mn-lt"/>
              <a:ea typeface="+mn-ea"/>
              <a:cs typeface="+mn-cs"/>
            </a:endParaRPr>
          </a:p>
          <a:p>
            <a:r>
              <a:rPr kumimoji="1" lang="ja-JP" altLang="en-US" sz="1200" b="0" i="0" kern="1200" dirty="0" smtClean="0">
                <a:solidFill>
                  <a:schemeClr val="tx1"/>
                </a:solidFill>
                <a:effectLst/>
                <a:latin typeface="+mn-lt"/>
                <a:ea typeface="+mn-ea"/>
                <a:cs typeface="+mn-cs"/>
              </a:rPr>
              <a:t>そんな時代背景の中、若き弁護士ポール・ハリスは考えました。</a:t>
            </a:r>
          </a:p>
          <a:p>
            <a:endParaRPr kumimoji="1" lang="ja-JP" altLang="en-US" dirty="0"/>
          </a:p>
        </p:txBody>
      </p:sp>
      <p:sp>
        <p:nvSpPr>
          <p:cNvPr id="4" name="スライド番号プレースホルダー 3"/>
          <p:cNvSpPr>
            <a:spLocks noGrp="1"/>
          </p:cNvSpPr>
          <p:nvPr>
            <p:ph type="sldNum" sz="quarter" idx="10"/>
          </p:nvPr>
        </p:nvSpPr>
        <p:spPr/>
        <p:txBody>
          <a:bodyPr/>
          <a:lstStyle/>
          <a:p>
            <a:fld id="{30DAAB2A-D5EA-4154-BAB8-74DA8F30BF43}" type="slidenum">
              <a:rPr kumimoji="1" lang="ja-JP" altLang="en-US" smtClean="0"/>
              <a:t>3</a:t>
            </a:fld>
            <a:endParaRPr kumimoji="1" lang="ja-JP" altLang="en-US"/>
          </a:p>
        </p:txBody>
      </p:sp>
    </p:spTree>
    <p:extLst>
      <p:ext uri="{BB962C8B-B14F-4D97-AF65-F5344CB8AC3E}">
        <p14:creationId xmlns:p14="http://schemas.microsoft.com/office/powerpoint/2010/main" val="17932376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dirty="0" smtClean="0"/>
              <a:t>皆さん御存じですね。小雪交じりの寒い日</a:t>
            </a:r>
            <a:endParaRPr kumimoji="1" lang="en-US" altLang="ja-JP"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dirty="0" smtClean="0"/>
              <a:t>ポール・ハリス と シルベスター・シールは、</a:t>
            </a:r>
            <a:endParaRPr kumimoji="1" lang="en-US" altLang="ja-JP"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dirty="0" smtClean="0"/>
              <a:t>“マダム・ガリのレストラン” と呼ばれた店で夕食を共にしながら</a:t>
            </a:r>
            <a:endParaRPr kumimoji="1" lang="en-US" altLang="ja-JP" b="1"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dirty="0" smtClean="0"/>
              <a:t>「実業人が友愛の心を持って親しみ合い、仕事上でも友の輪を広げ</a:t>
            </a:r>
            <a:endParaRPr kumimoji="1" lang="en-US" altLang="ja-JP"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dirty="0" smtClean="0"/>
              <a:t>親睦とビジネスを推進する」　という新たな構想を話し合っていました。</a:t>
            </a:r>
            <a:endParaRPr kumimoji="1" lang="en-US" altLang="ja-JP" b="1"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dirty="0" smtClean="0"/>
              <a:t>食事後には、　ディアボーン・ストリート</a:t>
            </a:r>
            <a:r>
              <a:rPr kumimoji="1" lang="en-US" altLang="ja-JP" b="1" dirty="0" smtClean="0"/>
              <a:t>127</a:t>
            </a:r>
            <a:r>
              <a:rPr kumimoji="1" lang="ja-JP" altLang="en-US" b="1" dirty="0" smtClean="0"/>
              <a:t>番地ユニティ・ビル</a:t>
            </a:r>
            <a:r>
              <a:rPr kumimoji="1" lang="en-US" altLang="ja-JP" b="1" dirty="0" smtClean="0"/>
              <a:t>7</a:t>
            </a:r>
            <a:r>
              <a:rPr kumimoji="1" lang="ja-JP" altLang="en-US" b="1" dirty="0" smtClean="0"/>
              <a:t>階　</a:t>
            </a:r>
            <a:endParaRPr kumimoji="1" lang="en-US" altLang="ja-JP" b="1"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dirty="0" smtClean="0"/>
              <a:t>にあるガスターバス・ローアの事務所で</a:t>
            </a:r>
            <a:endParaRPr kumimoji="1" lang="en-US" altLang="ja-JP"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dirty="0" smtClean="0"/>
              <a:t>ハイラム・ショーレーを交え</a:t>
            </a:r>
            <a:r>
              <a:rPr kumimoji="1" lang="en-US" altLang="ja-JP" b="1" dirty="0" smtClean="0"/>
              <a:t>4</a:t>
            </a:r>
            <a:r>
              <a:rPr kumimoji="1" lang="ja-JP" altLang="en-US" b="1" dirty="0" smtClean="0"/>
              <a:t>人で今後の構想を話し合いました。</a:t>
            </a:r>
          </a:p>
          <a:p>
            <a:endParaRPr kumimoji="1" lang="ja-JP" altLang="en-US" b="1" dirty="0"/>
          </a:p>
        </p:txBody>
      </p:sp>
      <p:sp>
        <p:nvSpPr>
          <p:cNvPr id="4" name="スライド番号プレースホルダー 3"/>
          <p:cNvSpPr>
            <a:spLocks noGrp="1"/>
          </p:cNvSpPr>
          <p:nvPr>
            <p:ph type="sldNum" sz="quarter" idx="10"/>
          </p:nvPr>
        </p:nvSpPr>
        <p:spPr/>
        <p:txBody>
          <a:bodyPr/>
          <a:lstStyle/>
          <a:p>
            <a:fld id="{45A822F8-F599-4E2F-8F11-8BD73FEBD9D6}" type="slidenum">
              <a:rPr kumimoji="1" lang="ja-JP" altLang="en-US" smtClean="0"/>
              <a:t>4</a:t>
            </a:fld>
            <a:endParaRPr kumimoji="1" lang="ja-JP" altLang="en-US"/>
          </a:p>
        </p:txBody>
      </p:sp>
    </p:spTree>
    <p:extLst>
      <p:ext uri="{BB962C8B-B14F-4D97-AF65-F5344CB8AC3E}">
        <p14:creationId xmlns:p14="http://schemas.microsoft.com/office/powerpoint/2010/main" val="40449092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b="1" dirty="0" smtClean="0"/>
              <a:t>1905</a:t>
            </a:r>
            <a:r>
              <a:rPr kumimoji="1" lang="ja-JP" altLang="en-US" b="1" dirty="0" smtClean="0"/>
              <a:t>年（明治</a:t>
            </a:r>
            <a:r>
              <a:rPr kumimoji="1" lang="en-US" altLang="ja-JP" b="1" dirty="0" smtClean="0"/>
              <a:t>38</a:t>
            </a:r>
            <a:r>
              <a:rPr kumimoji="1" lang="ja-JP" altLang="en-US" b="1" dirty="0" smtClean="0"/>
              <a:t>年）</a:t>
            </a:r>
            <a:r>
              <a:rPr kumimoji="1" lang="en-US" altLang="ja-JP" b="1" dirty="0" smtClean="0"/>
              <a:t>2</a:t>
            </a:r>
            <a:r>
              <a:rPr kumimoji="1" lang="ja-JP" altLang="en-US" b="1" dirty="0" smtClean="0"/>
              <a:t>月</a:t>
            </a:r>
            <a:r>
              <a:rPr kumimoji="1" lang="en-US" altLang="ja-JP" b="1" dirty="0" smtClean="0"/>
              <a:t>23</a:t>
            </a:r>
            <a:r>
              <a:rPr kumimoji="1" lang="ja-JP" altLang="en-US" b="1" dirty="0" smtClean="0"/>
              <a:t>日（木曜日）</a:t>
            </a:r>
            <a:endParaRPr kumimoji="1" lang="en-US" altLang="ja-JP" b="1"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dirty="0" smtClean="0"/>
              <a:t>ポール・ハリスを中心にシカゴロータリークラブが立ち上がります。</a:t>
            </a:r>
            <a:endParaRPr kumimoji="1" lang="en-US" altLang="ja-JP" b="1" dirty="0" smtClean="0"/>
          </a:p>
          <a:p>
            <a:endParaRPr kumimoji="1" lang="en-US" altLang="ja-JP" b="1" dirty="0" smtClean="0"/>
          </a:p>
          <a:p>
            <a:r>
              <a:rPr kumimoji="1" lang="ja-JP" altLang="en-US" b="1" dirty="0" smtClean="0"/>
              <a:t>そして今日まで</a:t>
            </a:r>
            <a:r>
              <a:rPr kumimoji="1" lang="en-US" altLang="ja-JP" b="1" dirty="0" smtClean="0"/>
              <a:t>117</a:t>
            </a:r>
            <a:r>
              <a:rPr kumimoji="1" lang="ja-JP" altLang="en-US" b="1" dirty="0" smtClean="0"/>
              <a:t>年が経過し、現在世界最大の奉仕団体として存続しています。</a:t>
            </a:r>
            <a:endParaRPr kumimoji="1" lang="en-US" altLang="ja-JP" b="1"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30DAAB2A-D5EA-4154-BAB8-74DA8F30BF43}" type="slidenum">
              <a:rPr kumimoji="1" lang="ja-JP" altLang="en-US" smtClean="0"/>
              <a:t>5</a:t>
            </a:fld>
            <a:endParaRPr kumimoji="1" lang="ja-JP" altLang="en-US" dirty="0"/>
          </a:p>
        </p:txBody>
      </p:sp>
    </p:spTree>
    <p:extLst>
      <p:ext uri="{BB962C8B-B14F-4D97-AF65-F5344CB8AC3E}">
        <p14:creationId xmlns:p14="http://schemas.microsoft.com/office/powerpoint/2010/main" val="16910365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多くの地区で急速に拡大を始めたロータリーですが、そのほとんどのクラブで</a:t>
            </a:r>
            <a:endParaRPr kumimoji="1" lang="en-US" altLang="ja-JP" dirty="0" smtClean="0"/>
          </a:p>
          <a:p>
            <a:r>
              <a:rPr kumimoji="1" lang="ja-JP" altLang="en-US" dirty="0" smtClean="0"/>
              <a:t>シカゴＲＣの定款細則をそのまま使っていたので、</a:t>
            </a:r>
            <a:endParaRPr kumimoji="1" lang="en-US" altLang="ja-JP" dirty="0" smtClean="0"/>
          </a:p>
          <a:p>
            <a:endParaRPr kumimoji="1" lang="en-US" altLang="ja-JP" b="1" dirty="0" smtClean="0"/>
          </a:p>
          <a:p>
            <a:r>
              <a:rPr kumimoji="1" lang="ja-JP" altLang="en-US" b="1" dirty="0" smtClean="0"/>
              <a:t>クラブが無い都市では、勝手な規則で　ロータリーを名乗る組織が現れ出しました。</a:t>
            </a:r>
            <a:endParaRPr kumimoji="1" lang="en-US" altLang="ja-JP" b="1" dirty="0" smtClean="0"/>
          </a:p>
          <a:p>
            <a:endParaRPr kumimoji="1" lang="en-US" altLang="ja-JP" dirty="0" smtClean="0"/>
          </a:p>
          <a:p>
            <a:r>
              <a:rPr kumimoji="1" lang="ja-JP" altLang="en-US" dirty="0" smtClean="0"/>
              <a:t>ロータリー設立後は、</a:t>
            </a:r>
            <a:r>
              <a:rPr kumimoji="1" lang="ja-JP" altLang="en-US" b="1" dirty="0" smtClean="0"/>
              <a:t>一業種一会員制度、決議</a:t>
            </a:r>
            <a:r>
              <a:rPr kumimoji="1" lang="en-US" altLang="ja-JP" b="1" dirty="0" smtClean="0"/>
              <a:t>23-34</a:t>
            </a:r>
            <a:r>
              <a:rPr kumimoji="1" lang="ja-JP" altLang="en-US" b="1" dirty="0" smtClean="0"/>
              <a:t>論争、などなど、</a:t>
            </a:r>
            <a:endParaRPr kumimoji="1" lang="en-US" altLang="ja-JP" b="1" dirty="0" smtClean="0"/>
          </a:p>
          <a:p>
            <a:endParaRPr kumimoji="1" lang="en-US" altLang="ja-JP" b="1" dirty="0" smtClean="0"/>
          </a:p>
          <a:p>
            <a:r>
              <a:rPr kumimoji="1" lang="ja-JP" altLang="en-US" b="1" dirty="0" err="1" smtClean="0"/>
              <a:t>それはそれは</a:t>
            </a:r>
            <a:r>
              <a:rPr kumimoji="1" lang="ja-JP" altLang="en-US" b="1" dirty="0" smtClean="0"/>
              <a:t>、大変な紆余曲折が</a:t>
            </a:r>
            <a:r>
              <a:rPr kumimoji="1" lang="ja-JP" altLang="en-US" dirty="0" smtClean="0"/>
              <a:t>あったものの、その都度</a:t>
            </a:r>
            <a:endParaRPr kumimoji="1" lang="en-US" altLang="ja-JP" dirty="0" smtClean="0"/>
          </a:p>
          <a:p>
            <a:endParaRPr kumimoji="1" lang="en-US" altLang="ja-JP" b="1" dirty="0" smtClean="0"/>
          </a:p>
          <a:p>
            <a:r>
              <a:rPr kumimoji="1" lang="ja-JP" altLang="en-US" b="1" dirty="0" smtClean="0"/>
              <a:t>互いに譲歩し合い、理解し合い、</a:t>
            </a:r>
            <a:r>
              <a:rPr kumimoji="1" lang="en-US" altLang="ja-JP" b="1" dirty="0" smtClean="0"/>
              <a:t>1922</a:t>
            </a:r>
            <a:r>
              <a:rPr kumimoji="1" lang="ja-JP" altLang="en-US" b="1" dirty="0" smtClean="0"/>
              <a:t>年国際ロータリーへと発展</a:t>
            </a:r>
            <a:r>
              <a:rPr kumimoji="1" lang="ja-JP" altLang="en-US" dirty="0" smtClean="0"/>
              <a:t>します。</a:t>
            </a:r>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30DAAB2A-D5EA-4154-BAB8-74DA8F30BF43}" type="slidenum">
              <a:rPr kumimoji="1" lang="ja-JP" altLang="en-US" smtClean="0"/>
              <a:t>6</a:t>
            </a:fld>
            <a:endParaRPr kumimoji="1" lang="ja-JP" altLang="en-US"/>
          </a:p>
        </p:txBody>
      </p:sp>
    </p:spTree>
    <p:extLst>
      <p:ext uri="{BB962C8B-B14F-4D97-AF65-F5344CB8AC3E}">
        <p14:creationId xmlns:p14="http://schemas.microsoft.com/office/powerpoint/2010/main" val="19059273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r>
              <a:rPr kumimoji="1" lang="en-US" altLang="ja-JP" b="1" dirty="0" smtClean="0"/>
              <a:t>1910</a:t>
            </a:r>
            <a:r>
              <a:rPr kumimoji="1" lang="ja-JP" altLang="en-US" b="1" dirty="0" smtClean="0"/>
              <a:t>年には全米ロータリークラブ連合会を開催し</a:t>
            </a:r>
            <a:r>
              <a:rPr kumimoji="1" lang="ja-JP" altLang="en-US" dirty="0" smtClean="0"/>
              <a:t>、</a:t>
            </a:r>
            <a:endParaRPr kumimoji="1" lang="en-US" altLang="ja-JP" dirty="0" smtClean="0"/>
          </a:p>
          <a:p>
            <a:r>
              <a:rPr kumimoji="1" lang="ja-JP" altLang="en-US" dirty="0" smtClean="0"/>
              <a:t>ロータリーの礼儀と敬意を保つ</a:t>
            </a:r>
            <a:r>
              <a:rPr kumimoji="1" lang="ja-JP" altLang="en-US" b="1" dirty="0" smtClean="0"/>
              <a:t>組織の根幹</a:t>
            </a:r>
            <a:r>
              <a:rPr kumimoji="1" lang="ja-JP" altLang="en-US" dirty="0" smtClean="0"/>
              <a:t>について皆で討議を始め、</a:t>
            </a:r>
            <a:endParaRPr kumimoji="1" lang="en-US" altLang="ja-JP" dirty="0" smtClean="0"/>
          </a:p>
          <a:p>
            <a:endParaRPr kumimoji="1" lang="en-US" altLang="ja-JP" dirty="0" smtClean="0"/>
          </a:p>
          <a:p>
            <a:r>
              <a:rPr kumimoji="1" lang="en-US" altLang="ja-JP" dirty="0" smtClean="0"/>
              <a:t>1915</a:t>
            </a:r>
            <a:r>
              <a:rPr kumimoji="1" lang="ja-JP" altLang="en-US" dirty="0" smtClean="0"/>
              <a:t>年に国際ロータリー連合会を経て</a:t>
            </a:r>
            <a:r>
              <a:rPr kumimoji="1" lang="en-US" altLang="ja-JP" dirty="0" smtClean="0"/>
              <a:t>1917</a:t>
            </a:r>
            <a:r>
              <a:rPr kumimoji="1" lang="ja-JP" altLang="en-US" dirty="0" smtClean="0"/>
              <a:t>年にはライオンズと袂を分かち、</a:t>
            </a:r>
            <a:endParaRPr kumimoji="1" lang="en-US" altLang="ja-JP" dirty="0" smtClean="0"/>
          </a:p>
          <a:p>
            <a:endParaRPr kumimoji="1" lang="en-US" altLang="ja-JP" b="1" dirty="0" smtClean="0"/>
          </a:p>
          <a:p>
            <a:r>
              <a:rPr kumimoji="1" lang="en-US" altLang="ja-JP" b="1" dirty="0" smtClean="0"/>
              <a:t>1922</a:t>
            </a:r>
            <a:r>
              <a:rPr kumimoji="1" lang="ja-JP" altLang="en-US" b="1" dirty="0" smtClean="0"/>
              <a:t>年国際ロータリー（ロータリーインターナショナル）が発足しました。</a:t>
            </a:r>
            <a:endParaRPr kumimoji="1" lang="en-US" altLang="ja-JP" b="1" dirty="0" smtClean="0"/>
          </a:p>
          <a:p>
            <a:endParaRPr kumimoji="1" lang="en-US" altLang="ja-JP" dirty="0" smtClean="0"/>
          </a:p>
          <a:p>
            <a:r>
              <a:rPr kumimoji="1" lang="ja-JP" altLang="en-US" dirty="0" smtClean="0"/>
              <a:t>その前年、</a:t>
            </a:r>
            <a:r>
              <a:rPr kumimoji="1" lang="en-US" altLang="ja-JP" b="1" dirty="0" smtClean="0"/>
              <a:t>1920</a:t>
            </a:r>
            <a:r>
              <a:rPr kumimoji="1" lang="ja-JP" altLang="en-US" b="1" dirty="0" smtClean="0"/>
              <a:t>年には米山梅吉翁、福島喜三次翁の努力で東京ロータリーが誕生。</a:t>
            </a:r>
            <a:endParaRPr kumimoji="1" lang="en-US" altLang="ja-JP" b="1" dirty="0" smtClean="0"/>
          </a:p>
          <a:p>
            <a:endParaRPr kumimoji="1" lang="en-US" altLang="ja-JP" b="1" dirty="0" smtClean="0"/>
          </a:p>
          <a:p>
            <a:r>
              <a:rPr kumimoji="1" lang="ja-JP" altLang="en-US" dirty="0" smtClean="0"/>
              <a:t>驚くべきは、東京クラブのスポンサーは国際ロータリー本部です。</a:t>
            </a:r>
            <a:endParaRPr kumimoji="1" lang="en-US" altLang="ja-JP" dirty="0" smtClean="0"/>
          </a:p>
          <a:p>
            <a:r>
              <a:rPr kumimoji="1" lang="ja-JP" altLang="en-US" dirty="0" smtClean="0"/>
              <a:t>（米山梅吉翁の実力？）</a:t>
            </a:r>
            <a:endParaRPr kumimoji="1" lang="en-US" altLang="ja-JP" dirty="0" smtClean="0"/>
          </a:p>
          <a:p>
            <a:endParaRPr kumimoji="1" lang="en-US" altLang="ja-JP" dirty="0" smtClean="0"/>
          </a:p>
          <a:p>
            <a:r>
              <a:rPr kumimoji="1" lang="ja-JP" altLang="en-US" dirty="0" err="1" smtClean="0"/>
              <a:t>云わば</a:t>
            </a:r>
            <a:r>
              <a:rPr kumimoji="1" lang="ja-JP" altLang="en-US" dirty="0" smtClean="0"/>
              <a:t>、生まれながらのエリートクラブで認証時の</a:t>
            </a:r>
            <a:r>
              <a:rPr kumimoji="1" lang="ja-JP" altLang="en-US" b="1" dirty="0" smtClean="0"/>
              <a:t>登録番号は</a:t>
            </a:r>
            <a:r>
              <a:rPr kumimoji="1" lang="en-US" altLang="ja-JP" b="1" dirty="0" smtClean="0"/>
              <a:t>855</a:t>
            </a:r>
            <a:r>
              <a:rPr kumimoji="1" lang="ja-JP" altLang="en-US" b="1" dirty="0" smtClean="0"/>
              <a:t>番です。</a:t>
            </a:r>
            <a:endParaRPr kumimoji="1" lang="en-US" altLang="ja-JP" b="1"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F79EF948-D329-514E-BEDE-0C5FFE4E991F}" type="slidenum">
              <a:rPr kumimoji="1" lang="ja-JP" altLang="en-US" smtClean="0"/>
              <a:t>7</a:t>
            </a:fld>
            <a:endParaRPr kumimoji="1" lang="ja-JP" altLang="en-US"/>
          </a:p>
        </p:txBody>
      </p:sp>
    </p:spTree>
    <p:extLst>
      <p:ext uri="{BB962C8B-B14F-4D97-AF65-F5344CB8AC3E}">
        <p14:creationId xmlns:p14="http://schemas.microsoft.com/office/powerpoint/2010/main" val="16040962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b="1" dirty="0" smtClean="0"/>
              <a:t>1905</a:t>
            </a:r>
            <a:r>
              <a:rPr kumimoji="1" lang="ja-JP" altLang="en-US" b="1" dirty="0" smtClean="0"/>
              <a:t>年（明治</a:t>
            </a:r>
            <a:r>
              <a:rPr kumimoji="1" lang="en-US" altLang="ja-JP" b="1" dirty="0" smtClean="0"/>
              <a:t>38</a:t>
            </a:r>
            <a:r>
              <a:rPr kumimoji="1" lang="ja-JP" altLang="en-US" b="1" dirty="0" smtClean="0"/>
              <a:t>年）</a:t>
            </a:r>
            <a:r>
              <a:rPr kumimoji="1" lang="en-US" altLang="ja-JP" b="1" dirty="0" smtClean="0"/>
              <a:t>2</a:t>
            </a:r>
            <a:r>
              <a:rPr kumimoji="1" lang="ja-JP" altLang="en-US" b="1" dirty="0" smtClean="0"/>
              <a:t>月</a:t>
            </a:r>
            <a:r>
              <a:rPr kumimoji="1" lang="en-US" altLang="ja-JP" b="1" dirty="0" smtClean="0"/>
              <a:t>23</a:t>
            </a:r>
            <a:r>
              <a:rPr kumimoji="1" lang="ja-JP" altLang="en-US" b="1" dirty="0" smtClean="0"/>
              <a:t>日（木曜日）</a:t>
            </a:r>
            <a:endParaRPr kumimoji="1" lang="en-US" altLang="ja-JP"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dirty="0" smtClean="0"/>
              <a:t>ポール・ハリスを中心にシカゴロータリークラブが立ち上がります。</a:t>
            </a:r>
            <a:endParaRPr kumimoji="1" lang="en-US" altLang="ja-JP" b="1" dirty="0" smtClean="0"/>
          </a:p>
          <a:p>
            <a:endParaRPr kumimoji="1" lang="en-US" altLang="ja-JP" b="1" dirty="0" smtClean="0"/>
          </a:p>
          <a:p>
            <a:r>
              <a:rPr kumimoji="1" lang="ja-JP" altLang="en-US" b="1" dirty="0" smtClean="0"/>
              <a:t>そして今日まで</a:t>
            </a:r>
            <a:r>
              <a:rPr kumimoji="1" lang="en-US" altLang="ja-JP" b="1" dirty="0" smtClean="0"/>
              <a:t>117</a:t>
            </a:r>
            <a:r>
              <a:rPr kumimoji="1" lang="ja-JP" altLang="en-US" b="1" dirty="0" smtClean="0"/>
              <a:t>年が経過し、現在世界最大の奉仕団体として存続しています。</a:t>
            </a:r>
            <a:endParaRPr kumimoji="1" lang="en-US" altLang="ja-JP" b="1" dirty="0" smtClean="0"/>
          </a:p>
          <a:p>
            <a:endParaRPr kumimoji="1" lang="en-US" altLang="ja-JP" b="1" dirty="0" smtClean="0"/>
          </a:p>
          <a:p>
            <a:r>
              <a:rPr kumimoji="1" lang="ja-JP" altLang="en-US" b="1" dirty="0" smtClean="0"/>
              <a:t>今年令和</a:t>
            </a:r>
            <a:r>
              <a:rPr kumimoji="1" lang="en-US" altLang="ja-JP" b="1" dirty="0" smtClean="0"/>
              <a:t>4</a:t>
            </a:r>
            <a:r>
              <a:rPr kumimoji="1" lang="ja-JP" altLang="en-US" b="1" dirty="0" smtClean="0"/>
              <a:t>年　西暦</a:t>
            </a:r>
            <a:r>
              <a:rPr kumimoji="1" lang="en-US" altLang="ja-JP" b="1" dirty="0" smtClean="0"/>
              <a:t>2022</a:t>
            </a:r>
            <a:r>
              <a:rPr kumimoji="1" lang="ja-JP" altLang="en-US" b="1" dirty="0" smtClean="0"/>
              <a:t>年は　昭和であれば９７年　</a:t>
            </a:r>
            <a:endParaRPr kumimoji="1" lang="en-US" altLang="ja-JP" b="1" dirty="0" smtClean="0"/>
          </a:p>
          <a:p>
            <a:r>
              <a:rPr kumimoji="1" lang="ja-JP" altLang="en-US" b="1" dirty="0" smtClean="0"/>
              <a:t>平成であれば３４年に当ります。時代は変わってゆきます。</a:t>
            </a:r>
            <a:endParaRPr kumimoji="1" lang="en-US" altLang="ja-JP" b="1"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30DAAB2A-D5EA-4154-BAB8-74DA8F30BF43}" type="slidenum">
              <a:rPr kumimoji="1" lang="ja-JP" altLang="en-US" smtClean="0"/>
              <a:t>8</a:t>
            </a:fld>
            <a:endParaRPr kumimoji="1" lang="ja-JP" altLang="en-US" dirty="0"/>
          </a:p>
        </p:txBody>
      </p:sp>
    </p:spTree>
    <p:extLst>
      <p:ext uri="{BB962C8B-B14F-4D97-AF65-F5344CB8AC3E}">
        <p14:creationId xmlns:p14="http://schemas.microsoft.com/office/powerpoint/2010/main" val="32055634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b="1" dirty="0" smtClean="0"/>
              <a:t>1996</a:t>
            </a:r>
            <a:r>
              <a:rPr kumimoji="1" lang="ja-JP" altLang="en-US" b="1" dirty="0" smtClean="0"/>
              <a:t>年の</a:t>
            </a:r>
            <a:r>
              <a:rPr kumimoji="1" lang="en-US" altLang="ja-JP" b="1" dirty="0" smtClean="0"/>
              <a:t>1,200</a:t>
            </a:r>
            <a:r>
              <a:rPr kumimoji="1" lang="ja-JP" altLang="en-US" b="1" dirty="0" smtClean="0"/>
              <a:t>万人を突破してからは、増強に翳りがさし始め</a:t>
            </a:r>
            <a:endParaRPr kumimoji="1" lang="en-US" altLang="ja-JP" b="1" dirty="0" smtClean="0"/>
          </a:p>
          <a:p>
            <a:endParaRPr kumimoji="1" lang="en-US" altLang="ja-JP" b="1" dirty="0" smtClean="0"/>
          </a:p>
          <a:p>
            <a:r>
              <a:rPr kumimoji="1" lang="ja-JP" altLang="en-US" b="1" dirty="0" smtClean="0"/>
              <a:t>危機感を覚えた</a:t>
            </a:r>
            <a:r>
              <a:rPr kumimoji="1" lang="en-US" altLang="ja-JP" b="1" dirty="0" smtClean="0"/>
              <a:t>RI</a:t>
            </a:r>
            <a:r>
              <a:rPr kumimoji="1" lang="ja-JP" altLang="en-US" b="1" dirty="0" smtClean="0"/>
              <a:t>は、</a:t>
            </a:r>
            <a:endParaRPr kumimoji="1" lang="en-US" altLang="ja-JP" b="1" dirty="0" smtClean="0"/>
          </a:p>
          <a:p>
            <a:endParaRPr kumimoji="1" lang="en-US" altLang="ja-JP" b="1" dirty="0" smtClean="0"/>
          </a:p>
          <a:p>
            <a:r>
              <a:rPr kumimoji="1" lang="ja-JP" altLang="en-US" b="1" dirty="0" smtClean="0"/>
              <a:t>西暦</a:t>
            </a:r>
            <a:r>
              <a:rPr kumimoji="1" lang="en-US" altLang="ja-JP" b="1" dirty="0" smtClean="0"/>
              <a:t>2000</a:t>
            </a:r>
            <a:r>
              <a:rPr kumimoji="1" lang="ja-JP" altLang="en-US" b="1" dirty="0" smtClean="0"/>
              <a:t>年のミレニアムイヤーを境に、次世代へ向けての</a:t>
            </a:r>
            <a:r>
              <a:rPr kumimoji="1" lang="en-US" altLang="ja-JP" b="1" dirty="0" smtClean="0"/>
              <a:t>100</a:t>
            </a:r>
            <a:r>
              <a:rPr kumimoji="1" lang="ja-JP" altLang="en-US" b="1" dirty="0" smtClean="0"/>
              <a:t>年計画を考えはじめ、</a:t>
            </a:r>
            <a:endParaRPr kumimoji="1" lang="en-US" altLang="ja-JP" b="1" dirty="0" smtClean="0"/>
          </a:p>
          <a:p>
            <a:r>
              <a:rPr kumimoji="1" lang="en-US" altLang="ja-JP" b="1" dirty="0" smtClean="0"/>
              <a:t>2002</a:t>
            </a:r>
            <a:r>
              <a:rPr kumimoji="1" lang="ja-JP" altLang="en-US" b="1" dirty="0" smtClean="0"/>
              <a:t>年 新たな方向性を定め、次々に対策案を発表。</a:t>
            </a:r>
            <a:endParaRPr kumimoji="1" lang="en-US" altLang="ja-JP" b="1"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30DAAB2A-D5EA-4154-BAB8-74DA8F30BF43}" type="slidenum">
              <a:rPr kumimoji="1" lang="ja-JP" altLang="en-US" smtClean="0"/>
              <a:t>9</a:t>
            </a:fld>
            <a:endParaRPr kumimoji="1" lang="ja-JP" altLang="en-US" dirty="0"/>
          </a:p>
        </p:txBody>
      </p:sp>
    </p:spTree>
    <p:extLst>
      <p:ext uri="{BB962C8B-B14F-4D97-AF65-F5344CB8AC3E}">
        <p14:creationId xmlns:p14="http://schemas.microsoft.com/office/powerpoint/2010/main" val="1625934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A02DFA2-7913-496B-80A7-11548B725F5D}" type="datetimeFigureOut">
              <a:rPr kumimoji="1" lang="ja-JP" altLang="en-US" smtClean="0"/>
              <a:t>2022/4/12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157EB18-4FD3-4D3E-B495-2EA38CC478C8}" type="slidenum">
              <a:rPr kumimoji="1" lang="ja-JP" altLang="en-US" smtClean="0"/>
              <a:t>‹#›</a:t>
            </a:fld>
            <a:endParaRPr kumimoji="1" lang="ja-JP" altLang="en-US"/>
          </a:p>
        </p:txBody>
      </p:sp>
    </p:spTree>
    <p:extLst>
      <p:ext uri="{BB962C8B-B14F-4D97-AF65-F5344CB8AC3E}">
        <p14:creationId xmlns:p14="http://schemas.microsoft.com/office/powerpoint/2010/main" val="2849456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02DFA2-7913-496B-80A7-11548B725F5D}" type="datetimeFigureOut">
              <a:rPr kumimoji="1" lang="ja-JP" altLang="en-US" smtClean="0"/>
              <a:t>2022/4/12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157EB18-4FD3-4D3E-B495-2EA38CC478C8}" type="slidenum">
              <a:rPr kumimoji="1" lang="ja-JP" altLang="en-US" smtClean="0"/>
              <a:t>‹#›</a:t>
            </a:fld>
            <a:endParaRPr kumimoji="1" lang="ja-JP" altLang="en-US"/>
          </a:p>
        </p:txBody>
      </p:sp>
    </p:spTree>
    <p:extLst>
      <p:ext uri="{BB962C8B-B14F-4D97-AF65-F5344CB8AC3E}">
        <p14:creationId xmlns:p14="http://schemas.microsoft.com/office/powerpoint/2010/main" val="1595157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02DFA2-7913-496B-80A7-11548B725F5D}" type="datetimeFigureOut">
              <a:rPr kumimoji="1" lang="ja-JP" altLang="en-US" smtClean="0"/>
              <a:t>2022/4/12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157EB18-4FD3-4D3E-B495-2EA38CC478C8}" type="slidenum">
              <a:rPr kumimoji="1" lang="ja-JP" altLang="en-US" smtClean="0"/>
              <a:t>‹#›</a:t>
            </a:fld>
            <a:endParaRPr kumimoji="1" lang="ja-JP" altLang="en-US"/>
          </a:p>
        </p:txBody>
      </p:sp>
    </p:spTree>
    <p:extLst>
      <p:ext uri="{BB962C8B-B14F-4D97-AF65-F5344CB8AC3E}">
        <p14:creationId xmlns:p14="http://schemas.microsoft.com/office/powerpoint/2010/main" val="8135955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4/12/2022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5FCBEF"/>
                </a:solidFill>
              </a:rPr>
              <a:pPr/>
              <a:t>‹#›</a:t>
            </a:fld>
            <a:endParaRPr lang="en-US" dirty="0">
              <a:solidFill>
                <a:srgbClr val="5FCBEF"/>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defTabSz="457200"/>
            <a:r>
              <a:rPr kumimoji="0" lang="en-US" sz="8000" dirty="0">
                <a:ln w="3175" cmpd="sng">
                  <a:noFill/>
                </a:ln>
                <a:solidFill>
                  <a:srgbClr val="5FCBEF">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defTabSz="457200"/>
            <a:r>
              <a:rPr kumimoji="0" lang="en-US" sz="8000" dirty="0">
                <a:ln w="3175" cmpd="sng">
                  <a:noFill/>
                </a:ln>
                <a:solidFill>
                  <a:srgbClr val="5FCBEF">
                    <a:lumMod val="60000"/>
                    <a:lumOff val="40000"/>
                  </a:srgbClr>
                </a:solidFill>
                <a:latin typeface="Arial"/>
              </a:rPr>
              <a:t>”</a:t>
            </a:r>
          </a:p>
        </p:txBody>
      </p:sp>
    </p:spTree>
    <p:extLst>
      <p:ext uri="{BB962C8B-B14F-4D97-AF65-F5344CB8AC3E}">
        <p14:creationId xmlns:p14="http://schemas.microsoft.com/office/powerpoint/2010/main" val="2336349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02DFA2-7913-496B-80A7-11548B725F5D}" type="datetimeFigureOut">
              <a:rPr kumimoji="1" lang="ja-JP" altLang="en-US" smtClean="0"/>
              <a:t>2022/4/12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157EB18-4FD3-4D3E-B495-2EA38CC478C8}" type="slidenum">
              <a:rPr kumimoji="1" lang="ja-JP" altLang="en-US" smtClean="0"/>
              <a:t>‹#›</a:t>
            </a:fld>
            <a:endParaRPr kumimoji="1" lang="ja-JP" altLang="en-US"/>
          </a:p>
        </p:txBody>
      </p:sp>
    </p:spTree>
    <p:extLst>
      <p:ext uri="{BB962C8B-B14F-4D97-AF65-F5344CB8AC3E}">
        <p14:creationId xmlns:p14="http://schemas.microsoft.com/office/powerpoint/2010/main" val="4038449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A02DFA2-7913-496B-80A7-11548B725F5D}" type="datetimeFigureOut">
              <a:rPr kumimoji="1" lang="ja-JP" altLang="en-US" smtClean="0"/>
              <a:t>2022/4/12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157EB18-4FD3-4D3E-B495-2EA38CC478C8}" type="slidenum">
              <a:rPr kumimoji="1" lang="ja-JP" altLang="en-US" smtClean="0"/>
              <a:t>‹#›</a:t>
            </a:fld>
            <a:endParaRPr kumimoji="1" lang="ja-JP" altLang="en-US"/>
          </a:p>
        </p:txBody>
      </p:sp>
    </p:spTree>
    <p:extLst>
      <p:ext uri="{BB962C8B-B14F-4D97-AF65-F5344CB8AC3E}">
        <p14:creationId xmlns:p14="http://schemas.microsoft.com/office/powerpoint/2010/main" val="1236746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A02DFA2-7913-496B-80A7-11548B725F5D}" type="datetimeFigureOut">
              <a:rPr kumimoji="1" lang="ja-JP" altLang="en-US" smtClean="0"/>
              <a:t>2022/4/12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157EB18-4FD3-4D3E-B495-2EA38CC478C8}" type="slidenum">
              <a:rPr kumimoji="1" lang="ja-JP" altLang="en-US" smtClean="0"/>
              <a:t>‹#›</a:t>
            </a:fld>
            <a:endParaRPr kumimoji="1" lang="ja-JP" altLang="en-US"/>
          </a:p>
        </p:txBody>
      </p:sp>
    </p:spTree>
    <p:extLst>
      <p:ext uri="{BB962C8B-B14F-4D97-AF65-F5344CB8AC3E}">
        <p14:creationId xmlns:p14="http://schemas.microsoft.com/office/powerpoint/2010/main" val="3334660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A02DFA2-7913-496B-80A7-11548B725F5D}" type="datetimeFigureOut">
              <a:rPr kumimoji="1" lang="ja-JP" altLang="en-US" smtClean="0"/>
              <a:t>2022/4/12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157EB18-4FD3-4D3E-B495-2EA38CC478C8}" type="slidenum">
              <a:rPr kumimoji="1" lang="ja-JP" altLang="en-US" smtClean="0"/>
              <a:t>‹#›</a:t>
            </a:fld>
            <a:endParaRPr kumimoji="1" lang="ja-JP" altLang="en-US"/>
          </a:p>
        </p:txBody>
      </p:sp>
    </p:spTree>
    <p:extLst>
      <p:ext uri="{BB962C8B-B14F-4D97-AF65-F5344CB8AC3E}">
        <p14:creationId xmlns:p14="http://schemas.microsoft.com/office/powerpoint/2010/main" val="4029381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A02DFA2-7913-496B-80A7-11548B725F5D}" type="datetimeFigureOut">
              <a:rPr kumimoji="1" lang="ja-JP" altLang="en-US" smtClean="0"/>
              <a:t>2022/4/12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157EB18-4FD3-4D3E-B495-2EA38CC478C8}" type="slidenum">
              <a:rPr kumimoji="1" lang="ja-JP" altLang="en-US" smtClean="0"/>
              <a:t>‹#›</a:t>
            </a:fld>
            <a:endParaRPr kumimoji="1" lang="ja-JP" altLang="en-US"/>
          </a:p>
        </p:txBody>
      </p:sp>
    </p:spTree>
    <p:extLst>
      <p:ext uri="{BB962C8B-B14F-4D97-AF65-F5344CB8AC3E}">
        <p14:creationId xmlns:p14="http://schemas.microsoft.com/office/powerpoint/2010/main" val="3660790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02DFA2-7913-496B-80A7-11548B725F5D}" type="datetimeFigureOut">
              <a:rPr kumimoji="1" lang="ja-JP" altLang="en-US" smtClean="0"/>
              <a:t>2022/4/12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157EB18-4FD3-4D3E-B495-2EA38CC478C8}" type="slidenum">
              <a:rPr kumimoji="1" lang="ja-JP" altLang="en-US" smtClean="0"/>
              <a:t>‹#›</a:t>
            </a:fld>
            <a:endParaRPr kumimoji="1" lang="ja-JP" altLang="en-US"/>
          </a:p>
        </p:txBody>
      </p:sp>
    </p:spTree>
    <p:extLst>
      <p:ext uri="{BB962C8B-B14F-4D97-AF65-F5344CB8AC3E}">
        <p14:creationId xmlns:p14="http://schemas.microsoft.com/office/powerpoint/2010/main" val="1419128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A02DFA2-7913-496B-80A7-11548B725F5D}" type="datetimeFigureOut">
              <a:rPr kumimoji="1" lang="ja-JP" altLang="en-US" smtClean="0"/>
              <a:t>2022/4/12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157EB18-4FD3-4D3E-B495-2EA38CC478C8}" type="slidenum">
              <a:rPr kumimoji="1" lang="ja-JP" altLang="en-US" smtClean="0"/>
              <a:t>‹#›</a:t>
            </a:fld>
            <a:endParaRPr kumimoji="1" lang="ja-JP" altLang="en-US"/>
          </a:p>
        </p:txBody>
      </p:sp>
    </p:spTree>
    <p:extLst>
      <p:ext uri="{BB962C8B-B14F-4D97-AF65-F5344CB8AC3E}">
        <p14:creationId xmlns:p14="http://schemas.microsoft.com/office/powerpoint/2010/main" val="2809507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A02DFA2-7913-496B-80A7-11548B725F5D}" type="datetimeFigureOut">
              <a:rPr kumimoji="1" lang="ja-JP" altLang="en-US" smtClean="0"/>
              <a:t>2022/4/12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157EB18-4FD3-4D3E-B495-2EA38CC478C8}" type="slidenum">
              <a:rPr kumimoji="1" lang="ja-JP" altLang="en-US" smtClean="0"/>
              <a:t>‹#›</a:t>
            </a:fld>
            <a:endParaRPr kumimoji="1" lang="ja-JP" altLang="en-US"/>
          </a:p>
        </p:txBody>
      </p:sp>
    </p:spTree>
    <p:extLst>
      <p:ext uri="{BB962C8B-B14F-4D97-AF65-F5344CB8AC3E}">
        <p14:creationId xmlns:p14="http://schemas.microsoft.com/office/powerpoint/2010/main" val="3658634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02DFA2-7913-496B-80A7-11548B725F5D}" type="datetimeFigureOut">
              <a:rPr kumimoji="1" lang="ja-JP" altLang="en-US" smtClean="0"/>
              <a:t>2022/4/12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57EB18-4FD3-4D3E-B495-2EA38CC478C8}" type="slidenum">
              <a:rPr kumimoji="1" lang="ja-JP" altLang="en-US" smtClean="0"/>
              <a:t>‹#›</a:t>
            </a:fld>
            <a:endParaRPr kumimoji="1" lang="ja-JP" altLang="en-US"/>
          </a:p>
        </p:txBody>
      </p:sp>
    </p:spTree>
    <p:extLst>
      <p:ext uri="{BB962C8B-B14F-4D97-AF65-F5344CB8AC3E}">
        <p14:creationId xmlns:p14="http://schemas.microsoft.com/office/powerpoint/2010/main" val="3589030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457200"/>
            <a:fld id="{B61BEF0D-F0BB-DE4B-95CE-6DB70DBA9567}" type="datetimeFigureOut">
              <a:rPr kumimoji="0" lang="en-US" dirty="0">
                <a:solidFill>
                  <a:prstClr val="black">
                    <a:tint val="75000"/>
                  </a:prstClr>
                </a:solidFill>
              </a:rPr>
              <a:pPr defTabSz="457200"/>
              <a:t>4/12/2022</a:t>
            </a:fld>
            <a:endParaRPr kumimoji="0" lang="en-US" dirty="0">
              <a:solidFill>
                <a:prstClr val="black">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457200"/>
            <a:endParaRPr kumimoji="0" lang="en-US" dirty="0">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defTabSz="457200"/>
            <a:fld id="{D57F1E4F-1CFF-5643-939E-217C01CDF565}" type="slidenum">
              <a:rPr kumimoji="0" lang="en-US" dirty="0">
                <a:solidFill>
                  <a:srgbClr val="5FCBEF"/>
                </a:solidFill>
              </a:rPr>
              <a:pPr defTabSz="457200"/>
              <a:t>‹#›</a:t>
            </a:fld>
            <a:endParaRPr kumimoji="0" lang="en-US" dirty="0">
              <a:solidFill>
                <a:srgbClr val="5FCBEF"/>
              </a:solidFill>
            </a:endParaRPr>
          </a:p>
        </p:txBody>
      </p:sp>
    </p:spTree>
    <p:extLst>
      <p:ext uri="{BB962C8B-B14F-4D97-AF65-F5344CB8AC3E}">
        <p14:creationId xmlns:p14="http://schemas.microsoft.com/office/powerpoint/2010/main" val="2317105702"/>
      </p:ext>
    </p:extLst>
  </p:cSld>
  <p:clrMap bg1="lt1" tx1="dk1" bg2="lt2" tx2="dk2" accent1="accent1" accent2="accent2" accent3="accent3" accent4="accent4" accent5="accent5" accent6="accent6" hlink="hlink" folHlink="folHlink"/>
  <p:sldLayoutIdLst>
    <p:sldLayoutId id="2147483665" r:id="rId1"/>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72854" y="796688"/>
            <a:ext cx="9144000" cy="1207476"/>
          </a:xfrm>
        </p:spPr>
        <p:txBody>
          <a:bodyPr>
            <a:normAutofit/>
          </a:bodyPr>
          <a:lstStyle/>
          <a:p>
            <a:pPr algn="l"/>
            <a:r>
              <a:rPr lang="ja-JP" altLang="en-US" sz="6600" b="1" dirty="0" smtClean="0"/>
              <a:t>ロータリー</a:t>
            </a:r>
            <a:r>
              <a:rPr lang="en-US" altLang="ja-JP" sz="6600" b="1" dirty="0" smtClean="0"/>
              <a:t>20</a:t>
            </a:r>
            <a:r>
              <a:rPr lang="ja-JP" altLang="en-US" sz="6600" b="1" dirty="0" smtClean="0"/>
              <a:t>年の歩み</a:t>
            </a:r>
            <a:endParaRPr kumimoji="1" lang="ja-JP" altLang="en-US" sz="6600" b="1" dirty="0"/>
          </a:p>
        </p:txBody>
      </p:sp>
      <p:sp>
        <p:nvSpPr>
          <p:cNvPr id="3" name="サブタイトル 2"/>
          <p:cNvSpPr>
            <a:spLocks noGrp="1"/>
          </p:cNvSpPr>
          <p:nvPr>
            <p:ph type="subTitle" idx="1"/>
          </p:nvPr>
        </p:nvSpPr>
        <p:spPr>
          <a:xfrm>
            <a:off x="3408219" y="5702957"/>
            <a:ext cx="8312727" cy="801751"/>
          </a:xfrm>
        </p:spPr>
        <p:txBody>
          <a:bodyPr>
            <a:noAutofit/>
          </a:bodyPr>
          <a:lstStyle/>
          <a:p>
            <a:pPr algn="l"/>
            <a:r>
              <a:rPr kumimoji="1" lang="ja-JP" altLang="en-US" sz="2800" dirty="0" smtClean="0"/>
              <a:t>　　　　　</a:t>
            </a:r>
            <a:r>
              <a:rPr kumimoji="1" lang="ja-JP" altLang="en-US" sz="2800" dirty="0" smtClean="0"/>
              <a:t>　　　</a:t>
            </a:r>
            <a:r>
              <a:rPr kumimoji="1" lang="en-US" altLang="ja-JP" sz="3200" dirty="0" smtClean="0"/>
              <a:t>2021-22</a:t>
            </a:r>
            <a:r>
              <a:rPr kumimoji="1" lang="ja-JP" altLang="en-US" sz="3200" dirty="0" smtClean="0"/>
              <a:t>年度　地区職業奉仕委員会</a:t>
            </a:r>
            <a:endParaRPr kumimoji="1" lang="ja-JP" altLang="en-US" sz="3200" dirty="0"/>
          </a:p>
        </p:txBody>
      </p:sp>
      <p:sp>
        <p:nvSpPr>
          <p:cNvPr id="4" name="正方形/長方形 3"/>
          <p:cNvSpPr/>
          <p:nvPr/>
        </p:nvSpPr>
        <p:spPr>
          <a:xfrm>
            <a:off x="1762847" y="2753843"/>
            <a:ext cx="7868816" cy="2062103"/>
          </a:xfrm>
          <a:prstGeom prst="rect">
            <a:avLst/>
          </a:prstGeom>
        </p:spPr>
        <p:txBody>
          <a:bodyPr wrap="square">
            <a:spAutoFit/>
          </a:bodyPr>
          <a:lstStyle/>
          <a:p>
            <a:r>
              <a:rPr lang="en-US" altLang="ja-JP" sz="3200" b="1" dirty="0" smtClean="0"/>
              <a:t>2000</a:t>
            </a:r>
            <a:r>
              <a:rPr lang="ja-JP" altLang="en-US" sz="3200" b="1" dirty="0" smtClean="0"/>
              <a:t>年のミレムニアムイヤーを越え、</a:t>
            </a:r>
            <a:r>
              <a:rPr lang="ja-JP" altLang="en-US" sz="3200" b="1" dirty="0"/>
              <a:t>ロータリー</a:t>
            </a:r>
            <a:r>
              <a:rPr lang="ja-JP" altLang="en-US" sz="3200" b="1" dirty="0" smtClean="0"/>
              <a:t>は新たな方向性を打ち出しました。</a:t>
            </a:r>
            <a:endParaRPr lang="en-US" altLang="ja-JP" sz="3200" b="1" dirty="0" smtClean="0"/>
          </a:p>
          <a:p>
            <a:r>
              <a:rPr lang="ja-JP" altLang="en-US" sz="3200" b="1" dirty="0" smtClean="0"/>
              <a:t>今日</a:t>
            </a:r>
            <a:r>
              <a:rPr lang="ja-JP" altLang="en-US" sz="3200" b="1" dirty="0"/>
              <a:t>は</a:t>
            </a:r>
            <a:r>
              <a:rPr lang="ja-JP" altLang="en-US" sz="3200" b="1" dirty="0" smtClean="0"/>
              <a:t>新たしいロータリー</a:t>
            </a:r>
            <a:r>
              <a:rPr lang="ja-JP" altLang="en-US" sz="3200" b="1" dirty="0"/>
              <a:t>方針に</a:t>
            </a:r>
            <a:r>
              <a:rPr lang="ja-JP" altLang="en-US" sz="3200" b="1" dirty="0" smtClean="0"/>
              <a:t>ついて</a:t>
            </a:r>
            <a:endParaRPr lang="en-US" altLang="ja-JP" sz="3200" b="1" dirty="0" smtClean="0"/>
          </a:p>
          <a:p>
            <a:r>
              <a:rPr lang="ja-JP" altLang="en-US" sz="3200" b="1" dirty="0" smtClean="0"/>
              <a:t>皆さんと情報共有をしたいと思います。</a:t>
            </a:r>
            <a:endParaRPr lang="ja-JP" altLang="en-US" sz="3200" dirty="0"/>
          </a:p>
        </p:txBody>
      </p:sp>
    </p:spTree>
    <p:extLst>
      <p:ext uri="{BB962C8B-B14F-4D97-AF65-F5344CB8AC3E}">
        <p14:creationId xmlns:p14="http://schemas.microsoft.com/office/powerpoint/2010/main" val="967759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barn(inVertical)">
                                      <p:cBhvr>
                                        <p:cTn id="2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049480" y="2095789"/>
            <a:ext cx="10515600" cy="4388137"/>
          </a:xfrm>
        </p:spPr>
        <p:txBody>
          <a:bodyPr>
            <a:normAutofit/>
          </a:bodyPr>
          <a:lstStyle/>
          <a:p>
            <a:pPr marL="0" indent="0">
              <a:buNone/>
            </a:pPr>
            <a:r>
              <a:rPr kumimoji="1" lang="ja-JP" altLang="en-US" b="1" dirty="0" smtClean="0"/>
              <a:t>１９９８年を境に</a:t>
            </a:r>
            <a:endParaRPr kumimoji="1" lang="en-US" altLang="ja-JP" sz="4400" b="1" dirty="0" smtClean="0"/>
          </a:p>
          <a:p>
            <a:pPr marL="0" indent="0">
              <a:buNone/>
            </a:pPr>
            <a:r>
              <a:rPr lang="ja-JP" altLang="en-US" b="1" dirty="0" smtClean="0"/>
              <a:t>１．世界規模で会員増強に翳り（減少に転じ、回復できない状況）</a:t>
            </a:r>
            <a:endParaRPr lang="en-US" altLang="ja-JP" b="1" dirty="0" smtClean="0"/>
          </a:p>
          <a:p>
            <a:pPr marL="0" indent="0">
              <a:buNone/>
            </a:pPr>
            <a:r>
              <a:rPr kumimoji="1" lang="ja-JP" altLang="en-US" b="1" dirty="0" smtClean="0"/>
              <a:t>２．ロータリー財団への寄付が大幅に減少</a:t>
            </a:r>
            <a:endParaRPr kumimoji="1" lang="en-US" altLang="ja-JP" b="1" dirty="0" smtClean="0"/>
          </a:p>
          <a:p>
            <a:pPr marL="0" indent="0">
              <a:buNone/>
            </a:pPr>
            <a:r>
              <a:rPr lang="ja-JP" altLang="en-US" b="1" dirty="0" smtClean="0"/>
              <a:t>３．クラブに活力が見られない状況（アンケート調査）</a:t>
            </a:r>
            <a:endParaRPr lang="en-US" altLang="ja-JP" b="1" dirty="0" smtClean="0"/>
          </a:p>
          <a:p>
            <a:pPr marL="0" indent="0">
              <a:buNone/>
            </a:pPr>
            <a:r>
              <a:rPr kumimoji="1" lang="ja-JP" altLang="en-US" b="1" dirty="0" smtClean="0"/>
              <a:t>　</a:t>
            </a:r>
            <a:endParaRPr kumimoji="1" lang="en-US" altLang="ja-JP" b="1" dirty="0" smtClean="0"/>
          </a:p>
          <a:p>
            <a:pPr marL="0" indent="0">
              <a:buNone/>
            </a:pPr>
            <a:r>
              <a:rPr kumimoji="1" lang="en-US" altLang="ja-JP" sz="3200" b="1" dirty="0" smtClean="0"/>
              <a:t>2005</a:t>
            </a:r>
            <a:r>
              <a:rPr kumimoji="1" lang="ja-JP" altLang="en-US" sz="3200" b="1" dirty="0" smtClean="0"/>
              <a:t>年のロータリー</a:t>
            </a:r>
            <a:r>
              <a:rPr kumimoji="1" lang="en-US" altLang="ja-JP" sz="3200" b="1" dirty="0" smtClean="0"/>
              <a:t>100</a:t>
            </a:r>
            <a:r>
              <a:rPr kumimoji="1" lang="ja-JP" altLang="en-US" sz="3200" b="1" dirty="0" smtClean="0"/>
              <a:t>年へ向けて</a:t>
            </a:r>
            <a:r>
              <a:rPr lang="ja-JP" altLang="en-US" sz="3200" b="1" dirty="0" smtClean="0"/>
              <a:t>、様々な計画</a:t>
            </a:r>
            <a:r>
              <a:rPr lang="ja-JP" altLang="en-US" sz="3200" b="1" dirty="0"/>
              <a:t>を</a:t>
            </a:r>
            <a:r>
              <a:rPr lang="ja-JP" altLang="en-US" sz="3200" b="1" dirty="0" smtClean="0"/>
              <a:t>検討</a:t>
            </a:r>
            <a:endParaRPr lang="en-US" altLang="ja-JP" sz="3200" b="1" dirty="0" smtClean="0"/>
          </a:p>
          <a:p>
            <a:pPr marL="0" indent="0">
              <a:buNone/>
            </a:pPr>
            <a:r>
              <a:rPr kumimoji="1" lang="ja-JP" altLang="en-US" b="1" dirty="0"/>
              <a:t>　</a:t>
            </a:r>
            <a:r>
              <a:rPr kumimoji="1" lang="ja-JP" altLang="en-US" b="1" dirty="0" smtClean="0"/>
              <a:t>　</a:t>
            </a:r>
            <a:r>
              <a:rPr kumimoji="1" lang="en-US" altLang="ja-JP" b="1" dirty="0" smtClean="0"/>
              <a:t>DLP</a:t>
            </a:r>
            <a:r>
              <a:rPr kumimoji="1" lang="ja-JP" altLang="en-US" b="1" dirty="0" smtClean="0"/>
              <a:t>構想、財団</a:t>
            </a:r>
            <a:r>
              <a:rPr kumimoji="1" lang="en-US" altLang="ja-JP" b="1" dirty="0" smtClean="0"/>
              <a:t>Future Vision</a:t>
            </a:r>
            <a:r>
              <a:rPr kumimoji="1" lang="ja-JP" altLang="en-US" b="1" dirty="0" err="1" smtClean="0"/>
              <a:t>、</a:t>
            </a:r>
            <a:r>
              <a:rPr kumimoji="1" lang="ja-JP" altLang="en-US" b="1" dirty="0" smtClean="0"/>
              <a:t>理念の再検討、行動規範の改正</a:t>
            </a:r>
            <a:endParaRPr kumimoji="1" lang="en-US" altLang="ja-JP" b="1" dirty="0" smtClean="0"/>
          </a:p>
          <a:p>
            <a:pPr marL="0" indent="0">
              <a:buNone/>
            </a:pPr>
            <a:r>
              <a:rPr lang="ja-JP" altLang="en-US" b="1" dirty="0"/>
              <a:t>　</a:t>
            </a:r>
            <a:r>
              <a:rPr lang="ja-JP" altLang="en-US" b="1" dirty="0" smtClean="0"/>
              <a:t>　</a:t>
            </a:r>
            <a:r>
              <a:rPr lang="en-US" altLang="ja-JP" b="1" dirty="0" smtClean="0"/>
              <a:t>One  Rotary </a:t>
            </a:r>
            <a:r>
              <a:rPr lang="ja-JP" altLang="en-US" b="1" dirty="0" smtClean="0"/>
              <a:t>構想、青少年奉仕の設立。</a:t>
            </a:r>
            <a:r>
              <a:rPr lang="en-US" altLang="ja-JP" b="1" dirty="0" err="1" smtClean="0"/>
              <a:t>Etc</a:t>
            </a:r>
            <a:endParaRPr lang="en-US" altLang="ja-JP" b="1" dirty="0" smtClean="0"/>
          </a:p>
          <a:p>
            <a:pPr marL="0" indent="0">
              <a:buNone/>
            </a:pPr>
            <a:endParaRPr kumimoji="1" lang="ja-JP" altLang="en-US" dirty="0"/>
          </a:p>
        </p:txBody>
      </p:sp>
      <p:sp>
        <p:nvSpPr>
          <p:cNvPr id="4" name="タイトル 1"/>
          <p:cNvSpPr txBox="1">
            <a:spLocks/>
          </p:cNvSpPr>
          <p:nvPr/>
        </p:nvSpPr>
        <p:spPr>
          <a:xfrm>
            <a:off x="1049480" y="353290"/>
            <a:ext cx="10093038" cy="124691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dirty="0" smtClean="0"/>
              <a:t>２００２年➡２００５年以降の新たな次世代</a:t>
            </a:r>
            <a:endParaRPr lang="en-US" altLang="ja-JP" dirty="0" smtClean="0"/>
          </a:p>
          <a:p>
            <a:pPr algn="ctr"/>
            <a:r>
              <a:rPr lang="ja-JP" altLang="en-US" dirty="0"/>
              <a:t>　</a:t>
            </a:r>
            <a:r>
              <a:rPr lang="ja-JP" altLang="en-US" dirty="0" smtClean="0"/>
              <a:t>　　　　へ向けての準備がスタート</a:t>
            </a:r>
            <a:endParaRPr lang="ja-JP" altLang="en-US" dirty="0"/>
          </a:p>
        </p:txBody>
      </p:sp>
    </p:spTree>
    <p:extLst>
      <p:ext uri="{BB962C8B-B14F-4D97-AF65-F5344CB8AC3E}">
        <p14:creationId xmlns:p14="http://schemas.microsoft.com/office/powerpoint/2010/main" val="931284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6108" y="90875"/>
            <a:ext cx="11473721" cy="642610"/>
          </a:xfrm>
          <a:noFill/>
        </p:spPr>
        <p:txBody>
          <a:bodyPr>
            <a:noAutofit/>
          </a:bodyPr>
          <a:lstStyle/>
          <a:p>
            <a:pPr algn="ctr"/>
            <a:r>
              <a:rPr lang="ja-JP" altLang="en-US" sz="2400" u="sng" dirty="0" smtClean="0">
                <a:solidFill>
                  <a:srgbClr val="FF0000"/>
                </a:solidFill>
                <a:latin typeface="+mn-ea"/>
                <a:ea typeface="+mn-ea"/>
              </a:rPr>
              <a:t>（次の</a:t>
            </a:r>
            <a:r>
              <a:rPr lang="en-US" altLang="ja-JP" sz="2400" u="sng" dirty="0" smtClean="0">
                <a:solidFill>
                  <a:srgbClr val="FF0000"/>
                </a:solidFill>
                <a:latin typeface="+mn-ea"/>
                <a:ea typeface="+mn-ea"/>
              </a:rPr>
              <a:t>100</a:t>
            </a:r>
            <a:r>
              <a:rPr lang="ja-JP" altLang="en-US" sz="2400" u="sng" dirty="0" smtClean="0">
                <a:solidFill>
                  <a:srgbClr val="FF0000"/>
                </a:solidFill>
                <a:latin typeface="+mn-ea"/>
                <a:ea typeface="+mn-ea"/>
              </a:rPr>
              <a:t>年）</a:t>
            </a:r>
            <a:r>
              <a:rPr lang="ja-JP" altLang="en-US" sz="3600" u="sng" dirty="0" smtClean="0">
                <a:solidFill>
                  <a:srgbClr val="FF0000"/>
                </a:solidFill>
                <a:latin typeface="+mn-ea"/>
                <a:ea typeface="+mn-ea"/>
              </a:rPr>
              <a:t>新世紀へ向けて立ち向かう</a:t>
            </a:r>
            <a:r>
              <a:rPr lang="en-US" altLang="ja-JP" sz="3600" u="sng" dirty="0" smtClean="0">
                <a:solidFill>
                  <a:srgbClr val="FF0000"/>
                </a:solidFill>
                <a:latin typeface="+mn-ea"/>
                <a:ea typeface="+mn-ea"/>
              </a:rPr>
              <a:t>R I</a:t>
            </a:r>
            <a:r>
              <a:rPr lang="ja-JP" altLang="en-US" sz="3600" u="sng" dirty="0" smtClean="0">
                <a:solidFill>
                  <a:srgbClr val="FF0000"/>
                </a:solidFill>
                <a:latin typeface="+mn-ea"/>
                <a:ea typeface="+mn-ea"/>
              </a:rPr>
              <a:t>の変遷</a:t>
            </a:r>
            <a:r>
              <a:rPr lang="ja-JP" altLang="en-US" sz="3600" u="sng" dirty="0" smtClean="0">
                <a:latin typeface="+mn-ea"/>
                <a:ea typeface="+mn-ea"/>
              </a:rPr>
              <a:t>　</a:t>
            </a:r>
            <a:endParaRPr kumimoji="1" lang="ja-JP" altLang="en-US" sz="3600" u="sng" dirty="0">
              <a:latin typeface="+mn-ea"/>
              <a:ea typeface="+mn-ea"/>
            </a:endParaRPr>
          </a:p>
        </p:txBody>
      </p:sp>
      <p:sp>
        <p:nvSpPr>
          <p:cNvPr id="3" name="コンテンツ プレースホルダ 2"/>
          <p:cNvSpPr>
            <a:spLocks noGrp="1"/>
          </p:cNvSpPr>
          <p:nvPr>
            <p:ph idx="1"/>
          </p:nvPr>
        </p:nvSpPr>
        <p:spPr>
          <a:xfrm>
            <a:off x="1775520" y="967062"/>
            <a:ext cx="8561726" cy="594194"/>
          </a:xfrm>
        </p:spPr>
        <p:txBody>
          <a:bodyPr vert="horz" lIns="0" tIns="45720" rIns="0" bIns="45720" numCol="1" rtlCol="0" anchor="ctr" anchorCtr="0">
            <a:normAutofit fontScale="55000" lnSpcReduction="20000"/>
          </a:bodyPr>
          <a:lstStyle/>
          <a:p>
            <a:pPr marL="0" indent="0">
              <a:buNone/>
            </a:pPr>
            <a:r>
              <a:rPr lang="ja-JP" altLang="en-US" sz="2000" dirty="0"/>
              <a:t>　　</a:t>
            </a:r>
            <a:endParaRPr lang="en-US" altLang="ja-JP" sz="2000" dirty="0"/>
          </a:p>
          <a:p>
            <a:pPr marL="0" indent="0">
              <a:buNone/>
            </a:pPr>
            <a:r>
              <a:rPr lang="ja-JP" altLang="en-US" sz="2400" dirty="0"/>
              <a:t>　　</a:t>
            </a:r>
            <a:r>
              <a:rPr lang="ja-JP" altLang="en-US" sz="4200" dirty="0"/>
              <a:t>　　　</a:t>
            </a:r>
            <a:endParaRPr lang="ja-JP" altLang="en-US" sz="8000" dirty="0"/>
          </a:p>
          <a:p>
            <a:pPr marL="0" indent="0">
              <a:buNone/>
            </a:pPr>
            <a:endParaRPr lang="ja-JP" altLang="en-US" sz="2400" dirty="0"/>
          </a:p>
        </p:txBody>
      </p:sp>
      <p:sp>
        <p:nvSpPr>
          <p:cNvPr id="4" name="タイトル 1"/>
          <p:cNvSpPr txBox="1">
            <a:spLocks/>
          </p:cNvSpPr>
          <p:nvPr/>
        </p:nvSpPr>
        <p:spPr>
          <a:xfrm>
            <a:off x="1587972" y="1729363"/>
            <a:ext cx="9491695" cy="725446"/>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4000" dirty="0" smtClean="0">
                <a:solidFill>
                  <a:srgbClr val="0000FF"/>
                </a:solidFill>
                <a:latin typeface="+mn-ea"/>
                <a:ea typeface="+mn-ea"/>
              </a:rPr>
              <a:t>2002</a:t>
            </a:r>
            <a:r>
              <a:rPr lang="ja-JP" altLang="en-US" sz="4000" dirty="0" smtClean="0">
                <a:solidFill>
                  <a:srgbClr val="0000FF"/>
                </a:solidFill>
                <a:latin typeface="+mn-ea"/>
                <a:ea typeface="+mn-ea"/>
              </a:rPr>
              <a:t>年 　</a:t>
            </a:r>
            <a:r>
              <a:rPr lang="en-US" altLang="ja-JP" sz="4000" u="sng" dirty="0" smtClean="0">
                <a:solidFill>
                  <a:srgbClr val="0000FF"/>
                </a:solidFill>
                <a:latin typeface="+mn-ea"/>
                <a:ea typeface="+mn-ea"/>
              </a:rPr>
              <a:t>DLP</a:t>
            </a:r>
            <a:r>
              <a:rPr lang="ja-JP" altLang="en-US" sz="4000" u="sng" dirty="0" smtClean="0">
                <a:solidFill>
                  <a:srgbClr val="0000FF"/>
                </a:solidFill>
                <a:latin typeface="+mn-ea"/>
                <a:ea typeface="+mn-ea"/>
              </a:rPr>
              <a:t>導入</a:t>
            </a:r>
            <a:r>
              <a:rPr lang="ja-JP" altLang="en-US" sz="4000" dirty="0" smtClean="0">
                <a:solidFill>
                  <a:srgbClr val="008000"/>
                </a:solidFill>
                <a:latin typeface="+mn-ea"/>
                <a:ea typeface="+mn-ea"/>
              </a:rPr>
              <a:t>と</a:t>
            </a:r>
            <a:r>
              <a:rPr lang="en-US" altLang="ja-JP" sz="3600" b="1" dirty="0" smtClean="0">
                <a:solidFill>
                  <a:srgbClr val="008000"/>
                </a:solidFill>
                <a:latin typeface="+mn-ea"/>
                <a:ea typeface="+mn-ea"/>
              </a:rPr>
              <a:t>CLP</a:t>
            </a:r>
            <a:r>
              <a:rPr lang="ja-JP" altLang="en-US" sz="3600" b="1" dirty="0" smtClean="0">
                <a:solidFill>
                  <a:srgbClr val="008000"/>
                </a:solidFill>
                <a:latin typeface="+mn-ea"/>
                <a:ea typeface="+mn-ea"/>
              </a:rPr>
              <a:t>の推奨（</a:t>
            </a:r>
            <a:r>
              <a:rPr lang="en-US" altLang="ja-JP" sz="3600" b="1" dirty="0" smtClean="0">
                <a:solidFill>
                  <a:srgbClr val="008000"/>
                </a:solidFill>
                <a:latin typeface="+mn-ea"/>
                <a:ea typeface="+mn-ea"/>
              </a:rPr>
              <a:t>2004</a:t>
            </a:r>
            <a:r>
              <a:rPr lang="ja-JP" altLang="en-US" sz="3600" b="1" dirty="0" smtClean="0">
                <a:solidFill>
                  <a:srgbClr val="008000"/>
                </a:solidFill>
                <a:latin typeface="+mn-ea"/>
                <a:ea typeface="+mn-ea"/>
              </a:rPr>
              <a:t>年）</a:t>
            </a:r>
            <a:endParaRPr lang="ja-JP" altLang="en-US" sz="3600" b="1" dirty="0">
              <a:solidFill>
                <a:srgbClr val="008000"/>
              </a:solidFill>
              <a:latin typeface="+mn-ea"/>
              <a:ea typeface="+mn-ea"/>
            </a:endParaRPr>
          </a:p>
        </p:txBody>
      </p:sp>
      <p:sp>
        <p:nvSpPr>
          <p:cNvPr id="5" name="コンテンツ プレースホルダ 2"/>
          <p:cNvSpPr txBox="1">
            <a:spLocks/>
          </p:cNvSpPr>
          <p:nvPr/>
        </p:nvSpPr>
        <p:spPr>
          <a:xfrm>
            <a:off x="1580373" y="3412670"/>
            <a:ext cx="9277548" cy="804404"/>
          </a:xfrm>
          <a:prstGeom prst="rect">
            <a:avLst/>
          </a:prstGeom>
        </p:spPr>
        <p:txBody>
          <a:bodyPr vert="horz" lIns="0" tIns="45720" rIns="0" bIns="45720" numCol="1" rtlCol="0" anchor="ctr" anchorCtr="0">
            <a:normAutofit fontScale="925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en-US" altLang="ja-JP" sz="4000" dirty="0" smtClean="0">
                <a:solidFill>
                  <a:prstClr val="black"/>
                </a:solidFill>
                <a:latin typeface="+mn-ea"/>
              </a:rPr>
              <a:t> </a:t>
            </a:r>
            <a:r>
              <a:rPr lang="en-US" altLang="ja-JP" sz="4300" dirty="0" smtClean="0">
                <a:solidFill>
                  <a:prstClr val="black"/>
                </a:solidFill>
                <a:latin typeface="+mn-ea"/>
              </a:rPr>
              <a:t>2007</a:t>
            </a:r>
            <a:r>
              <a:rPr lang="ja-JP" altLang="en-US" sz="4300" dirty="0" smtClean="0">
                <a:solidFill>
                  <a:prstClr val="black"/>
                </a:solidFill>
                <a:latin typeface="+mn-ea"/>
              </a:rPr>
              <a:t>年</a:t>
            </a:r>
            <a:r>
              <a:rPr lang="ja-JP" altLang="en-US" sz="4000" dirty="0" smtClean="0">
                <a:solidFill>
                  <a:prstClr val="black"/>
                </a:solidFill>
                <a:latin typeface="+mn-ea"/>
              </a:rPr>
              <a:t>　 </a:t>
            </a:r>
            <a:r>
              <a:rPr lang="ja-JP" altLang="en-US" sz="3800" dirty="0" smtClean="0">
                <a:solidFill>
                  <a:prstClr val="black"/>
                </a:solidFill>
                <a:latin typeface="+mn-ea"/>
              </a:rPr>
              <a:t>第</a:t>
            </a:r>
            <a:r>
              <a:rPr lang="en-US" altLang="ja-JP" sz="3800" dirty="0" smtClean="0">
                <a:solidFill>
                  <a:prstClr val="black"/>
                </a:solidFill>
                <a:latin typeface="+mn-ea"/>
              </a:rPr>
              <a:t>2</a:t>
            </a:r>
            <a:r>
              <a:rPr lang="ja-JP" altLang="en-US" sz="3800" dirty="0" smtClean="0">
                <a:solidFill>
                  <a:prstClr val="black"/>
                </a:solidFill>
                <a:latin typeface="+mn-ea"/>
              </a:rPr>
              <a:t>次</a:t>
            </a:r>
            <a:r>
              <a:rPr lang="en-US" altLang="ja-JP" sz="4300" b="1" dirty="0" smtClean="0">
                <a:solidFill>
                  <a:srgbClr val="0000FF"/>
                </a:solidFill>
                <a:latin typeface="+mn-ea"/>
              </a:rPr>
              <a:t> </a:t>
            </a:r>
            <a:r>
              <a:rPr lang="ja-JP" altLang="en-US" sz="4300" b="1" dirty="0" smtClean="0">
                <a:solidFill>
                  <a:srgbClr val="0000FF"/>
                </a:solidFill>
                <a:latin typeface="+mn-ea"/>
              </a:rPr>
              <a:t>戦略計画</a:t>
            </a:r>
            <a:r>
              <a:rPr lang="ja-JP" altLang="en-US" dirty="0" smtClean="0">
                <a:solidFill>
                  <a:prstClr val="black"/>
                </a:solidFill>
                <a:latin typeface="+mn-ea"/>
              </a:rPr>
              <a:t>の発表</a:t>
            </a:r>
            <a:r>
              <a:rPr lang="ja-JP" altLang="en-US" b="1" dirty="0" smtClean="0">
                <a:solidFill>
                  <a:prstClr val="black"/>
                </a:solidFill>
                <a:latin typeface="+mn-ea"/>
              </a:rPr>
              <a:t>（</a:t>
            </a:r>
            <a:r>
              <a:rPr lang="en-US" altLang="ja-JP" b="1" dirty="0" smtClean="0">
                <a:solidFill>
                  <a:prstClr val="black"/>
                </a:solidFill>
                <a:latin typeface="+mn-ea"/>
              </a:rPr>
              <a:t>2010</a:t>
            </a:r>
            <a:r>
              <a:rPr lang="ja-JP" altLang="en-US" b="1" dirty="0" smtClean="0">
                <a:solidFill>
                  <a:prstClr val="black"/>
                </a:solidFill>
                <a:latin typeface="+mn-ea"/>
              </a:rPr>
              <a:t>年施行）</a:t>
            </a:r>
            <a:endParaRPr lang="ja-JP" altLang="en-US" b="1" dirty="0">
              <a:solidFill>
                <a:prstClr val="black"/>
              </a:solidFill>
            </a:endParaRPr>
          </a:p>
        </p:txBody>
      </p:sp>
      <p:sp>
        <p:nvSpPr>
          <p:cNvPr id="7" name="タイトル 1"/>
          <p:cNvSpPr txBox="1">
            <a:spLocks/>
          </p:cNvSpPr>
          <p:nvPr/>
        </p:nvSpPr>
        <p:spPr>
          <a:xfrm>
            <a:off x="1580373" y="2617785"/>
            <a:ext cx="10061867" cy="669926"/>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4000" dirty="0" smtClean="0">
                <a:solidFill>
                  <a:srgbClr val="0000FF"/>
                </a:solidFill>
                <a:latin typeface="ＭＳ Ｐゴシック" panose="020B0600070205080204" pitchFamily="50" charset="-128"/>
              </a:rPr>
              <a:t>2004</a:t>
            </a:r>
            <a:r>
              <a:rPr lang="ja-JP" altLang="en-US" sz="4000" dirty="0" smtClean="0">
                <a:solidFill>
                  <a:srgbClr val="0000FF"/>
                </a:solidFill>
                <a:latin typeface="ＭＳ Ｐゴシック" panose="020B0600070205080204" pitchFamily="50" charset="-128"/>
              </a:rPr>
              <a:t>年　</a:t>
            </a:r>
            <a:r>
              <a:rPr lang="ja-JP" altLang="en-US" sz="3200" dirty="0" smtClean="0">
                <a:solidFill>
                  <a:srgbClr val="0000FF"/>
                </a:solidFill>
                <a:latin typeface="ＭＳ Ｐゴシック" panose="020B0600070205080204" pitchFamily="50" charset="-128"/>
              </a:rPr>
              <a:t>戦略計画の中に</a:t>
            </a:r>
            <a:r>
              <a:rPr lang="ja-JP" altLang="en-US" sz="4000" b="1" u="sng" dirty="0" smtClean="0">
                <a:solidFill>
                  <a:srgbClr val="0000FF"/>
                </a:solidFill>
                <a:latin typeface="ＭＳ Ｐゴシック" panose="020B0600070205080204" pitchFamily="50" charset="-128"/>
              </a:rPr>
              <a:t>中核的価値観</a:t>
            </a:r>
            <a:r>
              <a:rPr lang="ja-JP" altLang="en-US" sz="3200" dirty="0" smtClean="0">
                <a:solidFill>
                  <a:srgbClr val="0000FF"/>
                </a:solidFill>
                <a:latin typeface="ＭＳ Ｐゴシック" panose="020B0600070205080204" pitchFamily="50" charset="-128"/>
              </a:rPr>
              <a:t>が誕生</a:t>
            </a:r>
            <a:endParaRPr lang="ja-JP" altLang="en-US" sz="3200" dirty="0">
              <a:solidFill>
                <a:srgbClr val="0000FF"/>
              </a:solidFill>
              <a:latin typeface="ＭＳ Ｐゴシック" panose="020B0600070205080204" pitchFamily="50" charset="-128"/>
            </a:endParaRPr>
          </a:p>
        </p:txBody>
      </p:sp>
      <p:sp>
        <p:nvSpPr>
          <p:cNvPr id="9" name="タイトル 1"/>
          <p:cNvSpPr txBox="1">
            <a:spLocks/>
          </p:cNvSpPr>
          <p:nvPr/>
        </p:nvSpPr>
        <p:spPr>
          <a:xfrm>
            <a:off x="1580374" y="4300537"/>
            <a:ext cx="10061867" cy="581390"/>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4000" dirty="0" smtClean="0">
                <a:solidFill>
                  <a:prstClr val="black"/>
                </a:solidFill>
                <a:latin typeface="ＭＳ Ｐゴシック" panose="020B0600070205080204" pitchFamily="50" charset="-128"/>
              </a:rPr>
              <a:t>2011</a:t>
            </a:r>
            <a:r>
              <a:rPr lang="ja-JP" altLang="en-US" sz="4000" dirty="0" smtClean="0">
                <a:solidFill>
                  <a:prstClr val="black"/>
                </a:solidFill>
                <a:latin typeface="ＭＳ Ｐゴシック" panose="020B0600070205080204" pitchFamily="50" charset="-128"/>
              </a:rPr>
              <a:t>年　 </a:t>
            </a:r>
            <a:r>
              <a:rPr lang="ja-JP" altLang="en-US" sz="3200" b="1" u="sng" dirty="0" smtClean="0">
                <a:solidFill>
                  <a:srgbClr val="FF0000"/>
                </a:solidFill>
                <a:latin typeface="ＭＳ Ｐゴシック" panose="020B0600070205080204" pitchFamily="50" charset="-128"/>
              </a:rPr>
              <a:t>ブランディング戦略</a:t>
            </a:r>
            <a:r>
              <a:rPr lang="ja-JP" altLang="en-US" sz="3200" dirty="0" smtClean="0">
                <a:solidFill>
                  <a:prstClr val="black"/>
                </a:solidFill>
                <a:latin typeface="ＭＳ Ｐゴシック" panose="020B0600070205080204" pitchFamily="50" charset="-128"/>
              </a:rPr>
              <a:t>（</a:t>
            </a:r>
            <a:r>
              <a:rPr lang="ja-JP" altLang="en-US" sz="2400" dirty="0" smtClean="0">
                <a:solidFill>
                  <a:prstClr val="black"/>
                </a:solidFill>
                <a:latin typeface="ＭＳ Ｐゴシック" panose="020B0600070205080204" pitchFamily="50" charset="-128"/>
              </a:rPr>
              <a:t>陰徳の美からイメージ向上へ）</a:t>
            </a:r>
            <a:endParaRPr lang="ja-JP" altLang="en-US" sz="2400" dirty="0">
              <a:solidFill>
                <a:prstClr val="black"/>
              </a:solidFill>
              <a:latin typeface="ＭＳ Ｐゴシック" panose="020B0600070205080204" pitchFamily="50" charset="-128"/>
            </a:endParaRPr>
          </a:p>
        </p:txBody>
      </p:sp>
      <p:sp>
        <p:nvSpPr>
          <p:cNvPr id="10" name="正方形/長方形 9"/>
          <p:cNvSpPr/>
          <p:nvPr/>
        </p:nvSpPr>
        <p:spPr>
          <a:xfrm>
            <a:off x="1580374" y="5039799"/>
            <a:ext cx="10061867" cy="1323439"/>
          </a:xfrm>
          <a:prstGeom prst="rect">
            <a:avLst/>
          </a:prstGeom>
        </p:spPr>
        <p:txBody>
          <a:bodyPr wrap="square">
            <a:spAutoFit/>
          </a:bodyPr>
          <a:lstStyle/>
          <a:p>
            <a:r>
              <a:rPr lang="en-US" altLang="ja-JP" sz="4000" dirty="0" smtClean="0">
                <a:solidFill>
                  <a:prstClr val="black"/>
                </a:solidFill>
                <a:latin typeface="+mn-ea"/>
              </a:rPr>
              <a:t>2014</a:t>
            </a:r>
            <a:r>
              <a:rPr lang="ja-JP" altLang="en-US" sz="4000" dirty="0" smtClean="0">
                <a:solidFill>
                  <a:prstClr val="black"/>
                </a:solidFill>
                <a:latin typeface="+mn-ea"/>
              </a:rPr>
              <a:t>年　 </a:t>
            </a:r>
            <a:r>
              <a:rPr lang="ja-JP" altLang="en-US" sz="3200" u="sng" dirty="0" smtClean="0">
                <a:solidFill>
                  <a:srgbClr val="0000FF"/>
                </a:solidFill>
                <a:latin typeface="+mn-ea"/>
              </a:rPr>
              <a:t>国際協議会</a:t>
            </a:r>
            <a:r>
              <a:rPr lang="ja-JP" altLang="en-US" sz="3200" u="sng" dirty="0" smtClean="0">
                <a:solidFill>
                  <a:srgbClr val="008000"/>
                </a:solidFill>
                <a:latin typeface="+mn-ea"/>
              </a:rPr>
              <a:t>の入場掲示テーマが変更</a:t>
            </a:r>
            <a:endParaRPr lang="en-US" altLang="ja-JP" sz="3200" u="sng" dirty="0" smtClean="0">
              <a:solidFill>
                <a:srgbClr val="008000"/>
              </a:solidFill>
              <a:latin typeface="+mn-ea"/>
            </a:endParaRPr>
          </a:p>
          <a:p>
            <a:r>
              <a:rPr lang="ja-JP" altLang="en-US" sz="4000" dirty="0">
                <a:solidFill>
                  <a:prstClr val="black"/>
                </a:solidFill>
              </a:rPr>
              <a:t>　</a:t>
            </a:r>
            <a:r>
              <a:rPr lang="ja-JP" altLang="en-US" sz="4000" dirty="0" smtClean="0">
                <a:solidFill>
                  <a:prstClr val="black"/>
                </a:solidFill>
              </a:rPr>
              <a:t>　　　　</a:t>
            </a:r>
            <a:r>
              <a:rPr lang="ja-JP" altLang="en-US" sz="4000" b="1" dirty="0" smtClean="0">
                <a:solidFill>
                  <a:srgbClr val="FF0000"/>
                </a:solidFill>
              </a:rPr>
              <a:t>“</a:t>
            </a:r>
            <a:r>
              <a:rPr lang="en-US" altLang="ja-JP" sz="3600" b="1" dirty="0" smtClean="0">
                <a:solidFill>
                  <a:srgbClr val="FF0000"/>
                </a:solidFill>
              </a:rPr>
              <a:t>Join </a:t>
            </a:r>
            <a:r>
              <a:rPr lang="en-US" altLang="ja-JP" sz="3600" b="1" dirty="0" err="1" smtClean="0">
                <a:solidFill>
                  <a:srgbClr val="FF0000"/>
                </a:solidFill>
              </a:rPr>
              <a:t>Leaders,Exchange</a:t>
            </a:r>
            <a:r>
              <a:rPr lang="en-US" altLang="ja-JP" sz="3600" b="1" dirty="0" smtClean="0">
                <a:solidFill>
                  <a:srgbClr val="FF0000"/>
                </a:solidFill>
              </a:rPr>
              <a:t> Ideas, </a:t>
            </a:r>
            <a:r>
              <a:rPr lang="en-US" altLang="ja-JP" sz="3600" b="1" dirty="0" err="1" smtClean="0">
                <a:solidFill>
                  <a:srgbClr val="FF0000"/>
                </a:solidFill>
              </a:rPr>
              <a:t>TakeAction</a:t>
            </a:r>
            <a:r>
              <a:rPr lang="ja-JP" altLang="en-US" sz="3600" b="1" dirty="0" smtClean="0">
                <a:solidFill>
                  <a:srgbClr val="FF0000"/>
                </a:solidFill>
              </a:rPr>
              <a:t>”</a:t>
            </a:r>
            <a:r>
              <a:rPr lang="en-US" altLang="ja-JP" sz="3600" b="1" dirty="0" smtClean="0">
                <a:solidFill>
                  <a:srgbClr val="FF0000"/>
                </a:solidFill>
              </a:rPr>
              <a:t> </a:t>
            </a:r>
          </a:p>
        </p:txBody>
      </p:sp>
      <p:sp>
        <p:nvSpPr>
          <p:cNvPr id="11" name="正方形/長方形 10"/>
          <p:cNvSpPr/>
          <p:nvPr/>
        </p:nvSpPr>
        <p:spPr>
          <a:xfrm>
            <a:off x="1587972" y="906638"/>
            <a:ext cx="9269949" cy="707886"/>
          </a:xfrm>
          <a:prstGeom prst="rect">
            <a:avLst/>
          </a:prstGeom>
        </p:spPr>
        <p:txBody>
          <a:bodyPr wrap="square">
            <a:spAutoFit/>
          </a:bodyPr>
          <a:lstStyle/>
          <a:p>
            <a:r>
              <a:rPr lang="en-US" altLang="ja-JP" sz="4000" dirty="0" smtClean="0">
                <a:solidFill>
                  <a:srgbClr val="008000"/>
                </a:solidFill>
                <a:latin typeface="+mn-ea"/>
              </a:rPr>
              <a:t>2001</a:t>
            </a:r>
            <a:r>
              <a:rPr lang="ja-JP" altLang="en-US" sz="4000" dirty="0" smtClean="0">
                <a:solidFill>
                  <a:srgbClr val="008000"/>
                </a:solidFill>
                <a:latin typeface="+mn-ea"/>
              </a:rPr>
              <a:t>年　 規定審議会で </a:t>
            </a:r>
            <a:r>
              <a:rPr lang="en-US" altLang="ja-JP" sz="4000" b="1" dirty="0" smtClean="0">
                <a:solidFill>
                  <a:srgbClr val="0000FF"/>
                </a:solidFill>
                <a:latin typeface="+mn-ea"/>
              </a:rPr>
              <a:t>E-club </a:t>
            </a:r>
            <a:r>
              <a:rPr lang="ja-JP" altLang="en-US" sz="3200" dirty="0" smtClean="0">
                <a:solidFill>
                  <a:srgbClr val="008000"/>
                </a:solidFill>
                <a:latin typeface="+mn-ea"/>
              </a:rPr>
              <a:t>を承認</a:t>
            </a:r>
            <a:endParaRPr lang="en-US" altLang="ja-JP" sz="3200" dirty="0" smtClean="0">
              <a:solidFill>
                <a:srgbClr val="008000"/>
              </a:solidFill>
              <a:latin typeface="+mn-ea"/>
            </a:endParaRPr>
          </a:p>
        </p:txBody>
      </p:sp>
    </p:spTree>
    <p:extLst>
      <p:ext uri="{BB962C8B-B14F-4D97-AF65-F5344CB8AC3E}">
        <p14:creationId xmlns:p14="http://schemas.microsoft.com/office/powerpoint/2010/main" val="1889197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arn(inVertical)">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7" grpId="0"/>
      <p:bldP spid="9" grpId="0"/>
      <p:bldP spid="10"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695183" y="214255"/>
            <a:ext cx="6223348" cy="827652"/>
          </a:xfrm>
        </p:spPr>
        <p:txBody>
          <a:bodyPr>
            <a:noAutofit/>
          </a:bodyPr>
          <a:lstStyle/>
          <a:p>
            <a:r>
              <a:rPr kumimoji="1" lang="ja-JP" altLang="en-US" sz="5400" dirty="0" smtClean="0"/>
              <a:t>　戦略計画って何？</a:t>
            </a:r>
            <a:endParaRPr kumimoji="1" lang="ja-JP" altLang="en-US" sz="5400" dirty="0"/>
          </a:p>
        </p:txBody>
      </p:sp>
      <p:sp>
        <p:nvSpPr>
          <p:cNvPr id="3" name="コンテンツ プレースホルダー 2"/>
          <p:cNvSpPr>
            <a:spLocks noGrp="1"/>
          </p:cNvSpPr>
          <p:nvPr>
            <p:ph idx="1"/>
          </p:nvPr>
        </p:nvSpPr>
        <p:spPr>
          <a:xfrm>
            <a:off x="648469" y="1190957"/>
            <a:ext cx="11173167" cy="3205680"/>
          </a:xfrm>
        </p:spPr>
        <p:txBody>
          <a:bodyPr>
            <a:noAutofit/>
          </a:bodyPr>
          <a:lstStyle/>
          <a:p>
            <a:pPr marL="0" indent="0">
              <a:buNone/>
            </a:pPr>
            <a:r>
              <a:rPr lang="ja-JP" altLang="en-US" sz="4800" dirty="0" smtClean="0">
                <a:solidFill>
                  <a:srgbClr val="FF0000"/>
                </a:solidFill>
              </a:rPr>
              <a:t>　　　“</a:t>
            </a:r>
            <a:r>
              <a:rPr lang="en-US" altLang="ja-JP" sz="4800" dirty="0" smtClean="0">
                <a:solidFill>
                  <a:srgbClr val="FF0000"/>
                </a:solidFill>
              </a:rPr>
              <a:t>Strategic-Plan</a:t>
            </a:r>
            <a:r>
              <a:rPr lang="ja-JP" altLang="en-US" sz="4800" dirty="0" smtClean="0">
                <a:solidFill>
                  <a:srgbClr val="FF0000"/>
                </a:solidFill>
              </a:rPr>
              <a:t>”</a:t>
            </a:r>
            <a:r>
              <a:rPr lang="ja-JP" altLang="en-US" sz="2400" dirty="0" smtClean="0">
                <a:solidFill>
                  <a:srgbClr val="FF0000"/>
                </a:solidFill>
              </a:rPr>
              <a:t>（ストレティジックープラン）とは？？？</a:t>
            </a:r>
            <a:endParaRPr lang="en-US" altLang="ja-JP" dirty="0" smtClean="0"/>
          </a:p>
          <a:p>
            <a:pPr marL="0" indent="0">
              <a:buNone/>
            </a:pPr>
            <a:r>
              <a:rPr lang="en-US" altLang="ja-JP" sz="2000" b="1" dirty="0" smtClean="0"/>
              <a:t>1998</a:t>
            </a:r>
            <a:r>
              <a:rPr lang="ja-JP" altLang="en-US" sz="2000" b="1" dirty="0" smtClean="0"/>
              <a:t>年をピークに会員が減少し、危機感を持ったＲＩは</a:t>
            </a:r>
            <a:r>
              <a:rPr lang="en-US" altLang="ja-JP" sz="2000" b="1" dirty="0" smtClean="0"/>
              <a:t>2000</a:t>
            </a:r>
            <a:r>
              <a:rPr lang="ja-JP" altLang="en-US" sz="2000" b="1" dirty="0" smtClean="0"/>
              <a:t>年、第２世紀を迎え組織の見直しを行います。</a:t>
            </a:r>
            <a:endParaRPr lang="en-US" altLang="ja-JP" sz="2000" b="1" dirty="0" smtClean="0"/>
          </a:p>
          <a:p>
            <a:pPr marL="0" indent="0">
              <a:buNone/>
            </a:pPr>
            <a:r>
              <a:rPr lang="en-US" altLang="ja-JP" b="1" dirty="0" smtClean="0">
                <a:solidFill>
                  <a:srgbClr val="FF0000"/>
                </a:solidFill>
              </a:rPr>
              <a:t>2004</a:t>
            </a:r>
            <a:r>
              <a:rPr lang="ja-JP" altLang="en-US" b="1" dirty="0" smtClean="0">
                <a:solidFill>
                  <a:srgbClr val="FF0000"/>
                </a:solidFill>
              </a:rPr>
              <a:t>年</a:t>
            </a:r>
            <a:r>
              <a:rPr lang="en-US" altLang="ja-JP" b="1" dirty="0" smtClean="0">
                <a:solidFill>
                  <a:srgbClr val="FF0000"/>
                </a:solidFill>
              </a:rPr>
              <a:t>6</a:t>
            </a:r>
            <a:r>
              <a:rPr lang="ja-JP" altLang="en-US" b="1" dirty="0" smtClean="0">
                <a:solidFill>
                  <a:srgbClr val="FF0000"/>
                </a:solidFill>
              </a:rPr>
              <a:t>月</a:t>
            </a:r>
            <a:r>
              <a:rPr lang="ja-JP" altLang="en-US" b="1" dirty="0" smtClean="0"/>
              <a:t>規定審議会で承認。　</a:t>
            </a:r>
            <a:r>
              <a:rPr lang="ja-JP" altLang="en-US" sz="1800" b="1" dirty="0" smtClean="0"/>
              <a:t>長期計画</a:t>
            </a:r>
            <a:r>
              <a:rPr lang="ja-JP" altLang="en-US" sz="1800" b="1" dirty="0" smtClean="0">
                <a:solidFill>
                  <a:srgbClr val="FF0000"/>
                </a:solidFill>
              </a:rPr>
              <a:t>  </a:t>
            </a:r>
            <a:r>
              <a:rPr lang="en-US" altLang="ja-JP" sz="3200" b="1" dirty="0" smtClean="0">
                <a:solidFill>
                  <a:srgbClr val="FF0000"/>
                </a:solidFill>
              </a:rPr>
              <a:t>Long Ranged Planning</a:t>
            </a:r>
            <a:r>
              <a:rPr lang="ja-JP" altLang="en-US" sz="3200" b="1" dirty="0">
                <a:solidFill>
                  <a:srgbClr val="FF0000"/>
                </a:solidFill>
              </a:rPr>
              <a:t> </a:t>
            </a:r>
            <a:r>
              <a:rPr lang="ja-JP" altLang="en-US" sz="1800" b="1" dirty="0" smtClean="0"/>
              <a:t>から変更</a:t>
            </a:r>
            <a:r>
              <a:rPr lang="ja-JP" altLang="en-US" sz="3200" b="1" dirty="0" smtClean="0"/>
              <a:t> </a:t>
            </a:r>
            <a:endParaRPr lang="en-US" altLang="ja-JP" sz="1800" b="1" dirty="0" smtClean="0"/>
          </a:p>
          <a:p>
            <a:pPr marL="0" indent="0">
              <a:buNone/>
            </a:pPr>
            <a:r>
              <a:rPr lang="en-US" altLang="ja-JP" b="1" dirty="0" smtClean="0">
                <a:solidFill>
                  <a:srgbClr val="FF0000"/>
                </a:solidFill>
              </a:rPr>
              <a:t>2007</a:t>
            </a:r>
            <a:r>
              <a:rPr lang="ja-JP" altLang="en-US" b="1" dirty="0" smtClean="0">
                <a:solidFill>
                  <a:srgbClr val="FF0000"/>
                </a:solidFill>
              </a:rPr>
              <a:t>年</a:t>
            </a:r>
            <a:r>
              <a:rPr lang="en-US" altLang="ja-JP" b="1" dirty="0" smtClean="0">
                <a:solidFill>
                  <a:srgbClr val="FF0000"/>
                </a:solidFill>
              </a:rPr>
              <a:t>6</a:t>
            </a:r>
            <a:r>
              <a:rPr lang="ja-JP" altLang="en-US" b="1" dirty="0" smtClean="0">
                <a:solidFill>
                  <a:srgbClr val="FF0000"/>
                </a:solidFill>
              </a:rPr>
              <a:t>月</a:t>
            </a:r>
            <a:r>
              <a:rPr lang="ja-JP" altLang="en-US" b="1" dirty="0" smtClean="0"/>
              <a:t>理事会で、使命、ビジョン、モットー、中核的価値観を承認</a:t>
            </a:r>
            <a:endParaRPr lang="en-US" altLang="ja-JP" dirty="0" smtClean="0"/>
          </a:p>
          <a:p>
            <a:pPr marL="0" indent="0">
              <a:buNone/>
            </a:pPr>
            <a:r>
              <a:rPr lang="ja-JP" altLang="en-US" dirty="0" smtClean="0"/>
              <a:t>以前の</a:t>
            </a:r>
            <a:r>
              <a:rPr lang="ja-JP" altLang="en-US" b="1" dirty="0" smtClean="0">
                <a:solidFill>
                  <a:srgbClr val="FF0000"/>
                </a:solidFill>
              </a:rPr>
              <a:t>長・中期計画 </a:t>
            </a:r>
            <a:r>
              <a:rPr lang="ja-JP" altLang="en-US" dirty="0" smtClean="0"/>
              <a:t>と呼ばれてたものから、</a:t>
            </a:r>
            <a:r>
              <a:rPr lang="en-US" altLang="ja-JP" dirty="0" smtClean="0"/>
              <a:t>3</a:t>
            </a:r>
            <a:r>
              <a:rPr lang="ja-JP" altLang="en-US" dirty="0" err="1" smtClean="0"/>
              <a:t>つの優</a:t>
            </a:r>
            <a:r>
              <a:rPr lang="ja-JP" altLang="en-US" dirty="0" smtClean="0"/>
              <a:t>先項目と</a:t>
            </a:r>
            <a:r>
              <a:rPr lang="en-US" altLang="ja-JP" dirty="0" smtClean="0"/>
              <a:t>16</a:t>
            </a:r>
            <a:r>
              <a:rPr lang="ja-JP" altLang="en-US" dirty="0" smtClean="0"/>
              <a:t>の目標が</a:t>
            </a:r>
            <a:endParaRPr lang="en-US" altLang="ja-JP" dirty="0" smtClean="0"/>
          </a:p>
          <a:p>
            <a:pPr marL="0" indent="0">
              <a:buNone/>
            </a:pPr>
            <a:r>
              <a:rPr lang="ja-JP" altLang="en-US" dirty="0" smtClean="0"/>
              <a:t>示され、</a:t>
            </a:r>
            <a:r>
              <a:rPr lang="en-US" altLang="ja-JP" dirty="0" smtClean="0"/>
              <a:t>2010</a:t>
            </a:r>
            <a:r>
              <a:rPr lang="ja-JP" altLang="en-US" dirty="0" smtClean="0"/>
              <a:t>年</a:t>
            </a:r>
            <a:r>
              <a:rPr lang="en-US" altLang="ja-JP" dirty="0" smtClean="0"/>
              <a:t>7</a:t>
            </a:r>
            <a:r>
              <a:rPr lang="ja-JP" altLang="en-US" dirty="0" smtClean="0"/>
              <a:t>月には</a:t>
            </a:r>
            <a:r>
              <a:rPr lang="en-US" altLang="ja-JP" dirty="0" smtClean="0"/>
              <a:t>2013</a:t>
            </a:r>
            <a:r>
              <a:rPr lang="ja-JP" altLang="en-US" dirty="0" smtClean="0"/>
              <a:t>年までの第</a:t>
            </a:r>
            <a:r>
              <a:rPr lang="en-US" altLang="ja-JP" dirty="0" smtClean="0"/>
              <a:t>2</a:t>
            </a:r>
            <a:r>
              <a:rPr lang="ja-JP" altLang="en-US" dirty="0" smtClean="0"/>
              <a:t>次戦略計画がスタートしました。</a:t>
            </a:r>
            <a:endParaRPr lang="en-US" altLang="ja-JP" dirty="0" smtClean="0"/>
          </a:p>
          <a:p>
            <a:pPr marL="0" indent="0">
              <a:buNone/>
            </a:pPr>
            <a:r>
              <a:rPr lang="ja-JP" altLang="en-US" dirty="0" smtClean="0"/>
              <a:t>　</a:t>
            </a:r>
            <a:endParaRPr lang="en-US" altLang="ja-JP" dirty="0" smtClean="0"/>
          </a:p>
          <a:p>
            <a:pPr marL="0" indent="0">
              <a:buNone/>
            </a:pPr>
            <a:endParaRPr lang="ja-JP" altLang="en-US" dirty="0" smtClean="0"/>
          </a:p>
          <a:p>
            <a:pPr marL="0" indent="0">
              <a:buNone/>
            </a:pPr>
            <a:endParaRPr lang="en-US" altLang="ja-JP" sz="3600" dirty="0" smtClean="0">
              <a:solidFill>
                <a:srgbClr val="FF0000"/>
              </a:solidFill>
            </a:endParaRPr>
          </a:p>
          <a:p>
            <a:pPr marL="0" indent="0">
              <a:buNone/>
            </a:pPr>
            <a:r>
              <a:rPr lang="ja-JP" altLang="en-US" sz="2600" dirty="0" smtClean="0">
                <a:solidFill>
                  <a:srgbClr val="0000FF"/>
                </a:solidFill>
              </a:rPr>
              <a:t>　　　　　　　　　</a:t>
            </a:r>
            <a:endParaRPr lang="en-US" altLang="ja-JP" sz="2600" dirty="0" smtClean="0">
              <a:solidFill>
                <a:srgbClr val="0000FF"/>
              </a:solidFill>
            </a:endParaRPr>
          </a:p>
          <a:p>
            <a:pPr marL="0" indent="0">
              <a:buNone/>
            </a:pPr>
            <a:endParaRPr kumimoji="1" lang="en-US" altLang="ja-JP" dirty="0" smtClean="0"/>
          </a:p>
        </p:txBody>
      </p:sp>
      <p:sp>
        <p:nvSpPr>
          <p:cNvPr id="5" name="テキスト ボックス 4"/>
          <p:cNvSpPr txBox="1"/>
          <p:nvPr/>
        </p:nvSpPr>
        <p:spPr>
          <a:xfrm>
            <a:off x="648469" y="4959512"/>
            <a:ext cx="10938106" cy="1323439"/>
          </a:xfrm>
          <a:prstGeom prst="rect">
            <a:avLst/>
          </a:prstGeom>
          <a:noFill/>
        </p:spPr>
        <p:txBody>
          <a:bodyPr wrap="square" rtlCol="0">
            <a:spAutoFit/>
          </a:bodyPr>
          <a:lstStyle/>
          <a:p>
            <a:r>
              <a:rPr lang="ja-JP" altLang="en-US" sz="2800" b="1" dirty="0"/>
              <a:t>地区やクラブが</a:t>
            </a:r>
            <a:r>
              <a:rPr lang="en-US" altLang="ja-JP" sz="2800" b="1" dirty="0">
                <a:solidFill>
                  <a:srgbClr val="FF0000"/>
                </a:solidFill>
              </a:rPr>
              <a:t>3</a:t>
            </a:r>
            <a:r>
              <a:rPr lang="ja-JP" altLang="en-US" sz="2800" b="1" dirty="0">
                <a:solidFill>
                  <a:srgbClr val="FF0000"/>
                </a:solidFill>
              </a:rPr>
              <a:t>年～</a:t>
            </a:r>
            <a:r>
              <a:rPr lang="en-US" altLang="ja-JP" sz="2800" b="1" dirty="0">
                <a:solidFill>
                  <a:srgbClr val="FF0000"/>
                </a:solidFill>
              </a:rPr>
              <a:t>5</a:t>
            </a:r>
            <a:r>
              <a:rPr lang="ja-JP" altLang="en-US" sz="2800" b="1" dirty="0">
                <a:solidFill>
                  <a:srgbClr val="FF0000"/>
                </a:solidFill>
              </a:rPr>
              <a:t>年の間に</a:t>
            </a:r>
            <a:r>
              <a:rPr lang="ja-JP" altLang="en-US" sz="2800" b="1" dirty="0" smtClean="0">
                <a:solidFill>
                  <a:srgbClr val="FF0000"/>
                </a:solidFill>
              </a:rPr>
              <a:t>「こう</a:t>
            </a:r>
            <a:r>
              <a:rPr lang="ja-JP" altLang="en-US" sz="2800" b="1" dirty="0">
                <a:solidFill>
                  <a:srgbClr val="FF0000"/>
                </a:solidFill>
              </a:rPr>
              <a:t>ありたい」</a:t>
            </a:r>
            <a:r>
              <a:rPr lang="ja-JP" altLang="en-US" sz="2800" b="1" dirty="0" smtClean="0">
                <a:solidFill>
                  <a:srgbClr val="FF0000"/>
                </a:solidFill>
              </a:rPr>
              <a:t>と</a:t>
            </a:r>
            <a:r>
              <a:rPr lang="ja-JP" altLang="en-US" sz="2800" b="1" dirty="0" smtClean="0"/>
              <a:t>願う</a:t>
            </a:r>
            <a:r>
              <a:rPr lang="en-US" altLang="ja-JP" sz="2800" b="1" dirty="0" smtClean="0"/>
              <a:t> </a:t>
            </a:r>
            <a:r>
              <a:rPr lang="ja-JP" altLang="en-US" sz="2800" b="1" dirty="0" smtClean="0"/>
              <a:t>ビジョンを計画し</a:t>
            </a:r>
            <a:r>
              <a:rPr lang="ja-JP" altLang="en-US" sz="2800" b="1" dirty="0" smtClean="0">
                <a:solidFill>
                  <a:srgbClr val="FF0000"/>
                </a:solidFill>
              </a:rPr>
              <a:t>、</a:t>
            </a:r>
            <a:endParaRPr lang="en-US" altLang="ja-JP" sz="2800" b="1" dirty="0" smtClean="0">
              <a:solidFill>
                <a:srgbClr val="FF0000"/>
              </a:solidFill>
            </a:endParaRPr>
          </a:p>
          <a:p>
            <a:r>
              <a:rPr lang="ja-JP" altLang="en-US" sz="2800" b="1" dirty="0" smtClean="0"/>
              <a:t>それ</a:t>
            </a:r>
            <a:r>
              <a:rPr lang="ja-JP" altLang="en-US" sz="2800" b="1" dirty="0"/>
              <a:t>に</a:t>
            </a:r>
            <a:r>
              <a:rPr lang="ja-JP" altLang="en-US" sz="2800" b="1" dirty="0" smtClean="0"/>
              <a:t>添った目標</a:t>
            </a:r>
            <a:r>
              <a:rPr lang="ja-JP" altLang="en-US" sz="2800" b="1" dirty="0"/>
              <a:t>と</a:t>
            </a:r>
            <a:r>
              <a:rPr lang="ja-JP" altLang="en-US" sz="2800" b="1" dirty="0" smtClean="0"/>
              <a:t>行動計画を立案し</a:t>
            </a:r>
            <a:r>
              <a:rPr lang="ja-JP" altLang="en-US" sz="2800" b="1" dirty="0" smtClean="0">
                <a:solidFill>
                  <a:srgbClr val="FF0000"/>
                </a:solidFill>
              </a:rPr>
              <a:t>、</a:t>
            </a:r>
            <a:r>
              <a:rPr lang="ja-JP" altLang="en-US" sz="2800" b="1" dirty="0" smtClean="0"/>
              <a:t>新たな</a:t>
            </a:r>
            <a:r>
              <a:rPr lang="ja-JP" altLang="en-US" sz="2800" b="1" dirty="0" smtClean="0">
                <a:solidFill>
                  <a:srgbClr val="FF0000"/>
                </a:solidFill>
              </a:rPr>
              <a:t>「戦略計画」</a:t>
            </a:r>
            <a:r>
              <a:rPr lang="ja-JP" altLang="en-US" sz="2800" b="1" dirty="0" smtClean="0"/>
              <a:t>とします。</a:t>
            </a:r>
            <a:endParaRPr lang="en-US" altLang="ja-JP" sz="2800" b="1" dirty="0" smtClean="0"/>
          </a:p>
          <a:p>
            <a:r>
              <a:rPr lang="ja-JP" altLang="en-US" sz="2400" b="1" dirty="0" smtClean="0">
                <a:solidFill>
                  <a:srgbClr val="FF0000"/>
                </a:solidFill>
              </a:rPr>
              <a:t>毎年検証し、進捗を確かめ、</a:t>
            </a:r>
            <a:r>
              <a:rPr lang="ja-JP" altLang="en-US" sz="2400" b="1" dirty="0" smtClean="0"/>
              <a:t>地区やクラブの活性化に繋げる様に要請しました。</a:t>
            </a:r>
            <a:endParaRPr lang="en-US" altLang="ja-JP" sz="2400" b="1" dirty="0"/>
          </a:p>
        </p:txBody>
      </p:sp>
      <p:sp>
        <p:nvSpPr>
          <p:cNvPr id="6" name="テキスト ボックス 5"/>
          <p:cNvSpPr txBox="1"/>
          <p:nvPr/>
        </p:nvSpPr>
        <p:spPr>
          <a:xfrm rot="19827121">
            <a:off x="1072712" y="335694"/>
            <a:ext cx="1738056" cy="584775"/>
          </a:xfrm>
          <a:prstGeom prst="rect">
            <a:avLst/>
          </a:prstGeom>
          <a:noFill/>
        </p:spPr>
        <p:txBody>
          <a:bodyPr wrap="square" rtlCol="0">
            <a:spAutoFit/>
          </a:bodyPr>
          <a:lstStyle/>
          <a:p>
            <a:r>
              <a:rPr kumimoji="1" lang="ja-JP" altLang="en-US" sz="3200" dirty="0" smtClean="0"/>
              <a:t>２００７年</a:t>
            </a:r>
            <a:endParaRPr kumimoji="1" lang="ja-JP" altLang="en-US" sz="3200" dirty="0"/>
          </a:p>
        </p:txBody>
      </p:sp>
      <p:sp>
        <p:nvSpPr>
          <p:cNvPr id="7" name="下矢印 6"/>
          <p:cNvSpPr/>
          <p:nvPr/>
        </p:nvSpPr>
        <p:spPr>
          <a:xfrm>
            <a:off x="4303056" y="4440536"/>
            <a:ext cx="2373316" cy="475077"/>
          </a:xfrm>
          <a:prstGeom prst="downArrow">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solidFill>
                <a:srgbClr val="0000FF"/>
              </a:solidFill>
            </a:endParaRPr>
          </a:p>
        </p:txBody>
      </p:sp>
    </p:spTree>
    <p:extLst>
      <p:ext uri="{BB962C8B-B14F-4D97-AF65-F5344CB8AC3E}">
        <p14:creationId xmlns:p14="http://schemas.microsoft.com/office/powerpoint/2010/main" val="4023934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Vertical)">
                                      <p:cBhvr>
                                        <p:cTn id="18" dur="500"/>
                                        <p:tgtEl>
                                          <p:spTgt spid="3">
                                            <p:txEl>
                                              <p:pRg st="2" end="2"/>
                                            </p:txEl>
                                          </p:spTgt>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arn(inVertical)">
                                      <p:cBhvr>
                                        <p:cTn id="21" dur="500"/>
                                        <p:tgtEl>
                                          <p:spTgt spid="3">
                                            <p:txEl>
                                              <p:pRg st="3" end="3"/>
                                            </p:txEl>
                                          </p:spTgt>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barn(inVertical)">
                                      <p:cBhvr>
                                        <p:cTn id="24" dur="500"/>
                                        <p:tgtEl>
                                          <p:spTgt spid="3">
                                            <p:txEl>
                                              <p:pRg st="4" end="4"/>
                                            </p:txEl>
                                          </p:spTgt>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barn(inVertical)">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barn(inVertical)">
                                      <p:cBhvr>
                                        <p:cTn id="37" dur="500"/>
                                        <p:tgtEl>
                                          <p:spTgt spid="5"/>
                                        </p:tgtEl>
                                      </p:cBhvr>
                                    </p:animEffect>
                                  </p:childTnLst>
                                </p:cTn>
                              </p:par>
                            </p:childTnLst>
                          </p:cTn>
                        </p:par>
                      </p:childTnLst>
                    </p:cTn>
                  </p:par>
                  <p:par>
                    <p:cTn id="38" fill="hold">
                      <p:stCondLst>
                        <p:cond delay="indefinite"/>
                      </p:stCondLst>
                      <p:childTnLst>
                        <p:par>
                          <p:cTn id="39" fill="hold">
                            <p:stCondLst>
                              <p:cond delay="0"/>
                            </p:stCondLst>
                            <p:childTnLst>
                              <p:par>
                                <p:cTn id="40" presetID="31" presetClass="entr" presetSubtype="0"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anim calcmode="lin" valueType="num">
                                      <p:cBhvr>
                                        <p:cTn id="42" dur="1000" fill="hold"/>
                                        <p:tgtEl>
                                          <p:spTgt spid="6"/>
                                        </p:tgtEl>
                                        <p:attrNameLst>
                                          <p:attrName>ppt_w</p:attrName>
                                        </p:attrNameLst>
                                      </p:cBhvr>
                                      <p:tavLst>
                                        <p:tav tm="0">
                                          <p:val>
                                            <p:fltVal val="0"/>
                                          </p:val>
                                        </p:tav>
                                        <p:tav tm="100000">
                                          <p:val>
                                            <p:strVal val="#ppt_w"/>
                                          </p:val>
                                        </p:tav>
                                      </p:tavLst>
                                    </p:anim>
                                    <p:anim calcmode="lin" valueType="num">
                                      <p:cBhvr>
                                        <p:cTn id="43" dur="1000" fill="hold"/>
                                        <p:tgtEl>
                                          <p:spTgt spid="6"/>
                                        </p:tgtEl>
                                        <p:attrNameLst>
                                          <p:attrName>ppt_h</p:attrName>
                                        </p:attrNameLst>
                                      </p:cBhvr>
                                      <p:tavLst>
                                        <p:tav tm="0">
                                          <p:val>
                                            <p:fltVal val="0"/>
                                          </p:val>
                                        </p:tav>
                                        <p:tav tm="100000">
                                          <p:val>
                                            <p:strVal val="#ppt_h"/>
                                          </p:val>
                                        </p:tav>
                                      </p:tavLst>
                                    </p:anim>
                                    <p:anim calcmode="lin" valueType="num">
                                      <p:cBhvr>
                                        <p:cTn id="44" dur="1000" fill="hold"/>
                                        <p:tgtEl>
                                          <p:spTgt spid="6"/>
                                        </p:tgtEl>
                                        <p:attrNameLst>
                                          <p:attrName>style.rotation</p:attrName>
                                        </p:attrNameLst>
                                      </p:cBhvr>
                                      <p:tavLst>
                                        <p:tav tm="0">
                                          <p:val>
                                            <p:fltVal val="90"/>
                                          </p:val>
                                        </p:tav>
                                        <p:tav tm="100000">
                                          <p:val>
                                            <p:fltVal val="0"/>
                                          </p:val>
                                        </p:tav>
                                      </p:tavLst>
                                    </p:anim>
                                    <p:animEffect transition="in" filter="fade">
                                      <p:cBhvr>
                                        <p:cTn id="4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5" grpId="0"/>
      <p:bldP spid="6" grpId="0"/>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38434" y="361581"/>
            <a:ext cx="9031258" cy="1141786"/>
          </a:xfrm>
        </p:spPr>
        <p:txBody>
          <a:bodyPr>
            <a:noAutofit/>
          </a:bodyPr>
          <a:lstStyle/>
          <a:p>
            <a:pPr algn="ctr"/>
            <a:r>
              <a:rPr kumimoji="1" lang="ja-JP" altLang="en-US" sz="5400" dirty="0" smtClean="0"/>
              <a:t>中核的価値観って何？２００７</a:t>
            </a:r>
            <a:endParaRPr kumimoji="1" lang="ja-JP" altLang="en-US" sz="5400" dirty="0"/>
          </a:p>
        </p:txBody>
      </p:sp>
      <p:sp>
        <p:nvSpPr>
          <p:cNvPr id="3" name="コンテンツ プレースホルダー 2"/>
          <p:cNvSpPr>
            <a:spLocks noGrp="1"/>
          </p:cNvSpPr>
          <p:nvPr>
            <p:ph idx="1"/>
          </p:nvPr>
        </p:nvSpPr>
        <p:spPr>
          <a:xfrm>
            <a:off x="419709" y="1442774"/>
            <a:ext cx="11309295" cy="1024391"/>
          </a:xfrm>
        </p:spPr>
        <p:txBody>
          <a:bodyPr>
            <a:noAutofit/>
          </a:bodyPr>
          <a:lstStyle/>
          <a:p>
            <a:pPr marL="0" indent="0">
              <a:buNone/>
            </a:pPr>
            <a:r>
              <a:rPr lang="en-US" altLang="ja-JP" dirty="0" smtClean="0">
                <a:solidFill>
                  <a:srgbClr val="FF0000"/>
                </a:solidFill>
              </a:rPr>
              <a:t>2007</a:t>
            </a:r>
            <a:r>
              <a:rPr lang="ja-JP" altLang="en-US" dirty="0" smtClean="0">
                <a:solidFill>
                  <a:srgbClr val="FF0000"/>
                </a:solidFill>
              </a:rPr>
              <a:t>～</a:t>
            </a:r>
            <a:r>
              <a:rPr lang="en-US" altLang="ja-JP" dirty="0" smtClean="0">
                <a:solidFill>
                  <a:srgbClr val="FF0000"/>
                </a:solidFill>
              </a:rPr>
              <a:t>2010</a:t>
            </a:r>
            <a:r>
              <a:rPr lang="ja-JP" altLang="en-US" dirty="0" smtClean="0">
                <a:solidFill>
                  <a:srgbClr val="FF0000"/>
                </a:solidFill>
              </a:rPr>
              <a:t>年度の戦略計画（長期計画）では下記の</a:t>
            </a:r>
            <a:r>
              <a:rPr lang="en-US" altLang="ja-JP" dirty="0" smtClean="0">
                <a:solidFill>
                  <a:srgbClr val="FF0000"/>
                </a:solidFill>
              </a:rPr>
              <a:t>7</a:t>
            </a:r>
            <a:r>
              <a:rPr lang="ja-JP" altLang="en-US" dirty="0" smtClean="0">
                <a:solidFill>
                  <a:srgbClr val="FF0000"/>
                </a:solidFill>
              </a:rPr>
              <a:t>項目</a:t>
            </a:r>
            <a:r>
              <a:rPr lang="ja-JP" altLang="en-US" dirty="0" smtClean="0"/>
              <a:t>について</a:t>
            </a:r>
            <a:endParaRPr lang="en-US" altLang="ja-JP" dirty="0" smtClean="0"/>
          </a:p>
          <a:p>
            <a:pPr marL="0" indent="0">
              <a:buNone/>
            </a:pPr>
            <a:r>
              <a:rPr lang="ja-JP" altLang="en-US" b="1" u="sng" dirty="0" smtClean="0"/>
              <a:t>特に</a:t>
            </a:r>
            <a:r>
              <a:rPr lang="ja-JP" altLang="en-US" b="1" u="sng" dirty="0" smtClean="0">
                <a:solidFill>
                  <a:srgbClr val="FF0000"/>
                </a:solidFill>
              </a:rPr>
              <a:t>重要</a:t>
            </a:r>
            <a:r>
              <a:rPr lang="ja-JP" altLang="en-US" b="1" dirty="0" smtClean="0">
                <a:solidFill>
                  <a:srgbClr val="FF0000"/>
                </a:solidFill>
              </a:rPr>
              <a:t>と考えていました。</a:t>
            </a:r>
            <a:r>
              <a:rPr lang="en-US" altLang="ja-JP" dirty="0" smtClean="0"/>
              <a:t>(</a:t>
            </a:r>
            <a:r>
              <a:rPr lang="ja-JP" altLang="en-US" dirty="0" smtClean="0"/>
              <a:t>初期の</a:t>
            </a:r>
            <a:r>
              <a:rPr lang="ja-JP" altLang="en-US" dirty="0"/>
              <a:t>中核的</a:t>
            </a:r>
            <a:r>
              <a:rPr lang="ja-JP" altLang="en-US" dirty="0" smtClean="0"/>
              <a:t>価値観の優先項目</a:t>
            </a:r>
            <a:r>
              <a:rPr lang="en-US" altLang="ja-JP" dirty="0" smtClean="0"/>
              <a:t>)</a:t>
            </a:r>
          </a:p>
          <a:p>
            <a:pPr marL="0" indent="0">
              <a:buNone/>
            </a:pPr>
            <a:endParaRPr lang="en-US" altLang="ja-JP" dirty="0" smtClean="0"/>
          </a:p>
          <a:p>
            <a:pPr marL="0" indent="0">
              <a:buNone/>
            </a:pPr>
            <a:endParaRPr lang="ja-JP" altLang="en-US" dirty="0" smtClean="0"/>
          </a:p>
          <a:p>
            <a:pPr marL="0" indent="0">
              <a:buNone/>
            </a:pPr>
            <a:endParaRPr lang="en-US" altLang="ja-JP" sz="3600" dirty="0" smtClean="0">
              <a:solidFill>
                <a:srgbClr val="FF0000"/>
              </a:solidFill>
            </a:endParaRPr>
          </a:p>
          <a:p>
            <a:pPr marL="0" indent="0">
              <a:buNone/>
            </a:pPr>
            <a:r>
              <a:rPr lang="ja-JP" altLang="en-US" sz="2600" dirty="0" smtClean="0">
                <a:solidFill>
                  <a:srgbClr val="0000FF"/>
                </a:solidFill>
              </a:rPr>
              <a:t>　　　　　　　　　</a:t>
            </a:r>
            <a:endParaRPr lang="en-US" altLang="ja-JP" sz="2600" dirty="0" smtClean="0">
              <a:solidFill>
                <a:srgbClr val="0000FF"/>
              </a:solidFill>
            </a:endParaRPr>
          </a:p>
          <a:p>
            <a:pPr marL="0" indent="0">
              <a:buNone/>
            </a:pPr>
            <a:endParaRPr kumimoji="1" lang="en-US" altLang="ja-JP" dirty="0" smtClean="0"/>
          </a:p>
        </p:txBody>
      </p:sp>
      <p:sp>
        <p:nvSpPr>
          <p:cNvPr id="5" name="テキスト ボックス 4"/>
          <p:cNvSpPr txBox="1"/>
          <p:nvPr/>
        </p:nvSpPr>
        <p:spPr>
          <a:xfrm>
            <a:off x="826988" y="2954221"/>
            <a:ext cx="9921922" cy="584775"/>
          </a:xfrm>
          <a:prstGeom prst="rect">
            <a:avLst/>
          </a:prstGeom>
          <a:noFill/>
        </p:spPr>
        <p:txBody>
          <a:bodyPr wrap="square" rtlCol="0">
            <a:spAutoFit/>
          </a:bodyPr>
          <a:lstStyle/>
          <a:p>
            <a:r>
              <a:rPr lang="en-US" altLang="ja-JP" sz="3200" b="1" dirty="0" smtClean="0"/>
              <a:t>2.</a:t>
            </a:r>
            <a:r>
              <a:rPr lang="ja-JP" altLang="en-US" sz="3200" b="1" dirty="0" smtClean="0"/>
              <a:t>　ロータリーに対する内外の認識と公共イメージの</a:t>
            </a:r>
            <a:r>
              <a:rPr lang="en-US" altLang="ja-JP" sz="3200" b="1" dirty="0" smtClean="0"/>
              <a:t>UP</a:t>
            </a:r>
          </a:p>
        </p:txBody>
      </p:sp>
      <p:sp>
        <p:nvSpPr>
          <p:cNvPr id="6" name="テキスト ボックス 5"/>
          <p:cNvSpPr txBox="1"/>
          <p:nvPr/>
        </p:nvSpPr>
        <p:spPr>
          <a:xfrm>
            <a:off x="850489" y="3606940"/>
            <a:ext cx="9921922" cy="584775"/>
          </a:xfrm>
          <a:prstGeom prst="rect">
            <a:avLst/>
          </a:prstGeom>
          <a:noFill/>
        </p:spPr>
        <p:txBody>
          <a:bodyPr wrap="square" rtlCol="0">
            <a:spAutoFit/>
          </a:bodyPr>
          <a:lstStyle/>
          <a:p>
            <a:r>
              <a:rPr lang="en-US" altLang="ja-JP" sz="3200" b="1" dirty="0" smtClean="0"/>
              <a:t>3.</a:t>
            </a:r>
            <a:r>
              <a:rPr lang="en-US" altLang="ja-JP" sz="3200" b="1" dirty="0"/>
              <a:t> </a:t>
            </a:r>
            <a:r>
              <a:rPr lang="en-US" altLang="ja-JP" sz="3200" b="1" dirty="0" smtClean="0"/>
              <a:t>  </a:t>
            </a:r>
            <a:r>
              <a:rPr lang="ja-JP" altLang="en-US" sz="3200" b="1" dirty="0" smtClean="0"/>
              <a:t>他者に奉仕するというロータリー理念の増大</a:t>
            </a:r>
            <a:endParaRPr lang="en-US" altLang="ja-JP" sz="3200" b="1" dirty="0" smtClean="0"/>
          </a:p>
        </p:txBody>
      </p:sp>
      <p:sp>
        <p:nvSpPr>
          <p:cNvPr id="7" name="テキスト ボックス 6"/>
          <p:cNvSpPr txBox="1"/>
          <p:nvPr/>
        </p:nvSpPr>
        <p:spPr>
          <a:xfrm>
            <a:off x="850489" y="4776490"/>
            <a:ext cx="9921922" cy="584775"/>
          </a:xfrm>
          <a:prstGeom prst="rect">
            <a:avLst/>
          </a:prstGeom>
          <a:noFill/>
        </p:spPr>
        <p:txBody>
          <a:bodyPr wrap="square" rtlCol="0">
            <a:spAutoFit/>
          </a:bodyPr>
          <a:lstStyle/>
          <a:p>
            <a:r>
              <a:rPr lang="en-US" altLang="ja-JP" sz="3200" b="1" dirty="0" smtClean="0"/>
              <a:t>5.</a:t>
            </a:r>
            <a:r>
              <a:rPr lang="ja-JP" altLang="en-US" sz="3200" b="1" dirty="0" smtClean="0"/>
              <a:t>　</a:t>
            </a:r>
            <a:r>
              <a:rPr lang="en-US" altLang="ja-JP" sz="3200" b="1" dirty="0" smtClean="0"/>
              <a:t> </a:t>
            </a:r>
            <a:r>
              <a:rPr lang="ja-JP" altLang="en-US" sz="3200" b="1" dirty="0" smtClean="0"/>
              <a:t>ロータリー独自の職業奉仕への取り組みを強化</a:t>
            </a:r>
            <a:endParaRPr lang="en-US" altLang="ja-JP" sz="3200" b="1" dirty="0"/>
          </a:p>
        </p:txBody>
      </p:sp>
      <p:sp>
        <p:nvSpPr>
          <p:cNvPr id="9" name="テキスト ボックス 8"/>
          <p:cNvSpPr txBox="1"/>
          <p:nvPr/>
        </p:nvSpPr>
        <p:spPr>
          <a:xfrm>
            <a:off x="833554" y="2390228"/>
            <a:ext cx="11074428" cy="584775"/>
          </a:xfrm>
          <a:prstGeom prst="rect">
            <a:avLst/>
          </a:prstGeom>
          <a:noFill/>
        </p:spPr>
        <p:txBody>
          <a:bodyPr wrap="square" rtlCol="0">
            <a:spAutoFit/>
          </a:bodyPr>
          <a:lstStyle/>
          <a:p>
            <a:r>
              <a:rPr lang="ja-JP" altLang="en-US" sz="3200" b="1" dirty="0" smtClean="0"/>
              <a:t>１．ポリオの撲滅</a:t>
            </a:r>
            <a:endParaRPr lang="en-US" altLang="ja-JP" sz="3200" b="1" dirty="0"/>
          </a:p>
        </p:txBody>
      </p:sp>
      <p:sp>
        <p:nvSpPr>
          <p:cNvPr id="11" name="テキスト ボックス 10"/>
          <p:cNvSpPr txBox="1"/>
          <p:nvPr/>
        </p:nvSpPr>
        <p:spPr>
          <a:xfrm>
            <a:off x="833554" y="4191715"/>
            <a:ext cx="11000342" cy="584775"/>
          </a:xfrm>
          <a:prstGeom prst="rect">
            <a:avLst/>
          </a:prstGeom>
          <a:noFill/>
        </p:spPr>
        <p:txBody>
          <a:bodyPr wrap="square" rtlCol="0">
            <a:spAutoFit/>
          </a:bodyPr>
          <a:lstStyle/>
          <a:p>
            <a:r>
              <a:rPr lang="en-US" altLang="ja-JP" sz="3200" b="1" dirty="0" smtClean="0"/>
              <a:t>4. </a:t>
            </a:r>
            <a:r>
              <a:rPr lang="ja-JP" altLang="en-US" sz="3200" b="1" dirty="0" smtClean="0"/>
              <a:t>　量、質、共に世界的組織を目指し拡大を図る</a:t>
            </a:r>
            <a:endParaRPr lang="en-US" altLang="ja-JP" sz="3200" b="1" dirty="0" smtClean="0"/>
          </a:p>
        </p:txBody>
      </p:sp>
      <p:sp>
        <p:nvSpPr>
          <p:cNvPr id="4" name="テキスト ボックス 3"/>
          <p:cNvSpPr txBox="1"/>
          <p:nvPr/>
        </p:nvSpPr>
        <p:spPr>
          <a:xfrm>
            <a:off x="741189" y="837995"/>
            <a:ext cx="184731" cy="369332"/>
          </a:xfrm>
          <a:prstGeom prst="rect">
            <a:avLst/>
          </a:prstGeom>
          <a:noFill/>
        </p:spPr>
        <p:txBody>
          <a:bodyPr wrap="none" rtlCol="0">
            <a:spAutoFit/>
          </a:bodyPr>
          <a:lstStyle/>
          <a:p>
            <a:endParaRPr kumimoji="1" lang="ja-JP" altLang="en-US" dirty="0"/>
          </a:p>
        </p:txBody>
      </p:sp>
      <p:sp>
        <p:nvSpPr>
          <p:cNvPr id="8" name="正方形/長方形 7"/>
          <p:cNvSpPr/>
          <p:nvPr/>
        </p:nvSpPr>
        <p:spPr>
          <a:xfrm rot="19671561">
            <a:off x="361266" y="642549"/>
            <a:ext cx="1423788" cy="584775"/>
          </a:xfrm>
          <a:prstGeom prst="rect">
            <a:avLst/>
          </a:prstGeom>
        </p:spPr>
        <p:txBody>
          <a:bodyPr wrap="none">
            <a:spAutoFit/>
          </a:bodyPr>
          <a:lstStyle/>
          <a:p>
            <a:r>
              <a:rPr lang="en-US" altLang="ja-JP" sz="3200" b="1" dirty="0" smtClean="0">
                <a:latin typeface="ＭＳ Ｐ明朝" panose="02020600040205080304" pitchFamily="18" charset="-128"/>
                <a:ea typeface="ＭＳ Ｐ明朝" panose="02020600040205080304" pitchFamily="18" charset="-128"/>
              </a:rPr>
              <a:t>2007</a:t>
            </a:r>
            <a:r>
              <a:rPr lang="ja-JP" altLang="en-US" sz="3200" b="1" dirty="0" smtClean="0">
                <a:latin typeface="ＭＳ Ｐ明朝" panose="02020600040205080304" pitchFamily="18" charset="-128"/>
                <a:ea typeface="ＭＳ Ｐ明朝" panose="02020600040205080304" pitchFamily="18" charset="-128"/>
              </a:rPr>
              <a:t>年</a:t>
            </a:r>
            <a:endParaRPr lang="ja-JP" altLang="en-US" sz="3200" dirty="0"/>
          </a:p>
        </p:txBody>
      </p:sp>
      <p:sp>
        <p:nvSpPr>
          <p:cNvPr id="12" name="テキスト ボックス 11"/>
          <p:cNvSpPr txBox="1"/>
          <p:nvPr/>
        </p:nvSpPr>
        <p:spPr>
          <a:xfrm>
            <a:off x="867424" y="5361265"/>
            <a:ext cx="9921922" cy="584775"/>
          </a:xfrm>
          <a:prstGeom prst="rect">
            <a:avLst/>
          </a:prstGeom>
          <a:noFill/>
        </p:spPr>
        <p:txBody>
          <a:bodyPr wrap="square" rtlCol="0">
            <a:spAutoFit/>
          </a:bodyPr>
          <a:lstStyle/>
          <a:p>
            <a:r>
              <a:rPr lang="en-US" altLang="ja-JP" sz="3200" b="1" dirty="0" smtClean="0"/>
              <a:t>6. </a:t>
            </a:r>
            <a:r>
              <a:rPr lang="ja-JP" altLang="en-US" sz="3200" b="1" dirty="0" smtClean="0"/>
              <a:t>　リーダーによる指導的才能を活用し育成する</a:t>
            </a:r>
            <a:endParaRPr lang="en-US" altLang="ja-JP" sz="3200" b="1" dirty="0"/>
          </a:p>
        </p:txBody>
      </p:sp>
      <p:sp>
        <p:nvSpPr>
          <p:cNvPr id="13" name="テキスト ボックス 12"/>
          <p:cNvSpPr txBox="1"/>
          <p:nvPr/>
        </p:nvSpPr>
        <p:spPr>
          <a:xfrm>
            <a:off x="833553" y="5993202"/>
            <a:ext cx="10895451" cy="584775"/>
          </a:xfrm>
          <a:prstGeom prst="rect">
            <a:avLst/>
          </a:prstGeom>
          <a:noFill/>
        </p:spPr>
        <p:txBody>
          <a:bodyPr wrap="square" rtlCol="0">
            <a:spAutoFit/>
          </a:bodyPr>
          <a:lstStyle/>
          <a:p>
            <a:r>
              <a:rPr lang="en-US" altLang="ja-JP" sz="3200" b="1" dirty="0"/>
              <a:t>7</a:t>
            </a:r>
            <a:r>
              <a:rPr lang="en-US" altLang="ja-JP" sz="3200" b="1" dirty="0" smtClean="0"/>
              <a:t>.</a:t>
            </a:r>
            <a:r>
              <a:rPr lang="ja-JP" altLang="en-US" sz="3200" b="1" dirty="0" smtClean="0"/>
              <a:t>　 組織の継続性と一貫性を保つため長期計画の完全実施</a:t>
            </a:r>
            <a:endParaRPr lang="en-US" altLang="ja-JP" sz="3200" b="1" dirty="0"/>
          </a:p>
        </p:txBody>
      </p:sp>
    </p:spTree>
    <p:extLst>
      <p:ext uri="{BB962C8B-B14F-4D97-AF65-F5344CB8AC3E}">
        <p14:creationId xmlns:p14="http://schemas.microsoft.com/office/powerpoint/2010/main" val="975426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additive="base">
                                        <p:cTn id="22" dur="500" fill="hold"/>
                                        <p:tgtEl>
                                          <p:spTgt spid="9"/>
                                        </p:tgtEl>
                                        <p:attrNameLst>
                                          <p:attrName>ppt_x</p:attrName>
                                        </p:attrNameLst>
                                      </p:cBhvr>
                                      <p:tavLst>
                                        <p:tav tm="0">
                                          <p:val>
                                            <p:strVal val="#ppt_x"/>
                                          </p:val>
                                        </p:tav>
                                        <p:tav tm="100000">
                                          <p:val>
                                            <p:strVal val="#ppt_x"/>
                                          </p:val>
                                        </p:tav>
                                      </p:tavLst>
                                    </p:anim>
                                    <p:anim calcmode="lin" valueType="num">
                                      <p:cBhvr additive="base">
                                        <p:cTn id="2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additive="base">
                                        <p:cTn id="28" dur="500" fill="hold"/>
                                        <p:tgtEl>
                                          <p:spTgt spid="5"/>
                                        </p:tgtEl>
                                        <p:attrNameLst>
                                          <p:attrName>ppt_x</p:attrName>
                                        </p:attrNameLst>
                                      </p:cBhvr>
                                      <p:tavLst>
                                        <p:tav tm="0">
                                          <p:val>
                                            <p:strVal val="#ppt_x"/>
                                          </p:val>
                                        </p:tav>
                                        <p:tav tm="100000">
                                          <p:val>
                                            <p:strVal val="#ppt_x"/>
                                          </p:val>
                                        </p:tav>
                                      </p:tavLst>
                                    </p:anim>
                                    <p:anim calcmode="lin" valueType="num">
                                      <p:cBhvr additive="base">
                                        <p:cTn id="2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 calcmode="lin" valueType="num">
                                      <p:cBhvr additive="base">
                                        <p:cTn id="34" dur="500" fill="hold"/>
                                        <p:tgtEl>
                                          <p:spTgt spid="6"/>
                                        </p:tgtEl>
                                        <p:attrNameLst>
                                          <p:attrName>ppt_x</p:attrName>
                                        </p:attrNameLst>
                                      </p:cBhvr>
                                      <p:tavLst>
                                        <p:tav tm="0">
                                          <p:val>
                                            <p:strVal val="#ppt_x"/>
                                          </p:val>
                                        </p:tav>
                                        <p:tav tm="100000">
                                          <p:val>
                                            <p:strVal val="#ppt_x"/>
                                          </p:val>
                                        </p:tav>
                                      </p:tavLst>
                                    </p:anim>
                                    <p:anim calcmode="lin" valueType="num">
                                      <p:cBhvr additive="base">
                                        <p:cTn id="3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 calcmode="lin" valueType="num">
                                      <p:cBhvr additive="base">
                                        <p:cTn id="40" dur="500" fill="hold"/>
                                        <p:tgtEl>
                                          <p:spTgt spid="11"/>
                                        </p:tgtEl>
                                        <p:attrNameLst>
                                          <p:attrName>ppt_x</p:attrName>
                                        </p:attrNameLst>
                                      </p:cBhvr>
                                      <p:tavLst>
                                        <p:tav tm="0">
                                          <p:val>
                                            <p:strVal val="#ppt_x"/>
                                          </p:val>
                                        </p:tav>
                                        <p:tav tm="100000">
                                          <p:val>
                                            <p:strVal val="#ppt_x"/>
                                          </p:val>
                                        </p:tav>
                                      </p:tavLst>
                                    </p:anim>
                                    <p:anim calcmode="lin" valueType="num">
                                      <p:cBhvr additive="base">
                                        <p:cTn id="41"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additive="base">
                                        <p:cTn id="46" dur="500" fill="hold"/>
                                        <p:tgtEl>
                                          <p:spTgt spid="7"/>
                                        </p:tgtEl>
                                        <p:attrNameLst>
                                          <p:attrName>ppt_x</p:attrName>
                                        </p:attrNameLst>
                                      </p:cBhvr>
                                      <p:tavLst>
                                        <p:tav tm="0">
                                          <p:val>
                                            <p:strVal val="#ppt_x"/>
                                          </p:val>
                                        </p:tav>
                                        <p:tav tm="100000">
                                          <p:val>
                                            <p:strVal val="#ppt_x"/>
                                          </p:val>
                                        </p:tav>
                                      </p:tavLst>
                                    </p:anim>
                                    <p:anim calcmode="lin" valueType="num">
                                      <p:cBhvr additive="base">
                                        <p:cTn id="4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 calcmode="lin" valueType="num">
                                      <p:cBhvr additive="base">
                                        <p:cTn id="52" dur="500" fill="hold"/>
                                        <p:tgtEl>
                                          <p:spTgt spid="12"/>
                                        </p:tgtEl>
                                        <p:attrNameLst>
                                          <p:attrName>ppt_x</p:attrName>
                                        </p:attrNameLst>
                                      </p:cBhvr>
                                      <p:tavLst>
                                        <p:tav tm="0">
                                          <p:val>
                                            <p:strVal val="#ppt_x"/>
                                          </p:val>
                                        </p:tav>
                                        <p:tav tm="100000">
                                          <p:val>
                                            <p:strVal val="#ppt_x"/>
                                          </p:val>
                                        </p:tav>
                                      </p:tavLst>
                                    </p:anim>
                                    <p:anim calcmode="lin" valueType="num">
                                      <p:cBhvr additive="base">
                                        <p:cTn id="5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13"/>
                                        </p:tgtEl>
                                        <p:attrNameLst>
                                          <p:attrName>style.visibility</p:attrName>
                                        </p:attrNameLst>
                                      </p:cBhvr>
                                      <p:to>
                                        <p:strVal val="visible"/>
                                      </p:to>
                                    </p:set>
                                    <p:anim calcmode="lin" valueType="num">
                                      <p:cBhvr additive="base">
                                        <p:cTn id="58" dur="500" fill="hold"/>
                                        <p:tgtEl>
                                          <p:spTgt spid="13"/>
                                        </p:tgtEl>
                                        <p:attrNameLst>
                                          <p:attrName>ppt_x</p:attrName>
                                        </p:attrNameLst>
                                      </p:cBhvr>
                                      <p:tavLst>
                                        <p:tav tm="0">
                                          <p:val>
                                            <p:strVal val="#ppt_x"/>
                                          </p:val>
                                        </p:tav>
                                        <p:tav tm="100000">
                                          <p:val>
                                            <p:strVal val="#ppt_x"/>
                                          </p:val>
                                        </p:tav>
                                      </p:tavLst>
                                    </p:anim>
                                    <p:anim calcmode="lin" valueType="num">
                                      <p:cBhvr additive="base">
                                        <p:cTn id="5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31" presetClass="entr" presetSubtype="0" fill="hold" grpId="0" nodeType="clickEffect">
                                  <p:stCondLst>
                                    <p:cond delay="0"/>
                                  </p:stCondLst>
                                  <p:childTnLst>
                                    <p:set>
                                      <p:cBhvr>
                                        <p:cTn id="63" dur="1" fill="hold">
                                          <p:stCondLst>
                                            <p:cond delay="0"/>
                                          </p:stCondLst>
                                        </p:cTn>
                                        <p:tgtEl>
                                          <p:spTgt spid="8"/>
                                        </p:tgtEl>
                                        <p:attrNameLst>
                                          <p:attrName>style.visibility</p:attrName>
                                        </p:attrNameLst>
                                      </p:cBhvr>
                                      <p:to>
                                        <p:strVal val="visible"/>
                                      </p:to>
                                    </p:set>
                                    <p:anim calcmode="lin" valueType="num">
                                      <p:cBhvr>
                                        <p:cTn id="64" dur="1000" fill="hold"/>
                                        <p:tgtEl>
                                          <p:spTgt spid="8"/>
                                        </p:tgtEl>
                                        <p:attrNameLst>
                                          <p:attrName>ppt_w</p:attrName>
                                        </p:attrNameLst>
                                      </p:cBhvr>
                                      <p:tavLst>
                                        <p:tav tm="0">
                                          <p:val>
                                            <p:fltVal val="0"/>
                                          </p:val>
                                        </p:tav>
                                        <p:tav tm="100000">
                                          <p:val>
                                            <p:strVal val="#ppt_w"/>
                                          </p:val>
                                        </p:tav>
                                      </p:tavLst>
                                    </p:anim>
                                    <p:anim calcmode="lin" valueType="num">
                                      <p:cBhvr>
                                        <p:cTn id="65" dur="1000" fill="hold"/>
                                        <p:tgtEl>
                                          <p:spTgt spid="8"/>
                                        </p:tgtEl>
                                        <p:attrNameLst>
                                          <p:attrName>ppt_h</p:attrName>
                                        </p:attrNameLst>
                                      </p:cBhvr>
                                      <p:tavLst>
                                        <p:tav tm="0">
                                          <p:val>
                                            <p:fltVal val="0"/>
                                          </p:val>
                                        </p:tav>
                                        <p:tav tm="100000">
                                          <p:val>
                                            <p:strVal val="#ppt_h"/>
                                          </p:val>
                                        </p:tav>
                                      </p:tavLst>
                                    </p:anim>
                                    <p:anim calcmode="lin" valueType="num">
                                      <p:cBhvr>
                                        <p:cTn id="66" dur="1000" fill="hold"/>
                                        <p:tgtEl>
                                          <p:spTgt spid="8"/>
                                        </p:tgtEl>
                                        <p:attrNameLst>
                                          <p:attrName>style.rotation</p:attrName>
                                        </p:attrNameLst>
                                      </p:cBhvr>
                                      <p:tavLst>
                                        <p:tav tm="0">
                                          <p:val>
                                            <p:fltVal val="90"/>
                                          </p:val>
                                        </p:tav>
                                        <p:tav tm="100000">
                                          <p:val>
                                            <p:fltVal val="0"/>
                                          </p:val>
                                        </p:tav>
                                      </p:tavLst>
                                    </p:anim>
                                    <p:animEffect transition="in" filter="fade">
                                      <p:cBhvr>
                                        <p:cTn id="6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5" grpId="0"/>
      <p:bldP spid="6" grpId="0"/>
      <p:bldP spid="7" grpId="0"/>
      <p:bldP spid="9" grpId="0"/>
      <p:bldP spid="11" grpId="0"/>
      <p:bldP spid="8" grpId="0"/>
      <p:bldP spid="12" grpId="0"/>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99533" y="189236"/>
            <a:ext cx="9258736" cy="1141786"/>
          </a:xfrm>
        </p:spPr>
        <p:txBody>
          <a:bodyPr>
            <a:noAutofit/>
          </a:bodyPr>
          <a:lstStyle/>
          <a:p>
            <a:pPr algn="ctr"/>
            <a:r>
              <a:rPr kumimoji="1" lang="ja-JP" altLang="en-US" sz="5400" dirty="0" smtClean="0"/>
              <a:t>中核的価値観</a:t>
            </a:r>
            <a:r>
              <a:rPr kumimoji="1" lang="ja-JP" altLang="en-US" sz="2800" dirty="0" smtClean="0"/>
              <a:t>（</a:t>
            </a:r>
            <a:r>
              <a:rPr kumimoji="1" lang="en-US" altLang="ja-JP" sz="2800" dirty="0" smtClean="0"/>
              <a:t>Ⅱ</a:t>
            </a:r>
            <a:r>
              <a:rPr kumimoji="1" lang="ja-JP" altLang="en-US" sz="2800" dirty="0" smtClean="0"/>
              <a:t>）</a:t>
            </a:r>
            <a:r>
              <a:rPr kumimoji="1" lang="ja-JP" altLang="en-US" sz="3200" dirty="0" smtClean="0"/>
              <a:t>って　</a:t>
            </a:r>
            <a:r>
              <a:rPr kumimoji="1" lang="en-US" altLang="ja-JP" sz="3200" dirty="0" smtClean="0"/>
              <a:t>2014</a:t>
            </a:r>
            <a:r>
              <a:rPr kumimoji="1" lang="ja-JP" altLang="en-US" sz="3200" dirty="0" smtClean="0"/>
              <a:t>版</a:t>
            </a:r>
            <a:endParaRPr kumimoji="1" lang="ja-JP" altLang="en-US" sz="3200" dirty="0"/>
          </a:p>
        </p:txBody>
      </p:sp>
      <p:sp>
        <p:nvSpPr>
          <p:cNvPr id="3" name="コンテンツ プレースホルダー 2"/>
          <p:cNvSpPr>
            <a:spLocks noGrp="1"/>
          </p:cNvSpPr>
          <p:nvPr>
            <p:ph idx="1"/>
          </p:nvPr>
        </p:nvSpPr>
        <p:spPr>
          <a:xfrm>
            <a:off x="474253" y="1297726"/>
            <a:ext cx="11309295" cy="1311604"/>
          </a:xfrm>
        </p:spPr>
        <p:txBody>
          <a:bodyPr>
            <a:noAutofit/>
          </a:bodyPr>
          <a:lstStyle/>
          <a:p>
            <a:pPr marL="0" indent="0">
              <a:buNone/>
            </a:pPr>
            <a:r>
              <a:rPr lang="en-US" altLang="ja-JP" sz="3600" dirty="0" smtClean="0"/>
              <a:t>2014</a:t>
            </a:r>
            <a:r>
              <a:rPr lang="ja-JP" altLang="en-US" sz="3600" dirty="0" smtClean="0"/>
              <a:t>年には、ロータリアンの価値観は、次の</a:t>
            </a:r>
            <a:r>
              <a:rPr lang="en-US" altLang="ja-JP" sz="4400" dirty="0" smtClean="0">
                <a:solidFill>
                  <a:srgbClr val="FF0000"/>
                </a:solidFill>
              </a:rPr>
              <a:t>5</a:t>
            </a:r>
            <a:r>
              <a:rPr lang="ja-JP" altLang="en-US" sz="4400" dirty="0" smtClean="0">
                <a:solidFill>
                  <a:srgbClr val="FF0000"/>
                </a:solidFill>
              </a:rPr>
              <a:t>項目</a:t>
            </a:r>
            <a:r>
              <a:rPr lang="ja-JP" altLang="en-US" sz="4400" dirty="0" smtClean="0"/>
              <a:t>に</a:t>
            </a:r>
            <a:endParaRPr lang="en-US" altLang="ja-JP" sz="4400" dirty="0" smtClean="0"/>
          </a:p>
          <a:p>
            <a:pPr marL="0" indent="0">
              <a:buNone/>
            </a:pPr>
            <a:r>
              <a:rPr lang="ja-JP" altLang="en-US" sz="3600" dirty="0" smtClean="0"/>
              <a:t>ついて最重要事項とし、改め変更しました。</a:t>
            </a:r>
            <a:endParaRPr lang="en-US" altLang="ja-JP" sz="3600" dirty="0" smtClean="0"/>
          </a:p>
          <a:p>
            <a:pPr marL="0" indent="0">
              <a:buNone/>
            </a:pPr>
            <a:endParaRPr lang="ja-JP" altLang="en-US" dirty="0" smtClean="0"/>
          </a:p>
          <a:p>
            <a:pPr marL="0" indent="0">
              <a:buNone/>
            </a:pPr>
            <a:endParaRPr lang="en-US" altLang="ja-JP" sz="3600" dirty="0" smtClean="0">
              <a:solidFill>
                <a:srgbClr val="FF0000"/>
              </a:solidFill>
            </a:endParaRPr>
          </a:p>
          <a:p>
            <a:pPr marL="0" indent="0">
              <a:buNone/>
            </a:pPr>
            <a:r>
              <a:rPr lang="ja-JP" altLang="en-US" sz="2600" dirty="0" smtClean="0">
                <a:solidFill>
                  <a:srgbClr val="0000FF"/>
                </a:solidFill>
              </a:rPr>
              <a:t>　　　　　　　　　</a:t>
            </a:r>
            <a:endParaRPr lang="en-US" altLang="ja-JP" sz="2600" dirty="0" smtClean="0">
              <a:solidFill>
                <a:srgbClr val="0000FF"/>
              </a:solidFill>
            </a:endParaRPr>
          </a:p>
          <a:p>
            <a:pPr marL="0" indent="0">
              <a:buNone/>
            </a:pPr>
            <a:endParaRPr kumimoji="1" lang="en-US" altLang="ja-JP" dirty="0" smtClean="0"/>
          </a:p>
        </p:txBody>
      </p:sp>
      <p:sp>
        <p:nvSpPr>
          <p:cNvPr id="5" name="テキスト ボックス 4"/>
          <p:cNvSpPr txBox="1"/>
          <p:nvPr/>
        </p:nvSpPr>
        <p:spPr>
          <a:xfrm>
            <a:off x="833554" y="3497638"/>
            <a:ext cx="9921922" cy="584775"/>
          </a:xfrm>
          <a:prstGeom prst="rect">
            <a:avLst/>
          </a:prstGeom>
          <a:noFill/>
        </p:spPr>
        <p:txBody>
          <a:bodyPr wrap="square" rtlCol="0">
            <a:spAutoFit/>
          </a:bodyPr>
          <a:lstStyle/>
          <a:p>
            <a:r>
              <a:rPr lang="en-US" altLang="ja-JP" sz="3200" b="1" dirty="0" smtClean="0"/>
              <a:t>2.</a:t>
            </a:r>
            <a:r>
              <a:rPr lang="ja-JP" altLang="en-US" sz="3200" b="1" dirty="0" smtClean="0"/>
              <a:t>　高潔性と倫理（</a:t>
            </a:r>
            <a:r>
              <a:rPr lang="en-US" altLang="ja-JP" sz="3200" b="1" dirty="0" smtClean="0"/>
              <a:t>Integrity and </a:t>
            </a:r>
            <a:r>
              <a:rPr lang="en-US" altLang="ja-JP" sz="3200" b="1" dirty="0" err="1" smtClean="0"/>
              <a:t>Etics</a:t>
            </a:r>
            <a:r>
              <a:rPr lang="ja-JP" altLang="en-US" sz="3200" b="1" dirty="0" smtClean="0"/>
              <a:t>）</a:t>
            </a:r>
            <a:endParaRPr lang="en-US" altLang="ja-JP" sz="3200" b="1" dirty="0" smtClean="0"/>
          </a:p>
        </p:txBody>
      </p:sp>
      <p:sp>
        <p:nvSpPr>
          <p:cNvPr id="6" name="テキスト ボックス 5"/>
          <p:cNvSpPr txBox="1"/>
          <p:nvPr/>
        </p:nvSpPr>
        <p:spPr>
          <a:xfrm>
            <a:off x="833554" y="4203976"/>
            <a:ext cx="9921922" cy="584775"/>
          </a:xfrm>
          <a:prstGeom prst="rect">
            <a:avLst/>
          </a:prstGeom>
          <a:noFill/>
        </p:spPr>
        <p:txBody>
          <a:bodyPr wrap="square" rtlCol="0">
            <a:spAutoFit/>
          </a:bodyPr>
          <a:lstStyle/>
          <a:p>
            <a:r>
              <a:rPr lang="en-US" altLang="ja-JP" sz="3200" b="1" dirty="0" smtClean="0"/>
              <a:t>3.</a:t>
            </a:r>
            <a:r>
              <a:rPr lang="en-US" altLang="ja-JP" sz="3200" b="1" dirty="0"/>
              <a:t> </a:t>
            </a:r>
            <a:r>
              <a:rPr lang="en-US" altLang="ja-JP" sz="3200" b="1" dirty="0" smtClean="0"/>
              <a:t>  </a:t>
            </a:r>
            <a:r>
              <a:rPr lang="ja-JP" altLang="en-US" sz="3200" b="1" dirty="0" smtClean="0"/>
              <a:t>多様性（</a:t>
            </a:r>
            <a:r>
              <a:rPr lang="en-US" altLang="ja-JP" sz="3200" b="1" dirty="0" smtClean="0"/>
              <a:t>Diversity</a:t>
            </a:r>
            <a:r>
              <a:rPr lang="ja-JP" altLang="en-US" sz="3200" b="1" dirty="0" smtClean="0"/>
              <a:t>）</a:t>
            </a:r>
            <a:endParaRPr lang="en-US" altLang="ja-JP" sz="3200" b="1" dirty="0" smtClean="0"/>
          </a:p>
        </p:txBody>
      </p:sp>
      <p:sp>
        <p:nvSpPr>
          <p:cNvPr id="7" name="テキスト ボックス 6"/>
          <p:cNvSpPr txBox="1"/>
          <p:nvPr/>
        </p:nvSpPr>
        <p:spPr>
          <a:xfrm>
            <a:off x="833554" y="5677059"/>
            <a:ext cx="9921922" cy="584775"/>
          </a:xfrm>
          <a:prstGeom prst="rect">
            <a:avLst/>
          </a:prstGeom>
          <a:noFill/>
        </p:spPr>
        <p:txBody>
          <a:bodyPr wrap="square" rtlCol="0">
            <a:spAutoFit/>
          </a:bodyPr>
          <a:lstStyle/>
          <a:p>
            <a:r>
              <a:rPr lang="en-US" altLang="ja-JP" sz="3200" b="1" dirty="0" smtClean="0"/>
              <a:t>5.</a:t>
            </a:r>
            <a:r>
              <a:rPr lang="ja-JP" altLang="en-US" sz="3200" b="1" dirty="0" smtClean="0"/>
              <a:t>　</a:t>
            </a:r>
            <a:r>
              <a:rPr lang="en-US" altLang="ja-JP" sz="3200" b="1" dirty="0" smtClean="0"/>
              <a:t> </a:t>
            </a:r>
            <a:r>
              <a:rPr lang="ja-JP" altLang="en-US" sz="3200" b="1" dirty="0" smtClean="0"/>
              <a:t>リーダーシップ（</a:t>
            </a:r>
            <a:r>
              <a:rPr lang="en-US" altLang="ja-JP" sz="3200" b="1" dirty="0" smtClean="0"/>
              <a:t>Leadership </a:t>
            </a:r>
            <a:r>
              <a:rPr lang="ja-JP" altLang="en-US" sz="3200" b="1" dirty="0" smtClean="0"/>
              <a:t>）</a:t>
            </a:r>
            <a:endParaRPr lang="en-US" altLang="ja-JP" sz="3200" b="1" dirty="0"/>
          </a:p>
        </p:txBody>
      </p:sp>
      <p:sp>
        <p:nvSpPr>
          <p:cNvPr id="9" name="テキスト ボックス 8"/>
          <p:cNvSpPr txBox="1"/>
          <p:nvPr/>
        </p:nvSpPr>
        <p:spPr>
          <a:xfrm>
            <a:off x="833554" y="2795572"/>
            <a:ext cx="11000342" cy="584775"/>
          </a:xfrm>
          <a:prstGeom prst="rect">
            <a:avLst/>
          </a:prstGeom>
          <a:noFill/>
        </p:spPr>
        <p:txBody>
          <a:bodyPr wrap="square" rtlCol="0">
            <a:spAutoFit/>
          </a:bodyPr>
          <a:lstStyle/>
          <a:p>
            <a:r>
              <a:rPr lang="ja-JP" altLang="en-US" sz="3200" b="1" dirty="0" smtClean="0"/>
              <a:t>１．親睦及び国際理解（</a:t>
            </a:r>
            <a:r>
              <a:rPr lang="en-US" altLang="ja-JP" sz="3200" b="1" dirty="0" smtClean="0"/>
              <a:t>Fellowship and Global understanding</a:t>
            </a:r>
            <a:r>
              <a:rPr lang="ja-JP" altLang="en-US" sz="3200" b="1" dirty="0" smtClean="0"/>
              <a:t>）</a:t>
            </a:r>
            <a:endParaRPr lang="en-US" altLang="ja-JP" sz="3200" b="1" dirty="0"/>
          </a:p>
        </p:txBody>
      </p:sp>
      <p:sp>
        <p:nvSpPr>
          <p:cNvPr id="11" name="テキスト ボックス 10"/>
          <p:cNvSpPr txBox="1"/>
          <p:nvPr/>
        </p:nvSpPr>
        <p:spPr>
          <a:xfrm>
            <a:off x="833554" y="4970721"/>
            <a:ext cx="4600831" cy="584775"/>
          </a:xfrm>
          <a:prstGeom prst="rect">
            <a:avLst/>
          </a:prstGeom>
          <a:noFill/>
        </p:spPr>
        <p:txBody>
          <a:bodyPr wrap="square" rtlCol="0">
            <a:spAutoFit/>
          </a:bodyPr>
          <a:lstStyle/>
          <a:p>
            <a:r>
              <a:rPr lang="en-US" altLang="ja-JP" sz="3200" b="1" dirty="0" smtClean="0"/>
              <a:t>4. </a:t>
            </a:r>
            <a:r>
              <a:rPr lang="ja-JP" altLang="en-US" sz="3200" b="1" dirty="0" smtClean="0"/>
              <a:t>　奉仕（</a:t>
            </a:r>
            <a:r>
              <a:rPr lang="en-US" altLang="ja-JP" sz="3200" b="1" dirty="0" smtClean="0"/>
              <a:t>Service</a:t>
            </a:r>
            <a:r>
              <a:rPr lang="ja-JP" altLang="en-US" sz="3200" b="1" dirty="0" smtClean="0"/>
              <a:t>）</a:t>
            </a:r>
            <a:endParaRPr lang="en-US" altLang="ja-JP" sz="3200" b="1" dirty="0" smtClean="0"/>
          </a:p>
        </p:txBody>
      </p:sp>
      <p:sp>
        <p:nvSpPr>
          <p:cNvPr id="4" name="テキスト ボックス 3"/>
          <p:cNvSpPr txBox="1"/>
          <p:nvPr/>
        </p:nvSpPr>
        <p:spPr>
          <a:xfrm>
            <a:off x="741189" y="837995"/>
            <a:ext cx="184731" cy="369332"/>
          </a:xfrm>
          <a:prstGeom prst="rect">
            <a:avLst/>
          </a:prstGeom>
          <a:noFill/>
        </p:spPr>
        <p:txBody>
          <a:bodyPr wrap="none" rtlCol="0">
            <a:spAutoFit/>
          </a:bodyPr>
          <a:lstStyle/>
          <a:p>
            <a:endParaRPr kumimoji="1" lang="ja-JP" altLang="en-US" dirty="0"/>
          </a:p>
        </p:txBody>
      </p:sp>
      <p:sp>
        <p:nvSpPr>
          <p:cNvPr id="8" name="正方形/長方形 7"/>
          <p:cNvSpPr/>
          <p:nvPr/>
        </p:nvSpPr>
        <p:spPr>
          <a:xfrm rot="19671561">
            <a:off x="214025" y="598135"/>
            <a:ext cx="1423788" cy="584775"/>
          </a:xfrm>
          <a:prstGeom prst="rect">
            <a:avLst/>
          </a:prstGeom>
        </p:spPr>
        <p:txBody>
          <a:bodyPr wrap="none">
            <a:spAutoFit/>
          </a:bodyPr>
          <a:lstStyle/>
          <a:p>
            <a:r>
              <a:rPr lang="en-US" altLang="ja-JP" sz="3200" b="1" dirty="0" smtClean="0">
                <a:latin typeface="ＭＳ Ｐ明朝" panose="02020600040205080304" pitchFamily="18" charset="-128"/>
                <a:ea typeface="ＭＳ Ｐ明朝" panose="02020600040205080304" pitchFamily="18" charset="-128"/>
              </a:rPr>
              <a:t>2014</a:t>
            </a:r>
            <a:r>
              <a:rPr lang="ja-JP" altLang="en-US" sz="3200" b="1" dirty="0" smtClean="0">
                <a:latin typeface="ＭＳ Ｐ明朝" panose="02020600040205080304" pitchFamily="18" charset="-128"/>
                <a:ea typeface="ＭＳ Ｐ明朝" panose="02020600040205080304" pitchFamily="18" charset="-128"/>
              </a:rPr>
              <a:t>年</a:t>
            </a:r>
            <a:endParaRPr lang="ja-JP" altLang="en-US" sz="3200" dirty="0"/>
          </a:p>
        </p:txBody>
      </p:sp>
    </p:spTree>
    <p:extLst>
      <p:ext uri="{BB962C8B-B14F-4D97-AF65-F5344CB8AC3E}">
        <p14:creationId xmlns:p14="http://schemas.microsoft.com/office/powerpoint/2010/main" val="4193235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arn(inVertical)">
                                      <p:cBhvr>
                                        <p:cTn id="25" dur="500"/>
                                        <p:tgtEl>
                                          <p:spTgt spid="6"/>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arn(inVertical)">
                                      <p:cBhvr>
                                        <p:cTn id="28" dur="500"/>
                                        <p:tgtEl>
                                          <p:spTgt spid="11"/>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barn(inVertical)">
                                      <p:cBhvr>
                                        <p:cTn id="31" dur="500"/>
                                        <p:tgtEl>
                                          <p:spTgt spid="5"/>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barn(inVertical)">
                                      <p:cBhvr>
                                        <p:cTn id="34" dur="500"/>
                                        <p:tgtEl>
                                          <p:spTgt spid="7"/>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p:cTn id="39" dur="1000" fill="hold"/>
                                        <p:tgtEl>
                                          <p:spTgt spid="8"/>
                                        </p:tgtEl>
                                        <p:attrNameLst>
                                          <p:attrName>ppt_w</p:attrName>
                                        </p:attrNameLst>
                                      </p:cBhvr>
                                      <p:tavLst>
                                        <p:tav tm="0">
                                          <p:val>
                                            <p:fltVal val="0"/>
                                          </p:val>
                                        </p:tav>
                                        <p:tav tm="100000">
                                          <p:val>
                                            <p:strVal val="#ppt_w"/>
                                          </p:val>
                                        </p:tav>
                                      </p:tavLst>
                                    </p:anim>
                                    <p:anim calcmode="lin" valueType="num">
                                      <p:cBhvr>
                                        <p:cTn id="40" dur="1000" fill="hold"/>
                                        <p:tgtEl>
                                          <p:spTgt spid="8"/>
                                        </p:tgtEl>
                                        <p:attrNameLst>
                                          <p:attrName>ppt_h</p:attrName>
                                        </p:attrNameLst>
                                      </p:cBhvr>
                                      <p:tavLst>
                                        <p:tav tm="0">
                                          <p:val>
                                            <p:fltVal val="0"/>
                                          </p:val>
                                        </p:tav>
                                        <p:tav tm="100000">
                                          <p:val>
                                            <p:strVal val="#ppt_h"/>
                                          </p:val>
                                        </p:tav>
                                      </p:tavLst>
                                    </p:anim>
                                    <p:anim calcmode="lin" valueType="num">
                                      <p:cBhvr>
                                        <p:cTn id="41" dur="1000" fill="hold"/>
                                        <p:tgtEl>
                                          <p:spTgt spid="8"/>
                                        </p:tgtEl>
                                        <p:attrNameLst>
                                          <p:attrName>style.rotation</p:attrName>
                                        </p:attrNameLst>
                                      </p:cBhvr>
                                      <p:tavLst>
                                        <p:tav tm="0">
                                          <p:val>
                                            <p:fltVal val="90"/>
                                          </p:val>
                                        </p:tav>
                                        <p:tav tm="100000">
                                          <p:val>
                                            <p:fltVal val="0"/>
                                          </p:val>
                                        </p:tav>
                                      </p:tavLst>
                                    </p:anim>
                                    <p:animEffect transition="in" filter="fade">
                                      <p:cBhvr>
                                        <p:cTn id="42"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5" grpId="0"/>
      <p:bldP spid="6" grpId="0"/>
      <p:bldP spid="7" grpId="0"/>
      <p:bldP spid="9" grpId="0"/>
      <p:bldP spid="11"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6109" y="90875"/>
            <a:ext cx="11323409" cy="642610"/>
          </a:xfrm>
          <a:noFill/>
        </p:spPr>
        <p:txBody>
          <a:bodyPr>
            <a:normAutofit fontScale="90000"/>
          </a:bodyPr>
          <a:lstStyle/>
          <a:p>
            <a:pPr algn="l"/>
            <a:r>
              <a:rPr lang="ja-JP" altLang="en-US" dirty="0" smtClean="0">
                <a:latin typeface="+mn-ea"/>
                <a:ea typeface="+mn-ea"/>
              </a:rPr>
              <a:t> </a:t>
            </a:r>
            <a:r>
              <a:rPr lang="ja-JP" altLang="en-US" sz="3100" dirty="0" smtClean="0">
                <a:latin typeface="+mn-ea"/>
                <a:ea typeface="+mn-ea"/>
              </a:rPr>
              <a:t>そして更なるルール改訂　</a:t>
            </a:r>
            <a:r>
              <a:rPr lang="en-US" altLang="ja-JP" sz="3100" dirty="0" smtClean="0">
                <a:latin typeface="+mn-ea"/>
                <a:ea typeface="+mn-ea"/>
              </a:rPr>
              <a:t>VOL</a:t>
            </a:r>
            <a:r>
              <a:rPr lang="ja-JP" altLang="en-US" sz="3100" dirty="0" smtClean="0">
                <a:latin typeface="+mn-ea"/>
                <a:ea typeface="+mn-ea"/>
              </a:rPr>
              <a:t>２（</a:t>
            </a:r>
            <a:r>
              <a:rPr lang="en-US" altLang="ja-JP" sz="3100" dirty="0" smtClean="0">
                <a:latin typeface="+mn-ea"/>
                <a:ea typeface="+mn-ea"/>
              </a:rPr>
              <a:t>2014</a:t>
            </a:r>
            <a:r>
              <a:rPr lang="ja-JP" altLang="en-US" sz="3100" dirty="0" smtClean="0">
                <a:latin typeface="+mn-ea"/>
                <a:ea typeface="+mn-ea"/>
              </a:rPr>
              <a:t>年以降の路線）</a:t>
            </a:r>
            <a:endParaRPr kumimoji="1" lang="ja-JP" altLang="en-US" sz="3100" dirty="0">
              <a:latin typeface="+mn-ea"/>
              <a:ea typeface="+mn-ea"/>
            </a:endParaRPr>
          </a:p>
        </p:txBody>
      </p:sp>
      <p:sp>
        <p:nvSpPr>
          <p:cNvPr id="3" name="コンテンツ プレースホルダ 2"/>
          <p:cNvSpPr>
            <a:spLocks noGrp="1"/>
          </p:cNvSpPr>
          <p:nvPr>
            <p:ph idx="1"/>
          </p:nvPr>
        </p:nvSpPr>
        <p:spPr>
          <a:xfrm>
            <a:off x="1775520" y="967062"/>
            <a:ext cx="8561726" cy="594194"/>
          </a:xfrm>
        </p:spPr>
        <p:txBody>
          <a:bodyPr vert="horz" lIns="0" tIns="45720" rIns="0" bIns="45720" numCol="1" rtlCol="0" anchor="ctr" anchorCtr="0">
            <a:normAutofit fontScale="55000" lnSpcReduction="20000"/>
          </a:bodyPr>
          <a:lstStyle/>
          <a:p>
            <a:pPr marL="0" indent="0">
              <a:buNone/>
            </a:pPr>
            <a:r>
              <a:rPr lang="ja-JP" altLang="en-US" sz="2000" dirty="0"/>
              <a:t>　　</a:t>
            </a:r>
            <a:endParaRPr lang="en-US" altLang="ja-JP" sz="2000" dirty="0"/>
          </a:p>
          <a:p>
            <a:pPr marL="0" indent="0">
              <a:buNone/>
            </a:pPr>
            <a:r>
              <a:rPr lang="ja-JP" altLang="en-US" sz="2400" dirty="0"/>
              <a:t>　　</a:t>
            </a:r>
            <a:r>
              <a:rPr lang="ja-JP" altLang="en-US" sz="4200" dirty="0"/>
              <a:t>　　　</a:t>
            </a:r>
            <a:endParaRPr lang="ja-JP" altLang="en-US" sz="8000" dirty="0"/>
          </a:p>
          <a:p>
            <a:pPr marL="0" indent="0">
              <a:buNone/>
            </a:pPr>
            <a:endParaRPr lang="ja-JP" altLang="en-US" sz="2400" dirty="0"/>
          </a:p>
        </p:txBody>
      </p:sp>
      <p:sp>
        <p:nvSpPr>
          <p:cNvPr id="4" name="タイトル 1"/>
          <p:cNvSpPr txBox="1">
            <a:spLocks/>
          </p:cNvSpPr>
          <p:nvPr/>
        </p:nvSpPr>
        <p:spPr>
          <a:xfrm>
            <a:off x="1102625" y="2290501"/>
            <a:ext cx="10514912" cy="725446"/>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4000" dirty="0" smtClean="0">
                <a:solidFill>
                  <a:srgbClr val="FF0000"/>
                </a:solidFill>
                <a:latin typeface="+mn-ea"/>
                <a:ea typeface="+mn-ea"/>
              </a:rPr>
              <a:t>2017</a:t>
            </a:r>
            <a:r>
              <a:rPr lang="ja-JP" altLang="en-US" sz="4000" dirty="0" smtClean="0">
                <a:solidFill>
                  <a:srgbClr val="FF0000"/>
                </a:solidFill>
                <a:latin typeface="+mn-ea"/>
                <a:ea typeface="+mn-ea"/>
              </a:rPr>
              <a:t>年 　</a:t>
            </a:r>
            <a:r>
              <a:rPr lang="en-US" altLang="ja-JP" sz="4000" dirty="0" smtClean="0">
                <a:solidFill>
                  <a:srgbClr val="FF0000"/>
                </a:solidFill>
                <a:latin typeface="+mn-ea"/>
                <a:ea typeface="+mn-ea"/>
              </a:rPr>
              <a:t>RI </a:t>
            </a:r>
            <a:r>
              <a:rPr lang="ja-JP" altLang="en-US" sz="4000" dirty="0" smtClean="0">
                <a:solidFill>
                  <a:srgbClr val="FF0000"/>
                </a:solidFill>
                <a:latin typeface="+mn-ea"/>
                <a:ea typeface="+mn-ea"/>
              </a:rPr>
              <a:t>戦略計画～新ビジョン声明を発表～</a:t>
            </a:r>
            <a:endParaRPr lang="ja-JP" altLang="en-US" sz="4000" dirty="0">
              <a:solidFill>
                <a:srgbClr val="FF0000"/>
              </a:solidFill>
              <a:latin typeface="+mn-ea"/>
              <a:ea typeface="+mn-ea"/>
            </a:endParaRPr>
          </a:p>
        </p:txBody>
      </p:sp>
      <p:sp>
        <p:nvSpPr>
          <p:cNvPr id="5" name="コンテンツ プレースホルダ 2"/>
          <p:cNvSpPr txBox="1">
            <a:spLocks/>
          </p:cNvSpPr>
          <p:nvPr/>
        </p:nvSpPr>
        <p:spPr>
          <a:xfrm>
            <a:off x="981882" y="4106554"/>
            <a:ext cx="10149002" cy="684809"/>
          </a:xfrm>
          <a:prstGeom prst="rect">
            <a:avLst/>
          </a:prstGeom>
        </p:spPr>
        <p:txBody>
          <a:bodyPr vert="horz" lIns="0" tIns="45720" rIns="0" bIns="45720" numCol="1" rtlCol="0" anchor="ctr" anchorCtr="0">
            <a:normAutofit fontScale="92500" lnSpcReduction="2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2800" dirty="0" smtClean="0">
                <a:solidFill>
                  <a:srgbClr val="6600FF"/>
                </a:solidFill>
                <a:latin typeface="+mn-ea"/>
              </a:rPr>
              <a:t>　</a:t>
            </a:r>
            <a:r>
              <a:rPr lang="en-US" altLang="ja-JP" sz="4300" dirty="0" smtClean="0">
                <a:solidFill>
                  <a:srgbClr val="6600FF"/>
                </a:solidFill>
                <a:latin typeface="+mn-ea"/>
              </a:rPr>
              <a:t>2019</a:t>
            </a:r>
            <a:r>
              <a:rPr lang="ja-JP" altLang="en-US" sz="4300" dirty="0" smtClean="0">
                <a:solidFill>
                  <a:srgbClr val="6600FF"/>
                </a:solidFill>
                <a:latin typeface="+mn-ea"/>
              </a:rPr>
              <a:t>年</a:t>
            </a:r>
            <a:r>
              <a:rPr lang="ja-JP" altLang="en-US" sz="4300" dirty="0" smtClean="0">
                <a:solidFill>
                  <a:prstClr val="black"/>
                </a:solidFill>
                <a:latin typeface="+mn-ea"/>
              </a:rPr>
              <a:t>　 </a:t>
            </a:r>
            <a:r>
              <a:rPr lang="en-US" altLang="ja-JP" sz="4300" dirty="0" smtClean="0">
                <a:solidFill>
                  <a:srgbClr val="6600FF"/>
                </a:solidFill>
                <a:latin typeface="+mn-ea"/>
              </a:rPr>
              <a:t>2024</a:t>
            </a:r>
            <a:r>
              <a:rPr lang="ja-JP" altLang="en-US" sz="4300" dirty="0" smtClean="0">
                <a:solidFill>
                  <a:srgbClr val="6600FF"/>
                </a:solidFill>
                <a:latin typeface="+mn-ea"/>
              </a:rPr>
              <a:t>年迄の</a:t>
            </a:r>
            <a:r>
              <a:rPr lang="ja-JP" altLang="en-US" sz="4300" b="1" dirty="0" smtClean="0">
                <a:solidFill>
                  <a:srgbClr val="6600FF"/>
                </a:solidFill>
                <a:latin typeface="+mn-ea"/>
              </a:rPr>
              <a:t>新ビジョン声明</a:t>
            </a:r>
            <a:r>
              <a:rPr lang="ja-JP" altLang="en-US" sz="4000" dirty="0" smtClean="0">
                <a:solidFill>
                  <a:srgbClr val="6600FF"/>
                </a:solidFill>
                <a:latin typeface="+mn-ea"/>
              </a:rPr>
              <a:t>がスタート</a:t>
            </a:r>
            <a:r>
              <a:rPr lang="ja-JP" altLang="en-US" sz="5200" dirty="0">
                <a:solidFill>
                  <a:prstClr val="black"/>
                </a:solidFill>
                <a:latin typeface="+mn-ea"/>
              </a:rPr>
              <a:t>　</a:t>
            </a:r>
            <a:r>
              <a:rPr lang="ja-JP" altLang="en-US" sz="5200" dirty="0" smtClean="0">
                <a:solidFill>
                  <a:prstClr val="black"/>
                </a:solidFill>
                <a:latin typeface="+mn-ea"/>
              </a:rPr>
              <a:t>　　　　　</a:t>
            </a:r>
            <a:endParaRPr lang="ja-JP" altLang="en-US" sz="4700" dirty="0">
              <a:solidFill>
                <a:prstClr val="black"/>
              </a:solidFill>
            </a:endParaRPr>
          </a:p>
        </p:txBody>
      </p:sp>
      <p:sp>
        <p:nvSpPr>
          <p:cNvPr id="7" name="タイトル 1"/>
          <p:cNvSpPr txBox="1">
            <a:spLocks/>
          </p:cNvSpPr>
          <p:nvPr/>
        </p:nvSpPr>
        <p:spPr>
          <a:xfrm>
            <a:off x="1102624" y="3135967"/>
            <a:ext cx="10028260" cy="669926"/>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4000" dirty="0" smtClean="0">
                <a:solidFill>
                  <a:srgbClr val="FF0000"/>
                </a:solidFill>
                <a:latin typeface="ＭＳ Ｐゴシック" panose="020B0600070205080204" pitchFamily="50" charset="-128"/>
              </a:rPr>
              <a:t>2018</a:t>
            </a:r>
            <a:r>
              <a:rPr lang="ja-JP" altLang="en-US" sz="4000" dirty="0" smtClean="0">
                <a:solidFill>
                  <a:srgbClr val="FF0000"/>
                </a:solidFill>
                <a:latin typeface="ＭＳ Ｐゴシック" panose="020B0600070205080204" pitchFamily="50" charset="-128"/>
              </a:rPr>
              <a:t>年　 戦略計画の優先項目と目標が明示</a:t>
            </a:r>
            <a:endParaRPr lang="ja-JP" altLang="en-US" sz="4000" dirty="0">
              <a:solidFill>
                <a:srgbClr val="FF0000"/>
              </a:solidFill>
              <a:latin typeface="ＭＳ Ｐゴシック" panose="020B0600070205080204" pitchFamily="50" charset="-128"/>
            </a:endParaRPr>
          </a:p>
        </p:txBody>
      </p:sp>
      <p:sp>
        <p:nvSpPr>
          <p:cNvPr id="9" name="タイトル 1"/>
          <p:cNvSpPr txBox="1">
            <a:spLocks/>
          </p:cNvSpPr>
          <p:nvPr/>
        </p:nvSpPr>
        <p:spPr>
          <a:xfrm>
            <a:off x="1106879" y="5011617"/>
            <a:ext cx="10061867" cy="581390"/>
          </a:xfrm>
          <a:prstGeom prst="rect">
            <a:avLst/>
          </a:prstGeom>
          <a:noFill/>
        </p:spPr>
        <p:txBody>
          <a:bodyPr vert="horz" lIns="91440" tIns="45720" rIns="91440" bIns="45720" rtlCol="0" anchor="ctr">
            <a:normAutofit fontScale="8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4800" dirty="0" smtClean="0">
                <a:solidFill>
                  <a:prstClr val="black"/>
                </a:solidFill>
                <a:latin typeface="ＭＳ Ｐゴシック" panose="020B0600070205080204" pitchFamily="50" charset="-128"/>
              </a:rPr>
              <a:t>2019</a:t>
            </a:r>
            <a:r>
              <a:rPr lang="ja-JP" altLang="en-US" sz="4800" dirty="0" smtClean="0">
                <a:solidFill>
                  <a:prstClr val="black"/>
                </a:solidFill>
                <a:latin typeface="ＭＳ Ｐゴシック" panose="020B0600070205080204" pitchFamily="50" charset="-128"/>
              </a:rPr>
              <a:t>年　 </a:t>
            </a:r>
            <a:r>
              <a:rPr lang="en-US" altLang="ja-JP" sz="4800" dirty="0" smtClean="0">
                <a:solidFill>
                  <a:prstClr val="black"/>
                </a:solidFill>
                <a:latin typeface="ＭＳ Ｐゴシック" panose="020B0600070205080204" pitchFamily="50" charset="-128"/>
              </a:rPr>
              <a:t>RAC</a:t>
            </a:r>
            <a:r>
              <a:rPr lang="ja-JP" altLang="en-US" sz="4800" dirty="0" smtClean="0">
                <a:solidFill>
                  <a:prstClr val="black"/>
                </a:solidFill>
                <a:latin typeface="ＭＳ Ｐゴシック" panose="020B0600070205080204" pitchFamily="50" charset="-128"/>
              </a:rPr>
              <a:t>の加盟、柔軟性推進</a:t>
            </a:r>
            <a:endParaRPr lang="ja-JP" altLang="en-US" sz="3700" dirty="0">
              <a:solidFill>
                <a:prstClr val="black"/>
              </a:solidFill>
              <a:latin typeface="ＭＳ Ｐゴシック" panose="020B0600070205080204" pitchFamily="50" charset="-128"/>
            </a:endParaRPr>
          </a:p>
        </p:txBody>
      </p:sp>
      <p:sp>
        <p:nvSpPr>
          <p:cNvPr id="10" name="正方形/長方形 9"/>
          <p:cNvSpPr/>
          <p:nvPr/>
        </p:nvSpPr>
        <p:spPr>
          <a:xfrm>
            <a:off x="1831752" y="5813261"/>
            <a:ext cx="9813102" cy="461665"/>
          </a:xfrm>
          <a:prstGeom prst="rect">
            <a:avLst/>
          </a:prstGeom>
        </p:spPr>
        <p:txBody>
          <a:bodyPr wrap="square">
            <a:spAutoFit/>
          </a:bodyPr>
          <a:lstStyle/>
          <a:p>
            <a:r>
              <a:rPr lang="ja-JP" altLang="en-US" sz="2400" dirty="0" smtClean="0">
                <a:solidFill>
                  <a:prstClr val="black"/>
                </a:solidFill>
              </a:rPr>
              <a:t>少なく</a:t>
            </a:r>
            <a:r>
              <a:rPr lang="ja-JP" altLang="en-US" sz="2400" dirty="0">
                <a:solidFill>
                  <a:prstClr val="black"/>
                </a:solidFill>
              </a:rPr>
              <a:t>とも年</a:t>
            </a:r>
            <a:r>
              <a:rPr lang="en-US" altLang="ja-JP" sz="2400" dirty="0">
                <a:solidFill>
                  <a:prstClr val="black"/>
                </a:solidFill>
              </a:rPr>
              <a:t>40</a:t>
            </a:r>
            <a:r>
              <a:rPr lang="ja-JP" altLang="en-US" sz="2400" dirty="0">
                <a:solidFill>
                  <a:prstClr val="black"/>
                </a:solidFill>
              </a:rPr>
              <a:t>回の例会（否決</a:t>
            </a:r>
            <a:r>
              <a:rPr lang="ja-JP" altLang="en-US" sz="2400" dirty="0" smtClean="0">
                <a:solidFill>
                  <a:prstClr val="black"/>
                </a:solidFill>
              </a:rPr>
              <a:t>）　職業</a:t>
            </a:r>
            <a:r>
              <a:rPr lang="ja-JP" altLang="en-US" sz="2400" dirty="0">
                <a:solidFill>
                  <a:prstClr val="black"/>
                </a:solidFill>
              </a:rPr>
              <a:t>分類の大幅な緩和（可決</a:t>
            </a:r>
            <a:r>
              <a:rPr lang="ja-JP" altLang="en-US" sz="2400" dirty="0" smtClean="0">
                <a:solidFill>
                  <a:prstClr val="black"/>
                </a:solidFill>
              </a:rPr>
              <a:t>）</a:t>
            </a:r>
            <a:endParaRPr lang="en-US" altLang="ja-JP" sz="2400" dirty="0" smtClean="0">
              <a:solidFill>
                <a:prstClr val="black"/>
              </a:solidFill>
            </a:endParaRPr>
          </a:p>
        </p:txBody>
      </p:sp>
      <p:sp>
        <p:nvSpPr>
          <p:cNvPr id="11" name="正方形/長方形 10"/>
          <p:cNvSpPr/>
          <p:nvPr/>
        </p:nvSpPr>
        <p:spPr>
          <a:xfrm>
            <a:off x="1067297" y="953739"/>
            <a:ext cx="9269949" cy="1323439"/>
          </a:xfrm>
          <a:prstGeom prst="rect">
            <a:avLst/>
          </a:prstGeom>
        </p:spPr>
        <p:txBody>
          <a:bodyPr wrap="square">
            <a:spAutoFit/>
          </a:bodyPr>
          <a:lstStyle/>
          <a:p>
            <a:r>
              <a:rPr lang="en-US" altLang="ja-JP" sz="4000" dirty="0" smtClean="0">
                <a:solidFill>
                  <a:prstClr val="black"/>
                </a:solidFill>
                <a:latin typeface="+mn-ea"/>
              </a:rPr>
              <a:t>2016</a:t>
            </a:r>
            <a:r>
              <a:rPr lang="ja-JP" altLang="en-US" sz="4000" dirty="0" smtClean="0">
                <a:solidFill>
                  <a:prstClr val="black"/>
                </a:solidFill>
                <a:latin typeface="+mn-ea"/>
              </a:rPr>
              <a:t>年　 規定審議会で例会の柔軟性と</a:t>
            </a:r>
            <a:endParaRPr lang="en-US" altLang="ja-JP" sz="4000" dirty="0" smtClean="0">
              <a:solidFill>
                <a:prstClr val="black"/>
              </a:solidFill>
              <a:latin typeface="+mn-ea"/>
            </a:endParaRPr>
          </a:p>
          <a:p>
            <a:r>
              <a:rPr lang="ja-JP" altLang="en-US" sz="4000" dirty="0">
                <a:solidFill>
                  <a:prstClr val="black"/>
                </a:solidFill>
                <a:latin typeface="+mn-ea"/>
              </a:rPr>
              <a:t>　</a:t>
            </a:r>
            <a:r>
              <a:rPr lang="ja-JP" altLang="en-US" sz="4000" dirty="0" smtClean="0">
                <a:solidFill>
                  <a:prstClr val="black"/>
                </a:solidFill>
                <a:latin typeface="+mn-ea"/>
              </a:rPr>
              <a:t>　　　　　例外規定の採用</a:t>
            </a:r>
            <a:r>
              <a:rPr lang="ja-JP" altLang="en-US" sz="3200" dirty="0" smtClean="0">
                <a:solidFill>
                  <a:prstClr val="black"/>
                </a:solidFill>
                <a:latin typeface="+mn-ea"/>
              </a:rPr>
              <a:t>（</a:t>
            </a:r>
            <a:r>
              <a:rPr lang="en-US" altLang="ja-JP" sz="3200" dirty="0" smtClean="0">
                <a:solidFill>
                  <a:prstClr val="black"/>
                </a:solidFill>
                <a:latin typeface="+mn-ea"/>
              </a:rPr>
              <a:t>16-36</a:t>
            </a:r>
            <a:r>
              <a:rPr lang="ja-JP" altLang="en-US" sz="3200" dirty="0" smtClean="0">
                <a:solidFill>
                  <a:prstClr val="black"/>
                </a:solidFill>
                <a:latin typeface="+mn-ea"/>
              </a:rPr>
              <a:t>他）</a:t>
            </a:r>
            <a:endParaRPr lang="en-US" altLang="ja-JP" sz="3200" dirty="0" smtClean="0">
              <a:solidFill>
                <a:prstClr val="black"/>
              </a:solidFill>
              <a:latin typeface="+mn-ea"/>
            </a:endParaRPr>
          </a:p>
        </p:txBody>
      </p:sp>
    </p:spTree>
    <p:extLst>
      <p:ext uri="{BB962C8B-B14F-4D97-AF65-F5344CB8AC3E}">
        <p14:creationId xmlns:p14="http://schemas.microsoft.com/office/powerpoint/2010/main" val="2021599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arn(inVertical)">
                                      <p:cBhvr>
                                        <p:cTn id="21" dur="500"/>
                                        <p:tgtEl>
                                          <p:spTgt spid="5"/>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barn(inVertical)">
                                      <p:cBhvr>
                                        <p:cTn id="24" dur="500"/>
                                        <p:tgtEl>
                                          <p:spTgt spid="9"/>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7" grpId="0"/>
      <p:bldP spid="9" grpId="0"/>
      <p:bldP spid="10" grpId="0"/>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20495" y="840893"/>
            <a:ext cx="9071774" cy="642610"/>
          </a:xfrm>
          <a:noFill/>
        </p:spPr>
        <p:txBody>
          <a:bodyPr>
            <a:noAutofit/>
          </a:bodyPr>
          <a:lstStyle/>
          <a:p>
            <a:pPr algn="l"/>
            <a:r>
              <a:rPr lang="ja-JP" altLang="en-US" sz="4800" dirty="0" smtClean="0">
                <a:latin typeface="+mn-ea"/>
                <a:ea typeface="+mn-ea"/>
              </a:rPr>
              <a:t> </a:t>
            </a:r>
            <a:r>
              <a:rPr lang="ja-JP" altLang="en-US" sz="4800" dirty="0" smtClean="0">
                <a:solidFill>
                  <a:srgbClr val="FF0000"/>
                </a:solidFill>
                <a:latin typeface="+mn-ea"/>
                <a:ea typeface="+mn-ea"/>
              </a:rPr>
              <a:t>ロータリーの新しい「ビジョン声明」</a:t>
            </a:r>
            <a:endParaRPr kumimoji="1" lang="ja-JP" altLang="en-US" sz="4800" dirty="0">
              <a:solidFill>
                <a:srgbClr val="FF0000"/>
              </a:solidFill>
              <a:latin typeface="+mn-ea"/>
              <a:ea typeface="+mn-ea"/>
            </a:endParaRPr>
          </a:p>
        </p:txBody>
      </p:sp>
      <p:sp>
        <p:nvSpPr>
          <p:cNvPr id="3" name="コンテンツ プレースホルダ 2"/>
          <p:cNvSpPr>
            <a:spLocks noGrp="1"/>
          </p:cNvSpPr>
          <p:nvPr>
            <p:ph idx="1"/>
          </p:nvPr>
        </p:nvSpPr>
        <p:spPr>
          <a:xfrm>
            <a:off x="1775520" y="967062"/>
            <a:ext cx="8561726" cy="594194"/>
          </a:xfrm>
        </p:spPr>
        <p:txBody>
          <a:bodyPr vert="horz" lIns="0" tIns="45720" rIns="0" bIns="45720" numCol="1" rtlCol="0" anchor="ctr" anchorCtr="0">
            <a:normAutofit fontScale="55000" lnSpcReduction="20000"/>
          </a:bodyPr>
          <a:lstStyle/>
          <a:p>
            <a:pPr marL="0" indent="0">
              <a:buNone/>
            </a:pPr>
            <a:r>
              <a:rPr lang="ja-JP" altLang="en-US" sz="2000" dirty="0"/>
              <a:t>　　</a:t>
            </a:r>
            <a:endParaRPr lang="en-US" altLang="ja-JP" sz="2000" dirty="0"/>
          </a:p>
          <a:p>
            <a:pPr marL="0" indent="0">
              <a:buNone/>
            </a:pPr>
            <a:r>
              <a:rPr lang="ja-JP" altLang="en-US" sz="2400" dirty="0"/>
              <a:t>　　</a:t>
            </a:r>
            <a:r>
              <a:rPr lang="ja-JP" altLang="en-US" sz="4200" dirty="0"/>
              <a:t>　　　</a:t>
            </a:r>
            <a:endParaRPr lang="ja-JP" altLang="en-US" sz="8000" dirty="0"/>
          </a:p>
          <a:p>
            <a:pPr marL="0" indent="0">
              <a:buNone/>
            </a:pPr>
            <a:endParaRPr lang="ja-JP" altLang="en-US" sz="2400" dirty="0"/>
          </a:p>
        </p:txBody>
      </p:sp>
      <p:sp>
        <p:nvSpPr>
          <p:cNvPr id="4" name="タイトル 1"/>
          <p:cNvSpPr txBox="1">
            <a:spLocks/>
          </p:cNvSpPr>
          <p:nvPr/>
        </p:nvSpPr>
        <p:spPr>
          <a:xfrm>
            <a:off x="2746569" y="3802626"/>
            <a:ext cx="5536819" cy="801710"/>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4800" dirty="0" smtClean="0">
                <a:solidFill>
                  <a:prstClr val="black"/>
                </a:solidFill>
                <a:latin typeface="ＭＳ Ｐゴシック" panose="020B0600070205080204" pitchFamily="50" charset="-128"/>
              </a:rPr>
              <a:t>Vision Statement</a:t>
            </a:r>
            <a:endParaRPr lang="ja-JP" altLang="en-US" sz="4800" dirty="0">
              <a:solidFill>
                <a:prstClr val="black"/>
              </a:solidFill>
              <a:latin typeface="ＭＳ Ｐゴシック" panose="020B0600070205080204" pitchFamily="50" charset="-128"/>
            </a:endParaRPr>
          </a:p>
        </p:txBody>
      </p:sp>
      <p:sp>
        <p:nvSpPr>
          <p:cNvPr id="5" name="コンテンツ プレースホルダ 2"/>
          <p:cNvSpPr txBox="1">
            <a:spLocks/>
          </p:cNvSpPr>
          <p:nvPr/>
        </p:nvSpPr>
        <p:spPr>
          <a:xfrm>
            <a:off x="624807" y="4604336"/>
            <a:ext cx="10863151" cy="1783735"/>
          </a:xfrm>
          <a:prstGeom prst="rect">
            <a:avLst/>
          </a:prstGeom>
        </p:spPr>
        <p:txBody>
          <a:bodyPr vert="horz" lIns="0" tIns="45720" rIns="0" bIns="45720" numCol="1" rtlCol="0" anchor="ctr" anchorCtr="0">
            <a:normAutofit fontScale="92500" lnSpcReduction="2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4000" dirty="0" smtClean="0">
                <a:solidFill>
                  <a:prstClr val="black"/>
                </a:solidFill>
                <a:latin typeface="+mn-ea"/>
              </a:rPr>
              <a:t>　</a:t>
            </a:r>
            <a:r>
              <a:rPr lang="en-US" altLang="ja-JP" sz="4000" dirty="0" smtClean="0">
                <a:solidFill>
                  <a:prstClr val="black"/>
                </a:solidFill>
                <a:latin typeface="+mn-ea"/>
              </a:rPr>
              <a:t>Together,we see a world where peope unite and</a:t>
            </a:r>
          </a:p>
          <a:p>
            <a:pPr marL="0" indent="0">
              <a:buNone/>
            </a:pPr>
            <a:r>
              <a:rPr lang="en-US" altLang="ja-JP" sz="4000" dirty="0">
                <a:solidFill>
                  <a:prstClr val="black"/>
                </a:solidFill>
                <a:latin typeface="+mn-ea"/>
              </a:rPr>
              <a:t>t</a:t>
            </a:r>
            <a:r>
              <a:rPr lang="en-US" altLang="ja-JP" sz="4000" dirty="0" smtClean="0">
                <a:solidFill>
                  <a:prstClr val="black"/>
                </a:solidFill>
                <a:latin typeface="+mn-ea"/>
              </a:rPr>
              <a:t>ake action to create lasting change-across the globe,</a:t>
            </a:r>
          </a:p>
          <a:p>
            <a:pPr marL="0" indent="0">
              <a:buNone/>
            </a:pPr>
            <a:r>
              <a:rPr lang="en-US" altLang="ja-JP" sz="4000" dirty="0" smtClean="0">
                <a:solidFill>
                  <a:prstClr val="black"/>
                </a:solidFill>
                <a:latin typeface="+mn-ea"/>
              </a:rPr>
              <a:t>In our communities,and in ourselves </a:t>
            </a:r>
            <a:endParaRPr lang="ja-JP" altLang="en-US" sz="4000" dirty="0">
              <a:solidFill>
                <a:prstClr val="black"/>
              </a:solidFill>
            </a:endParaRPr>
          </a:p>
        </p:txBody>
      </p:sp>
      <p:sp>
        <p:nvSpPr>
          <p:cNvPr id="11" name="正方形/長方形 10"/>
          <p:cNvSpPr/>
          <p:nvPr/>
        </p:nvSpPr>
        <p:spPr>
          <a:xfrm>
            <a:off x="267478" y="1687425"/>
            <a:ext cx="11924521" cy="2123658"/>
          </a:xfrm>
          <a:prstGeom prst="rect">
            <a:avLst/>
          </a:prstGeom>
        </p:spPr>
        <p:txBody>
          <a:bodyPr wrap="square">
            <a:spAutoFit/>
          </a:bodyPr>
          <a:lstStyle/>
          <a:p>
            <a:r>
              <a:rPr lang="ja-JP" altLang="en-US" sz="4400" dirty="0" smtClean="0">
                <a:solidFill>
                  <a:srgbClr val="0000FF"/>
                </a:solidFill>
              </a:rPr>
              <a:t>私達は、世界で、地域社会で、そして自分自身な中で持続可能な良い変化を生むために人々が手を取り合って行動する世界を目指します。</a:t>
            </a:r>
            <a:endParaRPr lang="ja-JP" altLang="en-US" sz="4400" dirty="0">
              <a:solidFill>
                <a:srgbClr val="0000FF"/>
              </a:solidFill>
            </a:endParaRPr>
          </a:p>
        </p:txBody>
      </p:sp>
      <p:sp>
        <p:nvSpPr>
          <p:cNvPr id="6" name="テキスト ボックス 5"/>
          <p:cNvSpPr txBox="1"/>
          <p:nvPr/>
        </p:nvSpPr>
        <p:spPr>
          <a:xfrm rot="19787853">
            <a:off x="281390" y="507950"/>
            <a:ext cx="1962120" cy="584775"/>
          </a:xfrm>
          <a:prstGeom prst="rect">
            <a:avLst/>
          </a:prstGeom>
          <a:noFill/>
        </p:spPr>
        <p:txBody>
          <a:bodyPr wrap="square" rtlCol="0">
            <a:spAutoFit/>
          </a:bodyPr>
          <a:lstStyle/>
          <a:p>
            <a:r>
              <a:rPr kumimoji="1" lang="ja-JP" altLang="en-US" sz="3200" dirty="0" smtClean="0"/>
              <a:t>２０１７年</a:t>
            </a:r>
            <a:endParaRPr kumimoji="1" lang="ja-JP" altLang="en-US" sz="3200" dirty="0"/>
          </a:p>
        </p:txBody>
      </p:sp>
      <p:sp>
        <p:nvSpPr>
          <p:cNvPr id="8" name="テキスト ボックス 7"/>
          <p:cNvSpPr txBox="1"/>
          <p:nvPr/>
        </p:nvSpPr>
        <p:spPr>
          <a:xfrm>
            <a:off x="1520495" y="3999151"/>
            <a:ext cx="1742250" cy="584775"/>
          </a:xfrm>
          <a:prstGeom prst="rect">
            <a:avLst/>
          </a:prstGeom>
          <a:noFill/>
        </p:spPr>
        <p:txBody>
          <a:bodyPr wrap="square" rtlCol="0">
            <a:spAutoFit/>
          </a:bodyPr>
          <a:lstStyle/>
          <a:p>
            <a:r>
              <a:rPr kumimoji="1" lang="en-US" altLang="ja-JP" sz="3200" b="1" dirty="0" smtClean="0"/>
              <a:t>2017</a:t>
            </a:r>
            <a:r>
              <a:rPr kumimoji="1" lang="ja-JP" altLang="en-US" sz="3200" b="1" dirty="0" smtClean="0"/>
              <a:t>年</a:t>
            </a:r>
            <a:endParaRPr kumimoji="1" lang="ja-JP" altLang="en-US" sz="3200" b="1" dirty="0"/>
          </a:p>
        </p:txBody>
      </p:sp>
    </p:spTree>
    <p:extLst>
      <p:ext uri="{BB962C8B-B14F-4D97-AF65-F5344CB8AC3E}">
        <p14:creationId xmlns:p14="http://schemas.microsoft.com/office/powerpoint/2010/main" val="3610423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1000" fill="hold"/>
                                        <p:tgtEl>
                                          <p:spTgt spid="6"/>
                                        </p:tgtEl>
                                        <p:attrNameLst>
                                          <p:attrName>ppt_w</p:attrName>
                                        </p:attrNameLst>
                                      </p:cBhvr>
                                      <p:tavLst>
                                        <p:tav tm="0">
                                          <p:val>
                                            <p:fltVal val="0"/>
                                          </p:val>
                                        </p:tav>
                                        <p:tav tm="100000">
                                          <p:val>
                                            <p:strVal val="#ppt_w"/>
                                          </p:val>
                                        </p:tav>
                                      </p:tavLst>
                                    </p:anim>
                                    <p:anim calcmode="lin" valueType="num">
                                      <p:cBhvr>
                                        <p:cTn id="24" dur="1000" fill="hold"/>
                                        <p:tgtEl>
                                          <p:spTgt spid="6"/>
                                        </p:tgtEl>
                                        <p:attrNameLst>
                                          <p:attrName>ppt_h</p:attrName>
                                        </p:attrNameLst>
                                      </p:cBhvr>
                                      <p:tavLst>
                                        <p:tav tm="0">
                                          <p:val>
                                            <p:fltVal val="0"/>
                                          </p:val>
                                        </p:tav>
                                        <p:tav tm="100000">
                                          <p:val>
                                            <p:strVal val="#ppt_h"/>
                                          </p:val>
                                        </p:tav>
                                      </p:tavLst>
                                    </p:anim>
                                    <p:anim calcmode="lin" valueType="num">
                                      <p:cBhvr>
                                        <p:cTn id="25" dur="1000" fill="hold"/>
                                        <p:tgtEl>
                                          <p:spTgt spid="6"/>
                                        </p:tgtEl>
                                        <p:attrNameLst>
                                          <p:attrName>style.rotation</p:attrName>
                                        </p:attrNameLst>
                                      </p:cBhvr>
                                      <p:tavLst>
                                        <p:tav tm="0">
                                          <p:val>
                                            <p:fltVal val="90"/>
                                          </p:val>
                                        </p:tav>
                                        <p:tav tm="100000">
                                          <p:val>
                                            <p:fltVal val="0"/>
                                          </p:val>
                                        </p:tav>
                                      </p:tavLst>
                                    </p:anim>
                                    <p:animEffect transition="in" filter="fade">
                                      <p:cBhvr>
                                        <p:cTn id="26" dur="10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1000" fill="hold"/>
                                        <p:tgtEl>
                                          <p:spTgt spid="8"/>
                                        </p:tgtEl>
                                        <p:attrNameLst>
                                          <p:attrName>ppt_w</p:attrName>
                                        </p:attrNameLst>
                                      </p:cBhvr>
                                      <p:tavLst>
                                        <p:tav tm="0">
                                          <p:val>
                                            <p:fltVal val="0"/>
                                          </p:val>
                                        </p:tav>
                                        <p:tav tm="100000">
                                          <p:val>
                                            <p:strVal val="#ppt_w"/>
                                          </p:val>
                                        </p:tav>
                                      </p:tavLst>
                                    </p:anim>
                                    <p:anim calcmode="lin" valueType="num">
                                      <p:cBhvr>
                                        <p:cTn id="32" dur="1000" fill="hold"/>
                                        <p:tgtEl>
                                          <p:spTgt spid="8"/>
                                        </p:tgtEl>
                                        <p:attrNameLst>
                                          <p:attrName>ppt_h</p:attrName>
                                        </p:attrNameLst>
                                      </p:cBhvr>
                                      <p:tavLst>
                                        <p:tav tm="0">
                                          <p:val>
                                            <p:fltVal val="0"/>
                                          </p:val>
                                        </p:tav>
                                        <p:tav tm="100000">
                                          <p:val>
                                            <p:strVal val="#ppt_h"/>
                                          </p:val>
                                        </p:tav>
                                      </p:tavLst>
                                    </p:anim>
                                    <p:anim calcmode="lin" valueType="num">
                                      <p:cBhvr>
                                        <p:cTn id="33" dur="1000" fill="hold"/>
                                        <p:tgtEl>
                                          <p:spTgt spid="8"/>
                                        </p:tgtEl>
                                        <p:attrNameLst>
                                          <p:attrName>style.rotation</p:attrName>
                                        </p:attrNameLst>
                                      </p:cBhvr>
                                      <p:tavLst>
                                        <p:tav tm="0">
                                          <p:val>
                                            <p:fltVal val="90"/>
                                          </p:val>
                                        </p:tav>
                                        <p:tav tm="100000">
                                          <p:val>
                                            <p:fltVal val="0"/>
                                          </p:val>
                                        </p:tav>
                                      </p:tavLst>
                                    </p:anim>
                                    <p:animEffect transition="in" filter="fade">
                                      <p:cBhvr>
                                        <p:cTn id="34"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11" grpId="0"/>
      <p:bldP spid="6"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99808" y="300882"/>
            <a:ext cx="9683414" cy="681317"/>
          </a:xfrm>
        </p:spPr>
        <p:txBody>
          <a:bodyPr>
            <a:noAutofit/>
          </a:bodyPr>
          <a:lstStyle/>
          <a:p>
            <a:r>
              <a:rPr lang="ja-JP" altLang="en-US" sz="4800" b="1" dirty="0">
                <a:latin typeface="ＭＳ Ｐ明朝" panose="02020600040205080304" pitchFamily="18" charset="-128"/>
                <a:ea typeface="ＭＳ Ｐ明朝" panose="02020600040205080304" pitchFamily="18" charset="-128"/>
              </a:rPr>
              <a:t>（</a:t>
            </a:r>
            <a:r>
              <a:rPr lang="en-US" altLang="ja-JP" sz="4800" b="1" dirty="0">
                <a:latin typeface="ＭＳ Ｐ明朝" panose="02020600040205080304" pitchFamily="18" charset="-128"/>
                <a:ea typeface="ＭＳ Ｐ明朝" panose="02020600040205080304" pitchFamily="18" charset="-128"/>
              </a:rPr>
              <a:t>2019</a:t>
            </a:r>
            <a:r>
              <a:rPr lang="ja-JP" altLang="en-US" sz="4800" b="1" dirty="0">
                <a:latin typeface="ＭＳ Ｐ明朝" panose="02020600040205080304" pitchFamily="18" charset="-128"/>
                <a:ea typeface="ＭＳ Ｐ明朝" panose="02020600040205080304" pitchFamily="18" charset="-128"/>
              </a:rPr>
              <a:t>年）ロータリー</a:t>
            </a:r>
            <a:r>
              <a:rPr lang="ja-JP" altLang="en-US" sz="4800" b="1" dirty="0" smtClean="0">
                <a:latin typeface="ＭＳ Ｐ明朝" panose="02020600040205080304" pitchFamily="18" charset="-128"/>
                <a:ea typeface="ＭＳ Ｐ明朝" panose="02020600040205080304" pitchFamily="18" charset="-128"/>
              </a:rPr>
              <a:t>の新しい方向性　</a:t>
            </a:r>
            <a:endParaRPr kumimoji="1" lang="ja-JP" altLang="en-US" sz="4800" b="1" dirty="0">
              <a:latin typeface="ＭＳ Ｐ明朝" panose="02020600040205080304" pitchFamily="18" charset="-128"/>
              <a:ea typeface="ＭＳ Ｐ明朝" panose="02020600040205080304" pitchFamily="18" charset="-128"/>
            </a:endParaRPr>
          </a:p>
        </p:txBody>
      </p:sp>
      <p:sp>
        <p:nvSpPr>
          <p:cNvPr id="3" name="サブタイトル 2"/>
          <p:cNvSpPr>
            <a:spLocks noGrp="1"/>
          </p:cNvSpPr>
          <p:nvPr>
            <p:ph type="subTitle" idx="1"/>
          </p:nvPr>
        </p:nvSpPr>
        <p:spPr>
          <a:xfrm>
            <a:off x="910566" y="1273867"/>
            <a:ext cx="10261898" cy="1010337"/>
          </a:xfrm>
        </p:spPr>
        <p:txBody>
          <a:bodyPr>
            <a:noAutofit/>
          </a:bodyPr>
          <a:lstStyle/>
          <a:p>
            <a:pPr algn="l"/>
            <a:r>
              <a:rPr kumimoji="1" lang="en-US" altLang="ja-JP" sz="2800" b="1" dirty="0" smtClean="0">
                <a:latin typeface="ＭＳ Ｐ明朝" panose="02020600040205080304" pitchFamily="18" charset="-128"/>
                <a:ea typeface="ＭＳ Ｐ明朝" panose="02020600040205080304" pitchFamily="18" charset="-128"/>
              </a:rPr>
              <a:t>2018</a:t>
            </a:r>
            <a:r>
              <a:rPr kumimoji="1" lang="ja-JP" altLang="en-US" sz="2800" b="1" dirty="0" smtClean="0">
                <a:latin typeface="ＭＳ Ｐ明朝" panose="02020600040205080304" pitchFamily="18" charset="-128"/>
                <a:ea typeface="ＭＳ Ｐ明朝" panose="02020600040205080304" pitchFamily="18" charset="-128"/>
              </a:rPr>
              <a:t>年１月、</a:t>
            </a:r>
            <a:r>
              <a:rPr kumimoji="1" lang="en-US" altLang="ja-JP" sz="2800" b="1" dirty="0" smtClean="0">
                <a:latin typeface="ＭＳ Ｐ明朝" panose="02020600040205080304" pitchFamily="18" charset="-128"/>
                <a:ea typeface="ＭＳ Ｐ明朝" panose="02020600040205080304" pitchFamily="18" charset="-128"/>
              </a:rPr>
              <a:t>RI</a:t>
            </a:r>
            <a:r>
              <a:rPr kumimoji="1" lang="ja-JP" altLang="en-US" sz="2800" b="1" dirty="0" smtClean="0">
                <a:latin typeface="ＭＳ Ｐ明朝" panose="02020600040205080304" pitchFamily="18" charset="-128"/>
                <a:ea typeface="ＭＳ Ｐ明朝" panose="02020600040205080304" pitchFamily="18" charset="-128"/>
              </a:rPr>
              <a:t>理事会は新たな戦略優先事項を承認し、同年</a:t>
            </a:r>
            <a:r>
              <a:rPr lang="en-US" altLang="ja-JP" sz="2800" b="1" dirty="0" smtClean="0">
                <a:latin typeface="ＭＳ Ｐ明朝" panose="02020600040205080304" pitchFamily="18" charset="-128"/>
                <a:ea typeface="ＭＳ Ｐ明朝" panose="02020600040205080304" pitchFamily="18" charset="-128"/>
              </a:rPr>
              <a:t>6</a:t>
            </a:r>
            <a:r>
              <a:rPr lang="ja-JP" altLang="en-US" sz="2800" b="1" dirty="0" smtClean="0">
                <a:latin typeface="ＭＳ Ｐ明朝" panose="02020600040205080304" pitchFamily="18" charset="-128"/>
                <a:ea typeface="ＭＳ Ｐ明朝" panose="02020600040205080304" pitchFamily="18" charset="-128"/>
              </a:rPr>
              <a:t>月には</a:t>
            </a:r>
            <a:r>
              <a:rPr kumimoji="1" lang="ja-JP" altLang="en-US" sz="2800" b="1" dirty="0" smtClean="0">
                <a:latin typeface="ＭＳ Ｐ明朝" panose="02020600040205080304" pitchFamily="18" charset="-128"/>
                <a:ea typeface="ＭＳ Ｐ明朝" panose="02020600040205080304" pitchFamily="18" charset="-128"/>
              </a:rPr>
              <a:t>財団管理委員会と共に（第２次戦略計画）実施を示唆します。</a:t>
            </a:r>
            <a:endParaRPr kumimoji="1" lang="ja-JP" altLang="en-US" sz="2800" b="1" dirty="0"/>
          </a:p>
        </p:txBody>
      </p:sp>
      <p:sp>
        <p:nvSpPr>
          <p:cNvPr id="4" name="タイトル 1"/>
          <p:cNvSpPr txBox="1">
            <a:spLocks/>
          </p:cNvSpPr>
          <p:nvPr/>
        </p:nvSpPr>
        <p:spPr>
          <a:xfrm>
            <a:off x="309797" y="3126151"/>
            <a:ext cx="11702094" cy="240923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en-US" altLang="ja-JP" sz="2800" b="1" dirty="0" smtClean="0">
                <a:latin typeface="ＭＳ Ｐ明朝" panose="02020600040205080304" pitchFamily="18" charset="-128"/>
                <a:ea typeface="ＭＳ Ｐ明朝" panose="02020600040205080304" pitchFamily="18" charset="-128"/>
              </a:rPr>
              <a:t>2018</a:t>
            </a:r>
            <a:r>
              <a:rPr lang="ja-JP" altLang="en-US" sz="2800" b="1" dirty="0" smtClean="0">
                <a:latin typeface="ＭＳ Ｐ明朝" panose="02020600040205080304" pitchFamily="18" charset="-128"/>
                <a:ea typeface="ＭＳ Ｐ明朝" panose="02020600040205080304" pitchFamily="18" charset="-128"/>
              </a:rPr>
              <a:t>年</a:t>
            </a:r>
            <a:r>
              <a:rPr lang="en-US" altLang="ja-JP" sz="2800" b="1" dirty="0" smtClean="0">
                <a:latin typeface="ＭＳ Ｐ明朝" panose="02020600040205080304" pitchFamily="18" charset="-128"/>
                <a:ea typeface="ＭＳ Ｐ明朝" panose="02020600040205080304" pitchFamily="18" charset="-128"/>
              </a:rPr>
              <a:t>6</a:t>
            </a:r>
            <a:r>
              <a:rPr lang="ja-JP" altLang="en-US" sz="2800" b="1" dirty="0" smtClean="0">
                <a:latin typeface="ＭＳ Ｐ明朝" panose="02020600040205080304" pitchFamily="18" charset="-128"/>
                <a:ea typeface="ＭＳ Ｐ明朝" panose="02020600040205080304" pitchFamily="18" charset="-128"/>
              </a:rPr>
              <a:t>月</a:t>
            </a:r>
            <a:endParaRPr lang="en-US" altLang="ja-JP" sz="2800" b="1" dirty="0" smtClean="0">
              <a:latin typeface="ＭＳ Ｐ明朝" panose="02020600040205080304" pitchFamily="18" charset="-128"/>
              <a:ea typeface="ＭＳ Ｐ明朝" panose="02020600040205080304" pitchFamily="18" charset="-128"/>
            </a:endParaRPr>
          </a:p>
          <a:p>
            <a:pPr algn="l"/>
            <a:r>
              <a:rPr lang="ja-JP" altLang="en-US" sz="2800" b="1" dirty="0" smtClean="0">
                <a:solidFill>
                  <a:srgbClr val="0000FF"/>
                </a:solidFill>
                <a:latin typeface="ＭＳ Ｐ明朝" panose="02020600040205080304" pitchFamily="18" charset="-128"/>
                <a:ea typeface="ＭＳ Ｐ明朝" panose="02020600040205080304" pitchFamily="18" charset="-128"/>
              </a:rPr>
              <a:t> </a:t>
            </a:r>
            <a:r>
              <a:rPr lang="ja-JP" altLang="en-US" sz="4000" b="1" dirty="0" smtClean="0">
                <a:latin typeface="ＭＳ Ｐ明朝" panose="02020600040205080304" pitchFamily="18" charset="-128"/>
                <a:ea typeface="ＭＳ Ｐ明朝" panose="02020600040205080304" pitchFamily="18" charset="-128"/>
              </a:rPr>
              <a:t>ビジョン声明を謳い</a:t>
            </a:r>
            <a:r>
              <a:rPr lang="ja-JP" altLang="en-US" sz="4000" b="1" dirty="0" smtClean="0">
                <a:solidFill>
                  <a:srgbClr val="0000FF"/>
                </a:solidFill>
                <a:latin typeface="ＭＳ Ｐ明朝" panose="02020600040205080304" pitchFamily="18" charset="-128"/>
                <a:ea typeface="ＭＳ Ｐ明朝" panose="02020600040205080304" pitchFamily="18" charset="-128"/>
              </a:rPr>
              <a:t>、戦略的優先事項は</a:t>
            </a:r>
            <a:r>
              <a:rPr lang="en-US" altLang="ja-JP" sz="4000" b="1" dirty="0">
                <a:solidFill>
                  <a:srgbClr val="0000FF"/>
                </a:solidFill>
                <a:latin typeface="ＭＳ Ｐ明朝" panose="02020600040205080304" pitchFamily="18" charset="-128"/>
                <a:ea typeface="ＭＳ Ｐ明朝" panose="02020600040205080304" pitchFamily="18" charset="-128"/>
              </a:rPr>
              <a:t>4</a:t>
            </a:r>
            <a:r>
              <a:rPr lang="ja-JP" altLang="en-US" sz="4000" b="1" dirty="0" smtClean="0">
                <a:solidFill>
                  <a:srgbClr val="0000FF"/>
                </a:solidFill>
                <a:latin typeface="ＭＳ Ｐ明朝" panose="02020600040205080304" pitchFamily="18" charset="-128"/>
                <a:ea typeface="ＭＳ Ｐ明朝" panose="02020600040205080304" pitchFamily="18" charset="-128"/>
              </a:rPr>
              <a:t>項目に</a:t>
            </a:r>
            <a:endParaRPr lang="en-US" altLang="ja-JP" sz="4000" b="1" dirty="0" smtClean="0">
              <a:solidFill>
                <a:srgbClr val="0000FF"/>
              </a:solidFill>
              <a:latin typeface="ＭＳ Ｐ明朝" panose="02020600040205080304" pitchFamily="18" charset="-128"/>
              <a:ea typeface="ＭＳ Ｐ明朝" panose="02020600040205080304" pitchFamily="18" charset="-128"/>
            </a:endParaRPr>
          </a:p>
          <a:p>
            <a:pPr algn="l"/>
            <a:r>
              <a:rPr lang="ja-JP" altLang="en-US" sz="4000" b="1" dirty="0">
                <a:solidFill>
                  <a:srgbClr val="0000FF"/>
                </a:solidFill>
                <a:latin typeface="ＭＳ Ｐ明朝" panose="02020600040205080304" pitchFamily="18" charset="-128"/>
                <a:ea typeface="ＭＳ Ｐ明朝" panose="02020600040205080304" pitchFamily="18" charset="-128"/>
              </a:rPr>
              <a:t>変</a:t>
            </a:r>
            <a:r>
              <a:rPr lang="ja-JP" altLang="en-US" sz="4000" b="1" dirty="0" smtClean="0">
                <a:solidFill>
                  <a:srgbClr val="0000FF"/>
                </a:solidFill>
                <a:latin typeface="ＭＳ Ｐ明朝" panose="02020600040205080304" pitchFamily="18" charset="-128"/>
                <a:ea typeface="ＭＳ Ｐ明朝" panose="02020600040205080304" pitchFamily="18" charset="-128"/>
              </a:rPr>
              <a:t>わります（新行動計画）</a:t>
            </a:r>
            <a:endParaRPr lang="en-US" altLang="ja-JP" sz="4000" b="1" dirty="0" smtClean="0">
              <a:solidFill>
                <a:srgbClr val="0000FF"/>
              </a:solidFill>
              <a:latin typeface="ＭＳ Ｐ明朝" panose="02020600040205080304" pitchFamily="18" charset="-128"/>
              <a:ea typeface="ＭＳ Ｐ明朝" panose="02020600040205080304" pitchFamily="18" charset="-128"/>
            </a:endParaRPr>
          </a:p>
          <a:p>
            <a:pPr algn="l"/>
            <a:r>
              <a:rPr lang="ja-JP" altLang="en-US" sz="4000" b="1" dirty="0" smtClean="0">
                <a:solidFill>
                  <a:srgbClr val="0000FF"/>
                </a:solidFill>
                <a:latin typeface="ＭＳ Ｐ明朝" panose="02020600040205080304" pitchFamily="18" charset="-128"/>
                <a:ea typeface="ＭＳ Ｐ明朝" panose="02020600040205080304" pitchFamily="18" charset="-128"/>
              </a:rPr>
              <a:t>➡　</a:t>
            </a:r>
            <a:r>
              <a:rPr lang="en-US" altLang="ja-JP" sz="2800" b="1" dirty="0" smtClean="0">
                <a:latin typeface="ＭＳ Ｐ明朝" panose="02020600040205080304" pitchFamily="18" charset="-128"/>
                <a:ea typeface="ＭＳ Ｐ明朝" panose="02020600040205080304" pitchFamily="18" charset="-128"/>
              </a:rPr>
              <a:t>2019</a:t>
            </a:r>
            <a:r>
              <a:rPr lang="ja-JP" altLang="en-US" sz="2800" b="1" dirty="0" smtClean="0">
                <a:latin typeface="ＭＳ Ｐ明朝" panose="02020600040205080304" pitchFamily="18" charset="-128"/>
                <a:ea typeface="ＭＳ Ｐ明朝" panose="02020600040205080304" pitchFamily="18" charset="-128"/>
              </a:rPr>
              <a:t>年</a:t>
            </a:r>
            <a:r>
              <a:rPr lang="en-US" altLang="ja-JP" sz="2800" b="1" dirty="0" smtClean="0">
                <a:latin typeface="ＭＳ Ｐ明朝" panose="02020600040205080304" pitchFamily="18" charset="-128"/>
                <a:ea typeface="ＭＳ Ｐ明朝" panose="02020600040205080304" pitchFamily="18" charset="-128"/>
              </a:rPr>
              <a:t>7</a:t>
            </a:r>
            <a:r>
              <a:rPr lang="ja-JP" altLang="en-US" sz="2800" b="1" dirty="0" smtClean="0">
                <a:latin typeface="ＭＳ Ｐ明朝" panose="02020600040205080304" pitchFamily="18" charset="-128"/>
                <a:ea typeface="ＭＳ Ｐ明朝" panose="02020600040205080304" pitchFamily="18" charset="-128"/>
              </a:rPr>
              <a:t>月より導入するべくガバナーに要請する。</a:t>
            </a:r>
            <a:endParaRPr lang="en-US" altLang="ja-JP" sz="2800" b="1" dirty="0" smtClean="0">
              <a:latin typeface="ＭＳ Ｐ明朝" panose="02020600040205080304" pitchFamily="18" charset="-128"/>
              <a:ea typeface="ＭＳ Ｐ明朝" panose="02020600040205080304" pitchFamily="18" charset="-128"/>
            </a:endParaRPr>
          </a:p>
          <a:p>
            <a:pPr algn="l"/>
            <a:r>
              <a:rPr lang="ja-JP" altLang="en-US" sz="2800" b="1" dirty="0" smtClean="0">
                <a:latin typeface="ＭＳ Ｐ明朝" panose="02020600040205080304" pitchFamily="18" charset="-128"/>
                <a:ea typeface="ＭＳ Ｐ明朝" panose="02020600040205080304" pitchFamily="18" charset="-128"/>
              </a:rPr>
              <a:t>　　　　　では戦略的優先事項</a:t>
            </a:r>
            <a:r>
              <a:rPr lang="en-US" altLang="ja-JP" sz="2800" b="1" dirty="0" smtClean="0">
                <a:latin typeface="ＭＳ Ｐ明朝" panose="02020600040205080304" pitchFamily="18" charset="-128"/>
                <a:ea typeface="ＭＳ Ｐ明朝" panose="02020600040205080304" pitchFamily="18" charset="-128"/>
              </a:rPr>
              <a:t>4</a:t>
            </a:r>
            <a:r>
              <a:rPr lang="ja-JP" altLang="en-US" sz="2800" b="1" dirty="0" smtClean="0">
                <a:latin typeface="ＭＳ Ｐ明朝" panose="02020600040205080304" pitchFamily="18" charset="-128"/>
                <a:ea typeface="ＭＳ Ｐ明朝" panose="02020600040205080304" pitchFamily="18" charset="-128"/>
              </a:rPr>
              <a:t>項目とは？</a:t>
            </a:r>
            <a:endParaRPr lang="ja-JP" altLang="en-US" sz="4000" b="1" dirty="0">
              <a:latin typeface="ＭＳ Ｐ明朝" panose="02020600040205080304" pitchFamily="18" charset="-128"/>
              <a:ea typeface="ＭＳ Ｐ明朝" panose="02020600040205080304" pitchFamily="18" charset="-128"/>
            </a:endParaRPr>
          </a:p>
        </p:txBody>
      </p:sp>
      <p:sp>
        <p:nvSpPr>
          <p:cNvPr id="5" name="サブタイトル 2"/>
          <p:cNvSpPr txBox="1">
            <a:spLocks/>
          </p:cNvSpPr>
          <p:nvPr/>
        </p:nvSpPr>
        <p:spPr>
          <a:xfrm>
            <a:off x="219219" y="2284204"/>
            <a:ext cx="11492345" cy="87862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en-US" altLang="ja-JP" sz="4800" b="1" u="sng" dirty="0" smtClean="0">
                <a:solidFill>
                  <a:srgbClr val="FF0000"/>
                </a:solidFill>
                <a:latin typeface="ＭＳ Ｐ明朝" panose="02020600040205080304" pitchFamily="18" charset="-128"/>
                <a:ea typeface="ＭＳ Ｐ明朝" panose="02020600040205080304" pitchFamily="18" charset="-128"/>
              </a:rPr>
              <a:t>2019</a:t>
            </a:r>
            <a:r>
              <a:rPr lang="ja-JP" altLang="en-US" sz="4800" b="1" u="sng" dirty="0" smtClean="0">
                <a:solidFill>
                  <a:srgbClr val="FF0000"/>
                </a:solidFill>
                <a:latin typeface="ＭＳ Ｐ明朝" panose="02020600040205080304" pitchFamily="18" charset="-128"/>
                <a:ea typeface="ＭＳ Ｐ明朝" panose="02020600040205080304" pitchFamily="18" charset="-128"/>
              </a:rPr>
              <a:t>年より</a:t>
            </a:r>
            <a:r>
              <a:rPr lang="en-US" altLang="ja-JP" sz="4800" b="1" u="sng" dirty="0" smtClean="0">
                <a:solidFill>
                  <a:srgbClr val="FF0000"/>
                </a:solidFill>
                <a:latin typeface="ＭＳ Ｐ明朝" panose="02020600040205080304" pitchFamily="18" charset="-128"/>
                <a:ea typeface="ＭＳ Ｐ明朝" panose="02020600040205080304" pitchFamily="18" charset="-128"/>
              </a:rPr>
              <a:t>5</a:t>
            </a:r>
            <a:r>
              <a:rPr lang="ja-JP" altLang="en-US" sz="4800" b="1" u="sng" dirty="0" smtClean="0">
                <a:solidFill>
                  <a:srgbClr val="FF0000"/>
                </a:solidFill>
                <a:latin typeface="ＭＳ Ｐ明朝" panose="02020600040205080304" pitchFamily="18" charset="-128"/>
                <a:ea typeface="ＭＳ Ｐ明朝" panose="02020600040205080304" pitchFamily="18" charset="-128"/>
              </a:rPr>
              <a:t>年間にわたる戦略が実施</a:t>
            </a:r>
            <a:endParaRPr lang="ja-JP" altLang="en-US" sz="4800" b="1" u="sng" dirty="0">
              <a:solidFill>
                <a:srgbClr val="FF0000"/>
              </a:solidFill>
              <a:latin typeface="ＭＳ Ｐ明朝" panose="02020600040205080304" pitchFamily="18" charset="-128"/>
              <a:ea typeface="ＭＳ Ｐ明朝" panose="02020600040205080304" pitchFamily="18" charset="-128"/>
            </a:endParaRPr>
          </a:p>
        </p:txBody>
      </p:sp>
      <p:sp>
        <p:nvSpPr>
          <p:cNvPr id="6" name="正方形/長方形 5"/>
          <p:cNvSpPr/>
          <p:nvPr/>
        </p:nvSpPr>
        <p:spPr>
          <a:xfrm>
            <a:off x="1199808" y="5535382"/>
            <a:ext cx="9252559" cy="923330"/>
          </a:xfrm>
          <a:prstGeom prst="rect">
            <a:avLst/>
          </a:prstGeom>
        </p:spPr>
        <p:txBody>
          <a:bodyPr wrap="square">
            <a:spAutoFit/>
          </a:bodyPr>
          <a:lstStyle/>
          <a:p>
            <a:r>
              <a:rPr lang="ja-JP" altLang="en-US" sz="5400" dirty="0"/>
              <a:t>戦略的優先事項＝</a:t>
            </a:r>
            <a:r>
              <a:rPr lang="ja-JP" altLang="en-US" sz="5400" dirty="0" smtClean="0"/>
              <a:t>新行動</a:t>
            </a:r>
            <a:r>
              <a:rPr lang="ja-JP" altLang="en-US" sz="5400" dirty="0"/>
              <a:t>計画</a:t>
            </a:r>
          </a:p>
        </p:txBody>
      </p:sp>
    </p:spTree>
    <p:extLst>
      <p:ext uri="{BB962C8B-B14F-4D97-AF65-F5344CB8AC3E}">
        <p14:creationId xmlns:p14="http://schemas.microsoft.com/office/powerpoint/2010/main" val="2663144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arn(inVertic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arn(inVertical)">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5"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75520" y="18321"/>
            <a:ext cx="8463738" cy="642610"/>
          </a:xfrm>
          <a:noFill/>
        </p:spPr>
        <p:txBody>
          <a:bodyPr>
            <a:normAutofit fontScale="90000"/>
          </a:bodyPr>
          <a:lstStyle/>
          <a:p>
            <a:pPr algn="l"/>
            <a:r>
              <a:rPr lang="ja-JP" altLang="en-US" dirty="0" smtClean="0">
                <a:latin typeface="+mn-ea"/>
                <a:ea typeface="+mn-ea"/>
              </a:rPr>
              <a:t> </a:t>
            </a:r>
            <a:r>
              <a:rPr lang="ja-JP" altLang="ja-JP" dirty="0" smtClean="0">
                <a:solidFill>
                  <a:srgbClr val="0000FF"/>
                </a:solidFill>
                <a:latin typeface="+mn-ea"/>
                <a:ea typeface="+mn-ea"/>
              </a:rPr>
              <a:t>１</a:t>
            </a:r>
            <a:r>
              <a:rPr lang="en-US" altLang="ja-JP" dirty="0" smtClean="0">
                <a:solidFill>
                  <a:srgbClr val="0000FF"/>
                </a:solidFill>
                <a:latin typeface="+mn-ea"/>
                <a:ea typeface="+mn-ea"/>
              </a:rPr>
              <a:t>.</a:t>
            </a:r>
            <a:r>
              <a:rPr lang="ja-JP" altLang="ja-JP" dirty="0" smtClean="0">
                <a:solidFill>
                  <a:srgbClr val="0000FF"/>
                </a:solidFill>
                <a:latin typeface="+mn-ea"/>
                <a:ea typeface="+mn-ea"/>
              </a:rPr>
              <a:t>より</a:t>
            </a:r>
            <a:r>
              <a:rPr lang="ja-JP" altLang="ja-JP" dirty="0">
                <a:solidFill>
                  <a:srgbClr val="0000FF"/>
                </a:solidFill>
                <a:latin typeface="+mn-ea"/>
                <a:ea typeface="+mn-ea"/>
              </a:rPr>
              <a:t>大きなインパクトを与える</a:t>
            </a:r>
            <a:endParaRPr kumimoji="1" lang="ja-JP" altLang="en-US" dirty="0">
              <a:solidFill>
                <a:srgbClr val="0000FF"/>
              </a:solidFill>
              <a:latin typeface="+mn-ea"/>
              <a:ea typeface="+mn-ea"/>
            </a:endParaRPr>
          </a:p>
        </p:txBody>
      </p:sp>
      <p:sp>
        <p:nvSpPr>
          <p:cNvPr id="3" name="コンテンツ プレースホルダ 2"/>
          <p:cNvSpPr>
            <a:spLocks noGrp="1"/>
          </p:cNvSpPr>
          <p:nvPr>
            <p:ph idx="1"/>
          </p:nvPr>
        </p:nvSpPr>
        <p:spPr>
          <a:xfrm>
            <a:off x="1775520" y="967062"/>
            <a:ext cx="8561726" cy="594194"/>
          </a:xfrm>
        </p:spPr>
        <p:txBody>
          <a:bodyPr vert="horz" lIns="0" tIns="45720" rIns="0" bIns="45720" numCol="1" rtlCol="0" anchor="ctr" anchorCtr="0">
            <a:normAutofit fontScale="55000" lnSpcReduction="20000"/>
          </a:bodyPr>
          <a:lstStyle/>
          <a:p>
            <a:pPr marL="0" indent="0">
              <a:buNone/>
            </a:pPr>
            <a:r>
              <a:rPr lang="ja-JP" altLang="en-US" sz="2000" dirty="0"/>
              <a:t>　　</a:t>
            </a:r>
            <a:endParaRPr lang="en-US" altLang="ja-JP" sz="2000" dirty="0"/>
          </a:p>
          <a:p>
            <a:pPr marL="0" indent="0">
              <a:buNone/>
            </a:pPr>
            <a:r>
              <a:rPr lang="ja-JP" altLang="en-US" sz="2400" dirty="0"/>
              <a:t>　　</a:t>
            </a:r>
            <a:r>
              <a:rPr lang="ja-JP" altLang="en-US" sz="4200" dirty="0"/>
              <a:t>　　　</a:t>
            </a:r>
            <a:endParaRPr lang="ja-JP" altLang="en-US" sz="8000" dirty="0"/>
          </a:p>
          <a:p>
            <a:pPr marL="0" indent="0">
              <a:buNone/>
            </a:pPr>
            <a:endParaRPr lang="ja-JP" altLang="en-US" sz="2400" dirty="0"/>
          </a:p>
        </p:txBody>
      </p:sp>
      <p:sp>
        <p:nvSpPr>
          <p:cNvPr id="4" name="タイトル 1"/>
          <p:cNvSpPr txBox="1">
            <a:spLocks/>
          </p:cNvSpPr>
          <p:nvPr/>
        </p:nvSpPr>
        <p:spPr>
          <a:xfrm>
            <a:off x="1957675" y="1513766"/>
            <a:ext cx="5683202" cy="725446"/>
          </a:xfrm>
          <a:prstGeom prst="rect">
            <a:avLst/>
          </a:prstGeom>
          <a:no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ja-JP" sz="4000" dirty="0">
                <a:solidFill>
                  <a:srgbClr val="0000FF"/>
                </a:solidFill>
                <a:latin typeface="ＭＳ Ｐゴシック" panose="020B0600070205080204" pitchFamily="50" charset="-128"/>
              </a:rPr>
              <a:t>２</a:t>
            </a:r>
            <a:r>
              <a:rPr lang="en-US" altLang="ja-JP" sz="4000" dirty="0">
                <a:solidFill>
                  <a:srgbClr val="0000FF"/>
                </a:solidFill>
                <a:latin typeface="ＭＳ Ｐゴシック" panose="020B0600070205080204" pitchFamily="50" charset="-128"/>
              </a:rPr>
              <a:t>.</a:t>
            </a:r>
            <a:r>
              <a:rPr lang="ja-JP" altLang="ja-JP" sz="4000" dirty="0">
                <a:solidFill>
                  <a:srgbClr val="0000FF"/>
                </a:solidFill>
                <a:latin typeface="ＭＳ Ｐゴシック" panose="020B0600070205080204" pitchFamily="50" charset="-128"/>
              </a:rPr>
              <a:t>参加者の基盤を広げる</a:t>
            </a:r>
            <a:endParaRPr lang="ja-JP" altLang="en-US" sz="4000" dirty="0">
              <a:solidFill>
                <a:srgbClr val="0000FF"/>
              </a:solidFill>
              <a:latin typeface="ＭＳ Ｐゴシック" panose="020B0600070205080204" pitchFamily="50" charset="-128"/>
            </a:endParaRPr>
          </a:p>
        </p:txBody>
      </p:sp>
      <p:sp>
        <p:nvSpPr>
          <p:cNvPr id="5" name="コンテンツ プレースホルダ 2"/>
          <p:cNvSpPr txBox="1">
            <a:spLocks/>
          </p:cNvSpPr>
          <p:nvPr/>
        </p:nvSpPr>
        <p:spPr>
          <a:xfrm>
            <a:off x="1775519" y="2281426"/>
            <a:ext cx="9618340" cy="804404"/>
          </a:xfrm>
          <a:prstGeom prst="rect">
            <a:avLst/>
          </a:prstGeom>
        </p:spPr>
        <p:txBody>
          <a:bodyPr vert="horz" lIns="0" tIns="45720" rIns="0" bIns="45720" numCol="1" rtlCol="0" anchor="ctr" anchorCtr="0">
            <a:normAutofit fontScale="62500" lnSpcReduction="2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2800" dirty="0" smtClean="0">
                <a:solidFill>
                  <a:prstClr val="black"/>
                </a:solidFill>
                <a:latin typeface="+mn-ea"/>
              </a:rPr>
              <a:t>　　</a:t>
            </a:r>
            <a:r>
              <a:rPr lang="ja-JP" altLang="ja-JP" sz="4000" dirty="0" smtClean="0">
                <a:solidFill>
                  <a:prstClr val="black"/>
                </a:solidFill>
                <a:latin typeface="+mn-ea"/>
              </a:rPr>
              <a:t>年齢</a:t>
            </a:r>
            <a:r>
              <a:rPr lang="ja-JP" altLang="ja-JP" sz="4000" dirty="0">
                <a:solidFill>
                  <a:prstClr val="black"/>
                </a:solidFill>
                <a:latin typeface="+mn-ea"/>
              </a:rPr>
              <a:t>・性別・国籍など多様な参加者を募ること</a:t>
            </a:r>
            <a:r>
              <a:rPr lang="ja-JP" altLang="ja-JP" sz="4000" dirty="0" smtClean="0">
                <a:solidFill>
                  <a:prstClr val="black"/>
                </a:solidFill>
                <a:latin typeface="+mn-ea"/>
              </a:rPr>
              <a:t>で多くの新しい</a:t>
            </a:r>
            <a:endParaRPr lang="en-US" altLang="ja-JP" sz="4000" dirty="0" smtClean="0">
              <a:solidFill>
                <a:prstClr val="black"/>
              </a:solidFill>
              <a:latin typeface="+mn-ea"/>
            </a:endParaRPr>
          </a:p>
          <a:p>
            <a:pPr marL="0" indent="0">
              <a:buNone/>
            </a:pPr>
            <a:r>
              <a:rPr lang="ja-JP" altLang="en-US" sz="4000" dirty="0">
                <a:solidFill>
                  <a:prstClr val="black"/>
                </a:solidFill>
                <a:latin typeface="+mn-ea"/>
              </a:rPr>
              <a:t>　</a:t>
            </a:r>
            <a:r>
              <a:rPr lang="ja-JP" altLang="en-US" sz="4000" dirty="0" smtClean="0">
                <a:solidFill>
                  <a:prstClr val="black"/>
                </a:solidFill>
                <a:latin typeface="+mn-ea"/>
              </a:rPr>
              <a:t> アイデアが</a:t>
            </a:r>
            <a:r>
              <a:rPr lang="ja-JP" altLang="ja-JP" sz="4000" dirty="0" smtClean="0">
                <a:solidFill>
                  <a:prstClr val="black"/>
                </a:solidFill>
                <a:latin typeface="+mn-ea"/>
              </a:rPr>
              <a:t>生まれ</a:t>
            </a:r>
            <a:r>
              <a:rPr lang="ja-JP" altLang="en-US" sz="4000" dirty="0" smtClean="0">
                <a:solidFill>
                  <a:prstClr val="black"/>
                </a:solidFill>
                <a:latin typeface="+mn-ea"/>
              </a:rPr>
              <a:t>る。ロータリアン以外の参加者を呼びかけましょう</a:t>
            </a:r>
            <a:endParaRPr lang="ja-JP" altLang="en-US" sz="4000" dirty="0">
              <a:solidFill>
                <a:prstClr val="black"/>
              </a:solidFill>
            </a:endParaRPr>
          </a:p>
        </p:txBody>
      </p:sp>
      <p:sp>
        <p:nvSpPr>
          <p:cNvPr id="7" name="タイトル 1"/>
          <p:cNvSpPr txBox="1">
            <a:spLocks/>
          </p:cNvSpPr>
          <p:nvPr/>
        </p:nvSpPr>
        <p:spPr>
          <a:xfrm>
            <a:off x="1957674" y="3097616"/>
            <a:ext cx="8447964" cy="669926"/>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4000" dirty="0" smtClean="0">
                <a:solidFill>
                  <a:srgbClr val="0000FF"/>
                </a:solidFill>
                <a:latin typeface="ＭＳ Ｐゴシック" panose="020B0600070205080204" pitchFamily="50" charset="-128"/>
              </a:rPr>
              <a:t>３</a:t>
            </a:r>
            <a:r>
              <a:rPr lang="en-US" altLang="ja-JP" sz="4000" dirty="0">
                <a:solidFill>
                  <a:srgbClr val="0000FF"/>
                </a:solidFill>
                <a:latin typeface="ＭＳ Ｐゴシック" panose="020B0600070205080204" pitchFamily="50" charset="-128"/>
              </a:rPr>
              <a:t>.</a:t>
            </a:r>
            <a:r>
              <a:rPr lang="ja-JP" altLang="ja-JP" sz="4000" dirty="0">
                <a:solidFill>
                  <a:srgbClr val="0000FF"/>
                </a:solidFill>
                <a:latin typeface="ＭＳ Ｐゴシック" panose="020B0600070205080204" pitchFamily="50" charset="-128"/>
              </a:rPr>
              <a:t>参加者の積極的なかかわりを促す</a:t>
            </a:r>
            <a:endParaRPr lang="ja-JP" altLang="en-US" sz="4000" dirty="0">
              <a:solidFill>
                <a:srgbClr val="0000FF"/>
              </a:solidFill>
              <a:latin typeface="ＭＳ Ｐゴシック" panose="020B0600070205080204" pitchFamily="50" charset="-128"/>
            </a:endParaRPr>
          </a:p>
        </p:txBody>
      </p:sp>
      <p:sp>
        <p:nvSpPr>
          <p:cNvPr id="8" name="正方形/長方形 7"/>
          <p:cNvSpPr/>
          <p:nvPr/>
        </p:nvSpPr>
        <p:spPr>
          <a:xfrm>
            <a:off x="1775519" y="3778727"/>
            <a:ext cx="9357083" cy="954107"/>
          </a:xfrm>
          <a:prstGeom prst="rect">
            <a:avLst/>
          </a:prstGeom>
        </p:spPr>
        <p:txBody>
          <a:bodyPr wrap="square">
            <a:spAutoFit/>
          </a:bodyPr>
          <a:lstStyle/>
          <a:p>
            <a:r>
              <a:rPr lang="ja-JP" altLang="en-US" sz="2400" dirty="0" smtClean="0">
                <a:solidFill>
                  <a:prstClr val="black"/>
                </a:solidFill>
              </a:rPr>
              <a:t>　</a:t>
            </a:r>
            <a:r>
              <a:rPr lang="ja-JP" altLang="en-US" sz="2800" dirty="0" smtClean="0">
                <a:solidFill>
                  <a:prstClr val="black"/>
                </a:solidFill>
              </a:rPr>
              <a:t>参加者</a:t>
            </a:r>
            <a:r>
              <a:rPr lang="ja-JP" altLang="ja-JP" sz="2800" dirty="0" smtClean="0">
                <a:solidFill>
                  <a:prstClr val="black"/>
                </a:solidFill>
              </a:rPr>
              <a:t>が</a:t>
            </a:r>
            <a:r>
              <a:rPr lang="ja-JP" altLang="en-US" sz="2800" dirty="0" smtClean="0">
                <a:solidFill>
                  <a:prstClr val="black"/>
                </a:solidFill>
              </a:rPr>
              <a:t>自ら進んで</a:t>
            </a:r>
            <a:r>
              <a:rPr lang="ja-JP" altLang="ja-JP" sz="2800" dirty="0" smtClean="0">
                <a:solidFill>
                  <a:prstClr val="black"/>
                </a:solidFill>
              </a:rPr>
              <a:t>やりがい</a:t>
            </a:r>
            <a:r>
              <a:rPr lang="ja-JP" altLang="ja-JP" sz="2800" dirty="0">
                <a:solidFill>
                  <a:prstClr val="black"/>
                </a:solidFill>
              </a:rPr>
              <a:t>を見出せるようにフォロー</a:t>
            </a:r>
            <a:r>
              <a:rPr lang="ja-JP" altLang="en-US" sz="2800" dirty="0" smtClean="0">
                <a:solidFill>
                  <a:prstClr val="black"/>
                </a:solidFill>
              </a:rPr>
              <a:t>し</a:t>
            </a:r>
            <a:endParaRPr lang="en-US" altLang="ja-JP" sz="2800" dirty="0" smtClean="0">
              <a:solidFill>
                <a:prstClr val="black"/>
              </a:solidFill>
            </a:endParaRPr>
          </a:p>
          <a:p>
            <a:r>
              <a:rPr lang="ja-JP" altLang="en-US" sz="2800" dirty="0">
                <a:solidFill>
                  <a:prstClr val="black"/>
                </a:solidFill>
              </a:rPr>
              <a:t>　</a:t>
            </a:r>
            <a:r>
              <a:rPr lang="ja-JP" altLang="ja-JP" sz="2800" dirty="0" smtClean="0">
                <a:solidFill>
                  <a:prstClr val="black"/>
                </a:solidFill>
              </a:rPr>
              <a:t>次</a:t>
            </a:r>
            <a:r>
              <a:rPr lang="ja-JP" altLang="ja-JP" sz="2800" dirty="0">
                <a:solidFill>
                  <a:prstClr val="black"/>
                </a:solidFill>
              </a:rPr>
              <a:t>の活動</a:t>
            </a:r>
            <a:r>
              <a:rPr lang="ja-JP" altLang="ja-JP" sz="2800" dirty="0" smtClean="0">
                <a:solidFill>
                  <a:prstClr val="black"/>
                </a:solidFill>
              </a:rPr>
              <a:t>に</a:t>
            </a:r>
            <a:r>
              <a:rPr lang="ja-JP" altLang="en-US" sz="2800" dirty="0" smtClean="0">
                <a:solidFill>
                  <a:prstClr val="black"/>
                </a:solidFill>
              </a:rPr>
              <a:t>繋げるべく</a:t>
            </a:r>
            <a:r>
              <a:rPr lang="ja-JP" altLang="ja-JP" sz="2800" dirty="0" smtClean="0">
                <a:solidFill>
                  <a:prstClr val="black"/>
                </a:solidFill>
              </a:rPr>
              <a:t>進んで</a:t>
            </a:r>
            <a:r>
              <a:rPr lang="ja-JP" altLang="ja-JP" sz="2800" dirty="0">
                <a:solidFill>
                  <a:prstClr val="black"/>
                </a:solidFill>
              </a:rPr>
              <a:t>取り組んでもらう</a:t>
            </a:r>
            <a:r>
              <a:rPr lang="ja-JP" altLang="ja-JP" sz="2800" dirty="0" smtClean="0">
                <a:solidFill>
                  <a:prstClr val="black"/>
                </a:solidFill>
              </a:rPr>
              <a:t>。</a:t>
            </a:r>
            <a:endParaRPr lang="ja-JP" altLang="en-US" sz="2800" dirty="0">
              <a:solidFill>
                <a:prstClr val="black"/>
              </a:solidFill>
            </a:endParaRPr>
          </a:p>
        </p:txBody>
      </p:sp>
      <p:sp>
        <p:nvSpPr>
          <p:cNvPr id="9" name="タイトル 1"/>
          <p:cNvSpPr txBox="1">
            <a:spLocks/>
          </p:cNvSpPr>
          <p:nvPr/>
        </p:nvSpPr>
        <p:spPr>
          <a:xfrm>
            <a:off x="1957674" y="4832555"/>
            <a:ext cx="8417711" cy="581390"/>
          </a:xfrm>
          <a:prstGeom prst="rect">
            <a:avLst/>
          </a:prstGeom>
          <a:noFill/>
        </p:spPr>
        <p:txBody>
          <a:bodyPr vert="horz" lIns="91440" tIns="45720" rIns="91440" bIns="45720" rtlCol="0" anchor="ctr">
            <a:normAutofit fontScale="900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dirty="0">
                <a:solidFill>
                  <a:srgbClr val="0000FF"/>
                </a:solidFill>
                <a:latin typeface="ＭＳ Ｐゴシック" panose="020B0600070205080204" pitchFamily="50" charset="-128"/>
              </a:rPr>
              <a:t>４</a:t>
            </a:r>
            <a:r>
              <a:rPr lang="en-US" altLang="ja-JP" dirty="0">
                <a:solidFill>
                  <a:srgbClr val="0000FF"/>
                </a:solidFill>
                <a:latin typeface="ＭＳ Ｐゴシック" panose="020B0600070205080204" pitchFamily="50" charset="-128"/>
              </a:rPr>
              <a:t>.</a:t>
            </a:r>
            <a:r>
              <a:rPr lang="ja-JP" altLang="ja-JP" dirty="0">
                <a:solidFill>
                  <a:srgbClr val="0000FF"/>
                </a:solidFill>
                <a:latin typeface="ＭＳ Ｐゴシック" panose="020B0600070205080204" pitchFamily="50" charset="-128"/>
              </a:rPr>
              <a:t>適応力を高める</a:t>
            </a:r>
            <a:endParaRPr lang="ja-JP" altLang="en-US" dirty="0">
              <a:solidFill>
                <a:srgbClr val="0000FF"/>
              </a:solidFill>
              <a:latin typeface="ＭＳ Ｐゴシック" panose="020B0600070205080204" pitchFamily="50" charset="-128"/>
            </a:endParaRPr>
          </a:p>
        </p:txBody>
      </p:sp>
      <p:sp>
        <p:nvSpPr>
          <p:cNvPr id="10" name="正方形/長方形 9"/>
          <p:cNvSpPr/>
          <p:nvPr/>
        </p:nvSpPr>
        <p:spPr>
          <a:xfrm>
            <a:off x="1957674" y="5413945"/>
            <a:ext cx="10234326" cy="954107"/>
          </a:xfrm>
          <a:prstGeom prst="rect">
            <a:avLst/>
          </a:prstGeom>
        </p:spPr>
        <p:txBody>
          <a:bodyPr wrap="square">
            <a:spAutoFit/>
          </a:bodyPr>
          <a:lstStyle/>
          <a:p>
            <a:r>
              <a:rPr lang="ja-JP" altLang="ja-JP" sz="2800" dirty="0">
                <a:solidFill>
                  <a:prstClr val="black"/>
                </a:solidFill>
              </a:rPr>
              <a:t>研修や親睦活動を通して、クラブの現状そして</a:t>
            </a:r>
            <a:r>
              <a:rPr lang="ja-JP" altLang="en-US" sz="2800" dirty="0">
                <a:solidFill>
                  <a:prstClr val="black"/>
                </a:solidFill>
              </a:rPr>
              <a:t>　</a:t>
            </a:r>
            <a:r>
              <a:rPr lang="ja-JP" altLang="ja-JP" sz="2800" dirty="0">
                <a:solidFill>
                  <a:prstClr val="black"/>
                </a:solidFill>
              </a:rPr>
              <a:t>ロータリー</a:t>
            </a:r>
            <a:r>
              <a:rPr lang="ja-JP" altLang="ja-JP" sz="2800" dirty="0" smtClean="0">
                <a:solidFill>
                  <a:prstClr val="black"/>
                </a:solidFill>
              </a:rPr>
              <a:t>の</a:t>
            </a:r>
            <a:r>
              <a:rPr lang="ja-JP" altLang="en-US" sz="2800" dirty="0" smtClean="0">
                <a:solidFill>
                  <a:prstClr val="black"/>
                </a:solidFill>
              </a:rPr>
              <a:t>歴史</a:t>
            </a:r>
            <a:r>
              <a:rPr lang="ja-JP" altLang="ja-JP" sz="2800" dirty="0" smtClean="0">
                <a:solidFill>
                  <a:prstClr val="black"/>
                </a:solidFill>
              </a:rPr>
              <a:t>・</a:t>
            </a:r>
            <a:r>
              <a:rPr lang="ja-JP" altLang="en-US" sz="2800" dirty="0" smtClean="0">
                <a:solidFill>
                  <a:prstClr val="black"/>
                </a:solidFill>
              </a:rPr>
              <a:t>を</a:t>
            </a:r>
            <a:r>
              <a:rPr lang="ja-JP" altLang="ja-JP" sz="2800" dirty="0" smtClean="0">
                <a:solidFill>
                  <a:prstClr val="black"/>
                </a:solidFill>
              </a:rPr>
              <a:t>学び</a:t>
            </a:r>
            <a:r>
              <a:rPr lang="ja-JP" altLang="ja-JP" sz="2800" dirty="0">
                <a:solidFill>
                  <a:prstClr val="black"/>
                </a:solidFill>
              </a:rPr>
              <a:t>、将来を見据え柔軟に対応する能力を身に</a:t>
            </a:r>
            <a:r>
              <a:rPr lang="ja-JP" altLang="ja-JP" sz="2800" dirty="0" smtClean="0">
                <a:solidFill>
                  <a:prstClr val="black"/>
                </a:solidFill>
              </a:rPr>
              <a:t>付け</a:t>
            </a:r>
            <a:r>
              <a:rPr lang="ja-JP" altLang="en-US" sz="2800" dirty="0" smtClean="0">
                <a:solidFill>
                  <a:prstClr val="black"/>
                </a:solidFill>
              </a:rPr>
              <a:t>る</a:t>
            </a:r>
            <a:r>
              <a:rPr lang="ja-JP" altLang="ja-JP" sz="2800" dirty="0" smtClean="0">
                <a:solidFill>
                  <a:prstClr val="black"/>
                </a:solidFill>
              </a:rPr>
              <a:t>。</a:t>
            </a:r>
            <a:endParaRPr lang="ja-JP" altLang="en-US" sz="2800" dirty="0">
              <a:solidFill>
                <a:prstClr val="black"/>
              </a:solidFill>
            </a:endParaRPr>
          </a:p>
        </p:txBody>
      </p:sp>
      <p:sp>
        <p:nvSpPr>
          <p:cNvPr id="11" name="正方形/長方形 10"/>
          <p:cNvSpPr/>
          <p:nvPr/>
        </p:nvSpPr>
        <p:spPr>
          <a:xfrm>
            <a:off x="1873562" y="676143"/>
            <a:ext cx="9618340" cy="954107"/>
          </a:xfrm>
          <a:prstGeom prst="rect">
            <a:avLst/>
          </a:prstGeom>
        </p:spPr>
        <p:txBody>
          <a:bodyPr wrap="square">
            <a:spAutoFit/>
          </a:bodyPr>
          <a:lstStyle/>
          <a:p>
            <a:r>
              <a:rPr lang="ja-JP" altLang="ja-JP" sz="2800" dirty="0" smtClean="0">
                <a:solidFill>
                  <a:prstClr val="black"/>
                </a:solidFill>
              </a:rPr>
              <a:t>ポリオ</a:t>
            </a:r>
            <a:r>
              <a:rPr lang="ja-JP" altLang="ja-JP" sz="2800" dirty="0">
                <a:solidFill>
                  <a:prstClr val="black"/>
                </a:solidFill>
              </a:rPr>
              <a:t>根絶運動をはじめ</a:t>
            </a:r>
            <a:r>
              <a:rPr lang="ja-JP" altLang="ja-JP" sz="2800" dirty="0">
                <a:solidFill>
                  <a:srgbClr val="FF0000"/>
                </a:solidFill>
              </a:rPr>
              <a:t>地域や世界</a:t>
            </a:r>
            <a:r>
              <a:rPr lang="ja-JP" altLang="ja-JP" sz="2800" dirty="0" smtClean="0">
                <a:solidFill>
                  <a:srgbClr val="FF0000"/>
                </a:solidFill>
              </a:rPr>
              <a:t>で私達</a:t>
            </a:r>
            <a:r>
              <a:rPr lang="ja-JP" altLang="en-US" sz="2800" dirty="0" smtClean="0">
                <a:solidFill>
                  <a:srgbClr val="FF0000"/>
                </a:solidFill>
              </a:rPr>
              <a:t>が行う</a:t>
            </a:r>
            <a:r>
              <a:rPr lang="ja-JP" altLang="ja-JP" sz="2800" dirty="0" smtClean="0">
                <a:solidFill>
                  <a:srgbClr val="FF0000"/>
                </a:solidFill>
              </a:rPr>
              <a:t>奉仕</a:t>
            </a:r>
            <a:r>
              <a:rPr lang="ja-JP" altLang="ja-JP" sz="2800" dirty="0">
                <a:solidFill>
                  <a:srgbClr val="FF0000"/>
                </a:solidFill>
              </a:rPr>
              <a:t>活動</a:t>
            </a:r>
            <a:r>
              <a:rPr lang="ja-JP" altLang="ja-JP" sz="2800" dirty="0" smtClean="0">
                <a:solidFill>
                  <a:prstClr val="black"/>
                </a:solidFill>
              </a:rPr>
              <a:t>が</a:t>
            </a:r>
            <a:endParaRPr lang="en-US" altLang="ja-JP" sz="2800" dirty="0" smtClean="0">
              <a:solidFill>
                <a:prstClr val="black"/>
              </a:solidFill>
            </a:endParaRPr>
          </a:p>
          <a:p>
            <a:r>
              <a:rPr lang="ja-JP" altLang="ja-JP" sz="2800" dirty="0" smtClean="0">
                <a:solidFill>
                  <a:prstClr val="black"/>
                </a:solidFill>
              </a:rPr>
              <a:t>周囲</a:t>
            </a:r>
            <a:r>
              <a:rPr lang="ja-JP" altLang="ja-JP" sz="2800" dirty="0">
                <a:solidFill>
                  <a:prstClr val="black"/>
                </a:solidFill>
              </a:rPr>
              <a:t>に</a:t>
            </a:r>
            <a:r>
              <a:rPr lang="ja-JP" altLang="ja-JP" sz="2800" dirty="0" smtClean="0">
                <a:solidFill>
                  <a:prstClr val="black"/>
                </a:solidFill>
              </a:rPr>
              <a:t>強い印象</a:t>
            </a:r>
            <a:r>
              <a:rPr lang="ja-JP" altLang="ja-JP" sz="2800" dirty="0">
                <a:solidFill>
                  <a:prstClr val="black"/>
                </a:solidFill>
              </a:rPr>
              <a:t>を</a:t>
            </a:r>
            <a:r>
              <a:rPr lang="ja-JP" altLang="ja-JP" sz="2800" dirty="0" smtClean="0">
                <a:solidFill>
                  <a:prstClr val="black"/>
                </a:solidFill>
              </a:rPr>
              <a:t>与え</a:t>
            </a:r>
            <a:r>
              <a:rPr lang="ja-JP" altLang="en-US" sz="2800" dirty="0" smtClean="0">
                <a:solidFill>
                  <a:prstClr val="black"/>
                </a:solidFill>
              </a:rPr>
              <a:t>る</a:t>
            </a:r>
            <a:r>
              <a:rPr lang="ja-JP" altLang="ja-JP" sz="2800" dirty="0" smtClean="0">
                <a:solidFill>
                  <a:prstClr val="black"/>
                </a:solidFill>
              </a:rPr>
              <a:t>。</a:t>
            </a:r>
            <a:r>
              <a:rPr lang="ja-JP" altLang="en-US" sz="2800" dirty="0" smtClean="0">
                <a:solidFill>
                  <a:prstClr val="black"/>
                </a:solidFill>
              </a:rPr>
              <a:t>ブランディングイメージの構築</a:t>
            </a:r>
            <a:endParaRPr lang="ja-JP" altLang="en-US" sz="2800" dirty="0">
              <a:solidFill>
                <a:prstClr val="black"/>
              </a:solidFill>
            </a:endParaRPr>
          </a:p>
        </p:txBody>
      </p:sp>
    </p:spTree>
    <p:extLst>
      <p:ext uri="{BB962C8B-B14F-4D97-AF65-F5344CB8AC3E}">
        <p14:creationId xmlns:p14="http://schemas.microsoft.com/office/powerpoint/2010/main" val="2608724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barn(inVertical)">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7" grpId="0"/>
      <p:bldP spid="8" grpId="0"/>
      <p:bldP spid="9" grpId="0"/>
      <p:bldP spid="10" grpId="0"/>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813361"/>
            <a:ext cx="10515600" cy="1325563"/>
          </a:xfrm>
        </p:spPr>
        <p:txBody>
          <a:bodyPr>
            <a:normAutofit fontScale="90000"/>
          </a:bodyPr>
          <a:lstStyle/>
          <a:p>
            <a:r>
              <a:rPr kumimoji="1" lang="en-US" altLang="ja-JP" dirty="0" smtClean="0"/>
              <a:t>2021-22</a:t>
            </a:r>
            <a:r>
              <a:rPr kumimoji="1" lang="ja-JP" altLang="en-US" sz="3100" dirty="0" smtClean="0"/>
              <a:t>年度（梶原年度）</a:t>
            </a:r>
            <a:r>
              <a:rPr kumimoji="1" lang="en-US" altLang="ja-JP" dirty="0" smtClean="0"/>
              <a:t/>
            </a:r>
            <a:br>
              <a:rPr kumimoji="1" lang="en-US" altLang="ja-JP" dirty="0" smtClean="0"/>
            </a:br>
            <a:r>
              <a:rPr kumimoji="1" lang="en-US" altLang="ja-JP" dirty="0" smtClean="0"/>
              <a:t>2022-23</a:t>
            </a:r>
            <a:r>
              <a:rPr kumimoji="1" lang="ja-JP" altLang="en-US" sz="3100" dirty="0" smtClean="0"/>
              <a:t>年度（小倉年度） </a:t>
            </a:r>
            <a:r>
              <a:rPr kumimoji="1" lang="ja-JP" altLang="en-US" dirty="0" smtClean="0"/>
              <a:t>       </a:t>
            </a:r>
            <a:r>
              <a:rPr kumimoji="1" lang="ja-JP" altLang="en-US" sz="6000" dirty="0" smtClean="0"/>
              <a:t>Ｄ</a:t>
            </a:r>
            <a:r>
              <a:rPr kumimoji="1" lang="en-US" altLang="ja-JP" sz="6000" dirty="0" smtClean="0"/>
              <a:t>.</a:t>
            </a:r>
            <a:r>
              <a:rPr kumimoji="1" lang="ja-JP" altLang="en-US" sz="6000" dirty="0" smtClean="0"/>
              <a:t>Ｅ</a:t>
            </a:r>
            <a:r>
              <a:rPr kumimoji="1" lang="en-US" altLang="ja-JP" sz="6000" dirty="0" smtClean="0"/>
              <a:t>.</a:t>
            </a:r>
            <a:r>
              <a:rPr kumimoji="1" lang="ja-JP" altLang="en-US" sz="6000" dirty="0" smtClean="0"/>
              <a:t>Ｉ</a:t>
            </a:r>
            <a:r>
              <a:rPr kumimoji="1" lang="en-US" altLang="ja-JP" sz="6000" dirty="0" smtClean="0"/>
              <a:t>.</a:t>
            </a:r>
            <a:r>
              <a:rPr kumimoji="1" lang="ja-JP" altLang="en-US" sz="6000" dirty="0" smtClean="0"/>
              <a:t>　</a:t>
            </a:r>
            <a:r>
              <a:rPr lang="ja-JP" altLang="en-US" sz="4000" dirty="0" smtClean="0"/>
              <a:t>を中心に</a:t>
            </a:r>
            <a:r>
              <a:rPr kumimoji="1" lang="ja-JP" altLang="en-US" dirty="0" smtClean="0"/>
              <a:t>推進</a:t>
            </a:r>
            <a:endParaRPr kumimoji="1" lang="ja-JP" altLang="en-US" dirty="0"/>
          </a:p>
        </p:txBody>
      </p:sp>
      <p:sp>
        <p:nvSpPr>
          <p:cNvPr id="3" name="コンテンツ プレースホルダー 2"/>
          <p:cNvSpPr>
            <a:spLocks noGrp="1"/>
          </p:cNvSpPr>
          <p:nvPr>
            <p:ph idx="1"/>
          </p:nvPr>
        </p:nvSpPr>
        <p:spPr>
          <a:xfrm>
            <a:off x="844923" y="4600641"/>
            <a:ext cx="10851776" cy="1669530"/>
          </a:xfrm>
        </p:spPr>
        <p:txBody>
          <a:bodyPr>
            <a:normAutofit/>
          </a:bodyPr>
          <a:lstStyle/>
          <a:p>
            <a:pPr marL="0" indent="0">
              <a:buNone/>
            </a:pPr>
            <a:r>
              <a:rPr kumimoji="1" lang="ja-JP" altLang="en-US" b="1" dirty="0" smtClean="0"/>
              <a:t>　</a:t>
            </a:r>
            <a:r>
              <a:rPr lang="en-US" altLang="ja-JP" sz="3600" b="1" dirty="0" smtClean="0">
                <a:solidFill>
                  <a:srgbClr val="0000FF"/>
                </a:solidFill>
              </a:rPr>
              <a:t>D.E.I. </a:t>
            </a:r>
            <a:r>
              <a:rPr lang="ja-JP" altLang="en-US" b="1" dirty="0" smtClean="0">
                <a:solidFill>
                  <a:srgbClr val="0000FF"/>
                </a:solidFill>
              </a:rPr>
              <a:t>に関するコミットメント（声明）　（</a:t>
            </a:r>
            <a:r>
              <a:rPr lang="en-US" altLang="ja-JP" dirty="0" smtClean="0">
                <a:solidFill>
                  <a:srgbClr val="0000FF"/>
                </a:solidFill>
              </a:rPr>
              <a:t>2019</a:t>
            </a:r>
            <a:r>
              <a:rPr lang="ja-JP" altLang="en-US" dirty="0" smtClean="0">
                <a:solidFill>
                  <a:srgbClr val="0000FF"/>
                </a:solidFill>
              </a:rPr>
              <a:t>年に理事会で採択済</a:t>
            </a:r>
            <a:r>
              <a:rPr lang="ja-JP" altLang="en-US" b="1" dirty="0" smtClean="0">
                <a:solidFill>
                  <a:srgbClr val="0000FF"/>
                </a:solidFill>
              </a:rPr>
              <a:t>）</a:t>
            </a:r>
            <a:endParaRPr lang="en-US" altLang="ja-JP" b="1" dirty="0" smtClean="0">
              <a:solidFill>
                <a:srgbClr val="0000FF"/>
              </a:solidFill>
            </a:endParaRPr>
          </a:p>
          <a:p>
            <a:pPr marL="0" indent="0">
              <a:buNone/>
            </a:pPr>
            <a:r>
              <a:rPr lang="ja-JP" altLang="en-US" dirty="0" smtClean="0"/>
              <a:t>誰であろうと、ロータリー歴が何年であろうとも、手を取り合って</a:t>
            </a:r>
            <a:endParaRPr lang="en-US" altLang="ja-JP" dirty="0" smtClean="0"/>
          </a:p>
          <a:p>
            <a:pPr marL="0" indent="0">
              <a:buNone/>
            </a:pPr>
            <a:r>
              <a:rPr lang="ja-JP" altLang="en-US" dirty="0" smtClean="0"/>
              <a:t>行動する世界の実現に向け、持続可能な良い変化を目指し活動する。</a:t>
            </a:r>
            <a:endParaRPr kumimoji="1" lang="ja-JP" altLang="en-US" dirty="0"/>
          </a:p>
        </p:txBody>
      </p:sp>
      <p:sp>
        <p:nvSpPr>
          <p:cNvPr id="4" name="コンテンツ プレースホルダー 2"/>
          <p:cNvSpPr txBox="1">
            <a:spLocks/>
          </p:cNvSpPr>
          <p:nvPr/>
        </p:nvSpPr>
        <p:spPr>
          <a:xfrm>
            <a:off x="838200" y="2300755"/>
            <a:ext cx="10851776" cy="7223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b="1" dirty="0" smtClean="0"/>
              <a:t>　</a:t>
            </a:r>
            <a:r>
              <a:rPr lang="ja-JP" altLang="en-US" sz="3600" b="1" dirty="0" smtClean="0"/>
              <a:t>Ｄ</a:t>
            </a:r>
            <a:r>
              <a:rPr lang="ja-JP" altLang="en-US" dirty="0" smtClean="0"/>
              <a:t>・・・</a:t>
            </a:r>
            <a:r>
              <a:rPr lang="ja-JP" altLang="en-US" b="1" dirty="0" smtClean="0">
                <a:solidFill>
                  <a:srgbClr val="FF0000"/>
                </a:solidFill>
              </a:rPr>
              <a:t>Ｄｉｖｅｒｓｉｔｙ</a:t>
            </a:r>
            <a:r>
              <a:rPr lang="ja-JP" altLang="en-US" dirty="0" smtClean="0"/>
              <a:t> （ダイバーシティ）　</a:t>
            </a:r>
            <a:r>
              <a:rPr lang="ja-JP" altLang="en-US" b="1" dirty="0" smtClean="0">
                <a:solidFill>
                  <a:srgbClr val="0000FF"/>
                </a:solidFill>
              </a:rPr>
              <a:t>「多様性」</a:t>
            </a:r>
            <a:r>
              <a:rPr lang="ja-JP" altLang="en-US" dirty="0" smtClean="0"/>
              <a:t>　　　　　　</a:t>
            </a:r>
            <a:endParaRPr lang="ja-JP" altLang="en-US" dirty="0"/>
          </a:p>
        </p:txBody>
      </p:sp>
      <p:sp>
        <p:nvSpPr>
          <p:cNvPr id="6" name="コンテンツ プレースホルダー 2"/>
          <p:cNvSpPr txBox="1">
            <a:spLocks/>
          </p:cNvSpPr>
          <p:nvPr/>
        </p:nvSpPr>
        <p:spPr>
          <a:xfrm>
            <a:off x="844923" y="3023119"/>
            <a:ext cx="10851776" cy="67180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dirty="0" smtClean="0"/>
              <a:t>　</a:t>
            </a:r>
            <a:r>
              <a:rPr lang="ja-JP" altLang="en-US" sz="3600" b="1" dirty="0" smtClean="0"/>
              <a:t>Ｅ</a:t>
            </a:r>
            <a:r>
              <a:rPr lang="ja-JP" altLang="en-US" dirty="0" smtClean="0"/>
              <a:t>・・・</a:t>
            </a:r>
            <a:r>
              <a:rPr lang="ja-JP" altLang="en-US" b="1" dirty="0" smtClean="0">
                <a:solidFill>
                  <a:srgbClr val="FF0000"/>
                </a:solidFill>
              </a:rPr>
              <a:t>Ｅｑｕｉｔｙ　　</a:t>
            </a:r>
            <a:r>
              <a:rPr lang="ja-JP" altLang="en-US" dirty="0" smtClean="0"/>
              <a:t> （イクォーリティ）　</a:t>
            </a:r>
            <a:r>
              <a:rPr lang="ja-JP" altLang="en-US" b="1" dirty="0" smtClean="0">
                <a:solidFill>
                  <a:srgbClr val="0000FF"/>
                </a:solidFill>
              </a:rPr>
              <a:t>「公平さ」</a:t>
            </a:r>
            <a:r>
              <a:rPr lang="ja-JP" altLang="en-US" dirty="0" smtClean="0"/>
              <a:t>　</a:t>
            </a:r>
            <a:endParaRPr lang="ja-JP" altLang="en-US" dirty="0"/>
          </a:p>
        </p:txBody>
      </p:sp>
      <p:sp>
        <p:nvSpPr>
          <p:cNvPr id="7" name="コンテンツ プレースホルダー 2"/>
          <p:cNvSpPr txBox="1">
            <a:spLocks/>
          </p:cNvSpPr>
          <p:nvPr/>
        </p:nvSpPr>
        <p:spPr>
          <a:xfrm>
            <a:off x="851646" y="3667581"/>
            <a:ext cx="10851776" cy="67180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dirty="0" smtClean="0"/>
              <a:t>　 </a:t>
            </a:r>
            <a:r>
              <a:rPr lang="ja-JP" altLang="en-US" sz="3600" b="1" dirty="0" smtClean="0"/>
              <a:t>Ｉ  </a:t>
            </a:r>
            <a:r>
              <a:rPr lang="ja-JP" altLang="en-US" dirty="0" smtClean="0"/>
              <a:t>・・</a:t>
            </a:r>
            <a:r>
              <a:rPr lang="ja-JP" altLang="en-US" b="1" dirty="0" smtClean="0">
                <a:solidFill>
                  <a:srgbClr val="FF0000"/>
                </a:solidFill>
              </a:rPr>
              <a:t>・Ｉｎｃ ｌｕｓｉｏｎ </a:t>
            </a:r>
            <a:r>
              <a:rPr lang="ja-JP" altLang="en-US" dirty="0" smtClean="0"/>
              <a:t>（インク リュージョン）</a:t>
            </a:r>
            <a:r>
              <a:rPr lang="ja-JP" altLang="en-US" b="1" dirty="0" smtClean="0">
                <a:solidFill>
                  <a:srgbClr val="0000FF"/>
                </a:solidFill>
              </a:rPr>
              <a:t>　「包摂的 」</a:t>
            </a:r>
            <a:r>
              <a:rPr lang="ja-JP" altLang="en-US" dirty="0" smtClean="0"/>
              <a:t>　　　　　</a:t>
            </a:r>
            <a:endParaRPr lang="ja-JP" altLang="en-US" dirty="0"/>
          </a:p>
        </p:txBody>
      </p:sp>
    </p:spTree>
    <p:extLst>
      <p:ext uri="{BB962C8B-B14F-4D97-AF65-F5344CB8AC3E}">
        <p14:creationId xmlns:p14="http://schemas.microsoft.com/office/powerpoint/2010/main" val="293507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 calcmode="lin" valueType="num">
                                      <p:cBhvr>
                                        <p:cTn id="2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9" dur="500"/>
                                        <p:tgtEl>
                                          <p:spTgt spid="3">
                                            <p:txEl>
                                              <p:pRg st="0" end="0"/>
                                            </p:txEl>
                                          </p:spTgt>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34" dur="500"/>
                                        <p:tgtEl>
                                          <p:spTgt spid="3">
                                            <p:txEl>
                                              <p:pRg st="1" end="1"/>
                                            </p:txEl>
                                          </p:spTgt>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 calcmode="lin" valueType="num">
                                      <p:cBhvr>
                                        <p:cTn id="3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4" grpId="0"/>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uekusa4.uekusa4-PC\Desktop\tumblr_mzh6vyn6341si52xio1_1280.jpg"/>
          <p:cNvPicPr>
            <a:picLocks noChangeAspect="1" noChangeArrowheads="1"/>
          </p:cNvPicPr>
          <p:nvPr/>
        </p:nvPicPr>
        <p:blipFill rotWithShape="1">
          <a:blip r:embed="rId3" cstate="print"/>
          <a:srcRect t="1482" r="1412"/>
          <a:stretch/>
        </p:blipFill>
        <p:spPr bwMode="auto">
          <a:xfrm>
            <a:off x="817312" y="1052936"/>
            <a:ext cx="10493689" cy="5047239"/>
          </a:xfrm>
          <a:prstGeom prst="rect">
            <a:avLst/>
          </a:prstGeom>
          <a:noFill/>
        </p:spPr>
      </p:pic>
      <p:sp>
        <p:nvSpPr>
          <p:cNvPr id="5" name="テキスト ボックス 4"/>
          <p:cNvSpPr txBox="1"/>
          <p:nvPr/>
        </p:nvSpPr>
        <p:spPr>
          <a:xfrm>
            <a:off x="1052186" y="338203"/>
            <a:ext cx="10258815" cy="375781"/>
          </a:xfrm>
          <a:prstGeom prst="rect">
            <a:avLst/>
          </a:prstGeom>
          <a:noFill/>
        </p:spPr>
        <p:txBody>
          <a:bodyPr wrap="square" rtlCol="0">
            <a:spAutoFit/>
          </a:bodyPr>
          <a:lstStyle/>
          <a:p>
            <a:r>
              <a:rPr kumimoji="1" lang="en-US" altLang="ja-JP" dirty="0" smtClean="0"/>
              <a:t>1905</a:t>
            </a:r>
            <a:r>
              <a:rPr kumimoji="1" lang="ja-JP" altLang="en-US" dirty="0" smtClean="0"/>
              <a:t>年　アメリカ　シカゴ ディアボーン街</a:t>
            </a:r>
            <a:r>
              <a:rPr kumimoji="1" lang="en-US" altLang="ja-JP" dirty="0" smtClean="0"/>
              <a:t>127 </a:t>
            </a:r>
            <a:r>
              <a:rPr kumimoji="1" lang="ja-JP" altLang="en-US" dirty="0" smtClean="0"/>
              <a:t>ユニティ・ビル</a:t>
            </a:r>
            <a:r>
              <a:rPr kumimoji="1" lang="en-US" altLang="ja-JP" dirty="0" smtClean="0"/>
              <a:t>711</a:t>
            </a:r>
            <a:r>
              <a:rPr kumimoji="1" lang="ja-JP" altLang="en-US" dirty="0" smtClean="0"/>
              <a:t>号室</a:t>
            </a:r>
            <a:endParaRPr kumimoji="1" lang="ja-JP" altLang="en-US" dirty="0"/>
          </a:p>
        </p:txBody>
      </p:sp>
    </p:spTree>
    <p:extLst>
      <p:ext uri="{BB962C8B-B14F-4D97-AF65-F5344CB8AC3E}">
        <p14:creationId xmlns:p14="http://schemas.microsoft.com/office/powerpoint/2010/main" val="3565390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050"/>
                                        </p:tgtEl>
                                        <p:attrNameLst>
                                          <p:attrName>style.visibility</p:attrName>
                                        </p:attrNameLst>
                                      </p:cBhvr>
                                      <p:to>
                                        <p:strVal val="visible"/>
                                      </p:to>
                                    </p:set>
                                    <p:animEffect transition="in" filter="barn(inVertical)">
                                      <p:cBhvr>
                                        <p:cTn id="12"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13060" y="1475509"/>
            <a:ext cx="10965873" cy="5237017"/>
          </a:xfrm>
        </p:spPr>
        <p:txBody>
          <a:bodyPr>
            <a:noAutofit/>
          </a:bodyPr>
          <a:lstStyle/>
          <a:p>
            <a:pPr algn="l"/>
            <a:r>
              <a:rPr kumimoji="1" lang="en-US" altLang="ja-JP" sz="4000" dirty="0" smtClean="0"/>
              <a:t>2019</a:t>
            </a:r>
            <a:r>
              <a:rPr kumimoji="1" lang="ja-JP" altLang="en-US" sz="4000" dirty="0" smtClean="0"/>
              <a:t>年、ロータリー理事会は</a:t>
            </a:r>
            <a:endParaRPr kumimoji="1" lang="en-US" altLang="ja-JP" sz="4000" dirty="0" smtClean="0"/>
          </a:p>
          <a:p>
            <a:pPr algn="l"/>
            <a:r>
              <a:rPr lang="ja-JP" altLang="en-US" sz="4000" dirty="0" smtClean="0"/>
              <a:t>多様性、公平性、開放性に関する声明（</a:t>
            </a:r>
            <a:r>
              <a:rPr lang="en-US" altLang="ja-JP" sz="4000" dirty="0" smtClean="0"/>
              <a:t>D.E.I.</a:t>
            </a:r>
            <a:r>
              <a:rPr lang="ja-JP" altLang="en-US" sz="4000" dirty="0" smtClean="0"/>
              <a:t>声明）を採択した。</a:t>
            </a:r>
            <a:r>
              <a:rPr lang="en-US" altLang="ja-JP" sz="3600" dirty="0" smtClean="0"/>
              <a:t>(</a:t>
            </a:r>
            <a:r>
              <a:rPr lang="ja-JP" altLang="en-US" sz="3600" dirty="0" smtClean="0"/>
              <a:t>戦略的優先事項＝行動計画は不変</a:t>
            </a:r>
            <a:r>
              <a:rPr lang="en-US" altLang="ja-JP" sz="3600" dirty="0" smtClean="0"/>
              <a:t>)</a:t>
            </a:r>
          </a:p>
          <a:p>
            <a:pPr algn="l"/>
            <a:endParaRPr lang="en-US" altLang="ja-JP" sz="4000" dirty="0" smtClean="0"/>
          </a:p>
          <a:p>
            <a:pPr algn="l"/>
            <a:r>
              <a:rPr lang="ja-JP" altLang="en-US" sz="4000" dirty="0" smtClean="0"/>
              <a:t>～</a:t>
            </a:r>
            <a:r>
              <a:rPr lang="en-US" altLang="ja-JP" sz="4000" dirty="0" smtClean="0"/>
              <a:t>D.E.I</a:t>
            </a:r>
            <a:r>
              <a:rPr lang="en-US" altLang="ja-JP" sz="4000" dirty="0"/>
              <a:t>.</a:t>
            </a:r>
            <a:r>
              <a:rPr lang="ja-JP" altLang="en-US" sz="4000" dirty="0" smtClean="0"/>
              <a:t>声明～</a:t>
            </a:r>
            <a:endParaRPr kumimoji="1" lang="en-US" altLang="ja-JP" sz="4000" dirty="0"/>
          </a:p>
          <a:p>
            <a:pPr algn="l"/>
            <a:r>
              <a:rPr lang="ja-JP" altLang="en-US" sz="4000" dirty="0" smtClean="0"/>
              <a:t>様々な視点やアイデアを持つ人々をクラブに迎え入れることで、世界中の地域社会に永続的変化がもたらされ、行動するロータリーの意識</a:t>
            </a:r>
            <a:r>
              <a:rPr kumimoji="1" lang="ja-JP" altLang="en-US" sz="4000" dirty="0" smtClean="0"/>
              <a:t>が高くなる。</a:t>
            </a:r>
            <a:endParaRPr kumimoji="1" lang="en-US" altLang="ja-JP" sz="4000" dirty="0" smtClean="0"/>
          </a:p>
          <a:p>
            <a:pPr algn="l"/>
            <a:endParaRPr kumimoji="1" lang="ja-JP" altLang="en-US" sz="4000" dirty="0"/>
          </a:p>
        </p:txBody>
      </p:sp>
      <p:sp>
        <p:nvSpPr>
          <p:cNvPr id="4" name="タイトル 3"/>
          <p:cNvSpPr>
            <a:spLocks noGrp="1"/>
          </p:cNvSpPr>
          <p:nvPr>
            <p:ph type="ctrTitle"/>
          </p:nvPr>
        </p:nvSpPr>
        <p:spPr>
          <a:xfrm>
            <a:off x="2166502" y="207963"/>
            <a:ext cx="7081407" cy="893474"/>
          </a:xfrm>
        </p:spPr>
        <p:txBody>
          <a:bodyPr>
            <a:normAutofit/>
          </a:bodyPr>
          <a:lstStyle/>
          <a:p>
            <a:r>
              <a:rPr lang="ja-JP" altLang="en-US" sz="4000" dirty="0" smtClean="0"/>
              <a:t>梶原年度では</a:t>
            </a:r>
            <a:r>
              <a:rPr lang="ja-JP" altLang="en-US" sz="4800" dirty="0" smtClean="0"/>
              <a:t>「</a:t>
            </a:r>
            <a:r>
              <a:rPr lang="en-US" altLang="ja-JP" sz="4800" dirty="0"/>
              <a:t> </a:t>
            </a:r>
            <a:r>
              <a:rPr lang="en-US" altLang="ja-JP" sz="4800" b="1" dirty="0" smtClean="0"/>
              <a:t>D.E.I.</a:t>
            </a:r>
            <a:r>
              <a:rPr lang="ja-JP" altLang="en-US" sz="4000" dirty="0" smtClean="0"/>
              <a:t>声明</a:t>
            </a:r>
            <a:r>
              <a:rPr lang="ja-JP" altLang="en-US" sz="4000" dirty="0"/>
              <a:t>」</a:t>
            </a:r>
            <a:endParaRPr kumimoji="1" lang="ja-JP" altLang="en-US" sz="4000" dirty="0"/>
          </a:p>
        </p:txBody>
      </p:sp>
    </p:spTree>
    <p:extLst>
      <p:ext uri="{BB962C8B-B14F-4D97-AF65-F5344CB8AC3E}">
        <p14:creationId xmlns:p14="http://schemas.microsoft.com/office/powerpoint/2010/main" val="2344498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0" end="0"/>
                                            </p:txEl>
                                          </p:spTgt>
                                        </p:tgtEl>
                                      </p:cBhvr>
                                    </p:animEffect>
                                  </p:childTnLst>
                                </p:cTn>
                              </p:par>
                              <p:par>
                                <p:cTn id="16" presetID="31" presetClass="entr" presetSubtype="0" fill="hold" grpId="0"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9"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0"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1" dur="10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1"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p:cTn id="26"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7"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8"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9" dur="1000"/>
                                        <p:tgtEl>
                                          <p:spTgt spid="3">
                                            <p:txEl>
                                              <p:pRg st="3" end="3"/>
                                            </p:txEl>
                                          </p:spTgt>
                                        </p:tgtEl>
                                      </p:cBhvr>
                                    </p:animEffect>
                                  </p:childTnLst>
                                </p:cTn>
                              </p:par>
                              <p:par>
                                <p:cTn id="30" presetID="31" presetClass="entr" presetSubtype="0" fill="hold" grpId="0" nodeType="with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p:cTn id="32"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3"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4"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5"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プレースホルダー 3">
            <a:extLst>
              <a:ext uri="{FF2B5EF4-FFF2-40B4-BE49-F238E27FC236}">
                <a16:creationId xmlns:a16="http://schemas.microsoft.com/office/drawing/2014/main" xmlns="" id="{6FA61AA4-AD23-4643-98FF-68149F7433CD}"/>
              </a:ext>
            </a:extLst>
          </p:cNvPr>
          <p:cNvSpPr>
            <a:spLocks noGrp="1"/>
          </p:cNvSpPr>
          <p:nvPr>
            <p:ph type="body" idx="1"/>
          </p:nvPr>
        </p:nvSpPr>
        <p:spPr>
          <a:xfrm>
            <a:off x="603071" y="307570"/>
            <a:ext cx="10786353" cy="6093230"/>
          </a:xfrm>
        </p:spPr>
        <p:txBody>
          <a:bodyPr>
            <a:normAutofit/>
          </a:bodyPr>
          <a:lstStyle/>
          <a:p>
            <a:r>
              <a:rPr kumimoji="1" lang="ja-JP" altLang="en-US" sz="4300" b="1" dirty="0" smtClean="0">
                <a:latin typeface="ＭＳ Ｐ明朝" panose="02020600040205080304" pitchFamily="18" charset="-128"/>
                <a:ea typeface="ＭＳ Ｐ明朝" panose="02020600040205080304" pitchFamily="18" charset="-128"/>
              </a:rPr>
              <a:t> </a:t>
            </a:r>
            <a:r>
              <a:rPr kumimoji="1" lang="en-US" altLang="ja-JP" sz="3600" b="1" dirty="0" smtClean="0">
                <a:latin typeface="ＭＳ Ｐ明朝" panose="02020600040205080304" pitchFamily="18" charset="-128"/>
                <a:ea typeface="ＭＳ Ｐ明朝" panose="02020600040205080304" pitchFamily="18" charset="-128"/>
              </a:rPr>
              <a:t>2020</a:t>
            </a:r>
            <a:r>
              <a:rPr kumimoji="1" lang="ja-JP" altLang="en-US" sz="3600" b="1" dirty="0" smtClean="0">
                <a:latin typeface="ＭＳ Ｐ明朝" panose="02020600040205080304" pitchFamily="18" charset="-128"/>
                <a:ea typeface="ＭＳ Ｐ明朝" panose="02020600040205080304" pitchFamily="18" charset="-128"/>
              </a:rPr>
              <a:t>年、コロナ禍にあって</a:t>
            </a:r>
            <a:endParaRPr lang="en-US" altLang="ja-JP" sz="4300" b="1" dirty="0">
              <a:latin typeface="ＭＳ Ｐ明朝" panose="02020600040205080304" pitchFamily="18" charset="-128"/>
              <a:ea typeface="ＭＳ Ｐ明朝" panose="02020600040205080304" pitchFamily="18" charset="-128"/>
            </a:endParaRPr>
          </a:p>
          <a:p>
            <a:r>
              <a:rPr lang="ja-JP" altLang="en-US" sz="4300" b="1" dirty="0">
                <a:latin typeface="ＭＳ Ｐ明朝" panose="02020600040205080304" pitchFamily="18" charset="-128"/>
                <a:ea typeface="ＭＳ Ｐ明朝" panose="02020600040205080304" pitchFamily="18" charset="-128"/>
              </a:rPr>
              <a:t>　</a:t>
            </a:r>
            <a:r>
              <a:rPr lang="ja-JP" altLang="en-US" sz="4300" b="1" dirty="0" smtClean="0">
                <a:latin typeface="ＭＳ Ｐ明朝" panose="02020600040205080304" pitchFamily="18" charset="-128"/>
                <a:ea typeface="ＭＳ Ｐ明朝" panose="02020600040205080304" pitchFamily="18" charset="-128"/>
              </a:rPr>
              <a:t>理念から</a:t>
            </a:r>
            <a:r>
              <a:rPr lang="ja-JP" altLang="en-US" sz="4300" b="1" dirty="0" smtClean="0">
                <a:solidFill>
                  <a:srgbClr val="FF0000"/>
                </a:solidFill>
                <a:latin typeface="ＭＳ Ｐ明朝" panose="02020600040205080304" pitchFamily="18" charset="-128"/>
                <a:ea typeface="ＭＳ Ｐ明朝" panose="02020600040205080304" pitchFamily="18" charset="-128"/>
              </a:rPr>
              <a:t>ＴＡＫＥ</a:t>
            </a:r>
            <a:r>
              <a:rPr lang="ja-JP" altLang="en-US" sz="4300" b="1" dirty="0">
                <a:solidFill>
                  <a:srgbClr val="FF0000"/>
                </a:solidFill>
                <a:latin typeface="ＭＳ Ｐ明朝" panose="02020600040205080304" pitchFamily="18" charset="-128"/>
                <a:ea typeface="ＭＳ Ｐ明朝" panose="02020600040205080304" pitchFamily="18" charset="-128"/>
              </a:rPr>
              <a:t>・</a:t>
            </a:r>
            <a:r>
              <a:rPr lang="ja-JP" altLang="en-US" sz="4300" b="1" dirty="0" smtClean="0">
                <a:solidFill>
                  <a:srgbClr val="FF0000"/>
                </a:solidFill>
                <a:latin typeface="ＭＳ Ｐ明朝" panose="02020600040205080304" pitchFamily="18" charset="-128"/>
                <a:ea typeface="ＭＳ Ｐ明朝" panose="02020600040205080304" pitchFamily="18" charset="-128"/>
              </a:rPr>
              <a:t>ＡＣＴＩＯＮ </a:t>
            </a:r>
            <a:r>
              <a:rPr lang="ja-JP" altLang="en-US" sz="4300" b="1" dirty="0" smtClean="0">
                <a:latin typeface="ＭＳ Ｐ明朝" panose="02020600040205080304" pitchFamily="18" charset="-128"/>
                <a:ea typeface="ＭＳ Ｐ明朝" panose="02020600040205080304" pitchFamily="18" charset="-128"/>
              </a:rPr>
              <a:t>の</a:t>
            </a:r>
            <a:r>
              <a:rPr lang="ja-JP" altLang="en-US" sz="4300" b="1" dirty="0">
                <a:latin typeface="ＭＳ Ｐ明朝" panose="02020600040205080304" pitchFamily="18" charset="-128"/>
                <a:ea typeface="ＭＳ Ｐ明朝" panose="02020600040205080304" pitchFamily="18" charset="-128"/>
              </a:rPr>
              <a:t>時代に</a:t>
            </a:r>
            <a:endParaRPr lang="en-US" altLang="ja-JP" sz="4300" b="1" dirty="0">
              <a:latin typeface="ＭＳ Ｐ明朝" panose="02020600040205080304" pitchFamily="18" charset="-128"/>
              <a:ea typeface="ＭＳ Ｐ明朝" panose="02020600040205080304" pitchFamily="18" charset="-128"/>
            </a:endParaRPr>
          </a:p>
          <a:p>
            <a:r>
              <a:rPr lang="ja-JP" altLang="en-US" sz="4300" b="1" dirty="0">
                <a:latin typeface="ＭＳ Ｐ明朝" panose="02020600040205080304" pitchFamily="18" charset="-128"/>
                <a:ea typeface="ＭＳ Ｐ明朝" panose="02020600040205080304" pitchFamily="18" charset="-128"/>
              </a:rPr>
              <a:t>　</a:t>
            </a:r>
            <a:r>
              <a:rPr lang="ja-JP" altLang="en-US" sz="3200" b="1" dirty="0" smtClean="0">
                <a:latin typeface="ＭＳ Ｐ明朝" panose="02020600040205080304" pitchFamily="18" charset="-128"/>
                <a:ea typeface="ＭＳ Ｐ明朝" panose="02020600040205080304" pitchFamily="18" charset="-128"/>
              </a:rPr>
              <a:t>ベテランメンバーは若い</a:t>
            </a:r>
            <a:r>
              <a:rPr lang="ja-JP" altLang="en-US" sz="3200" b="1" dirty="0">
                <a:latin typeface="ＭＳ Ｐ明朝" panose="02020600040205080304" pitchFamily="18" charset="-128"/>
                <a:ea typeface="ＭＳ Ｐ明朝" panose="02020600040205080304" pitchFamily="18" charset="-128"/>
              </a:rPr>
              <a:t>メンバーに</a:t>
            </a:r>
            <a:r>
              <a:rPr lang="ja-JP" altLang="en-US" sz="3200" b="1" dirty="0">
                <a:highlight>
                  <a:srgbClr val="FFFF00"/>
                </a:highlight>
                <a:latin typeface="ＭＳ Ｐ明朝" panose="02020600040205080304" pitchFamily="18" charset="-128"/>
                <a:ea typeface="ＭＳ Ｐ明朝" panose="02020600040205080304" pitchFamily="18" charset="-128"/>
              </a:rPr>
              <a:t>職業奉仕</a:t>
            </a:r>
            <a:r>
              <a:rPr lang="ja-JP" altLang="en-US" sz="3200" b="1" dirty="0">
                <a:latin typeface="ＭＳ Ｐ明朝" panose="02020600040205080304" pitchFamily="18" charset="-128"/>
                <a:ea typeface="ＭＳ Ｐ明朝" panose="02020600040205080304" pitchFamily="18" charset="-128"/>
              </a:rPr>
              <a:t>を伝え</a:t>
            </a:r>
            <a:endParaRPr lang="en-US" altLang="ja-JP" sz="3200" b="1" dirty="0">
              <a:latin typeface="ＭＳ Ｐ明朝" panose="02020600040205080304" pitchFamily="18" charset="-128"/>
              <a:ea typeface="ＭＳ Ｐ明朝" panose="02020600040205080304" pitchFamily="18" charset="-128"/>
            </a:endParaRPr>
          </a:p>
          <a:p>
            <a:r>
              <a:rPr lang="ja-JP" altLang="en-US" sz="4300" b="1" dirty="0">
                <a:latin typeface="ＭＳ Ｐ明朝" panose="02020600040205080304" pitchFamily="18" charset="-128"/>
                <a:ea typeface="ＭＳ Ｐ明朝" panose="02020600040205080304" pitchFamily="18" charset="-128"/>
              </a:rPr>
              <a:t>　</a:t>
            </a:r>
            <a:r>
              <a:rPr lang="ja-JP" altLang="en-US" sz="3500" b="1" dirty="0" smtClean="0">
                <a:latin typeface="ＭＳ Ｐ明朝" panose="02020600040205080304" pitchFamily="18" charset="-128"/>
                <a:ea typeface="ＭＳ Ｐ明朝" panose="02020600040205080304" pitchFamily="18" charset="-128"/>
              </a:rPr>
              <a:t>ベテランメンバーは</a:t>
            </a:r>
            <a:r>
              <a:rPr lang="ja-JP" altLang="en-US" sz="3500" b="1" dirty="0" smtClean="0">
                <a:solidFill>
                  <a:srgbClr val="FF0000"/>
                </a:solidFill>
                <a:latin typeface="ＭＳ Ｐ明朝" panose="02020600040205080304" pitchFamily="18" charset="-128"/>
                <a:ea typeface="ＭＳ Ｐ明朝" panose="02020600040205080304" pitchFamily="18" charset="-128"/>
              </a:rPr>
              <a:t>ＴＡＫＥ</a:t>
            </a:r>
            <a:r>
              <a:rPr lang="ja-JP" altLang="en-US" sz="3500" b="1" dirty="0">
                <a:solidFill>
                  <a:srgbClr val="FF0000"/>
                </a:solidFill>
                <a:latin typeface="ＭＳ Ｐ明朝" panose="02020600040205080304" pitchFamily="18" charset="-128"/>
                <a:ea typeface="ＭＳ Ｐ明朝" panose="02020600040205080304" pitchFamily="18" charset="-128"/>
              </a:rPr>
              <a:t>・</a:t>
            </a:r>
            <a:r>
              <a:rPr lang="ja-JP" altLang="en-US" sz="3500" b="1" dirty="0" smtClean="0">
                <a:solidFill>
                  <a:srgbClr val="FF0000"/>
                </a:solidFill>
                <a:latin typeface="ＭＳ Ｐ明朝" panose="02020600040205080304" pitchFamily="18" charset="-128"/>
                <a:ea typeface="ＭＳ Ｐ明朝" panose="02020600040205080304" pitchFamily="18" charset="-128"/>
              </a:rPr>
              <a:t>ＡＣＴＩＯＮへの</a:t>
            </a:r>
            <a:r>
              <a:rPr lang="ja-JP" altLang="en-US" sz="3500" b="1" dirty="0" smtClean="0">
                <a:latin typeface="ＭＳ Ｐ明朝" panose="02020600040205080304" pitchFamily="18" charset="-128"/>
                <a:ea typeface="ＭＳ Ｐ明朝" panose="02020600040205080304" pitchFamily="18" charset="-128"/>
              </a:rPr>
              <a:t>理解</a:t>
            </a:r>
            <a:endParaRPr lang="en-US" altLang="ja-JP" sz="3500" b="1" dirty="0">
              <a:latin typeface="ＭＳ Ｐ明朝" panose="02020600040205080304" pitchFamily="18" charset="-128"/>
              <a:ea typeface="ＭＳ Ｐ明朝" panose="02020600040205080304" pitchFamily="18" charset="-128"/>
            </a:endParaRPr>
          </a:p>
          <a:p>
            <a:r>
              <a:rPr lang="en-US" altLang="ja-JP" sz="3500" b="1" dirty="0" smtClean="0">
                <a:latin typeface="ＭＳ Ｐ明朝" panose="02020600040205080304" pitchFamily="18" charset="-128"/>
                <a:ea typeface="ＭＳ Ｐ明朝" panose="02020600040205080304" pitchFamily="18" charset="-128"/>
              </a:rPr>
              <a:t>    </a:t>
            </a:r>
          </a:p>
          <a:p>
            <a:r>
              <a:rPr lang="en-US" altLang="ja-JP" sz="3500" b="1" dirty="0">
                <a:latin typeface="ＭＳ Ｐ明朝" panose="02020600040205080304" pitchFamily="18" charset="-128"/>
                <a:ea typeface="ＭＳ Ｐ明朝" panose="02020600040205080304" pitchFamily="18" charset="-128"/>
              </a:rPr>
              <a:t> </a:t>
            </a:r>
            <a:r>
              <a:rPr lang="en-US" altLang="ja-JP" sz="3500" b="1" dirty="0" smtClean="0">
                <a:latin typeface="ＭＳ Ｐ明朝" panose="02020600040205080304" pitchFamily="18" charset="-128"/>
                <a:ea typeface="ＭＳ Ｐ明朝" panose="02020600040205080304" pitchFamily="18" charset="-128"/>
              </a:rPr>
              <a:t>   </a:t>
            </a:r>
            <a:r>
              <a:rPr lang="ja-JP" altLang="en-US" sz="4300" b="1" dirty="0" smtClean="0">
                <a:latin typeface="ＭＳ Ｐ明朝" panose="02020600040205080304" pitchFamily="18" charset="-128"/>
                <a:ea typeface="ＭＳ Ｐ明朝" panose="02020600040205080304" pitchFamily="18" charset="-128"/>
              </a:rPr>
              <a:t>ロータリー</a:t>
            </a:r>
            <a:r>
              <a:rPr lang="ja-JP" altLang="en-US" sz="4300" b="1" dirty="0">
                <a:latin typeface="ＭＳ Ｐ明朝" panose="02020600040205080304" pitchFamily="18" charset="-128"/>
                <a:ea typeface="ＭＳ Ｐ明朝" panose="02020600040205080304" pitchFamily="18" charset="-128"/>
              </a:rPr>
              <a:t>を輝かせ次の世代に</a:t>
            </a:r>
            <a:r>
              <a:rPr lang="ja-JP" altLang="en-US" sz="4300" b="1" dirty="0" smtClean="0">
                <a:latin typeface="ＭＳ Ｐ明朝" panose="02020600040205080304" pitchFamily="18" charset="-128"/>
                <a:ea typeface="ＭＳ Ｐ明朝" panose="02020600040205080304" pitchFamily="18" charset="-128"/>
              </a:rPr>
              <a:t>繋ぐ意味</a:t>
            </a:r>
            <a:endParaRPr kumimoji="1" lang="ja-JP" altLang="en-US" sz="4300" b="1" dirty="0">
              <a:latin typeface="ＭＳ Ｐ明朝" panose="02020600040205080304" pitchFamily="18" charset="-128"/>
              <a:ea typeface="ＭＳ Ｐ明朝" panose="02020600040205080304" pitchFamily="18" charset="-128"/>
            </a:endParaRPr>
          </a:p>
          <a:p>
            <a:endParaRPr kumimoji="1" lang="ja-JP" altLang="en-US" dirty="0"/>
          </a:p>
        </p:txBody>
      </p:sp>
    </p:spTree>
    <p:extLst>
      <p:ext uri="{BB962C8B-B14F-4D97-AF65-F5344CB8AC3E}">
        <p14:creationId xmlns:p14="http://schemas.microsoft.com/office/powerpoint/2010/main" val="3214149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barn(inVertical)">
                                      <p:cBhvr>
                                        <p:cTn id="15" dur="500"/>
                                        <p:tgtEl>
                                          <p:spTgt spid="4">
                                            <p:txEl>
                                              <p:pRg st="2" end="2"/>
                                            </p:txEl>
                                          </p:spTgt>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barn(inVertical)">
                                      <p:cBhvr>
                                        <p:cTn id="18" dur="500"/>
                                        <p:tgtEl>
                                          <p:spTgt spid="4">
                                            <p:txEl>
                                              <p:pRg st="3" end="3"/>
                                            </p:txEl>
                                          </p:spTgt>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barn(inVertical)">
                                      <p:cBhvr>
                                        <p:cTn id="21" dur="500"/>
                                        <p:tgtEl>
                                          <p:spTgt spid="4">
                                            <p:txEl>
                                              <p:pRg st="4" end="4"/>
                                            </p:txEl>
                                          </p:spTgt>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4">
                                            <p:txEl>
                                              <p:pRg st="5" end="5"/>
                                            </p:txEl>
                                          </p:spTgt>
                                        </p:tgtEl>
                                        <p:attrNameLst>
                                          <p:attrName>style.visibility</p:attrName>
                                        </p:attrNameLst>
                                      </p:cBhvr>
                                      <p:to>
                                        <p:strVal val="visible"/>
                                      </p:to>
                                    </p:set>
                                    <p:animEffect transition="in" filter="barn(inVertical)">
                                      <p:cBhvr>
                                        <p:cTn id="24"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927412" y="1694917"/>
            <a:ext cx="8229600" cy="666546"/>
          </a:xfrm>
        </p:spPr>
        <p:txBody>
          <a:bodyPr>
            <a:noAutofit/>
          </a:bodyPr>
          <a:lstStyle/>
          <a:p>
            <a:pPr marL="0" indent="0">
              <a:buNone/>
            </a:pPr>
            <a:r>
              <a:rPr lang="ja-JP" altLang="ja-JP" sz="3600" b="1" dirty="0" smtClean="0"/>
              <a:t>クラブ</a:t>
            </a:r>
            <a:r>
              <a:rPr lang="ja-JP" altLang="en-US" sz="3600" b="1" dirty="0" smtClean="0"/>
              <a:t>の</a:t>
            </a:r>
            <a:r>
              <a:rPr lang="ja-JP" altLang="ja-JP" sz="3600" b="1" dirty="0" smtClean="0"/>
              <a:t>現状</a:t>
            </a:r>
            <a:r>
              <a:rPr lang="ja-JP" altLang="en-US" sz="3600" b="1" dirty="0" smtClean="0"/>
              <a:t>を</a:t>
            </a:r>
            <a:r>
              <a:rPr lang="ja-JP" altLang="ja-JP" sz="3600" b="1" dirty="0" smtClean="0"/>
              <a:t>分析</a:t>
            </a:r>
            <a:r>
              <a:rPr lang="ja-JP" altLang="en-US" sz="3600" b="1" dirty="0" smtClean="0"/>
              <a:t>⇒</a:t>
            </a:r>
            <a:r>
              <a:rPr lang="ja-JP" altLang="ja-JP" sz="3600" b="1" dirty="0" smtClean="0"/>
              <a:t>長所</a:t>
            </a:r>
            <a:r>
              <a:rPr lang="ja-JP" altLang="ja-JP" sz="3600" b="1" dirty="0"/>
              <a:t>と</a:t>
            </a:r>
            <a:r>
              <a:rPr lang="ja-JP" altLang="ja-JP" sz="3600" b="1" dirty="0" smtClean="0"/>
              <a:t>短所</a:t>
            </a:r>
            <a:r>
              <a:rPr lang="ja-JP" altLang="en-US" sz="3600" b="1" dirty="0" smtClean="0"/>
              <a:t>を認識</a:t>
            </a:r>
            <a:endParaRPr lang="ja-JP" altLang="ja-JP" sz="3600" b="1" dirty="0"/>
          </a:p>
        </p:txBody>
      </p:sp>
      <p:sp>
        <p:nvSpPr>
          <p:cNvPr id="5" name="正方形/長方形 4"/>
          <p:cNvSpPr/>
          <p:nvPr/>
        </p:nvSpPr>
        <p:spPr>
          <a:xfrm>
            <a:off x="1927412" y="4316111"/>
            <a:ext cx="9489398" cy="1692771"/>
          </a:xfrm>
          <a:prstGeom prst="rect">
            <a:avLst/>
          </a:prstGeom>
        </p:spPr>
        <p:txBody>
          <a:bodyPr wrap="square">
            <a:spAutoFit/>
          </a:bodyPr>
          <a:lstStyle/>
          <a:p>
            <a:r>
              <a:rPr lang="ja-JP" altLang="ja-JP" sz="3200" b="1" dirty="0">
                <a:solidFill>
                  <a:srgbClr val="0000FF"/>
                </a:solidFill>
              </a:rPr>
              <a:t>毎年</a:t>
            </a:r>
            <a:r>
              <a:rPr lang="ja-JP" altLang="en-US" sz="3200" b="1" dirty="0">
                <a:solidFill>
                  <a:srgbClr val="0000FF"/>
                </a:solidFill>
              </a:rPr>
              <a:t>必ず</a:t>
            </a:r>
            <a:r>
              <a:rPr lang="ja-JP" altLang="ja-JP" sz="3200" dirty="0">
                <a:solidFill>
                  <a:prstClr val="black"/>
                </a:solidFill>
              </a:rPr>
              <a:t>年次目標</a:t>
            </a:r>
            <a:r>
              <a:rPr lang="ja-JP" altLang="en-US" sz="3200" dirty="0">
                <a:solidFill>
                  <a:prstClr val="black"/>
                </a:solidFill>
              </a:rPr>
              <a:t>の</a:t>
            </a:r>
            <a:r>
              <a:rPr lang="ja-JP" altLang="ja-JP" sz="3200" b="1" dirty="0">
                <a:solidFill>
                  <a:srgbClr val="0000FF"/>
                </a:solidFill>
              </a:rPr>
              <a:t>チェック</a:t>
            </a:r>
            <a:r>
              <a:rPr lang="ja-JP" altLang="en-US" sz="3200" b="1" dirty="0">
                <a:solidFill>
                  <a:srgbClr val="0000FF"/>
                </a:solidFill>
              </a:rPr>
              <a:t>を行った</a:t>
            </a:r>
            <a:r>
              <a:rPr lang="ja-JP" altLang="en-US" sz="3200" dirty="0">
                <a:solidFill>
                  <a:prstClr val="black"/>
                </a:solidFill>
              </a:rPr>
              <a:t>うえで</a:t>
            </a:r>
            <a:endParaRPr lang="en-US" altLang="ja-JP" sz="3200" dirty="0">
              <a:solidFill>
                <a:prstClr val="black"/>
              </a:solidFill>
            </a:endParaRPr>
          </a:p>
          <a:p>
            <a:r>
              <a:rPr lang="ja-JP" altLang="en-US" sz="3200" dirty="0">
                <a:solidFill>
                  <a:prstClr val="black"/>
                </a:solidFill>
              </a:rPr>
              <a:t>更に</a:t>
            </a:r>
            <a:r>
              <a:rPr lang="ja-JP" altLang="ja-JP" sz="3200" dirty="0">
                <a:solidFill>
                  <a:prstClr val="black"/>
                </a:solidFill>
              </a:rPr>
              <a:t>ど</a:t>
            </a:r>
            <a:r>
              <a:rPr lang="ja-JP" altLang="en-US" sz="3200" dirty="0">
                <a:solidFill>
                  <a:prstClr val="black"/>
                </a:solidFill>
              </a:rPr>
              <a:t>ん</a:t>
            </a:r>
            <a:r>
              <a:rPr lang="ja-JP" altLang="ja-JP" sz="3200" dirty="0">
                <a:solidFill>
                  <a:prstClr val="black"/>
                </a:solidFill>
              </a:rPr>
              <a:t>なクラブになりたいか</a:t>
            </a:r>
            <a:r>
              <a:rPr lang="en-US" altLang="ja-JP" sz="3200" dirty="0">
                <a:solidFill>
                  <a:prstClr val="black"/>
                </a:solidFill>
              </a:rPr>
              <a:t> </a:t>
            </a:r>
          </a:p>
          <a:p>
            <a:r>
              <a:rPr lang="ja-JP" altLang="en-US" sz="3200" dirty="0">
                <a:solidFill>
                  <a:prstClr val="black"/>
                </a:solidFill>
              </a:rPr>
              <a:t>　　　　　　　　　　　　　　⇒</a:t>
            </a:r>
            <a:r>
              <a:rPr lang="ja-JP" altLang="ja-JP" sz="4000" dirty="0">
                <a:solidFill>
                  <a:prstClr val="black"/>
                </a:solidFill>
              </a:rPr>
              <a:t>クラブビジョン</a:t>
            </a:r>
            <a:r>
              <a:rPr lang="ja-JP" altLang="en-US" sz="4000" dirty="0">
                <a:solidFill>
                  <a:prstClr val="black"/>
                </a:solidFill>
              </a:rPr>
              <a:t>の再構築</a:t>
            </a:r>
            <a:endParaRPr lang="ja-JP" altLang="ja-JP" sz="4000" dirty="0">
              <a:solidFill>
                <a:prstClr val="black"/>
              </a:solidFill>
            </a:endParaRPr>
          </a:p>
        </p:txBody>
      </p:sp>
      <p:sp>
        <p:nvSpPr>
          <p:cNvPr id="6" name="正方形/長方形 5"/>
          <p:cNvSpPr/>
          <p:nvPr/>
        </p:nvSpPr>
        <p:spPr>
          <a:xfrm>
            <a:off x="1981200" y="2827042"/>
            <a:ext cx="8229600" cy="584775"/>
          </a:xfrm>
          <a:prstGeom prst="rect">
            <a:avLst/>
          </a:prstGeom>
        </p:spPr>
        <p:txBody>
          <a:bodyPr wrap="square">
            <a:spAutoFit/>
          </a:bodyPr>
          <a:lstStyle/>
          <a:p>
            <a:endParaRPr lang="ja-JP" altLang="ja-JP" sz="1400" dirty="0">
              <a:solidFill>
                <a:prstClr val="black"/>
              </a:solidFill>
            </a:endParaRPr>
          </a:p>
          <a:p>
            <a:endParaRPr lang="ja-JP" altLang="ja-JP" dirty="0">
              <a:solidFill>
                <a:prstClr val="black"/>
              </a:solidFill>
            </a:endParaRPr>
          </a:p>
        </p:txBody>
      </p:sp>
      <p:sp>
        <p:nvSpPr>
          <p:cNvPr id="7" name="正方形/長方形 6"/>
          <p:cNvSpPr/>
          <p:nvPr/>
        </p:nvSpPr>
        <p:spPr>
          <a:xfrm>
            <a:off x="1871253" y="2800178"/>
            <a:ext cx="9224704" cy="1077218"/>
          </a:xfrm>
          <a:prstGeom prst="rect">
            <a:avLst/>
          </a:prstGeom>
        </p:spPr>
        <p:txBody>
          <a:bodyPr wrap="square">
            <a:spAutoFit/>
          </a:bodyPr>
          <a:lstStyle/>
          <a:p>
            <a:r>
              <a:rPr lang="en-US" altLang="ja-JP" dirty="0">
                <a:solidFill>
                  <a:prstClr val="black"/>
                </a:solidFill>
              </a:rPr>
              <a:t> </a:t>
            </a:r>
            <a:r>
              <a:rPr lang="ja-JP" altLang="en-US" sz="3200" dirty="0" smtClean="0">
                <a:solidFill>
                  <a:prstClr val="black"/>
                </a:solidFill>
              </a:rPr>
              <a:t>フューチャー</a:t>
            </a:r>
            <a:r>
              <a:rPr lang="ja-JP" altLang="ja-JP" sz="3200" dirty="0" smtClean="0">
                <a:solidFill>
                  <a:prstClr val="black"/>
                </a:solidFill>
              </a:rPr>
              <a:t>ビジョン</a:t>
            </a:r>
            <a:r>
              <a:rPr lang="ja-JP" altLang="en-US" sz="3200" b="1" dirty="0" smtClean="0">
                <a:solidFill>
                  <a:srgbClr val="0000FF"/>
                </a:solidFill>
              </a:rPr>
              <a:t>（</a:t>
            </a:r>
            <a:r>
              <a:rPr lang="en-US" altLang="ja-JP" sz="3200" b="1" dirty="0" smtClean="0">
                <a:solidFill>
                  <a:srgbClr val="0000FF"/>
                </a:solidFill>
              </a:rPr>
              <a:t>3</a:t>
            </a:r>
            <a:r>
              <a:rPr lang="ja-JP" altLang="en-US" sz="3200" b="1" dirty="0" smtClean="0">
                <a:solidFill>
                  <a:srgbClr val="0000FF"/>
                </a:solidFill>
              </a:rPr>
              <a:t>年～</a:t>
            </a:r>
            <a:r>
              <a:rPr lang="en-US" altLang="ja-JP" sz="3200" b="1" dirty="0" smtClean="0">
                <a:solidFill>
                  <a:srgbClr val="0000FF"/>
                </a:solidFill>
              </a:rPr>
              <a:t>5</a:t>
            </a:r>
            <a:r>
              <a:rPr lang="ja-JP" altLang="en-US" sz="3200" b="1" dirty="0" smtClean="0">
                <a:solidFill>
                  <a:srgbClr val="0000FF"/>
                </a:solidFill>
              </a:rPr>
              <a:t>年後の未来像）を想い</a:t>
            </a:r>
            <a:r>
              <a:rPr lang="ja-JP" altLang="ja-JP" sz="3200" b="1" dirty="0" smtClean="0">
                <a:solidFill>
                  <a:srgbClr val="FF0000"/>
                </a:solidFill>
              </a:rPr>
              <a:t>具体的</a:t>
            </a:r>
            <a:r>
              <a:rPr lang="ja-JP" altLang="en-US" sz="3200" b="1" dirty="0" smtClean="0">
                <a:solidFill>
                  <a:srgbClr val="FF0000"/>
                </a:solidFill>
              </a:rPr>
              <a:t>な行動</a:t>
            </a:r>
            <a:r>
              <a:rPr lang="ja-JP" altLang="ja-JP" sz="3200" b="1" dirty="0" smtClean="0">
                <a:solidFill>
                  <a:srgbClr val="FF0000"/>
                </a:solidFill>
              </a:rPr>
              <a:t>計画</a:t>
            </a:r>
            <a:r>
              <a:rPr lang="ja-JP" altLang="en-US" sz="3200" b="1" dirty="0" smtClean="0">
                <a:solidFill>
                  <a:srgbClr val="FF0000"/>
                </a:solidFill>
              </a:rPr>
              <a:t>を策定する。</a:t>
            </a:r>
            <a:endParaRPr lang="ja-JP" altLang="en-US" sz="3200" b="1" dirty="0">
              <a:solidFill>
                <a:srgbClr val="FF0000"/>
              </a:solidFill>
            </a:endParaRPr>
          </a:p>
        </p:txBody>
      </p:sp>
      <p:sp>
        <p:nvSpPr>
          <p:cNvPr id="8" name="タイトル 1"/>
          <p:cNvSpPr txBox="1">
            <a:spLocks/>
          </p:cNvSpPr>
          <p:nvPr/>
        </p:nvSpPr>
        <p:spPr>
          <a:xfrm>
            <a:off x="621921" y="388031"/>
            <a:ext cx="10474036" cy="841307"/>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u="sng" dirty="0" smtClean="0"/>
              <a:t/>
            </a:r>
            <a:br>
              <a:rPr lang="en-US" altLang="ja-JP" u="sng" dirty="0" smtClean="0"/>
            </a:br>
            <a:r>
              <a:rPr lang="ja-JP" altLang="en-US" sz="24000" dirty="0" smtClean="0"/>
              <a:t>戦略的優先</a:t>
            </a:r>
            <a:r>
              <a:rPr lang="ja-JP" altLang="en-US" sz="24000" dirty="0"/>
              <a:t>事項（新行動</a:t>
            </a:r>
            <a:r>
              <a:rPr lang="ja-JP" altLang="en-US" sz="24000" dirty="0" smtClean="0"/>
              <a:t>計画）</a:t>
            </a:r>
            <a:endParaRPr lang="ja-JP" altLang="en-US" sz="24000" dirty="0"/>
          </a:p>
        </p:txBody>
      </p:sp>
    </p:spTree>
    <p:extLst>
      <p:ext uri="{BB962C8B-B14F-4D97-AF65-F5344CB8AC3E}">
        <p14:creationId xmlns:p14="http://schemas.microsoft.com/office/powerpoint/2010/main" val="983711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80">
                                          <p:stCondLst>
                                            <p:cond delay="0"/>
                                          </p:stCondLst>
                                        </p:cTn>
                                        <p:tgtEl>
                                          <p:spTgt spid="8"/>
                                        </p:tgtEl>
                                      </p:cBhvr>
                                    </p:animEffect>
                                    <p:anim calcmode="lin" valueType="num">
                                      <p:cBhvr>
                                        <p:cTn id="8"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13" dur="26">
                                          <p:stCondLst>
                                            <p:cond delay="650"/>
                                          </p:stCondLst>
                                        </p:cTn>
                                        <p:tgtEl>
                                          <p:spTgt spid="8"/>
                                        </p:tgtEl>
                                      </p:cBhvr>
                                      <p:to x="100000" y="60000"/>
                                    </p:animScale>
                                    <p:animScale>
                                      <p:cBhvr>
                                        <p:cTn id="14" dur="166" decel="50000">
                                          <p:stCondLst>
                                            <p:cond delay="676"/>
                                          </p:stCondLst>
                                        </p:cTn>
                                        <p:tgtEl>
                                          <p:spTgt spid="8"/>
                                        </p:tgtEl>
                                      </p:cBhvr>
                                      <p:to x="100000" y="100000"/>
                                    </p:animScale>
                                    <p:animScale>
                                      <p:cBhvr>
                                        <p:cTn id="15" dur="26">
                                          <p:stCondLst>
                                            <p:cond delay="1312"/>
                                          </p:stCondLst>
                                        </p:cTn>
                                        <p:tgtEl>
                                          <p:spTgt spid="8"/>
                                        </p:tgtEl>
                                      </p:cBhvr>
                                      <p:to x="100000" y="80000"/>
                                    </p:animScale>
                                    <p:animScale>
                                      <p:cBhvr>
                                        <p:cTn id="16" dur="166" decel="50000">
                                          <p:stCondLst>
                                            <p:cond delay="1338"/>
                                          </p:stCondLst>
                                        </p:cTn>
                                        <p:tgtEl>
                                          <p:spTgt spid="8"/>
                                        </p:tgtEl>
                                      </p:cBhvr>
                                      <p:to x="100000" y="100000"/>
                                    </p:animScale>
                                    <p:animScale>
                                      <p:cBhvr>
                                        <p:cTn id="17" dur="26">
                                          <p:stCondLst>
                                            <p:cond delay="1642"/>
                                          </p:stCondLst>
                                        </p:cTn>
                                        <p:tgtEl>
                                          <p:spTgt spid="8"/>
                                        </p:tgtEl>
                                      </p:cBhvr>
                                      <p:to x="100000" y="90000"/>
                                    </p:animScale>
                                    <p:animScale>
                                      <p:cBhvr>
                                        <p:cTn id="18" dur="166" decel="50000">
                                          <p:stCondLst>
                                            <p:cond delay="1668"/>
                                          </p:stCondLst>
                                        </p:cTn>
                                        <p:tgtEl>
                                          <p:spTgt spid="8"/>
                                        </p:tgtEl>
                                      </p:cBhvr>
                                      <p:to x="100000" y="100000"/>
                                    </p:animScale>
                                    <p:animScale>
                                      <p:cBhvr>
                                        <p:cTn id="19" dur="26">
                                          <p:stCondLst>
                                            <p:cond delay="1808"/>
                                          </p:stCondLst>
                                        </p:cTn>
                                        <p:tgtEl>
                                          <p:spTgt spid="8"/>
                                        </p:tgtEl>
                                      </p:cBhvr>
                                      <p:to x="100000" y="95000"/>
                                    </p:animScale>
                                    <p:animScale>
                                      <p:cBhvr>
                                        <p:cTn id="20" dur="166" decel="50000">
                                          <p:stCondLst>
                                            <p:cond delay="1834"/>
                                          </p:stCondLst>
                                        </p:cTn>
                                        <p:tgtEl>
                                          <p:spTgt spid="8"/>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barn(inVertical)">
                                      <p:cBhvr>
                                        <p:cTn id="25" dur="500"/>
                                        <p:tgtEl>
                                          <p:spTgt spid="3">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barn(inVertical)">
                                      <p:cBhvr>
                                        <p:cTn id="30" dur="5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barn(inVertical)">
                                      <p:cBhvr>
                                        <p:cTn id="3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7" grpId="0"/>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90255" y="281998"/>
            <a:ext cx="8950036" cy="1165095"/>
          </a:xfrm>
        </p:spPr>
        <p:txBody>
          <a:bodyPr>
            <a:normAutofit/>
          </a:bodyPr>
          <a:lstStyle/>
          <a:p>
            <a:r>
              <a:rPr lang="ja-JP" altLang="en-US" sz="3200" b="1" dirty="0" smtClean="0"/>
              <a:t>自クラブの活性化にチャレンジし具現化しましょう。</a:t>
            </a:r>
            <a:endParaRPr lang="ja-JP" altLang="en-US" sz="3200" b="1" dirty="0"/>
          </a:p>
        </p:txBody>
      </p:sp>
      <p:pic>
        <p:nvPicPr>
          <p:cNvPr id="8" name="コンテンツ プレースホルダー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704839" y="1773238"/>
            <a:ext cx="4820422" cy="4525962"/>
          </a:xfrm>
        </p:spPr>
      </p:pic>
      <p:sp>
        <p:nvSpPr>
          <p:cNvPr id="6" name="AutoShape 2" descr="国際ロータリー第2660地区 Rotary International District2660"/>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Tree>
    <p:extLst>
      <p:ext uri="{BB962C8B-B14F-4D97-AF65-F5344CB8AC3E}">
        <p14:creationId xmlns:p14="http://schemas.microsoft.com/office/powerpoint/2010/main" val="3337728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8326582" cy="694748"/>
          </a:xfrm>
        </p:spPr>
        <p:txBody>
          <a:bodyPr>
            <a:normAutofit fontScale="90000"/>
          </a:bodyPr>
          <a:lstStyle/>
          <a:p>
            <a:r>
              <a:rPr kumimoji="1" lang="ja-JP" altLang="en-US" dirty="0" smtClean="0"/>
              <a:t>イリノイ州シカゴは</a:t>
            </a:r>
            <a:r>
              <a:rPr lang="ja-JP" altLang="en-US" dirty="0" smtClean="0"/>
              <a:t>アル</a:t>
            </a:r>
            <a:r>
              <a:rPr kumimoji="1" lang="ja-JP" altLang="en-US" dirty="0" smtClean="0"/>
              <a:t>・カポネが支配。</a:t>
            </a:r>
            <a:endParaRPr kumimoji="1" lang="ja-JP" altLang="en-US" dirty="0"/>
          </a:p>
        </p:txBody>
      </p:sp>
      <p:pic>
        <p:nvPicPr>
          <p:cNvPr id="4" name="コンテンツ プレースホルダー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38200" y="1954285"/>
            <a:ext cx="4315691" cy="3074930"/>
          </a:xfrm>
        </p:spPr>
      </p:pic>
      <p:pic>
        <p:nvPicPr>
          <p:cNvPr id="3" name="図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39691" y="2189452"/>
            <a:ext cx="5964382" cy="4473287"/>
          </a:xfrm>
          <a:prstGeom prst="rect">
            <a:avLst/>
          </a:prstGeom>
        </p:spPr>
      </p:pic>
    </p:spTree>
    <p:extLst>
      <p:ext uri="{BB962C8B-B14F-4D97-AF65-F5344CB8AC3E}">
        <p14:creationId xmlns:p14="http://schemas.microsoft.com/office/powerpoint/2010/main" val="493621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par>
                                <p:cTn id="13" presetID="16" presetClass="entr" presetSubtype="21"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uekusa4.uekusa4-PC\Desktop\1.jpg"/>
          <p:cNvPicPr>
            <a:picLocks noChangeAspect="1" noChangeArrowheads="1"/>
          </p:cNvPicPr>
          <p:nvPr/>
        </p:nvPicPr>
        <p:blipFill>
          <a:blip r:embed="rId3" cstate="print"/>
          <a:srcRect/>
          <a:stretch>
            <a:fillRect/>
          </a:stretch>
        </p:blipFill>
        <p:spPr bwMode="auto">
          <a:xfrm>
            <a:off x="6744072" y="4224138"/>
            <a:ext cx="3453284" cy="2307606"/>
          </a:xfrm>
          <a:prstGeom prst="rect">
            <a:avLst/>
          </a:prstGeom>
          <a:noFill/>
        </p:spPr>
      </p:pic>
      <p:sp>
        <p:nvSpPr>
          <p:cNvPr id="6" name="正方形/長方形 5"/>
          <p:cNvSpPr/>
          <p:nvPr/>
        </p:nvSpPr>
        <p:spPr>
          <a:xfrm>
            <a:off x="6546670" y="3023809"/>
            <a:ext cx="5353055" cy="923330"/>
          </a:xfrm>
          <a:prstGeom prst="rect">
            <a:avLst/>
          </a:prstGeom>
        </p:spPr>
        <p:txBody>
          <a:bodyPr wrap="square">
            <a:spAutoFit/>
          </a:bodyPr>
          <a:lstStyle/>
          <a:p>
            <a:pPr defTabSz="457200"/>
            <a:r>
              <a:rPr kumimoji="0" lang="ja-JP" altLang="en-US" dirty="0" smtClean="0">
                <a:solidFill>
                  <a:prstClr val="black"/>
                </a:solidFill>
              </a:rPr>
              <a:t>私たちが、かつて田舎町で経験した「困った時の相互協力や悩みを打ち明けられる信頼に満ちた仲間作り」を基本とするクラブの創設を目差した。</a:t>
            </a:r>
            <a:endParaRPr kumimoji="0" lang="ja-JP" altLang="en-US" dirty="0">
              <a:solidFill>
                <a:prstClr val="black"/>
              </a:solidFill>
            </a:endParaRPr>
          </a:p>
        </p:txBody>
      </p:sp>
      <p:sp>
        <p:nvSpPr>
          <p:cNvPr id="7" name="正方形/長方形 6"/>
          <p:cNvSpPr/>
          <p:nvPr/>
        </p:nvSpPr>
        <p:spPr>
          <a:xfrm>
            <a:off x="984290" y="6031087"/>
            <a:ext cx="4144083" cy="369332"/>
          </a:xfrm>
          <a:prstGeom prst="rect">
            <a:avLst/>
          </a:prstGeom>
        </p:spPr>
        <p:txBody>
          <a:bodyPr wrap="none">
            <a:spAutoFit/>
          </a:bodyPr>
          <a:lstStyle/>
          <a:p>
            <a:pPr defTabSz="457200"/>
            <a:r>
              <a:rPr kumimoji="0" lang="ja-JP" altLang="en-US" dirty="0">
                <a:solidFill>
                  <a:prstClr val="white"/>
                </a:solidFill>
              </a:rPr>
              <a:t>　</a:t>
            </a:r>
            <a:r>
              <a:rPr kumimoji="0" lang="en-US" altLang="ja-JP" dirty="0">
                <a:solidFill>
                  <a:prstClr val="black"/>
                </a:solidFill>
              </a:rPr>
              <a:t>1905</a:t>
            </a:r>
            <a:r>
              <a:rPr kumimoji="0" lang="ja-JP" altLang="en-US" dirty="0" smtClean="0">
                <a:solidFill>
                  <a:prstClr val="black"/>
                </a:solidFill>
              </a:rPr>
              <a:t>年 弱肉強食がはびこるシカゴ市内</a:t>
            </a:r>
            <a:endParaRPr kumimoji="0" lang="ja-JP" altLang="en-US" dirty="0">
              <a:solidFill>
                <a:prstClr val="black"/>
              </a:solidFill>
            </a:endParaRPr>
          </a:p>
        </p:txBody>
      </p:sp>
      <p:sp>
        <p:nvSpPr>
          <p:cNvPr id="3" name="タイトル 2"/>
          <p:cNvSpPr>
            <a:spLocks noGrp="1"/>
          </p:cNvSpPr>
          <p:nvPr>
            <p:ph type="title"/>
          </p:nvPr>
        </p:nvSpPr>
        <p:spPr>
          <a:xfrm>
            <a:off x="357660" y="504655"/>
            <a:ext cx="11404280" cy="1183762"/>
          </a:xfrm>
        </p:spPr>
        <p:txBody>
          <a:bodyPr>
            <a:normAutofit fontScale="90000"/>
          </a:bodyPr>
          <a:lstStyle/>
          <a:p>
            <a:r>
              <a:rPr kumimoji="1" lang="en-US" altLang="ja-JP" dirty="0" smtClean="0"/>
              <a:t>Paul </a:t>
            </a:r>
            <a:r>
              <a:rPr kumimoji="1" lang="en-US" altLang="ja-JP" dirty="0" err="1" smtClean="0"/>
              <a:t>P.Harris</a:t>
            </a:r>
            <a:r>
              <a:rPr kumimoji="1" lang="en-US" altLang="ja-JP" sz="1800" b="1" dirty="0" smtClean="0"/>
              <a:t>,(</a:t>
            </a:r>
            <a:r>
              <a:rPr kumimoji="1" lang="ja-JP" altLang="en-US" sz="1800" b="1" dirty="0" smtClean="0"/>
              <a:t>ポール・ハリス</a:t>
            </a:r>
            <a:r>
              <a:rPr lang="ja-JP" altLang="en-US" sz="1800" b="1" dirty="0" smtClean="0"/>
              <a:t>）　</a:t>
            </a:r>
            <a:r>
              <a:rPr lang="en-US" altLang="ja-JP" dirty="0" smtClean="0"/>
              <a:t>,</a:t>
            </a:r>
            <a:r>
              <a:rPr kumimoji="1" lang="en-US" altLang="ja-JP" dirty="0" smtClean="0"/>
              <a:t>Silvester Schiele</a:t>
            </a:r>
            <a:r>
              <a:rPr kumimoji="1" lang="ja-JP" altLang="en-US" sz="1800" b="1" dirty="0" smtClean="0"/>
              <a:t>（シルベスター</a:t>
            </a:r>
            <a:r>
              <a:rPr lang="ja-JP" altLang="en-US" sz="1800" b="1" dirty="0"/>
              <a:t>・</a:t>
            </a:r>
            <a:r>
              <a:rPr kumimoji="1" lang="ja-JP" altLang="en-US" sz="1800" b="1" dirty="0" smtClean="0"/>
              <a:t>シール）</a:t>
            </a:r>
            <a:r>
              <a:rPr kumimoji="1" lang="en-US" altLang="ja-JP" sz="1800" b="1" dirty="0" smtClean="0"/>
              <a:t/>
            </a:r>
            <a:br>
              <a:rPr kumimoji="1" lang="en-US" altLang="ja-JP" sz="1800" b="1" dirty="0" smtClean="0"/>
            </a:br>
            <a:r>
              <a:rPr lang="en-US" altLang="ja-JP" dirty="0"/>
              <a:t> </a:t>
            </a:r>
            <a:r>
              <a:rPr lang="en-US" altLang="ja-JP" dirty="0" smtClean="0"/>
              <a:t>   </a:t>
            </a:r>
            <a:r>
              <a:rPr kumimoji="1" lang="en-US" altLang="ja-JP" dirty="0" err="1" smtClean="0"/>
              <a:t>Gustavus</a:t>
            </a:r>
            <a:r>
              <a:rPr kumimoji="1" lang="en-US" altLang="ja-JP" dirty="0" smtClean="0"/>
              <a:t> </a:t>
            </a:r>
            <a:r>
              <a:rPr kumimoji="1" lang="en-US" altLang="ja-JP" dirty="0" err="1" smtClean="0"/>
              <a:t>Loehr</a:t>
            </a:r>
            <a:r>
              <a:rPr kumimoji="1" lang="ja-JP" altLang="en-US" sz="1800" b="1" dirty="0" smtClean="0"/>
              <a:t>（ガスターバス・ローア）</a:t>
            </a:r>
            <a:r>
              <a:rPr kumimoji="1" lang="en-US" altLang="ja-JP" dirty="0" smtClean="0"/>
              <a:t>,</a:t>
            </a:r>
            <a:r>
              <a:rPr lang="en-US" altLang="ja-JP" dirty="0" smtClean="0"/>
              <a:t> </a:t>
            </a:r>
            <a:r>
              <a:rPr kumimoji="1" lang="en-US" altLang="ja-JP" dirty="0" smtClean="0"/>
              <a:t>Hiram </a:t>
            </a:r>
            <a:r>
              <a:rPr kumimoji="1" lang="en-US" altLang="ja-JP" dirty="0" err="1" smtClean="0"/>
              <a:t>E.Shorey</a:t>
            </a:r>
            <a:r>
              <a:rPr kumimoji="1" lang="ja-JP" altLang="en-US" sz="1800" b="1" dirty="0" smtClean="0"/>
              <a:t>（ハイラム・ショーレー）</a:t>
            </a:r>
            <a:endParaRPr kumimoji="1" lang="ja-JP" altLang="en-US" sz="1800" b="1" dirty="0"/>
          </a:p>
        </p:txBody>
      </p:sp>
      <p:pic>
        <p:nvPicPr>
          <p:cNvPr id="9" name="Picture 3" descr="C:\Users\uekusa4.uekusa4-PC\Desktop\361.jpg"/>
          <p:cNvPicPr>
            <a:picLocks noGrp="1" noChangeAspect="1" noChangeArrowheads="1"/>
          </p:cNvPicPr>
          <p:nvPr>
            <p:ph idx="1"/>
          </p:nvPr>
        </p:nvPicPr>
        <p:blipFill>
          <a:blip r:embed="rId4" cstate="print"/>
          <a:srcRect/>
          <a:stretch>
            <a:fillRect/>
          </a:stretch>
        </p:blipFill>
        <p:spPr bwMode="auto">
          <a:xfrm>
            <a:off x="842593" y="1805398"/>
            <a:ext cx="5478384" cy="3937589"/>
          </a:xfrm>
          <a:prstGeom prst="rect">
            <a:avLst/>
          </a:prstGeom>
          <a:noFill/>
        </p:spPr>
      </p:pic>
    </p:spTree>
    <p:extLst>
      <p:ext uri="{BB962C8B-B14F-4D97-AF65-F5344CB8AC3E}">
        <p14:creationId xmlns:p14="http://schemas.microsoft.com/office/powerpoint/2010/main" val="1448062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arn(inVertical)">
                                      <p:cBhvr>
                                        <p:cTn id="18" dur="500"/>
                                        <p:tgtEl>
                                          <p:spTgt spid="6"/>
                                        </p:tgtEl>
                                      </p:cBhvr>
                                    </p:animEffect>
                                  </p:childTnLst>
                                </p:cTn>
                              </p:par>
                              <p:par>
                                <p:cTn id="19" presetID="16" presetClass="entr" presetSubtype="21" fill="hold" nodeType="withEffect">
                                  <p:stCondLst>
                                    <p:cond delay="0"/>
                                  </p:stCondLst>
                                  <p:childTnLst>
                                    <p:set>
                                      <p:cBhvr>
                                        <p:cTn id="20" dur="1" fill="hold">
                                          <p:stCondLst>
                                            <p:cond delay="0"/>
                                          </p:stCondLst>
                                        </p:cTn>
                                        <p:tgtEl>
                                          <p:spTgt spid="2051"/>
                                        </p:tgtEl>
                                        <p:attrNameLst>
                                          <p:attrName>style.visibility</p:attrName>
                                        </p:attrNameLst>
                                      </p:cBhvr>
                                      <p:to>
                                        <p:strVal val="visible"/>
                                      </p:to>
                                    </p:set>
                                    <p:animEffect transition="in" filter="barn(inVertical)">
                                      <p:cBhvr>
                                        <p:cTn id="21" dur="5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341870"/>
            <a:ext cx="10515600" cy="1325563"/>
          </a:xfrm>
        </p:spPr>
        <p:txBody>
          <a:bodyPr/>
          <a:lstStyle/>
          <a:p>
            <a:r>
              <a:rPr kumimoji="1" lang="en-US" altLang="ja-JP" sz="8800" dirty="0" smtClean="0"/>
              <a:t>1905</a:t>
            </a:r>
            <a:r>
              <a:rPr kumimoji="1" lang="ja-JP" altLang="en-US" sz="6000" dirty="0" smtClean="0"/>
              <a:t>年</a:t>
            </a:r>
            <a:r>
              <a:rPr kumimoji="1" lang="ja-JP" altLang="en-US" sz="3200" dirty="0" smtClean="0"/>
              <a:t>（明治</a:t>
            </a:r>
            <a:r>
              <a:rPr kumimoji="1" lang="en-US" altLang="ja-JP" sz="3200" dirty="0" smtClean="0"/>
              <a:t>38</a:t>
            </a:r>
            <a:r>
              <a:rPr kumimoji="1" lang="ja-JP" altLang="en-US" sz="3200" dirty="0" smtClean="0"/>
              <a:t>年）</a:t>
            </a:r>
            <a:r>
              <a:rPr kumimoji="1" lang="en-US" altLang="ja-JP" sz="7200" dirty="0" smtClean="0"/>
              <a:t>2</a:t>
            </a:r>
            <a:r>
              <a:rPr kumimoji="1" lang="ja-JP" altLang="en-US" sz="4800" dirty="0" smtClean="0"/>
              <a:t>月</a:t>
            </a:r>
            <a:r>
              <a:rPr kumimoji="1" lang="en-US" altLang="ja-JP" sz="7200" dirty="0" smtClean="0"/>
              <a:t>23</a:t>
            </a:r>
            <a:r>
              <a:rPr kumimoji="1" lang="ja-JP" altLang="en-US" sz="4800" dirty="0" smtClean="0"/>
              <a:t>日</a:t>
            </a:r>
            <a:endParaRPr kumimoji="1" lang="ja-JP" altLang="en-US" sz="4800" dirty="0"/>
          </a:p>
        </p:txBody>
      </p:sp>
      <p:sp>
        <p:nvSpPr>
          <p:cNvPr id="3" name="コンテンツ プレースホルダー 2"/>
          <p:cNvSpPr>
            <a:spLocks noGrp="1"/>
          </p:cNvSpPr>
          <p:nvPr>
            <p:ph idx="1"/>
          </p:nvPr>
        </p:nvSpPr>
        <p:spPr>
          <a:xfrm>
            <a:off x="838200" y="3259570"/>
            <a:ext cx="10737273" cy="2226830"/>
          </a:xfrm>
        </p:spPr>
        <p:txBody>
          <a:bodyPr>
            <a:normAutofit fontScale="62500" lnSpcReduction="20000"/>
          </a:bodyPr>
          <a:lstStyle/>
          <a:p>
            <a:pPr marL="0" indent="0">
              <a:buNone/>
            </a:pPr>
            <a:endParaRPr kumimoji="1" lang="en-US" altLang="ja-JP" sz="3600" dirty="0" smtClean="0"/>
          </a:p>
          <a:p>
            <a:pPr marL="0" indent="0">
              <a:buNone/>
            </a:pPr>
            <a:r>
              <a:rPr kumimoji="1" lang="ja-JP" altLang="en-US" sz="11500" dirty="0" smtClean="0"/>
              <a:t>「ロータリークラブ」が誕生</a:t>
            </a:r>
            <a:r>
              <a:rPr lang="ja-JP" altLang="en-US" sz="18000" dirty="0" smtClean="0"/>
              <a:t>　　　　　　　　　</a:t>
            </a:r>
            <a:endParaRPr lang="en-US" altLang="ja-JP" sz="18000" dirty="0" smtClean="0"/>
          </a:p>
          <a:p>
            <a:pPr marL="0" indent="0">
              <a:buNone/>
            </a:pPr>
            <a:r>
              <a:rPr kumimoji="1" lang="ja-JP" altLang="en-US" sz="3600" dirty="0"/>
              <a:t>　</a:t>
            </a:r>
            <a:r>
              <a:rPr kumimoji="1" lang="ja-JP" altLang="en-US" sz="3600" dirty="0" smtClean="0"/>
              <a:t>　　　　　　　　　　　</a:t>
            </a:r>
            <a:endParaRPr kumimoji="1" lang="en-US" altLang="ja-JP" dirty="0" smtClean="0"/>
          </a:p>
          <a:p>
            <a:endParaRPr kumimoji="1" lang="ja-JP" altLang="en-US" dirty="0"/>
          </a:p>
        </p:txBody>
      </p:sp>
    </p:spTree>
    <p:extLst>
      <p:ext uri="{BB962C8B-B14F-4D97-AF65-F5344CB8AC3E}">
        <p14:creationId xmlns:p14="http://schemas.microsoft.com/office/powerpoint/2010/main" val="2873973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673966"/>
          </a:xfrm>
        </p:spPr>
        <p:txBody>
          <a:bodyPr>
            <a:normAutofit/>
          </a:bodyPr>
          <a:lstStyle/>
          <a:p>
            <a:r>
              <a:rPr kumimoji="1" lang="ja-JP" altLang="en-US" sz="4000" dirty="0" smtClean="0">
                <a:solidFill>
                  <a:srgbClr val="0000FF"/>
                </a:solidFill>
              </a:rPr>
              <a:t>設立から様々な紆余曲折を経て</a:t>
            </a:r>
            <a:r>
              <a:rPr kumimoji="1" lang="en-US" altLang="ja-JP" sz="4000" dirty="0" smtClean="0">
                <a:solidFill>
                  <a:srgbClr val="0000FF"/>
                </a:solidFill>
              </a:rPr>
              <a:t>100</a:t>
            </a:r>
            <a:r>
              <a:rPr kumimoji="1" lang="ja-JP" altLang="en-US" sz="4000" dirty="0" smtClean="0">
                <a:solidFill>
                  <a:srgbClr val="0000FF"/>
                </a:solidFill>
              </a:rPr>
              <a:t>年！！！</a:t>
            </a:r>
            <a:endParaRPr kumimoji="1" lang="ja-JP" altLang="en-US" sz="4000" dirty="0">
              <a:solidFill>
                <a:srgbClr val="0000FF"/>
              </a:solidFill>
            </a:endParaRPr>
          </a:p>
        </p:txBody>
      </p:sp>
      <p:sp>
        <p:nvSpPr>
          <p:cNvPr id="3" name="コンテンツ プレースホルダー 2"/>
          <p:cNvSpPr>
            <a:spLocks noGrp="1"/>
          </p:cNvSpPr>
          <p:nvPr>
            <p:ph idx="1"/>
          </p:nvPr>
        </p:nvSpPr>
        <p:spPr>
          <a:xfrm rot="1243768">
            <a:off x="865312" y="2154733"/>
            <a:ext cx="3935159" cy="970957"/>
          </a:xfrm>
        </p:spPr>
        <p:txBody>
          <a:bodyPr>
            <a:normAutofit/>
          </a:bodyPr>
          <a:lstStyle/>
          <a:p>
            <a:pPr marL="0" indent="0">
              <a:buNone/>
            </a:pPr>
            <a:r>
              <a:rPr kumimoji="1" lang="ja-JP" altLang="en-US" sz="6000" dirty="0" smtClean="0">
                <a:solidFill>
                  <a:srgbClr val="FF0000"/>
                </a:solidFill>
              </a:rPr>
              <a:t>決議</a:t>
            </a:r>
            <a:r>
              <a:rPr kumimoji="1" lang="en-US" altLang="ja-JP" sz="6000" dirty="0" smtClean="0">
                <a:solidFill>
                  <a:srgbClr val="FF0000"/>
                </a:solidFill>
              </a:rPr>
              <a:t>23-34</a:t>
            </a:r>
          </a:p>
          <a:p>
            <a:pPr marL="0" indent="0">
              <a:buNone/>
            </a:pPr>
            <a:endParaRPr kumimoji="1" lang="ja-JP" altLang="en-US" sz="6000" dirty="0"/>
          </a:p>
        </p:txBody>
      </p:sp>
      <p:sp>
        <p:nvSpPr>
          <p:cNvPr id="4" name="コンテンツ プレースホルダー 2"/>
          <p:cNvSpPr txBox="1">
            <a:spLocks/>
          </p:cNvSpPr>
          <p:nvPr/>
        </p:nvSpPr>
        <p:spPr>
          <a:xfrm>
            <a:off x="2841603" y="1565078"/>
            <a:ext cx="3498273" cy="647411"/>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4000" dirty="0" smtClean="0">
                <a:solidFill>
                  <a:srgbClr val="008000"/>
                </a:solidFill>
              </a:rPr>
              <a:t>職業奉仕の概念</a:t>
            </a:r>
            <a:endParaRPr lang="en-US" altLang="ja-JP" sz="4000" dirty="0" smtClean="0">
              <a:solidFill>
                <a:srgbClr val="008000"/>
              </a:solidFill>
            </a:endParaRPr>
          </a:p>
          <a:p>
            <a:pPr marL="0" indent="0">
              <a:buFont typeface="Arial" panose="020B0604020202020204" pitchFamily="34" charset="0"/>
              <a:buNone/>
            </a:pPr>
            <a:endParaRPr lang="ja-JP" altLang="en-US" dirty="0"/>
          </a:p>
        </p:txBody>
      </p:sp>
      <p:sp>
        <p:nvSpPr>
          <p:cNvPr id="5" name="コンテンツ プレースホルダー 2"/>
          <p:cNvSpPr txBox="1">
            <a:spLocks/>
          </p:cNvSpPr>
          <p:nvPr/>
        </p:nvSpPr>
        <p:spPr>
          <a:xfrm rot="19830462">
            <a:off x="6332554" y="3032867"/>
            <a:ext cx="4246419" cy="647411"/>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4000" dirty="0" smtClean="0">
                <a:solidFill>
                  <a:srgbClr val="FF0000"/>
                </a:solidFill>
              </a:rPr>
              <a:t>一業種一会員制度</a:t>
            </a:r>
            <a:endParaRPr lang="en-US" altLang="ja-JP" sz="4000" dirty="0" smtClean="0">
              <a:solidFill>
                <a:srgbClr val="FF0000"/>
              </a:solidFill>
            </a:endParaRPr>
          </a:p>
          <a:p>
            <a:pPr marL="0" indent="0">
              <a:buFont typeface="Arial" panose="020B0604020202020204" pitchFamily="34" charset="0"/>
              <a:buNone/>
            </a:pPr>
            <a:endParaRPr lang="ja-JP" altLang="en-US" dirty="0"/>
          </a:p>
        </p:txBody>
      </p:sp>
      <p:sp>
        <p:nvSpPr>
          <p:cNvPr id="6" name="コンテンツ プレースホルダー 2"/>
          <p:cNvSpPr txBox="1">
            <a:spLocks/>
          </p:cNvSpPr>
          <p:nvPr/>
        </p:nvSpPr>
        <p:spPr>
          <a:xfrm rot="2117051">
            <a:off x="5976738" y="1733543"/>
            <a:ext cx="2895601" cy="647411"/>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4000" dirty="0" smtClean="0">
                <a:solidFill>
                  <a:srgbClr val="FFC000"/>
                </a:solidFill>
              </a:rPr>
              <a:t>四つのテスト</a:t>
            </a:r>
            <a:endParaRPr lang="en-US" altLang="ja-JP" sz="4000" dirty="0" smtClean="0">
              <a:solidFill>
                <a:srgbClr val="FFC000"/>
              </a:solidFill>
            </a:endParaRPr>
          </a:p>
          <a:p>
            <a:pPr marL="0" indent="0">
              <a:buFont typeface="Arial" panose="020B0604020202020204" pitchFamily="34" charset="0"/>
              <a:buNone/>
            </a:pPr>
            <a:endParaRPr lang="ja-JP" altLang="en-US" dirty="0"/>
          </a:p>
        </p:txBody>
      </p:sp>
      <p:sp>
        <p:nvSpPr>
          <p:cNvPr id="7" name="コンテンツ プレースホルダー 2"/>
          <p:cNvSpPr txBox="1">
            <a:spLocks/>
          </p:cNvSpPr>
          <p:nvPr/>
        </p:nvSpPr>
        <p:spPr>
          <a:xfrm>
            <a:off x="3561140" y="2579725"/>
            <a:ext cx="2757055" cy="64741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endParaRPr lang="ja-JP" altLang="en-US" dirty="0"/>
          </a:p>
        </p:txBody>
      </p:sp>
      <p:sp>
        <p:nvSpPr>
          <p:cNvPr id="8" name="コンテンツ プレースホルダー 2"/>
          <p:cNvSpPr txBox="1">
            <a:spLocks/>
          </p:cNvSpPr>
          <p:nvPr/>
        </p:nvSpPr>
        <p:spPr>
          <a:xfrm rot="1809399">
            <a:off x="9419133" y="3302292"/>
            <a:ext cx="2445327" cy="64741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4000" dirty="0" smtClean="0">
                <a:solidFill>
                  <a:srgbClr val="00B0F0"/>
                </a:solidFill>
              </a:rPr>
              <a:t>行動規範</a:t>
            </a:r>
            <a:endParaRPr lang="en-US" altLang="ja-JP" sz="4000" dirty="0" smtClean="0">
              <a:solidFill>
                <a:srgbClr val="00B0F0"/>
              </a:solidFill>
            </a:endParaRPr>
          </a:p>
          <a:p>
            <a:pPr marL="0" indent="0">
              <a:buFont typeface="Arial" panose="020B0604020202020204" pitchFamily="34" charset="0"/>
              <a:buNone/>
            </a:pPr>
            <a:endParaRPr lang="ja-JP" altLang="en-US" dirty="0"/>
          </a:p>
        </p:txBody>
      </p:sp>
      <p:sp>
        <p:nvSpPr>
          <p:cNvPr id="9" name="コンテンツ プレースホルダー 2"/>
          <p:cNvSpPr txBox="1">
            <a:spLocks/>
          </p:cNvSpPr>
          <p:nvPr/>
        </p:nvSpPr>
        <p:spPr>
          <a:xfrm>
            <a:off x="2523910" y="3382477"/>
            <a:ext cx="3906980" cy="64741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4400" dirty="0" smtClean="0">
                <a:solidFill>
                  <a:srgbClr val="6600FF"/>
                </a:solidFill>
              </a:rPr>
              <a:t>Ｒ財団の設立</a:t>
            </a:r>
            <a:endParaRPr lang="en-US" altLang="ja-JP" sz="4400" dirty="0" smtClean="0">
              <a:solidFill>
                <a:srgbClr val="6600FF"/>
              </a:solidFill>
            </a:endParaRPr>
          </a:p>
          <a:p>
            <a:pPr marL="0" indent="0">
              <a:buFont typeface="Arial" panose="020B0604020202020204" pitchFamily="34" charset="0"/>
              <a:buNone/>
            </a:pPr>
            <a:endParaRPr lang="ja-JP" altLang="en-US" dirty="0"/>
          </a:p>
        </p:txBody>
      </p:sp>
      <p:sp>
        <p:nvSpPr>
          <p:cNvPr id="10" name="コンテンツ プレースホルダー 2"/>
          <p:cNvSpPr txBox="1">
            <a:spLocks/>
          </p:cNvSpPr>
          <p:nvPr/>
        </p:nvSpPr>
        <p:spPr>
          <a:xfrm rot="972713">
            <a:off x="7630389" y="1556779"/>
            <a:ext cx="3872347" cy="64741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r">
              <a:buFont typeface="Arial" panose="020B0604020202020204" pitchFamily="34" charset="0"/>
              <a:buNone/>
            </a:pPr>
            <a:r>
              <a:rPr lang="ja-JP" altLang="en-US" sz="4000" dirty="0" smtClean="0">
                <a:solidFill>
                  <a:srgbClr val="FF0000"/>
                </a:solidFill>
              </a:rPr>
              <a:t>女性会員の加入</a:t>
            </a:r>
            <a:endParaRPr lang="en-US" altLang="ja-JP" sz="4000" dirty="0" smtClean="0">
              <a:solidFill>
                <a:srgbClr val="FF0000"/>
              </a:solidFill>
            </a:endParaRPr>
          </a:p>
          <a:p>
            <a:pPr marL="0" indent="0">
              <a:buFont typeface="Arial" panose="020B0604020202020204" pitchFamily="34" charset="0"/>
              <a:buNone/>
            </a:pPr>
            <a:endParaRPr lang="ja-JP" altLang="en-US" dirty="0"/>
          </a:p>
        </p:txBody>
      </p:sp>
      <p:sp>
        <p:nvSpPr>
          <p:cNvPr id="11" name="コンテンツ プレースホルダー 2"/>
          <p:cNvSpPr txBox="1">
            <a:spLocks/>
          </p:cNvSpPr>
          <p:nvPr/>
        </p:nvSpPr>
        <p:spPr>
          <a:xfrm rot="1465522">
            <a:off x="2389908" y="4693511"/>
            <a:ext cx="2757055" cy="64741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4000" dirty="0" smtClean="0">
                <a:solidFill>
                  <a:srgbClr val="FF0066"/>
                </a:solidFill>
              </a:rPr>
              <a:t>新世代奉仕</a:t>
            </a:r>
            <a:endParaRPr lang="en-US" altLang="ja-JP" sz="4000" dirty="0" smtClean="0">
              <a:solidFill>
                <a:srgbClr val="FF0066"/>
              </a:solidFill>
            </a:endParaRPr>
          </a:p>
          <a:p>
            <a:pPr marL="0" indent="0">
              <a:buFont typeface="Arial" panose="020B0604020202020204" pitchFamily="34" charset="0"/>
              <a:buNone/>
            </a:pPr>
            <a:endParaRPr lang="ja-JP" altLang="en-US" dirty="0"/>
          </a:p>
        </p:txBody>
      </p:sp>
      <p:sp>
        <p:nvSpPr>
          <p:cNvPr id="12" name="コンテンツ プレースホルダー 2"/>
          <p:cNvSpPr txBox="1">
            <a:spLocks/>
          </p:cNvSpPr>
          <p:nvPr/>
        </p:nvSpPr>
        <p:spPr>
          <a:xfrm rot="19644478">
            <a:off x="428116" y="4186521"/>
            <a:ext cx="2757055" cy="64741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4000" dirty="0" smtClean="0">
                <a:solidFill>
                  <a:srgbClr val="008000"/>
                </a:solidFill>
              </a:rPr>
              <a:t>定款と細則</a:t>
            </a:r>
            <a:endParaRPr lang="en-US" altLang="ja-JP" sz="4000" dirty="0" smtClean="0">
              <a:solidFill>
                <a:srgbClr val="008000"/>
              </a:solidFill>
            </a:endParaRPr>
          </a:p>
          <a:p>
            <a:pPr marL="0" indent="0">
              <a:buFont typeface="Arial" panose="020B0604020202020204" pitchFamily="34" charset="0"/>
              <a:buNone/>
            </a:pPr>
            <a:endParaRPr lang="ja-JP" altLang="en-US" dirty="0">
              <a:solidFill>
                <a:srgbClr val="008000"/>
              </a:solidFill>
            </a:endParaRPr>
          </a:p>
        </p:txBody>
      </p:sp>
      <p:sp>
        <p:nvSpPr>
          <p:cNvPr id="13" name="コンテンツ プレースホルダー 2"/>
          <p:cNvSpPr txBox="1">
            <a:spLocks/>
          </p:cNvSpPr>
          <p:nvPr/>
        </p:nvSpPr>
        <p:spPr>
          <a:xfrm rot="1092553">
            <a:off x="5540928" y="2931326"/>
            <a:ext cx="2275610" cy="64741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4000" dirty="0" smtClean="0">
                <a:solidFill>
                  <a:srgbClr val="00B050"/>
                </a:solidFill>
              </a:rPr>
              <a:t>職業宣言</a:t>
            </a:r>
            <a:endParaRPr lang="en-US" altLang="ja-JP" sz="4000" dirty="0" smtClean="0">
              <a:solidFill>
                <a:srgbClr val="00B050"/>
              </a:solidFill>
            </a:endParaRPr>
          </a:p>
          <a:p>
            <a:pPr marL="0" indent="0">
              <a:buFont typeface="Arial" panose="020B0604020202020204" pitchFamily="34" charset="0"/>
              <a:buNone/>
            </a:pPr>
            <a:endParaRPr lang="ja-JP" altLang="en-US" dirty="0"/>
          </a:p>
        </p:txBody>
      </p:sp>
      <p:sp>
        <p:nvSpPr>
          <p:cNvPr id="14" name="コンテンツ プレースホルダー 2"/>
          <p:cNvSpPr txBox="1">
            <a:spLocks/>
          </p:cNvSpPr>
          <p:nvPr/>
        </p:nvSpPr>
        <p:spPr>
          <a:xfrm>
            <a:off x="4833321" y="4480521"/>
            <a:ext cx="4759040" cy="647411"/>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6400" dirty="0" smtClean="0">
                <a:solidFill>
                  <a:srgbClr val="FF0000"/>
                </a:solidFill>
              </a:rPr>
              <a:t>ロータリーソングの提案</a:t>
            </a:r>
            <a:endParaRPr lang="en-US" altLang="ja-JP" sz="6400" dirty="0" smtClean="0">
              <a:solidFill>
                <a:srgbClr val="FF0000"/>
              </a:solidFill>
            </a:endParaRPr>
          </a:p>
          <a:p>
            <a:pPr marL="0" indent="0">
              <a:buFont typeface="Arial" panose="020B0604020202020204" pitchFamily="34" charset="0"/>
              <a:buNone/>
            </a:pPr>
            <a:endParaRPr lang="ja-JP" altLang="en-US" dirty="0"/>
          </a:p>
        </p:txBody>
      </p:sp>
      <p:sp>
        <p:nvSpPr>
          <p:cNvPr id="15" name="コンテンツ プレースホルダー 2"/>
          <p:cNvSpPr txBox="1">
            <a:spLocks/>
          </p:cNvSpPr>
          <p:nvPr/>
        </p:nvSpPr>
        <p:spPr>
          <a:xfrm>
            <a:off x="5536334" y="5343013"/>
            <a:ext cx="4648757" cy="647411"/>
          </a:xfrm>
          <a:prstGeom prst="rect">
            <a:avLst/>
          </a:prstGeom>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endParaRPr lang="en-US" altLang="ja-JP" sz="4000" dirty="0" smtClean="0"/>
          </a:p>
          <a:p>
            <a:pPr marL="0" indent="0">
              <a:buFont typeface="Arial" panose="020B0604020202020204" pitchFamily="34" charset="0"/>
              <a:buNone/>
            </a:pPr>
            <a:r>
              <a:rPr lang="ja-JP" altLang="en-US" sz="19200" dirty="0" smtClean="0">
                <a:solidFill>
                  <a:srgbClr val="FFC000"/>
                </a:solidFill>
              </a:rPr>
              <a:t>綱領から目的へ</a:t>
            </a:r>
            <a:endParaRPr lang="ja-JP" altLang="en-US" sz="19200" dirty="0">
              <a:solidFill>
                <a:srgbClr val="FFC000"/>
              </a:solidFill>
            </a:endParaRPr>
          </a:p>
        </p:txBody>
      </p:sp>
      <p:sp>
        <p:nvSpPr>
          <p:cNvPr id="16" name="コンテンツ プレースホルダー 2"/>
          <p:cNvSpPr txBox="1">
            <a:spLocks/>
          </p:cNvSpPr>
          <p:nvPr/>
        </p:nvSpPr>
        <p:spPr>
          <a:xfrm rot="20830004">
            <a:off x="8162764" y="4614107"/>
            <a:ext cx="4257580" cy="38023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3200" dirty="0" smtClean="0"/>
              <a:t>会員身分と職業分類</a:t>
            </a:r>
            <a:endParaRPr lang="en-US" altLang="ja-JP" sz="3200" dirty="0" smtClean="0"/>
          </a:p>
          <a:p>
            <a:pPr marL="0" indent="0">
              <a:buFont typeface="Arial" panose="020B0604020202020204" pitchFamily="34" charset="0"/>
              <a:buNone/>
            </a:pPr>
            <a:endParaRPr lang="ja-JP" altLang="en-US" sz="3200" dirty="0"/>
          </a:p>
        </p:txBody>
      </p:sp>
    </p:spTree>
    <p:extLst>
      <p:ext uri="{BB962C8B-B14F-4D97-AF65-F5344CB8AC3E}">
        <p14:creationId xmlns:p14="http://schemas.microsoft.com/office/powerpoint/2010/main" val="2512614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6" presetClass="entr" presetSubtype="21"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arn(inVertical)">
                                      <p:cBhvr>
                                        <p:cTn id="13" dur="500"/>
                                        <p:tgtEl>
                                          <p:spTgt spid="10"/>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barn(inVertical)">
                                      <p:cBhvr>
                                        <p:cTn id="16" dur="500"/>
                                        <p:tgtEl>
                                          <p:spTgt spid="4"/>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1000" fill="hold"/>
                                        <p:tgtEl>
                                          <p:spTgt spid="6"/>
                                        </p:tgtEl>
                                        <p:attrNameLst>
                                          <p:attrName>ppt_w</p:attrName>
                                        </p:attrNameLst>
                                      </p:cBhvr>
                                      <p:tavLst>
                                        <p:tav tm="0">
                                          <p:val>
                                            <p:fltVal val="0"/>
                                          </p:val>
                                        </p:tav>
                                        <p:tav tm="100000">
                                          <p:val>
                                            <p:strVal val="#ppt_w"/>
                                          </p:val>
                                        </p:tav>
                                      </p:tavLst>
                                    </p:anim>
                                    <p:anim calcmode="lin" valueType="num">
                                      <p:cBhvr>
                                        <p:cTn id="20" dur="1000" fill="hold"/>
                                        <p:tgtEl>
                                          <p:spTgt spid="6"/>
                                        </p:tgtEl>
                                        <p:attrNameLst>
                                          <p:attrName>ppt_h</p:attrName>
                                        </p:attrNameLst>
                                      </p:cBhvr>
                                      <p:tavLst>
                                        <p:tav tm="0">
                                          <p:val>
                                            <p:fltVal val="0"/>
                                          </p:val>
                                        </p:tav>
                                        <p:tav tm="100000">
                                          <p:val>
                                            <p:strVal val="#ppt_h"/>
                                          </p:val>
                                        </p:tav>
                                      </p:tavLst>
                                    </p:anim>
                                    <p:anim calcmode="lin" valueType="num">
                                      <p:cBhvr>
                                        <p:cTn id="21" dur="1000" fill="hold"/>
                                        <p:tgtEl>
                                          <p:spTgt spid="6"/>
                                        </p:tgtEl>
                                        <p:attrNameLst>
                                          <p:attrName>style.rotation</p:attrName>
                                        </p:attrNameLst>
                                      </p:cBhvr>
                                      <p:tavLst>
                                        <p:tav tm="0">
                                          <p:val>
                                            <p:fltVal val="90"/>
                                          </p:val>
                                        </p:tav>
                                        <p:tav tm="100000">
                                          <p:val>
                                            <p:fltVal val="0"/>
                                          </p:val>
                                        </p:tav>
                                      </p:tavLst>
                                    </p:anim>
                                    <p:animEffect transition="in" filter="fade">
                                      <p:cBhvr>
                                        <p:cTn id="22" dur="1000"/>
                                        <p:tgtEl>
                                          <p:spTgt spid="6"/>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barn(inVertical)">
                                      <p:cBhvr>
                                        <p:cTn id="25" dur="500"/>
                                        <p:tgtEl>
                                          <p:spTgt spid="13"/>
                                        </p:tgtEl>
                                      </p:cBhvr>
                                    </p:animEffect>
                                  </p:childTnLst>
                                </p:cTn>
                              </p:par>
                              <p:par>
                                <p:cTn id="26" presetID="26" presetClass="entr" presetSubtype="0"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wipe(down)">
                                      <p:cBhvr>
                                        <p:cTn id="28" dur="580">
                                          <p:stCondLst>
                                            <p:cond delay="0"/>
                                          </p:stCondLst>
                                        </p:cTn>
                                        <p:tgtEl>
                                          <p:spTgt spid="9"/>
                                        </p:tgtEl>
                                      </p:cBhvr>
                                    </p:animEffect>
                                    <p:anim calcmode="lin" valueType="num">
                                      <p:cBhvr>
                                        <p:cTn id="29"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34" dur="26">
                                          <p:stCondLst>
                                            <p:cond delay="650"/>
                                          </p:stCondLst>
                                        </p:cTn>
                                        <p:tgtEl>
                                          <p:spTgt spid="9"/>
                                        </p:tgtEl>
                                      </p:cBhvr>
                                      <p:to x="100000" y="60000"/>
                                    </p:animScale>
                                    <p:animScale>
                                      <p:cBhvr>
                                        <p:cTn id="35" dur="166" decel="50000">
                                          <p:stCondLst>
                                            <p:cond delay="676"/>
                                          </p:stCondLst>
                                        </p:cTn>
                                        <p:tgtEl>
                                          <p:spTgt spid="9"/>
                                        </p:tgtEl>
                                      </p:cBhvr>
                                      <p:to x="100000" y="100000"/>
                                    </p:animScale>
                                    <p:animScale>
                                      <p:cBhvr>
                                        <p:cTn id="36" dur="26">
                                          <p:stCondLst>
                                            <p:cond delay="1312"/>
                                          </p:stCondLst>
                                        </p:cTn>
                                        <p:tgtEl>
                                          <p:spTgt spid="9"/>
                                        </p:tgtEl>
                                      </p:cBhvr>
                                      <p:to x="100000" y="80000"/>
                                    </p:animScale>
                                    <p:animScale>
                                      <p:cBhvr>
                                        <p:cTn id="37" dur="166" decel="50000">
                                          <p:stCondLst>
                                            <p:cond delay="1338"/>
                                          </p:stCondLst>
                                        </p:cTn>
                                        <p:tgtEl>
                                          <p:spTgt spid="9"/>
                                        </p:tgtEl>
                                      </p:cBhvr>
                                      <p:to x="100000" y="100000"/>
                                    </p:animScale>
                                    <p:animScale>
                                      <p:cBhvr>
                                        <p:cTn id="38" dur="26">
                                          <p:stCondLst>
                                            <p:cond delay="1642"/>
                                          </p:stCondLst>
                                        </p:cTn>
                                        <p:tgtEl>
                                          <p:spTgt spid="9"/>
                                        </p:tgtEl>
                                      </p:cBhvr>
                                      <p:to x="100000" y="90000"/>
                                    </p:animScale>
                                    <p:animScale>
                                      <p:cBhvr>
                                        <p:cTn id="39" dur="166" decel="50000">
                                          <p:stCondLst>
                                            <p:cond delay="1668"/>
                                          </p:stCondLst>
                                        </p:cTn>
                                        <p:tgtEl>
                                          <p:spTgt spid="9"/>
                                        </p:tgtEl>
                                      </p:cBhvr>
                                      <p:to x="100000" y="100000"/>
                                    </p:animScale>
                                    <p:animScale>
                                      <p:cBhvr>
                                        <p:cTn id="40" dur="26">
                                          <p:stCondLst>
                                            <p:cond delay="1808"/>
                                          </p:stCondLst>
                                        </p:cTn>
                                        <p:tgtEl>
                                          <p:spTgt spid="9"/>
                                        </p:tgtEl>
                                      </p:cBhvr>
                                      <p:to x="100000" y="95000"/>
                                    </p:animScale>
                                    <p:animScale>
                                      <p:cBhvr>
                                        <p:cTn id="41" dur="166" decel="50000">
                                          <p:stCondLst>
                                            <p:cond delay="1834"/>
                                          </p:stCondLst>
                                        </p:cTn>
                                        <p:tgtEl>
                                          <p:spTgt spid="9"/>
                                        </p:tgtEl>
                                      </p:cBhvr>
                                      <p:to x="100000" y="100000"/>
                                    </p:animScale>
                                  </p:childTnLst>
                                </p:cTn>
                              </p:par>
                              <p:par>
                                <p:cTn id="42" presetID="45" presetClass="entr" presetSubtype="0" fill="hold" grpId="0" nodeType="with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fade">
                                      <p:cBhvr>
                                        <p:cTn id="44" dur="2000"/>
                                        <p:tgtEl>
                                          <p:spTgt spid="12"/>
                                        </p:tgtEl>
                                      </p:cBhvr>
                                    </p:animEffect>
                                    <p:anim calcmode="lin" valueType="num">
                                      <p:cBhvr>
                                        <p:cTn id="45" dur="2000" fill="hold"/>
                                        <p:tgtEl>
                                          <p:spTgt spid="12"/>
                                        </p:tgtEl>
                                        <p:attrNameLst>
                                          <p:attrName>ppt_w</p:attrName>
                                        </p:attrNameLst>
                                      </p:cBhvr>
                                      <p:tavLst>
                                        <p:tav tm="0" fmla="#ppt_w*sin(2.5*pi*$)">
                                          <p:val>
                                            <p:fltVal val="0"/>
                                          </p:val>
                                        </p:tav>
                                        <p:tav tm="100000">
                                          <p:val>
                                            <p:fltVal val="1"/>
                                          </p:val>
                                        </p:tav>
                                      </p:tavLst>
                                    </p:anim>
                                    <p:anim calcmode="lin" valueType="num">
                                      <p:cBhvr>
                                        <p:cTn id="46" dur="2000" fill="hold"/>
                                        <p:tgtEl>
                                          <p:spTgt spid="12"/>
                                        </p:tgtEl>
                                        <p:attrNameLst>
                                          <p:attrName>ppt_h</p:attrName>
                                        </p:attrNameLst>
                                      </p:cBhvr>
                                      <p:tavLst>
                                        <p:tav tm="0">
                                          <p:val>
                                            <p:strVal val="#ppt_h"/>
                                          </p:val>
                                        </p:tav>
                                        <p:tav tm="100000">
                                          <p:val>
                                            <p:strVal val="#ppt_h"/>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fade">
                                      <p:cBhvr>
                                        <p:cTn id="49" dur="1000"/>
                                        <p:tgtEl>
                                          <p:spTgt spid="11"/>
                                        </p:tgtEl>
                                      </p:cBhvr>
                                    </p:animEffect>
                                    <p:anim calcmode="lin" valueType="num">
                                      <p:cBhvr>
                                        <p:cTn id="50" dur="1000" fill="hold"/>
                                        <p:tgtEl>
                                          <p:spTgt spid="11"/>
                                        </p:tgtEl>
                                        <p:attrNameLst>
                                          <p:attrName>ppt_x</p:attrName>
                                        </p:attrNameLst>
                                      </p:cBhvr>
                                      <p:tavLst>
                                        <p:tav tm="0">
                                          <p:val>
                                            <p:strVal val="#ppt_x"/>
                                          </p:val>
                                        </p:tav>
                                        <p:tav tm="100000">
                                          <p:val>
                                            <p:strVal val="#ppt_x"/>
                                          </p:val>
                                        </p:tav>
                                      </p:tavLst>
                                    </p:anim>
                                    <p:anim calcmode="lin" valueType="num">
                                      <p:cBhvr>
                                        <p:cTn id="51" dur="1000" fill="hold"/>
                                        <p:tgtEl>
                                          <p:spTgt spid="11"/>
                                        </p:tgtEl>
                                        <p:attrNameLst>
                                          <p:attrName>ppt_y</p:attrName>
                                        </p:attrNameLst>
                                      </p:cBhvr>
                                      <p:tavLst>
                                        <p:tav tm="0">
                                          <p:val>
                                            <p:strVal val="#ppt_y+.1"/>
                                          </p:val>
                                        </p:tav>
                                        <p:tav tm="100000">
                                          <p:val>
                                            <p:strVal val="#ppt_y"/>
                                          </p:val>
                                        </p:tav>
                                      </p:tavLst>
                                    </p:anim>
                                  </p:childTnLst>
                                </p:cTn>
                              </p:par>
                              <p:par>
                                <p:cTn id="52" presetID="31" presetClass="entr" presetSubtype="0" fill="hold" grpId="0" nodeType="withEffect">
                                  <p:stCondLst>
                                    <p:cond delay="0"/>
                                  </p:stCondLst>
                                  <p:childTnLst>
                                    <p:set>
                                      <p:cBhvr>
                                        <p:cTn id="53" dur="1" fill="hold">
                                          <p:stCondLst>
                                            <p:cond delay="0"/>
                                          </p:stCondLst>
                                        </p:cTn>
                                        <p:tgtEl>
                                          <p:spTgt spid="15"/>
                                        </p:tgtEl>
                                        <p:attrNameLst>
                                          <p:attrName>style.visibility</p:attrName>
                                        </p:attrNameLst>
                                      </p:cBhvr>
                                      <p:to>
                                        <p:strVal val="visible"/>
                                      </p:to>
                                    </p:set>
                                    <p:anim calcmode="lin" valueType="num">
                                      <p:cBhvr>
                                        <p:cTn id="54" dur="1000" fill="hold"/>
                                        <p:tgtEl>
                                          <p:spTgt spid="15"/>
                                        </p:tgtEl>
                                        <p:attrNameLst>
                                          <p:attrName>ppt_w</p:attrName>
                                        </p:attrNameLst>
                                      </p:cBhvr>
                                      <p:tavLst>
                                        <p:tav tm="0">
                                          <p:val>
                                            <p:fltVal val="0"/>
                                          </p:val>
                                        </p:tav>
                                        <p:tav tm="100000">
                                          <p:val>
                                            <p:strVal val="#ppt_w"/>
                                          </p:val>
                                        </p:tav>
                                      </p:tavLst>
                                    </p:anim>
                                    <p:anim calcmode="lin" valueType="num">
                                      <p:cBhvr>
                                        <p:cTn id="55" dur="1000" fill="hold"/>
                                        <p:tgtEl>
                                          <p:spTgt spid="15"/>
                                        </p:tgtEl>
                                        <p:attrNameLst>
                                          <p:attrName>ppt_h</p:attrName>
                                        </p:attrNameLst>
                                      </p:cBhvr>
                                      <p:tavLst>
                                        <p:tav tm="0">
                                          <p:val>
                                            <p:fltVal val="0"/>
                                          </p:val>
                                        </p:tav>
                                        <p:tav tm="100000">
                                          <p:val>
                                            <p:strVal val="#ppt_h"/>
                                          </p:val>
                                        </p:tav>
                                      </p:tavLst>
                                    </p:anim>
                                    <p:anim calcmode="lin" valueType="num">
                                      <p:cBhvr>
                                        <p:cTn id="56" dur="1000" fill="hold"/>
                                        <p:tgtEl>
                                          <p:spTgt spid="15"/>
                                        </p:tgtEl>
                                        <p:attrNameLst>
                                          <p:attrName>style.rotation</p:attrName>
                                        </p:attrNameLst>
                                      </p:cBhvr>
                                      <p:tavLst>
                                        <p:tav tm="0">
                                          <p:val>
                                            <p:fltVal val="90"/>
                                          </p:val>
                                        </p:tav>
                                        <p:tav tm="100000">
                                          <p:val>
                                            <p:fltVal val="0"/>
                                          </p:val>
                                        </p:tav>
                                      </p:tavLst>
                                    </p:anim>
                                    <p:animEffect transition="in" filter="fade">
                                      <p:cBhvr>
                                        <p:cTn id="57" dur="1000"/>
                                        <p:tgtEl>
                                          <p:spTgt spid="15"/>
                                        </p:tgtEl>
                                      </p:cBhvr>
                                    </p:animEffect>
                                  </p:childTnLst>
                                </p:cTn>
                              </p:par>
                              <p:par>
                                <p:cTn id="58" presetID="45" presetClass="entr" presetSubtype="0" fill="hold" grpId="0" nodeType="withEffect">
                                  <p:stCondLst>
                                    <p:cond delay="0"/>
                                  </p:stCondLst>
                                  <p:childTnLst>
                                    <p:set>
                                      <p:cBhvr>
                                        <p:cTn id="59" dur="1" fill="hold">
                                          <p:stCondLst>
                                            <p:cond delay="0"/>
                                          </p:stCondLst>
                                        </p:cTn>
                                        <p:tgtEl>
                                          <p:spTgt spid="16"/>
                                        </p:tgtEl>
                                        <p:attrNameLst>
                                          <p:attrName>style.visibility</p:attrName>
                                        </p:attrNameLst>
                                      </p:cBhvr>
                                      <p:to>
                                        <p:strVal val="visible"/>
                                      </p:to>
                                    </p:set>
                                    <p:animEffect transition="in" filter="fade">
                                      <p:cBhvr>
                                        <p:cTn id="60" dur="2000"/>
                                        <p:tgtEl>
                                          <p:spTgt spid="16"/>
                                        </p:tgtEl>
                                      </p:cBhvr>
                                    </p:animEffect>
                                    <p:anim calcmode="lin" valueType="num">
                                      <p:cBhvr>
                                        <p:cTn id="61" dur="2000" fill="hold"/>
                                        <p:tgtEl>
                                          <p:spTgt spid="16"/>
                                        </p:tgtEl>
                                        <p:attrNameLst>
                                          <p:attrName>ppt_w</p:attrName>
                                        </p:attrNameLst>
                                      </p:cBhvr>
                                      <p:tavLst>
                                        <p:tav tm="0" fmla="#ppt_w*sin(2.5*pi*$)">
                                          <p:val>
                                            <p:fltVal val="0"/>
                                          </p:val>
                                        </p:tav>
                                        <p:tav tm="100000">
                                          <p:val>
                                            <p:fltVal val="1"/>
                                          </p:val>
                                        </p:tav>
                                      </p:tavLst>
                                    </p:anim>
                                    <p:anim calcmode="lin" valueType="num">
                                      <p:cBhvr>
                                        <p:cTn id="62" dur="2000" fill="hold"/>
                                        <p:tgtEl>
                                          <p:spTgt spid="16"/>
                                        </p:tgtEl>
                                        <p:attrNameLst>
                                          <p:attrName>ppt_h</p:attrName>
                                        </p:attrNameLst>
                                      </p:cBhvr>
                                      <p:tavLst>
                                        <p:tav tm="0">
                                          <p:val>
                                            <p:strVal val="#ppt_h"/>
                                          </p:val>
                                        </p:tav>
                                        <p:tav tm="100000">
                                          <p:val>
                                            <p:strVal val="#ppt_h"/>
                                          </p:val>
                                        </p:tav>
                                      </p:tavLst>
                                    </p:anim>
                                  </p:childTnLst>
                                </p:cTn>
                              </p:par>
                              <p:par>
                                <p:cTn id="63" presetID="45" presetClass="entr" presetSubtype="0" fill="hold" grpId="0" nodeType="withEffect">
                                  <p:stCondLst>
                                    <p:cond delay="0"/>
                                  </p:stCondLst>
                                  <p:childTnLst>
                                    <p:set>
                                      <p:cBhvr>
                                        <p:cTn id="64" dur="1" fill="hold">
                                          <p:stCondLst>
                                            <p:cond delay="0"/>
                                          </p:stCondLst>
                                        </p:cTn>
                                        <p:tgtEl>
                                          <p:spTgt spid="5"/>
                                        </p:tgtEl>
                                        <p:attrNameLst>
                                          <p:attrName>style.visibility</p:attrName>
                                        </p:attrNameLst>
                                      </p:cBhvr>
                                      <p:to>
                                        <p:strVal val="visible"/>
                                      </p:to>
                                    </p:set>
                                    <p:animEffect transition="in" filter="fade">
                                      <p:cBhvr>
                                        <p:cTn id="65" dur="2000"/>
                                        <p:tgtEl>
                                          <p:spTgt spid="5"/>
                                        </p:tgtEl>
                                      </p:cBhvr>
                                    </p:animEffect>
                                    <p:anim calcmode="lin" valueType="num">
                                      <p:cBhvr>
                                        <p:cTn id="66" dur="2000" fill="hold"/>
                                        <p:tgtEl>
                                          <p:spTgt spid="5"/>
                                        </p:tgtEl>
                                        <p:attrNameLst>
                                          <p:attrName>ppt_w</p:attrName>
                                        </p:attrNameLst>
                                      </p:cBhvr>
                                      <p:tavLst>
                                        <p:tav tm="0" fmla="#ppt_w*sin(2.5*pi*$)">
                                          <p:val>
                                            <p:fltVal val="0"/>
                                          </p:val>
                                        </p:tav>
                                        <p:tav tm="100000">
                                          <p:val>
                                            <p:fltVal val="1"/>
                                          </p:val>
                                        </p:tav>
                                      </p:tavLst>
                                    </p:anim>
                                    <p:anim calcmode="lin" valueType="num">
                                      <p:cBhvr>
                                        <p:cTn id="67" dur="2000" fill="hold"/>
                                        <p:tgtEl>
                                          <p:spTgt spid="5"/>
                                        </p:tgtEl>
                                        <p:attrNameLst>
                                          <p:attrName>ppt_h</p:attrName>
                                        </p:attrNameLst>
                                      </p:cBhvr>
                                      <p:tavLst>
                                        <p:tav tm="0">
                                          <p:val>
                                            <p:strVal val="#ppt_h"/>
                                          </p:val>
                                        </p:tav>
                                        <p:tav tm="100000">
                                          <p:val>
                                            <p:strVal val="#ppt_h"/>
                                          </p:val>
                                        </p:tav>
                                      </p:tavLst>
                                    </p:anim>
                                  </p:childTnLst>
                                </p:cTn>
                              </p:par>
                              <p:par>
                                <p:cTn id="68" presetID="16" presetClass="entr" presetSubtype="21" fill="hold" grpId="0" nodeType="withEffect">
                                  <p:stCondLst>
                                    <p:cond delay="0"/>
                                  </p:stCondLst>
                                  <p:childTnLst>
                                    <p:set>
                                      <p:cBhvr>
                                        <p:cTn id="69" dur="1" fill="hold">
                                          <p:stCondLst>
                                            <p:cond delay="0"/>
                                          </p:stCondLst>
                                        </p:cTn>
                                        <p:tgtEl>
                                          <p:spTgt spid="8"/>
                                        </p:tgtEl>
                                        <p:attrNameLst>
                                          <p:attrName>style.visibility</p:attrName>
                                        </p:attrNameLst>
                                      </p:cBhvr>
                                      <p:to>
                                        <p:strVal val="visible"/>
                                      </p:to>
                                    </p:set>
                                    <p:animEffect transition="in" filter="barn(inVertical)">
                                      <p:cBhvr>
                                        <p:cTn id="70" dur="500"/>
                                        <p:tgtEl>
                                          <p:spTgt spid="8"/>
                                        </p:tgtEl>
                                      </p:cBhvr>
                                    </p:animEffect>
                                  </p:childTnLst>
                                </p:cTn>
                              </p:par>
                              <p:par>
                                <p:cTn id="71" presetID="45" presetClass="entr" presetSubtype="0" fill="hold" grpId="0" nodeType="withEffect">
                                  <p:stCondLst>
                                    <p:cond delay="0"/>
                                  </p:stCondLst>
                                  <p:childTnLst>
                                    <p:set>
                                      <p:cBhvr>
                                        <p:cTn id="72" dur="1" fill="hold">
                                          <p:stCondLst>
                                            <p:cond delay="0"/>
                                          </p:stCondLst>
                                        </p:cTn>
                                        <p:tgtEl>
                                          <p:spTgt spid="14"/>
                                        </p:tgtEl>
                                        <p:attrNameLst>
                                          <p:attrName>style.visibility</p:attrName>
                                        </p:attrNameLst>
                                      </p:cBhvr>
                                      <p:to>
                                        <p:strVal val="visible"/>
                                      </p:to>
                                    </p:set>
                                    <p:animEffect transition="in" filter="fade">
                                      <p:cBhvr>
                                        <p:cTn id="73" dur="2000"/>
                                        <p:tgtEl>
                                          <p:spTgt spid="14"/>
                                        </p:tgtEl>
                                      </p:cBhvr>
                                    </p:animEffect>
                                    <p:anim calcmode="lin" valueType="num">
                                      <p:cBhvr>
                                        <p:cTn id="74" dur="2000" fill="hold"/>
                                        <p:tgtEl>
                                          <p:spTgt spid="14"/>
                                        </p:tgtEl>
                                        <p:attrNameLst>
                                          <p:attrName>ppt_w</p:attrName>
                                        </p:attrNameLst>
                                      </p:cBhvr>
                                      <p:tavLst>
                                        <p:tav tm="0" fmla="#ppt_w*sin(2.5*pi*$)">
                                          <p:val>
                                            <p:fltVal val="0"/>
                                          </p:val>
                                        </p:tav>
                                        <p:tav tm="100000">
                                          <p:val>
                                            <p:fltVal val="1"/>
                                          </p:val>
                                        </p:tav>
                                      </p:tavLst>
                                    </p:anim>
                                    <p:anim calcmode="lin" valueType="num">
                                      <p:cBhvr>
                                        <p:cTn id="75" dur="2000" fill="hold"/>
                                        <p:tgtEl>
                                          <p:spTgt spid="14"/>
                                        </p:tgtEl>
                                        <p:attrNameLst>
                                          <p:attrName>ppt_h</p:attrName>
                                        </p:attrNameLst>
                                      </p:cBhvr>
                                      <p:tavLst>
                                        <p:tav tm="0">
                                          <p:val>
                                            <p:strVal val="#ppt_h"/>
                                          </p:val>
                                        </p:tav>
                                        <p:tav tm="100000">
                                          <p:val>
                                            <p:strVal val="#ppt_h"/>
                                          </p:val>
                                        </p:tav>
                                      </p:tavLst>
                                    </p:anim>
                                  </p:childTnLst>
                                </p:cTn>
                              </p:par>
                            </p:childTnLst>
                          </p:cTn>
                        </p:par>
                      </p:childTnLst>
                    </p:cTn>
                  </p:par>
                  <p:par>
                    <p:cTn id="76" fill="hold">
                      <p:stCondLst>
                        <p:cond delay="indefinite"/>
                      </p:stCondLst>
                      <p:childTnLst>
                        <p:par>
                          <p:cTn id="77" fill="hold">
                            <p:stCondLst>
                              <p:cond delay="0"/>
                            </p:stCondLst>
                            <p:childTnLst>
                              <p:par>
                                <p:cTn id="78" presetID="16" presetClass="entr" presetSubtype="21" fill="hold" grpId="0" nodeType="clickEffect">
                                  <p:stCondLst>
                                    <p:cond delay="0"/>
                                  </p:stCondLst>
                                  <p:childTnLst>
                                    <p:set>
                                      <p:cBhvr>
                                        <p:cTn id="79" dur="1" fill="hold">
                                          <p:stCondLst>
                                            <p:cond delay="0"/>
                                          </p:stCondLst>
                                        </p:cTn>
                                        <p:tgtEl>
                                          <p:spTgt spid="2"/>
                                        </p:tgtEl>
                                        <p:attrNameLst>
                                          <p:attrName>style.visibility</p:attrName>
                                        </p:attrNameLst>
                                      </p:cBhvr>
                                      <p:to>
                                        <p:strVal val="visible"/>
                                      </p:to>
                                    </p:set>
                                    <p:animEffect transition="in" filter="barn(inVertical)">
                                      <p:cBhvr>
                                        <p:cTn id="8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5" grpId="0"/>
      <p:bldP spid="6" grpId="0"/>
      <p:bldP spid="8" grpId="0"/>
      <p:bldP spid="9" grpId="0"/>
      <p:bldP spid="10" grpId="0"/>
      <p:bldP spid="11" grpId="0"/>
      <p:bldP spid="12" grpId="0"/>
      <p:bldP spid="13" grpId="0"/>
      <p:bldP spid="14" grpId="0"/>
      <p:bldP spid="15" grpId="0"/>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8234" y="5482237"/>
            <a:ext cx="11331389" cy="1143000"/>
          </a:xfrm>
        </p:spPr>
        <p:txBody>
          <a:bodyPr>
            <a:normAutofit/>
          </a:bodyPr>
          <a:lstStyle/>
          <a:p>
            <a:r>
              <a:rPr kumimoji="1" lang="ja-JP" altLang="en-US" sz="3600" dirty="0" smtClean="0">
                <a:solidFill>
                  <a:srgbClr val="0000FF"/>
                </a:solidFill>
                <a:latin typeface="+mn-ea"/>
                <a:ea typeface="+mn-ea"/>
              </a:rPr>
              <a:t>同じ目標に向かう</a:t>
            </a:r>
            <a:r>
              <a:rPr kumimoji="1" lang="ja-JP" altLang="en-US" sz="3600" u="sng" dirty="0" smtClean="0">
                <a:solidFill>
                  <a:srgbClr val="FF0000"/>
                </a:solidFill>
                <a:latin typeface="+mn-ea"/>
                <a:ea typeface="+mn-ea"/>
              </a:rPr>
              <a:t>方針を定め</a:t>
            </a:r>
            <a:r>
              <a:rPr kumimoji="1" lang="ja-JP" altLang="en-US" sz="3600" u="sng" dirty="0" smtClean="0">
                <a:latin typeface="+mn-ea"/>
                <a:ea typeface="+mn-ea"/>
              </a:rPr>
              <a:t>、</a:t>
            </a:r>
            <a:r>
              <a:rPr kumimoji="1" lang="ja-JP" altLang="en-US" sz="3600" dirty="0" smtClean="0">
                <a:solidFill>
                  <a:srgbClr val="0000FF"/>
                </a:solidFill>
                <a:latin typeface="+mn-ea"/>
                <a:ea typeface="+mn-ea"/>
              </a:rPr>
              <a:t>クラブ</a:t>
            </a:r>
            <a:r>
              <a:rPr kumimoji="1" lang="ja-JP" altLang="en-US" sz="3600" u="sng" dirty="0" smtClean="0">
                <a:solidFill>
                  <a:srgbClr val="FF0000"/>
                </a:solidFill>
                <a:latin typeface="+mn-ea"/>
                <a:ea typeface="+mn-ea"/>
              </a:rPr>
              <a:t>発展のための指針</a:t>
            </a:r>
            <a:endParaRPr kumimoji="1" lang="ja-JP" altLang="en-US" sz="3600" u="sng" dirty="0">
              <a:solidFill>
                <a:srgbClr val="FF0000"/>
              </a:solidFill>
              <a:latin typeface="+mn-ea"/>
              <a:ea typeface="+mn-ea"/>
            </a:endParaRPr>
          </a:p>
        </p:txBody>
      </p:sp>
      <p:sp>
        <p:nvSpPr>
          <p:cNvPr id="3" name="コンテンツ プレースホルダー 2"/>
          <p:cNvSpPr>
            <a:spLocks noGrp="1"/>
          </p:cNvSpPr>
          <p:nvPr>
            <p:ph idx="1"/>
          </p:nvPr>
        </p:nvSpPr>
        <p:spPr>
          <a:xfrm>
            <a:off x="448235" y="1600202"/>
            <a:ext cx="11331389" cy="1080654"/>
          </a:xfrm>
        </p:spPr>
        <p:txBody>
          <a:bodyPr>
            <a:normAutofit/>
          </a:bodyPr>
          <a:lstStyle/>
          <a:p>
            <a:r>
              <a:rPr kumimoji="1" lang="ja-JP" altLang="en-US" sz="2800" dirty="0" smtClean="0"/>
              <a:t>国際ロータリー理事会は世界で選抜された</a:t>
            </a:r>
            <a:r>
              <a:rPr kumimoji="1" lang="en-US" altLang="ja-JP" sz="2800" dirty="0" smtClean="0"/>
              <a:t>19</a:t>
            </a:r>
            <a:r>
              <a:rPr kumimoji="1" lang="ja-JP" altLang="en-US" sz="2800" dirty="0" smtClean="0"/>
              <a:t>名の理事で構成し任期</a:t>
            </a:r>
            <a:r>
              <a:rPr kumimoji="1" lang="en-US" altLang="ja-JP" sz="2800" dirty="0" smtClean="0"/>
              <a:t>2</a:t>
            </a:r>
            <a:r>
              <a:rPr kumimoji="1" lang="ja-JP" altLang="en-US" sz="2800" dirty="0" smtClean="0"/>
              <a:t>年</a:t>
            </a:r>
            <a:endParaRPr kumimoji="1" lang="en-US" altLang="ja-JP" sz="2800" dirty="0" smtClean="0"/>
          </a:p>
          <a:p>
            <a:r>
              <a:rPr kumimoji="1" lang="ja-JP" altLang="en-US" sz="2800" b="1" dirty="0" smtClean="0">
                <a:solidFill>
                  <a:srgbClr val="6600FF"/>
                </a:solidFill>
              </a:rPr>
              <a:t>世界全てのクラブへ方針、情報、資料、リソース（方策）を提供</a:t>
            </a:r>
            <a:endParaRPr kumimoji="1" lang="en-US" altLang="ja-JP" sz="2800" b="1" dirty="0" smtClean="0">
              <a:solidFill>
                <a:srgbClr val="6600FF"/>
              </a:solidFill>
            </a:endParaRPr>
          </a:p>
          <a:p>
            <a:pPr marL="0" indent="0">
              <a:buNone/>
            </a:pPr>
            <a:endParaRPr kumimoji="1" lang="ja-JP" altLang="en-US" sz="2800" dirty="0"/>
          </a:p>
        </p:txBody>
      </p:sp>
      <p:sp>
        <p:nvSpPr>
          <p:cNvPr id="5" name="下矢印 4"/>
          <p:cNvSpPr/>
          <p:nvPr/>
        </p:nvSpPr>
        <p:spPr>
          <a:xfrm>
            <a:off x="4858871" y="4643718"/>
            <a:ext cx="45719" cy="4571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下矢印 9"/>
          <p:cNvSpPr/>
          <p:nvPr/>
        </p:nvSpPr>
        <p:spPr>
          <a:xfrm>
            <a:off x="4166632" y="5012167"/>
            <a:ext cx="2787128" cy="581810"/>
          </a:xfrm>
          <a:prstGeom prst="down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タイトル 1"/>
          <p:cNvSpPr txBox="1">
            <a:spLocks/>
          </p:cNvSpPr>
          <p:nvPr/>
        </p:nvSpPr>
        <p:spPr>
          <a:xfrm>
            <a:off x="1362633" y="427141"/>
            <a:ext cx="9152966" cy="765951"/>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dirty="0" smtClean="0">
                <a:latin typeface="+mn-ea"/>
                <a:ea typeface="+mn-ea"/>
              </a:rPr>
              <a:t>国際ロータリー（</a:t>
            </a:r>
            <a:r>
              <a:rPr lang="en-US" altLang="ja-JP" sz="6000" u="sng" dirty="0" smtClean="0">
                <a:solidFill>
                  <a:srgbClr val="0000FF"/>
                </a:solidFill>
                <a:latin typeface="+mn-ea"/>
                <a:ea typeface="+mn-ea"/>
              </a:rPr>
              <a:t>R</a:t>
            </a:r>
            <a:r>
              <a:rPr lang="en-US" altLang="ja-JP" u="sng" dirty="0" smtClean="0">
                <a:latin typeface="+mn-ea"/>
                <a:ea typeface="+mn-ea"/>
              </a:rPr>
              <a:t>otary</a:t>
            </a:r>
            <a:r>
              <a:rPr lang="ja-JP" altLang="en-US" u="sng" dirty="0" smtClean="0">
                <a:latin typeface="+mn-ea"/>
                <a:ea typeface="+mn-ea"/>
              </a:rPr>
              <a:t> </a:t>
            </a:r>
            <a:r>
              <a:rPr lang="en-US" altLang="ja-JP" sz="7100" u="sng" dirty="0" smtClean="0">
                <a:solidFill>
                  <a:srgbClr val="0000FF"/>
                </a:solidFill>
                <a:latin typeface="+mn-ea"/>
                <a:ea typeface="+mn-ea"/>
              </a:rPr>
              <a:t>I</a:t>
            </a:r>
            <a:r>
              <a:rPr lang="en-US" altLang="ja-JP" u="sng" dirty="0" smtClean="0">
                <a:latin typeface="+mn-ea"/>
                <a:ea typeface="+mn-ea"/>
              </a:rPr>
              <a:t>nternational</a:t>
            </a:r>
            <a:r>
              <a:rPr lang="ja-JP" altLang="en-US" dirty="0" smtClean="0">
                <a:latin typeface="+mn-ea"/>
                <a:ea typeface="+mn-ea"/>
              </a:rPr>
              <a:t>）</a:t>
            </a:r>
            <a:endParaRPr lang="en-US" altLang="ja-JP" dirty="0" smtClean="0">
              <a:latin typeface="+mn-ea"/>
              <a:ea typeface="+mn-ea"/>
            </a:endParaRPr>
          </a:p>
        </p:txBody>
      </p:sp>
      <p:sp>
        <p:nvSpPr>
          <p:cNvPr id="7" name="コンテンツ プレースホルダー 2"/>
          <p:cNvSpPr txBox="1">
            <a:spLocks/>
          </p:cNvSpPr>
          <p:nvPr/>
        </p:nvSpPr>
        <p:spPr>
          <a:xfrm>
            <a:off x="448233" y="2875717"/>
            <a:ext cx="11331389" cy="172090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3600" dirty="0" smtClean="0"/>
              <a:t>　</a:t>
            </a:r>
            <a:r>
              <a:rPr lang="ja-JP" altLang="en-US" sz="3600" dirty="0" smtClean="0">
                <a:solidFill>
                  <a:srgbClr val="FF0000"/>
                </a:solidFill>
              </a:rPr>
              <a:t>～使命～</a:t>
            </a:r>
            <a:endParaRPr lang="en-US" altLang="ja-JP" sz="3600" dirty="0" smtClean="0">
              <a:solidFill>
                <a:srgbClr val="FF0000"/>
              </a:solidFill>
            </a:endParaRPr>
          </a:p>
          <a:p>
            <a:pPr marL="0" indent="0">
              <a:buFont typeface="Arial" panose="020B0604020202020204" pitchFamily="34" charset="0"/>
              <a:buNone/>
            </a:pPr>
            <a:r>
              <a:rPr lang="ja-JP" altLang="en-US" b="1" dirty="0" smtClean="0">
                <a:solidFill>
                  <a:srgbClr val="FF0000"/>
                </a:solidFill>
              </a:rPr>
              <a:t>職業人と地域社会のリーダーネットワーク（リーダー網）を通じ人々に</a:t>
            </a:r>
            <a:endParaRPr lang="en-US" altLang="ja-JP" b="1" dirty="0" smtClean="0">
              <a:solidFill>
                <a:srgbClr val="FF0000"/>
              </a:solidFill>
            </a:endParaRPr>
          </a:p>
          <a:p>
            <a:pPr marL="0" indent="0">
              <a:buFont typeface="Arial" panose="020B0604020202020204" pitchFamily="34" charset="0"/>
              <a:buNone/>
            </a:pPr>
            <a:r>
              <a:rPr lang="ja-JP" altLang="en-US" b="1" dirty="0" smtClean="0">
                <a:solidFill>
                  <a:srgbClr val="FF0000"/>
                </a:solidFill>
              </a:rPr>
              <a:t>奉仕し（喜んで貰う）高潔さを推奨して、世界理解、親善、平和を推進</a:t>
            </a:r>
            <a:endParaRPr lang="ja-JP" altLang="en-US" b="1" dirty="0">
              <a:solidFill>
                <a:srgbClr val="FF0000"/>
              </a:solidFill>
            </a:endParaRPr>
          </a:p>
        </p:txBody>
      </p:sp>
    </p:spTree>
    <p:extLst>
      <p:ext uri="{BB962C8B-B14F-4D97-AF65-F5344CB8AC3E}">
        <p14:creationId xmlns:p14="http://schemas.microsoft.com/office/powerpoint/2010/main" val="2842284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animEffect transition="in" filter="barn(inVertical)">
                                      <p:cBhvr>
                                        <p:cTn id="20" dur="500"/>
                                        <p:tgtEl>
                                          <p:spTgt spid="7">
                                            <p:txEl>
                                              <p:pRg st="0" end="0"/>
                                            </p:txEl>
                                          </p:spTgt>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7">
                                            <p:txEl>
                                              <p:pRg st="1" end="1"/>
                                            </p:txEl>
                                          </p:spTgt>
                                        </p:tgtEl>
                                        <p:attrNameLst>
                                          <p:attrName>style.visibility</p:attrName>
                                        </p:attrNameLst>
                                      </p:cBhvr>
                                      <p:to>
                                        <p:strVal val="visible"/>
                                      </p:to>
                                    </p:set>
                                    <p:animEffect transition="in" filter="barn(inVertical)">
                                      <p:cBhvr>
                                        <p:cTn id="23" dur="500"/>
                                        <p:tgtEl>
                                          <p:spTgt spid="7">
                                            <p:txEl>
                                              <p:pRg st="1" end="1"/>
                                            </p:txEl>
                                          </p:spTgt>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7">
                                            <p:txEl>
                                              <p:pRg st="2" end="2"/>
                                            </p:txEl>
                                          </p:spTgt>
                                        </p:tgtEl>
                                        <p:attrNameLst>
                                          <p:attrName>style.visibility</p:attrName>
                                        </p:attrNameLst>
                                      </p:cBhvr>
                                      <p:to>
                                        <p:strVal val="visible"/>
                                      </p:to>
                                    </p:set>
                                    <p:animEffect transition="in" filter="barn(inVertical)">
                                      <p:cBhvr>
                                        <p:cTn id="26" dur="500"/>
                                        <p:tgtEl>
                                          <p:spTgt spid="7">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arn(inVertical)">
                                      <p:cBhvr>
                                        <p:cTn id="31" dur="5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2"/>
                                        </p:tgtEl>
                                        <p:attrNameLst>
                                          <p:attrName>style.visibility</p:attrName>
                                        </p:attrNameLst>
                                      </p:cBhvr>
                                      <p:to>
                                        <p:strVal val="visible"/>
                                      </p:to>
                                    </p:set>
                                    <p:animEffect transition="in" filter="barn(inVertical)">
                                      <p:cBhvr>
                                        <p:cTn id="3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10" grpId="0" animBg="1"/>
      <p:bldP spid="16" grpId="0"/>
      <p:bldP spid="7"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z="6000" dirty="0" smtClean="0"/>
              <a:t>2022</a:t>
            </a:r>
            <a:r>
              <a:rPr kumimoji="1" lang="ja-JP" altLang="en-US" sz="6000" dirty="0" smtClean="0"/>
              <a:t>年（令和</a:t>
            </a:r>
            <a:r>
              <a:rPr kumimoji="1" lang="en-US" altLang="ja-JP" sz="6000" dirty="0" smtClean="0"/>
              <a:t>4</a:t>
            </a:r>
            <a:r>
              <a:rPr kumimoji="1" lang="ja-JP" altLang="en-US" sz="6000" dirty="0" smtClean="0"/>
              <a:t>年）</a:t>
            </a:r>
            <a:r>
              <a:rPr kumimoji="1" lang="ja-JP" altLang="en-US" dirty="0" smtClean="0"/>
              <a:t>がスタート</a:t>
            </a:r>
            <a:endParaRPr kumimoji="1" lang="ja-JP" altLang="en-US" dirty="0"/>
          </a:p>
        </p:txBody>
      </p:sp>
      <p:sp>
        <p:nvSpPr>
          <p:cNvPr id="3" name="コンテンツ プレースホルダー 2"/>
          <p:cNvSpPr>
            <a:spLocks noGrp="1"/>
          </p:cNvSpPr>
          <p:nvPr>
            <p:ph idx="1"/>
          </p:nvPr>
        </p:nvSpPr>
        <p:spPr>
          <a:xfrm>
            <a:off x="651164" y="4527261"/>
            <a:ext cx="10515600" cy="1582593"/>
          </a:xfrm>
        </p:spPr>
        <p:txBody>
          <a:bodyPr>
            <a:normAutofit lnSpcReduction="10000"/>
          </a:bodyPr>
          <a:lstStyle/>
          <a:p>
            <a:pPr marL="0" indent="0">
              <a:buNone/>
            </a:pPr>
            <a:r>
              <a:rPr kumimoji="1" lang="ja-JP" altLang="en-US" sz="4000" dirty="0" smtClean="0"/>
              <a:t>ロータリークラブが誕生し</a:t>
            </a:r>
            <a:r>
              <a:rPr lang="ja-JP" altLang="en-US" sz="3600" dirty="0"/>
              <a:t>　</a:t>
            </a:r>
            <a:r>
              <a:rPr lang="ja-JP" altLang="en-US" sz="3600" dirty="0" smtClean="0"/>
              <a:t>　　　　　　　　　　</a:t>
            </a:r>
            <a:endParaRPr lang="en-US" altLang="ja-JP" sz="3600" dirty="0" smtClean="0"/>
          </a:p>
          <a:p>
            <a:pPr marL="0" indent="0">
              <a:buNone/>
            </a:pPr>
            <a:r>
              <a:rPr kumimoji="1" lang="ja-JP" altLang="en-US" sz="3600" dirty="0"/>
              <a:t>　</a:t>
            </a:r>
            <a:r>
              <a:rPr kumimoji="1" lang="ja-JP" altLang="en-US" sz="3600" dirty="0" smtClean="0"/>
              <a:t>　　　　　　　　　　　</a:t>
            </a:r>
            <a:r>
              <a:rPr kumimoji="1" lang="en-US" altLang="ja-JP" sz="6000" dirty="0" smtClean="0"/>
              <a:t>117</a:t>
            </a:r>
            <a:r>
              <a:rPr kumimoji="1" lang="ja-JP" altLang="en-US" sz="6000" dirty="0" smtClean="0"/>
              <a:t>年　</a:t>
            </a:r>
            <a:r>
              <a:rPr kumimoji="1" lang="ja-JP" altLang="en-US" sz="4000" dirty="0" smtClean="0"/>
              <a:t>が経過しました。</a:t>
            </a:r>
            <a:endParaRPr kumimoji="1" lang="en-US" altLang="ja-JP" sz="4000" dirty="0" smtClean="0"/>
          </a:p>
          <a:p>
            <a:endParaRPr lang="en-US" altLang="ja-JP" dirty="0"/>
          </a:p>
          <a:p>
            <a:pPr marL="0" indent="0">
              <a:buNone/>
            </a:pPr>
            <a:endParaRPr kumimoji="1" lang="en-US" altLang="ja-JP" dirty="0" smtClean="0"/>
          </a:p>
          <a:p>
            <a:pPr marL="0" indent="0">
              <a:buNone/>
            </a:pPr>
            <a:endParaRPr kumimoji="1" lang="ja-JP" altLang="en-US" dirty="0"/>
          </a:p>
        </p:txBody>
      </p:sp>
      <p:sp>
        <p:nvSpPr>
          <p:cNvPr id="4" name="タイトル 1"/>
          <p:cNvSpPr txBox="1">
            <a:spLocks/>
          </p:cNvSpPr>
          <p:nvPr/>
        </p:nvSpPr>
        <p:spPr>
          <a:xfrm>
            <a:off x="838200" y="2281382"/>
            <a:ext cx="10965873" cy="1325563"/>
          </a:xfrm>
          <a:prstGeom prst="rect">
            <a:avLst/>
          </a:prstGeom>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4800" dirty="0" smtClean="0"/>
              <a:t>今年令和</a:t>
            </a:r>
            <a:r>
              <a:rPr lang="ja-JP" altLang="en-US" sz="14800" dirty="0"/>
              <a:t>４</a:t>
            </a:r>
            <a:r>
              <a:rPr lang="ja-JP" altLang="en-US" sz="14800" dirty="0" smtClean="0"/>
              <a:t>年　西暦</a:t>
            </a:r>
            <a:r>
              <a:rPr lang="en-US" altLang="ja-JP" sz="19200" b="1" dirty="0" smtClean="0"/>
              <a:t>2022</a:t>
            </a:r>
            <a:r>
              <a:rPr lang="ja-JP" altLang="en-US" sz="14800" dirty="0" smtClean="0"/>
              <a:t>年</a:t>
            </a:r>
            <a:r>
              <a:rPr lang="ja-JP" altLang="en-US" sz="14800" dirty="0"/>
              <a:t>は「五黄の寅年</a:t>
            </a:r>
            <a:r>
              <a:rPr lang="ja-JP" altLang="en-US" sz="14800" dirty="0" smtClean="0"/>
              <a:t>」です</a:t>
            </a:r>
            <a:endParaRPr lang="en-US" altLang="ja-JP" sz="14800" dirty="0" smtClean="0"/>
          </a:p>
          <a:p>
            <a:endParaRPr lang="en-US" altLang="ja-JP" sz="6000" dirty="0"/>
          </a:p>
          <a:p>
            <a:r>
              <a:rPr lang="ja-JP" altLang="en-US" sz="16600" dirty="0" smtClean="0"/>
              <a:t>昭和なら</a:t>
            </a:r>
            <a:r>
              <a:rPr lang="en-US" altLang="ja-JP" sz="24000" b="1" dirty="0" smtClean="0">
                <a:solidFill>
                  <a:srgbClr val="FF0000"/>
                </a:solidFill>
              </a:rPr>
              <a:t>97</a:t>
            </a:r>
            <a:r>
              <a:rPr lang="ja-JP" altLang="en-US" sz="16600" dirty="0" smtClean="0"/>
              <a:t>年、平成なら</a:t>
            </a:r>
            <a:r>
              <a:rPr lang="en-US" altLang="ja-JP" sz="24000" b="1" dirty="0" smtClean="0">
                <a:solidFill>
                  <a:srgbClr val="FF0000"/>
                </a:solidFill>
              </a:rPr>
              <a:t>34</a:t>
            </a:r>
            <a:r>
              <a:rPr lang="ja-JP" altLang="en-US" sz="16600" dirty="0" smtClean="0"/>
              <a:t>年です</a:t>
            </a:r>
            <a:endParaRPr lang="ja-JP" altLang="en-US" sz="16600" dirty="0"/>
          </a:p>
        </p:txBody>
      </p:sp>
    </p:spTree>
    <p:extLst>
      <p:ext uri="{BB962C8B-B14F-4D97-AF65-F5344CB8AC3E}">
        <p14:creationId xmlns:p14="http://schemas.microsoft.com/office/powerpoint/2010/main" val="2496029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1000"/>
                                        <p:tgtEl>
                                          <p:spTgt spid="3">
                                            <p:txEl>
                                              <p:pRg st="0" end="0"/>
                                            </p:txEl>
                                          </p:spTgt>
                                        </p:tgtEl>
                                      </p:cBhvr>
                                    </p:animEffect>
                                    <p:anim calcmode="lin" valueType="num">
                                      <p:cBhvr>
                                        <p:cTn id="19"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852054"/>
            <a:ext cx="9144000" cy="768927"/>
          </a:xfrm>
        </p:spPr>
        <p:txBody>
          <a:bodyPr>
            <a:normAutofit fontScale="90000"/>
          </a:bodyPr>
          <a:lstStyle/>
          <a:p>
            <a:pPr algn="l"/>
            <a:r>
              <a:rPr kumimoji="1" lang="ja-JP" altLang="en-US" sz="3600" b="1" dirty="0" smtClean="0"/>
              <a:t>会員減少が始まり、日本ではバブル経済が崩壊</a:t>
            </a:r>
            <a:endParaRPr kumimoji="1" lang="ja-JP" altLang="en-US" sz="3600" b="1" dirty="0"/>
          </a:p>
        </p:txBody>
      </p:sp>
      <p:sp>
        <p:nvSpPr>
          <p:cNvPr id="3" name="サブタイトル 2"/>
          <p:cNvSpPr>
            <a:spLocks noGrp="1"/>
          </p:cNvSpPr>
          <p:nvPr>
            <p:ph type="subTitle" idx="1"/>
          </p:nvPr>
        </p:nvSpPr>
        <p:spPr>
          <a:xfrm>
            <a:off x="1707571" y="2753446"/>
            <a:ext cx="9144000" cy="1136217"/>
          </a:xfrm>
        </p:spPr>
        <p:txBody>
          <a:bodyPr>
            <a:normAutofit/>
          </a:bodyPr>
          <a:lstStyle/>
          <a:p>
            <a:r>
              <a:rPr lang="en-US" altLang="ja-JP" sz="7200" dirty="0" smtClean="0"/>
              <a:t>1996</a:t>
            </a:r>
            <a:r>
              <a:rPr lang="ja-JP" altLang="en-US" sz="7200" dirty="0" smtClean="0"/>
              <a:t>年</a:t>
            </a:r>
            <a:endParaRPr kumimoji="1" lang="ja-JP" altLang="en-US" sz="7200" dirty="0"/>
          </a:p>
        </p:txBody>
      </p:sp>
      <p:sp>
        <p:nvSpPr>
          <p:cNvPr id="4" name="サブタイトル 2"/>
          <p:cNvSpPr txBox="1">
            <a:spLocks/>
          </p:cNvSpPr>
          <p:nvPr/>
        </p:nvSpPr>
        <p:spPr>
          <a:xfrm>
            <a:off x="1066799" y="5022129"/>
            <a:ext cx="10425545" cy="71365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4000" dirty="0" smtClean="0"/>
              <a:t>ロータリーに翳りが見られ予測無き不安が拡大</a:t>
            </a:r>
            <a:endParaRPr lang="ja-JP" altLang="en-US" sz="4000" dirty="0"/>
          </a:p>
        </p:txBody>
      </p:sp>
    </p:spTree>
    <p:extLst>
      <p:ext uri="{BB962C8B-B14F-4D97-AF65-F5344CB8AC3E}">
        <p14:creationId xmlns:p14="http://schemas.microsoft.com/office/powerpoint/2010/main" val="224185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down)">
                                      <p:cBhvr>
                                        <p:cTn id="14" dur="580">
                                          <p:stCondLst>
                                            <p:cond delay="0"/>
                                          </p:stCondLst>
                                        </p:cTn>
                                        <p:tgtEl>
                                          <p:spTgt spid="2"/>
                                        </p:tgtEl>
                                      </p:cBhvr>
                                    </p:animEffect>
                                    <p:anim calcmode="lin" valueType="num">
                                      <p:cBhvr>
                                        <p:cTn id="15"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20" dur="26">
                                          <p:stCondLst>
                                            <p:cond delay="650"/>
                                          </p:stCondLst>
                                        </p:cTn>
                                        <p:tgtEl>
                                          <p:spTgt spid="2"/>
                                        </p:tgtEl>
                                      </p:cBhvr>
                                      <p:to x="100000" y="60000"/>
                                    </p:animScale>
                                    <p:animScale>
                                      <p:cBhvr>
                                        <p:cTn id="21" dur="166" decel="50000">
                                          <p:stCondLst>
                                            <p:cond delay="676"/>
                                          </p:stCondLst>
                                        </p:cTn>
                                        <p:tgtEl>
                                          <p:spTgt spid="2"/>
                                        </p:tgtEl>
                                      </p:cBhvr>
                                      <p:to x="100000" y="100000"/>
                                    </p:animScale>
                                    <p:animScale>
                                      <p:cBhvr>
                                        <p:cTn id="22" dur="26">
                                          <p:stCondLst>
                                            <p:cond delay="1312"/>
                                          </p:stCondLst>
                                        </p:cTn>
                                        <p:tgtEl>
                                          <p:spTgt spid="2"/>
                                        </p:tgtEl>
                                      </p:cBhvr>
                                      <p:to x="100000" y="80000"/>
                                    </p:animScale>
                                    <p:animScale>
                                      <p:cBhvr>
                                        <p:cTn id="23" dur="166" decel="50000">
                                          <p:stCondLst>
                                            <p:cond delay="1338"/>
                                          </p:stCondLst>
                                        </p:cTn>
                                        <p:tgtEl>
                                          <p:spTgt spid="2"/>
                                        </p:tgtEl>
                                      </p:cBhvr>
                                      <p:to x="100000" y="100000"/>
                                    </p:animScale>
                                    <p:animScale>
                                      <p:cBhvr>
                                        <p:cTn id="24" dur="26">
                                          <p:stCondLst>
                                            <p:cond delay="1642"/>
                                          </p:stCondLst>
                                        </p:cTn>
                                        <p:tgtEl>
                                          <p:spTgt spid="2"/>
                                        </p:tgtEl>
                                      </p:cBhvr>
                                      <p:to x="100000" y="90000"/>
                                    </p:animScale>
                                    <p:animScale>
                                      <p:cBhvr>
                                        <p:cTn id="25" dur="166" decel="50000">
                                          <p:stCondLst>
                                            <p:cond delay="1668"/>
                                          </p:stCondLst>
                                        </p:cTn>
                                        <p:tgtEl>
                                          <p:spTgt spid="2"/>
                                        </p:tgtEl>
                                      </p:cBhvr>
                                      <p:to x="100000" y="100000"/>
                                    </p:animScale>
                                    <p:animScale>
                                      <p:cBhvr>
                                        <p:cTn id="26" dur="26">
                                          <p:stCondLst>
                                            <p:cond delay="1808"/>
                                          </p:stCondLst>
                                        </p:cTn>
                                        <p:tgtEl>
                                          <p:spTgt spid="2"/>
                                        </p:tgtEl>
                                      </p:cBhvr>
                                      <p:to x="100000" y="95000"/>
                                    </p:animScale>
                                    <p:animScale>
                                      <p:cBhvr>
                                        <p:cTn id="27" dur="166" decel="50000">
                                          <p:stCondLst>
                                            <p:cond delay="1834"/>
                                          </p:stCondLst>
                                        </p:cTn>
                                        <p:tgtEl>
                                          <p:spTgt spid="2"/>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4">
                                            <p:txEl>
                                              <p:pRg st="0" end="0"/>
                                            </p:txEl>
                                          </p:spTgt>
                                        </p:tgtEl>
                                        <p:attrNameLst>
                                          <p:attrName>style.visibility</p:attrName>
                                        </p:attrNameLst>
                                      </p:cBhvr>
                                      <p:to>
                                        <p:strVal val="visible"/>
                                      </p:to>
                                    </p:set>
                                    <p:anim calcmode="lin" valueType="num">
                                      <p:cBhvr>
                                        <p:cTn id="32"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33"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34"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7_ファセット">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ppt7E6A.tmp</Template>
  <TotalTime>6439</TotalTime>
  <Words>2445</Words>
  <Application>Microsoft Office PowerPoint</Application>
  <PresentationFormat>ワイド画面</PresentationFormat>
  <Paragraphs>441</Paragraphs>
  <Slides>23</Slides>
  <Notes>23</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23</vt:i4>
      </vt:variant>
    </vt:vector>
  </HeadingPairs>
  <TitlesOfParts>
    <vt:vector size="34" baseType="lpstr">
      <vt:lpstr>ＭＳ Ｐゴシック</vt:lpstr>
      <vt:lpstr>ＭＳ Ｐ明朝</vt:lpstr>
      <vt:lpstr>メイリオ</vt:lpstr>
      <vt:lpstr>游ゴシック</vt:lpstr>
      <vt:lpstr>Arial</vt:lpstr>
      <vt:lpstr>Calibri</vt:lpstr>
      <vt:lpstr>Calibri Light</vt:lpstr>
      <vt:lpstr>Trebuchet MS</vt:lpstr>
      <vt:lpstr>Wingdings 3</vt:lpstr>
      <vt:lpstr>Office テーマ</vt:lpstr>
      <vt:lpstr>17_ファセット</vt:lpstr>
      <vt:lpstr>ロータリー20年の歩み</vt:lpstr>
      <vt:lpstr>PowerPoint プレゼンテーション</vt:lpstr>
      <vt:lpstr>イリノイ州シカゴはアル・カポネが支配。</vt:lpstr>
      <vt:lpstr>Paul P.Harris,(ポール・ハリス）　,Silvester Schiele（シルベスター・シール）     Gustavus Loehr（ガスターバス・ローア）, Hiram E.Shorey（ハイラム・ショーレー）</vt:lpstr>
      <vt:lpstr>1905年（明治38年）2月23日</vt:lpstr>
      <vt:lpstr>設立から様々な紆余曲折を経て100年！！！</vt:lpstr>
      <vt:lpstr>同じ目標に向かう方針を定め、クラブ発展のための指針</vt:lpstr>
      <vt:lpstr>2022年（令和4年）がスタート</vt:lpstr>
      <vt:lpstr>会員減少が始まり、日本ではバブル経済が崩壊</vt:lpstr>
      <vt:lpstr>PowerPoint プレゼンテーション</vt:lpstr>
      <vt:lpstr>（次の100年）新世紀へ向けて立ち向かうR Iの変遷　</vt:lpstr>
      <vt:lpstr>　戦略計画って何？</vt:lpstr>
      <vt:lpstr>中核的価値観って何？２００７</vt:lpstr>
      <vt:lpstr>中核的価値観（Ⅱ）って　2014版</vt:lpstr>
      <vt:lpstr> そして更なるルール改訂　VOL２（2014年以降の路線）</vt:lpstr>
      <vt:lpstr> ロータリーの新しい「ビジョン声明」</vt:lpstr>
      <vt:lpstr>（2019年）ロータリーの新しい方向性　</vt:lpstr>
      <vt:lpstr> １.より大きなインパクトを与える</vt:lpstr>
      <vt:lpstr>2021-22年度（梶原年度） 2022-23年度（小倉年度）        Ｄ.Ｅ.Ｉ.　を中心に推進</vt:lpstr>
      <vt:lpstr>梶原年度では「 D.E.I.声明」</vt:lpstr>
      <vt:lpstr>PowerPoint プレゼンテーション</vt:lpstr>
      <vt:lpstr>PowerPoint プレゼンテーション</vt:lpstr>
      <vt:lpstr>自クラブの活性化にチャレンジし具現化しましょう。</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ロータリー20年の歩み</dc:title>
  <dc:creator>usami</dc:creator>
  <cp:lastModifiedBy>usami</cp:lastModifiedBy>
  <cp:revision>305</cp:revision>
  <cp:lastPrinted>2022-01-13T03:47:16Z</cp:lastPrinted>
  <dcterms:created xsi:type="dcterms:W3CDTF">2022-01-01T21:03:02Z</dcterms:created>
  <dcterms:modified xsi:type="dcterms:W3CDTF">2022-04-12T08:33:49Z</dcterms:modified>
</cp:coreProperties>
</file>