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8" r:id="rId3"/>
    <p:sldId id="259" r:id="rId4"/>
    <p:sldId id="260" r:id="rId5"/>
    <p:sldId id="289" r:id="rId6"/>
    <p:sldId id="285" r:id="rId7"/>
    <p:sldId id="262" r:id="rId8"/>
    <p:sldId id="266" r:id="rId9"/>
    <p:sldId id="270" r:id="rId10"/>
    <p:sldId id="27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F42"/>
    <a:srgbClr val="53575A"/>
    <a:srgbClr val="D99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25" autoAdjust="0"/>
  </p:normalViewPr>
  <p:slideViewPr>
    <p:cSldViewPr>
      <p:cViewPr varScale="1">
        <p:scale>
          <a:sx n="77" d="100"/>
          <a:sy n="77" d="100"/>
        </p:scale>
        <p:origin x="883"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AC5CB-6390-4061-8DE8-0C81ED3F3D36}" type="datetimeFigureOut">
              <a:rPr lang="zh-CN" altLang="en-US" smtClean="0"/>
              <a:pPr/>
              <a:t>2022/4/25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D9478-11F9-42E4-A047-A71E524A9B2F}" type="slidenum">
              <a:rPr lang="zh-CN" altLang="en-US" smtClean="0"/>
              <a:pPr/>
              <a:t>‹#›</a:t>
            </a:fld>
            <a:endParaRPr lang="zh-CN" altLang="en-US"/>
          </a:p>
        </p:txBody>
      </p:sp>
    </p:spTree>
    <p:extLst>
      <p:ext uri="{BB962C8B-B14F-4D97-AF65-F5344CB8AC3E}">
        <p14:creationId xmlns:p14="http://schemas.microsoft.com/office/powerpoint/2010/main" val="73766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2022/4/25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rotWithShape="1">
          <a:blip r:embed="rId8">
            <a:extLst>
              <a:ext uri="{28A0092B-C50C-407E-A947-70E740481C1C}">
                <a14:useLocalDpi xmlns:a14="http://schemas.microsoft.com/office/drawing/2010/main" val="0"/>
              </a:ext>
            </a:extLst>
          </a:blip>
          <a:srcRect t="7834" b="7834"/>
          <a:stretch/>
        </p:blipFill>
        <p:spPr>
          <a:xfrm>
            <a:off x="0" y="0"/>
            <a:ext cx="12192000" cy="6858000"/>
          </a:xfrm>
          <a:prstGeom prst="rect">
            <a:avLst/>
          </a:prstGeom>
        </p:spPr>
      </p:pic>
      <p:sp>
        <p:nvSpPr>
          <p:cNvPr id="16" name="PA_平行四边形 15"/>
          <p:cNvSpPr/>
          <p:nvPr>
            <p:custDataLst>
              <p:tags r:id="rId2"/>
            </p:custDataLst>
          </p:nvPr>
        </p:nvSpPr>
        <p:spPr>
          <a:xfrm>
            <a:off x="1739513" y="0"/>
            <a:ext cx="8712968" cy="6858000"/>
          </a:xfrm>
          <a:prstGeom prst="parallelogram">
            <a:avLst>
              <a:gd name="adj" fmla="val 26721"/>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文本框 8"/>
          <p:cNvSpPr txBox="1"/>
          <p:nvPr>
            <p:custDataLst>
              <p:tags r:id="rId3"/>
            </p:custDataLst>
          </p:nvPr>
        </p:nvSpPr>
        <p:spPr>
          <a:xfrm>
            <a:off x="2344330" y="2828835"/>
            <a:ext cx="7503337" cy="1200329"/>
          </a:xfrm>
          <a:prstGeom prst="rect">
            <a:avLst/>
          </a:prstGeom>
          <a:noFill/>
        </p:spPr>
        <p:txBody>
          <a:bodyPr wrap="none" rtlCol="0">
            <a:spAutoFit/>
          </a:bodyPr>
          <a:lstStyle/>
          <a:p>
            <a:pPr algn="ctr"/>
            <a:r>
              <a:rPr lang="en-US" altLang="zh-CN" sz="7200" dirty="0">
                <a:solidFill>
                  <a:srgbClr val="53575A"/>
                </a:solidFill>
                <a:latin typeface="Arial" panose="020B0604020202020204" pitchFamily="34" charset="0"/>
                <a:ea typeface="微软雅黑" panose="020B0503020204020204" pitchFamily="34" charset="-122"/>
                <a:cs typeface="Arial" panose="020B0604020202020204" pitchFamily="34" charset="0"/>
              </a:rPr>
              <a:t>What’s </a:t>
            </a:r>
            <a:r>
              <a:rPr lang="en-US" altLang="zh-CN" sz="7200" dirty="0" err="1">
                <a:solidFill>
                  <a:srgbClr val="53575A"/>
                </a:solidFill>
                <a:latin typeface="Arial" panose="020B0604020202020204" pitchFamily="34" charset="0"/>
                <a:ea typeface="微软雅黑" panose="020B0503020204020204" pitchFamily="34" charset="-122"/>
                <a:cs typeface="Arial" panose="020B0604020202020204" pitchFamily="34" charset="0"/>
              </a:rPr>
              <a:t>Rotar</a:t>
            </a:r>
            <a:r>
              <a:rPr lang="en-US" altLang="zh-CN" sz="7200" dirty="0">
                <a:solidFill>
                  <a:srgbClr val="53575A"/>
                </a:solidFill>
                <a:latin typeface="Arial" panose="020B0604020202020204" pitchFamily="34" charset="0"/>
                <a:ea typeface="微软雅黑" panose="020B0503020204020204" pitchFamily="34" charset="-122"/>
                <a:cs typeface="Arial" panose="020B0604020202020204" pitchFamily="34" charset="0"/>
              </a:rPr>
              <a:t> act?</a:t>
            </a:r>
            <a:endParaRPr lang="zh-CN" altLang="en-US" sz="7200" dirty="0">
              <a:solidFill>
                <a:srgbClr val="53575A"/>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PA_矩形 11"/>
          <p:cNvSpPr/>
          <p:nvPr>
            <p:custDataLst>
              <p:tags r:id="rId4"/>
            </p:custDataLst>
          </p:nvPr>
        </p:nvSpPr>
        <p:spPr>
          <a:xfrm>
            <a:off x="5148653" y="5023666"/>
            <a:ext cx="1847875" cy="14401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PA_矩形 12"/>
          <p:cNvSpPr/>
          <p:nvPr>
            <p:custDataLst>
              <p:tags r:id="rId5"/>
            </p:custDataLst>
          </p:nvPr>
        </p:nvSpPr>
        <p:spPr>
          <a:xfrm>
            <a:off x="3457294" y="5487367"/>
            <a:ext cx="5277407" cy="369332"/>
          </a:xfrm>
          <a:prstGeom prst="rect">
            <a:avLst/>
          </a:prstGeom>
        </p:spPr>
        <p:txBody>
          <a:bodyPr wrap="none">
            <a:spAutoFit/>
          </a:bodyPr>
          <a:lstStyle/>
          <a:p>
            <a:pPr algn="ctr"/>
            <a:r>
              <a:rPr lang="ja-JP" altLang="en-US" dirty="0">
                <a:solidFill>
                  <a:schemeClr val="tx1">
                    <a:lumMod val="50000"/>
                    <a:lumOff val="50000"/>
                  </a:schemeClr>
                </a:solidFill>
                <a:latin typeface="Arial" panose="020B0604020202020204" pitchFamily="34" charset="0"/>
                <a:cs typeface="Arial" panose="020B0604020202020204" pitchFamily="34" charset="0"/>
              </a:rPr>
              <a:t>国際ロータリー第</a:t>
            </a:r>
            <a:r>
              <a:rPr lang="en-US" altLang="ja-JP" dirty="0">
                <a:solidFill>
                  <a:schemeClr val="tx1">
                    <a:lumMod val="50000"/>
                    <a:lumOff val="50000"/>
                  </a:schemeClr>
                </a:solidFill>
                <a:latin typeface="Arial" panose="020B0604020202020204" pitchFamily="34" charset="0"/>
                <a:cs typeface="Arial" panose="020B0604020202020204" pitchFamily="34" charset="0"/>
              </a:rPr>
              <a:t>2790</a:t>
            </a:r>
            <a:r>
              <a:rPr lang="ja-JP" altLang="en-US" dirty="0">
                <a:solidFill>
                  <a:schemeClr val="tx1">
                    <a:lumMod val="50000"/>
                    <a:lumOff val="50000"/>
                  </a:schemeClr>
                </a:solidFill>
                <a:latin typeface="Arial" panose="020B0604020202020204" pitchFamily="34" charset="0"/>
                <a:cs typeface="Arial" panose="020B0604020202020204" pitchFamily="34" charset="0"/>
              </a:rPr>
              <a:t>地区　地区ローターアクト代表</a:t>
            </a:r>
            <a:endParaRPr lang="zh-CN" alt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PA_矩形 13"/>
          <p:cNvSpPr/>
          <p:nvPr>
            <p:custDataLst>
              <p:tags r:id="rId6"/>
            </p:custDataLst>
          </p:nvPr>
        </p:nvSpPr>
        <p:spPr>
          <a:xfrm>
            <a:off x="5326232" y="5988017"/>
            <a:ext cx="1492716" cy="369332"/>
          </a:xfrm>
          <a:prstGeom prst="rect">
            <a:avLst/>
          </a:prstGeom>
          <a:noFill/>
        </p:spPr>
        <p:txBody>
          <a:bodyPr wrap="none">
            <a:spAutoFit/>
          </a:bodyPr>
          <a:lstStyle/>
          <a:p>
            <a:r>
              <a:rPr lang="ja-JP" altLang="en-US" dirty="0">
                <a:solidFill>
                  <a:schemeClr val="tx1">
                    <a:lumMod val="50000"/>
                    <a:lumOff val="50000"/>
                  </a:schemeClr>
                </a:solidFill>
                <a:latin typeface="Arial" panose="020B0604020202020204" pitchFamily="34" charset="0"/>
                <a:cs typeface="Arial" panose="020B0604020202020204" pitchFamily="34" charset="0"/>
              </a:rPr>
              <a:t>小早川　拓馬</a:t>
            </a:r>
            <a:endParaRPr lang="en-US" altLang="zh-CN"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292F9526-1B63-41A1-8CF8-5403BCA20D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96528" y="861791"/>
            <a:ext cx="1997423" cy="1647359"/>
          </a:xfrm>
          <a:prstGeom prst="rect">
            <a:avLst/>
          </a:prstGeom>
        </p:spPr>
      </p:pic>
      <p:pic>
        <p:nvPicPr>
          <p:cNvPr id="6" name="図 5">
            <a:extLst>
              <a:ext uri="{FF2B5EF4-FFF2-40B4-BE49-F238E27FC236}">
                <a16:creationId xmlns:a16="http://schemas.microsoft.com/office/drawing/2014/main" id="{8402C6B1-451C-4085-B3B7-CDC73935F2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20433" y="929226"/>
            <a:ext cx="2805799" cy="1550165"/>
          </a:xfrm>
          <a:prstGeom prst="rect">
            <a:avLst/>
          </a:prstGeom>
        </p:spPr>
      </p:pic>
    </p:spTree>
    <p:extLst>
      <p:ext uri="{BB962C8B-B14F-4D97-AF65-F5344CB8AC3E}">
        <p14:creationId xmlns:p14="http://schemas.microsoft.com/office/powerpoint/2010/main" val="1163338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6" presetClass="emph" presetSubtype="0" decel="100000" fill="hold" nodeType="afterEffect">
                                  <p:stCondLst>
                                    <p:cond delay="0"/>
                                  </p:stCondLst>
                                  <p:childTnLst>
                                    <p:animScale>
                                      <p:cBhvr>
                                        <p:cTn id="10" dur="5000" fill="hold"/>
                                        <p:tgtEl>
                                          <p:spTgt spid="4"/>
                                        </p:tgtEl>
                                      </p:cBhvr>
                                      <p:by x="115000" y="115000"/>
                                    </p:animScale>
                                  </p:childTnLst>
                                </p:cTn>
                              </p:par>
                              <p:par>
                                <p:cTn id="11" presetID="17" presetClass="entr" presetSubtype="10"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par>
                                <p:cTn id="15" presetID="2" presetClass="entr" presetSubtype="2" decel="100000" fill="hold" grpId="0" nodeType="withEffect">
                                  <p:stCondLst>
                                    <p:cond delay="1500"/>
                                  </p:stCondLst>
                                  <p:iterate type="lt">
                                    <p:tmPct val="10000"/>
                                  </p:iterate>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9">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1+#ppt_w/2"/>
                                          </p:val>
                                        </p:tav>
                                        <p:tav tm="100000">
                                          <p:val>
                                            <p:strVal val="#ppt_x"/>
                                          </p:val>
                                        </p:tav>
                                      </p:tavLst>
                                    </p:anim>
                                    <p:anim calcmode="lin" valueType="num">
                                      <p:cBhvr additive="base">
                                        <p:cTn id="22" dur="10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2000"/>
                                  </p:stCondLst>
                                  <p:iterate type="lt">
                                    <p:tmPct val="1000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300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build="p"/>
      <p:bldP spid="12" grpId="0" animBg="1"/>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a:cxnSpLocks/>
          </p:cNvCxnSpPr>
          <p:nvPr/>
        </p:nvCxnSpPr>
        <p:spPr>
          <a:xfrm>
            <a:off x="631536" y="1340768"/>
            <a:ext cx="10128448" cy="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23524" y="1229392"/>
            <a:ext cx="216024" cy="216024"/>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477680" y="1244454"/>
            <a:ext cx="216024" cy="216024"/>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410063" y="1229392"/>
            <a:ext cx="216024" cy="216024"/>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128684" y="1244454"/>
            <a:ext cx="216024" cy="216024"/>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761111" y="1479563"/>
            <a:ext cx="1648040" cy="436094"/>
          </a:xfrm>
          <a:prstGeom prst="roundRect">
            <a:avLst>
              <a:gd name="adj" fmla="val 12504"/>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 </a:t>
            </a:r>
            <a:r>
              <a:rPr lang="ja-JP" altLang="en-US" sz="2000" dirty="0">
                <a:latin typeface="Arial" panose="020B0604020202020204" pitchFamily="34" charset="0"/>
                <a:cs typeface="Arial" panose="020B0604020202020204" pitchFamily="34" charset="0"/>
              </a:rPr>
              <a:t>会長幹事会</a:t>
            </a:r>
            <a:endParaRPr lang="zh-CN" altLang="en-US" sz="2000" dirty="0">
              <a:latin typeface="Arial" panose="020B0604020202020204" pitchFamily="34" charset="0"/>
              <a:cs typeface="Arial" panose="020B0604020202020204" pitchFamily="34" charset="0"/>
            </a:endParaRPr>
          </a:p>
        </p:txBody>
      </p:sp>
      <p:sp>
        <p:nvSpPr>
          <p:cNvPr id="20" name="矩形: 圆角 19"/>
          <p:cNvSpPr/>
          <p:nvPr/>
        </p:nvSpPr>
        <p:spPr>
          <a:xfrm>
            <a:off x="3639699" y="1490597"/>
            <a:ext cx="2056061" cy="436094"/>
          </a:xfrm>
          <a:prstGeom prst="roundRect">
            <a:avLst>
              <a:gd name="adj" fmla="val 12504"/>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Arial" panose="020B0604020202020204" pitchFamily="34" charset="0"/>
                <a:cs typeface="Arial" panose="020B0604020202020204" pitchFamily="34" charset="0"/>
              </a:rPr>
              <a:t>環境保全プロジェクト</a:t>
            </a:r>
            <a:endParaRPr lang="zh-CN" altLang="en-US" sz="1600" dirty="0">
              <a:latin typeface="Arial" panose="020B0604020202020204" pitchFamily="34" charset="0"/>
              <a:cs typeface="Arial" panose="020B0604020202020204" pitchFamily="34" charset="0"/>
            </a:endParaRPr>
          </a:p>
        </p:txBody>
      </p:sp>
      <p:sp>
        <p:nvSpPr>
          <p:cNvPr id="21" name="矩形: 圆角 20"/>
          <p:cNvSpPr/>
          <p:nvPr/>
        </p:nvSpPr>
        <p:spPr>
          <a:xfrm>
            <a:off x="6520289" y="1491526"/>
            <a:ext cx="2056061" cy="496404"/>
          </a:xfrm>
          <a:prstGeom prst="roundRect">
            <a:avLst>
              <a:gd name="adj" fmla="val 12504"/>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Arial" panose="020B0604020202020204" pitchFamily="34" charset="0"/>
                <a:cs typeface="Arial" panose="020B0604020202020204" pitchFamily="34" charset="0"/>
              </a:rPr>
              <a:t>ポリオ撲滅キャンペーン</a:t>
            </a:r>
            <a:endParaRPr lang="zh-CN" altLang="en-US" sz="1400" dirty="0">
              <a:latin typeface="Arial" panose="020B0604020202020204" pitchFamily="34" charset="0"/>
              <a:cs typeface="Arial" panose="020B0604020202020204" pitchFamily="34" charset="0"/>
            </a:endParaRPr>
          </a:p>
        </p:txBody>
      </p:sp>
      <p:sp>
        <p:nvSpPr>
          <p:cNvPr id="22" name="矩形: 圆角 21"/>
          <p:cNvSpPr/>
          <p:nvPr/>
        </p:nvSpPr>
        <p:spPr>
          <a:xfrm>
            <a:off x="9248313" y="1521681"/>
            <a:ext cx="2808312" cy="436094"/>
          </a:xfrm>
          <a:prstGeom prst="roundRect">
            <a:avLst>
              <a:gd name="adj" fmla="val 12504"/>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latin typeface="Arial" panose="020B0604020202020204" pitchFamily="34" charset="0"/>
                <a:cs typeface="Arial" panose="020B0604020202020204" pitchFamily="34" charset="0"/>
              </a:rPr>
              <a:t> </a:t>
            </a:r>
            <a:r>
              <a:rPr lang="ja-JP" altLang="en-US" sz="1600" dirty="0">
                <a:latin typeface="Arial" panose="020B0604020202020204" pitchFamily="34" charset="0"/>
                <a:cs typeface="Arial" panose="020B0604020202020204" pitchFamily="34" charset="0"/>
              </a:rPr>
              <a:t>第</a:t>
            </a:r>
            <a:r>
              <a:rPr lang="en-US" altLang="ja-JP" sz="1600" dirty="0">
                <a:latin typeface="Arial" panose="020B0604020202020204" pitchFamily="34" charset="0"/>
                <a:cs typeface="Arial" panose="020B0604020202020204" pitchFamily="34" charset="0"/>
              </a:rPr>
              <a:t>50</a:t>
            </a:r>
            <a:r>
              <a:rPr lang="ja-JP" altLang="en-US" sz="1600" dirty="0">
                <a:latin typeface="Arial" panose="020B0604020202020204" pitchFamily="34" charset="0"/>
                <a:cs typeface="Arial" panose="020B0604020202020204" pitchFamily="34" charset="0"/>
              </a:rPr>
              <a:t>回地区</a:t>
            </a:r>
            <a:r>
              <a:rPr lang="en-US" altLang="ja-JP" sz="1600" dirty="0">
                <a:latin typeface="Arial" panose="020B0604020202020204" pitchFamily="34" charset="0"/>
                <a:cs typeface="Arial" panose="020B0604020202020204" pitchFamily="34" charset="0"/>
              </a:rPr>
              <a:t>RA</a:t>
            </a:r>
            <a:r>
              <a:rPr lang="ja-JP" altLang="en-US" sz="1600" dirty="0">
                <a:latin typeface="Arial" panose="020B0604020202020204" pitchFamily="34" charset="0"/>
                <a:cs typeface="Arial" panose="020B0604020202020204" pitchFamily="34" charset="0"/>
              </a:rPr>
              <a:t>年次大会</a:t>
            </a:r>
            <a:endParaRPr lang="zh-CN" altLang="en-US" sz="1600" dirty="0">
              <a:latin typeface="Arial" panose="020B0604020202020204" pitchFamily="34" charset="0"/>
              <a:cs typeface="Arial" panose="020B0604020202020204" pitchFamily="34" charset="0"/>
            </a:endParaRPr>
          </a:p>
        </p:txBody>
      </p:sp>
      <p:sp>
        <p:nvSpPr>
          <p:cNvPr id="23" name="矩形 22"/>
          <p:cNvSpPr/>
          <p:nvPr/>
        </p:nvSpPr>
        <p:spPr>
          <a:xfrm>
            <a:off x="476579" y="4595643"/>
            <a:ext cx="3001101" cy="1569660"/>
          </a:xfrm>
          <a:prstGeom prst="rect">
            <a:avLst/>
          </a:prstGeom>
        </p:spPr>
        <p:txBody>
          <a:bodyPr wrap="square">
            <a:spAutoFit/>
          </a:bodyPr>
          <a:lstStyle/>
          <a:p>
            <a:r>
              <a:rPr lang="ja-JP" altLang="en-US" sz="1600" dirty="0"/>
              <a:t>年間全</a:t>
            </a:r>
            <a:r>
              <a:rPr lang="en-US" altLang="ja-JP" sz="1600" dirty="0"/>
              <a:t>6</a:t>
            </a:r>
            <a:r>
              <a:rPr lang="ja-JP" altLang="en-US" sz="1600" dirty="0"/>
              <a:t>回</a:t>
            </a:r>
            <a:endParaRPr lang="en-US" altLang="ja-JP" sz="1600" dirty="0"/>
          </a:p>
          <a:p>
            <a:r>
              <a:rPr lang="ja-JP" altLang="en-US" sz="1600" dirty="0"/>
              <a:t>地区行事企画や</a:t>
            </a:r>
            <a:endParaRPr lang="en-US" altLang="ja-JP" sz="1600" dirty="0"/>
          </a:p>
          <a:p>
            <a:r>
              <a:rPr lang="ja-JP" altLang="en-US" sz="1600" dirty="0"/>
              <a:t>友好地区の情報共有</a:t>
            </a:r>
            <a:endParaRPr lang="en-US" altLang="zh-CN" sz="1600" dirty="0"/>
          </a:p>
          <a:p>
            <a:r>
              <a:rPr lang="ja-JP" altLang="en-US" sz="1600" dirty="0"/>
              <a:t>クラブ活動の相談等</a:t>
            </a:r>
            <a:endParaRPr lang="en-US" altLang="ja-JP" sz="1600" dirty="0"/>
          </a:p>
          <a:p>
            <a:r>
              <a:rPr lang="ja-JP" altLang="en-US" sz="1600" dirty="0"/>
              <a:t>を行う。</a:t>
            </a:r>
            <a:endParaRPr lang="en-US" altLang="zh-CN" sz="1600" dirty="0"/>
          </a:p>
          <a:p>
            <a:endParaRPr lang="zh-CN" altLang="en-US" sz="1600" dirty="0"/>
          </a:p>
        </p:txBody>
      </p:sp>
      <p:sp>
        <p:nvSpPr>
          <p:cNvPr id="24" name="矩形 23"/>
          <p:cNvSpPr/>
          <p:nvPr/>
        </p:nvSpPr>
        <p:spPr>
          <a:xfrm>
            <a:off x="3639699" y="4595643"/>
            <a:ext cx="2110065" cy="1572495"/>
          </a:xfrm>
          <a:prstGeom prst="rect">
            <a:avLst/>
          </a:prstGeom>
        </p:spPr>
        <p:txBody>
          <a:bodyPr wrap="square">
            <a:spAutoFit/>
          </a:bodyPr>
          <a:lstStyle/>
          <a:p>
            <a:r>
              <a:rPr lang="ja-JP" altLang="en-US" sz="1600" dirty="0"/>
              <a:t>ロータリー環境保全プロジェクトに参加。</a:t>
            </a:r>
            <a:endParaRPr lang="en-US" altLang="ja-JP" sz="1600" dirty="0"/>
          </a:p>
          <a:p>
            <a:endParaRPr lang="en-US" altLang="ja-JP" sz="1600" dirty="0"/>
          </a:p>
          <a:p>
            <a:r>
              <a:rPr lang="en-US" altLang="ja-JP" sz="1600" dirty="0"/>
              <a:t>RC</a:t>
            </a:r>
            <a:r>
              <a:rPr lang="ja-JP" altLang="en-US" sz="1600" dirty="0"/>
              <a:t>と合同で稲毛海岸を清掃した。</a:t>
            </a:r>
            <a:endParaRPr lang="en-US" altLang="ja-JP" sz="1600" dirty="0"/>
          </a:p>
          <a:p>
            <a:endParaRPr lang="zh-CN" altLang="en-US" sz="1600" dirty="0"/>
          </a:p>
        </p:txBody>
      </p:sp>
      <p:sp>
        <p:nvSpPr>
          <p:cNvPr id="25" name="矩形 24"/>
          <p:cNvSpPr/>
          <p:nvPr/>
        </p:nvSpPr>
        <p:spPr>
          <a:xfrm>
            <a:off x="6821702" y="4517011"/>
            <a:ext cx="2056060" cy="1569660"/>
          </a:xfrm>
          <a:prstGeom prst="rect">
            <a:avLst/>
          </a:prstGeom>
        </p:spPr>
        <p:txBody>
          <a:bodyPr wrap="square">
            <a:spAutoFit/>
          </a:bodyPr>
          <a:lstStyle/>
          <a:p>
            <a:r>
              <a:rPr lang="ja-JP" altLang="en-US" sz="1600" dirty="0"/>
              <a:t>成田山新勝寺にて</a:t>
            </a:r>
            <a:endParaRPr lang="en-US" altLang="ja-JP" sz="1600" dirty="0"/>
          </a:p>
          <a:p>
            <a:r>
              <a:rPr lang="ja-JP" altLang="en-US" sz="1600" dirty="0"/>
              <a:t>ポリオ撲滅祈願。</a:t>
            </a:r>
            <a:endParaRPr lang="en-US" altLang="ja-JP" sz="1600" dirty="0"/>
          </a:p>
          <a:p>
            <a:endParaRPr lang="en-US" altLang="zh-CN" sz="1600" dirty="0"/>
          </a:p>
          <a:p>
            <a:r>
              <a:rPr lang="ja-JP" altLang="en-US" sz="1600" dirty="0"/>
              <a:t>友好地区</a:t>
            </a:r>
            <a:r>
              <a:rPr lang="en-US" altLang="ja-JP" sz="1600" dirty="0"/>
              <a:t>5</a:t>
            </a:r>
            <a:r>
              <a:rPr lang="ja-JP" altLang="en-US" sz="1600" dirty="0"/>
              <a:t>地区合同でトレインジャックに参加</a:t>
            </a:r>
            <a:endParaRPr lang="zh-CN" altLang="en-US" sz="1600" dirty="0"/>
          </a:p>
        </p:txBody>
      </p:sp>
      <p:sp>
        <p:nvSpPr>
          <p:cNvPr id="26" name="矩形 25"/>
          <p:cNvSpPr/>
          <p:nvPr/>
        </p:nvSpPr>
        <p:spPr>
          <a:xfrm>
            <a:off x="9484573" y="4579822"/>
            <a:ext cx="2335791" cy="2062103"/>
          </a:xfrm>
          <a:prstGeom prst="rect">
            <a:avLst/>
          </a:prstGeom>
        </p:spPr>
        <p:txBody>
          <a:bodyPr wrap="square">
            <a:spAutoFit/>
          </a:bodyPr>
          <a:lstStyle/>
          <a:p>
            <a:r>
              <a:rPr lang="ja-JP" altLang="en-US" sz="1600" dirty="0">
                <a:solidFill>
                  <a:srgbClr val="131313"/>
                </a:solidFill>
                <a:latin typeface="+mj-ea"/>
                <a:ea typeface="+mj-ea"/>
              </a:rPr>
              <a:t>千葉県にローターアクト発足し、</a:t>
            </a:r>
            <a:r>
              <a:rPr lang="en-US" altLang="ja-JP" sz="1600" dirty="0">
                <a:solidFill>
                  <a:srgbClr val="131313"/>
                </a:solidFill>
                <a:latin typeface="+mj-ea"/>
                <a:ea typeface="+mj-ea"/>
              </a:rPr>
              <a:t>50</a:t>
            </a:r>
            <a:r>
              <a:rPr lang="ja-JP" altLang="en-US" sz="1600" dirty="0">
                <a:solidFill>
                  <a:srgbClr val="131313"/>
                </a:solidFill>
                <a:latin typeface="+mj-ea"/>
                <a:ea typeface="+mj-ea"/>
              </a:rPr>
              <a:t>周年を記念する地区大会</a:t>
            </a:r>
            <a:endParaRPr lang="en-US" altLang="ja-JP" sz="1600" dirty="0">
              <a:solidFill>
                <a:srgbClr val="131313"/>
              </a:solidFill>
              <a:latin typeface="+mj-ea"/>
              <a:ea typeface="+mj-ea"/>
            </a:endParaRPr>
          </a:p>
          <a:p>
            <a:endParaRPr lang="en-US" altLang="zh-CN" sz="1600" dirty="0">
              <a:solidFill>
                <a:srgbClr val="131313"/>
              </a:solidFill>
              <a:latin typeface="+mj-ea"/>
              <a:ea typeface="+mj-ea"/>
            </a:endParaRPr>
          </a:p>
          <a:p>
            <a:r>
              <a:rPr lang="ja-JP" altLang="en-US" sz="1600" dirty="0">
                <a:solidFill>
                  <a:srgbClr val="131313"/>
                </a:solidFill>
                <a:latin typeface="+mj-ea"/>
                <a:ea typeface="+mj-ea"/>
              </a:rPr>
              <a:t>今年度は、グランドニッコー東京ベイ舞浜で行います。</a:t>
            </a:r>
            <a:endParaRPr lang="en-US" altLang="zh-CN" sz="1600" dirty="0">
              <a:solidFill>
                <a:srgbClr val="131313"/>
              </a:solidFill>
              <a:latin typeface="+mj-ea"/>
              <a:ea typeface="+mj-ea"/>
            </a:endParaRPr>
          </a:p>
          <a:p>
            <a:endParaRPr lang="zh-CN" altLang="en-US" sz="1600" dirty="0"/>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87" y="2157638"/>
            <a:ext cx="3001101" cy="2159970"/>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693" y="2014166"/>
            <a:ext cx="2408072" cy="2400522"/>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7770" y="2089819"/>
            <a:ext cx="3001101" cy="2250824"/>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1919" y="2049889"/>
            <a:ext cx="3001101" cy="2299759"/>
          </a:xfrm>
          <a:prstGeom prst="rect">
            <a:avLst/>
          </a:prstGeom>
        </p:spPr>
      </p:pic>
      <p:sp>
        <p:nvSpPr>
          <p:cNvPr id="30" name="文本框 29"/>
          <p:cNvSpPr txBox="1"/>
          <p:nvPr/>
        </p:nvSpPr>
        <p:spPr>
          <a:xfrm>
            <a:off x="5080337" y="255337"/>
            <a:ext cx="2031325" cy="461665"/>
          </a:xfrm>
          <a:prstGeom prst="rect">
            <a:avLst/>
          </a:prstGeom>
          <a:noFill/>
        </p:spPr>
        <p:txBody>
          <a:bodyPr wrap="none" rtlCol="0">
            <a:spAutoFit/>
          </a:bodyPr>
          <a:lstStyle/>
          <a:p>
            <a:r>
              <a:rPr lang="ja-JP" altLang="en-US" sz="2400" dirty="0">
                <a:solidFill>
                  <a:srgbClr val="F17F42"/>
                </a:solidFill>
                <a:latin typeface="+mj-ea"/>
                <a:ea typeface="+mj-ea"/>
                <a:cs typeface="Arial" panose="020B0604020202020204" pitchFamily="34" charset="0"/>
              </a:rPr>
              <a:t>地区年間行事</a:t>
            </a:r>
            <a:endParaRPr lang="en-US" altLang="zh-CN" sz="2400" dirty="0">
              <a:solidFill>
                <a:srgbClr val="F17F42"/>
              </a:solidFill>
              <a:latin typeface="+mj-ea"/>
              <a:ea typeface="+mj-ea"/>
              <a:cs typeface="Arial" panose="020B0604020202020204" pitchFamily="34" charset="0"/>
            </a:endParaRPr>
          </a:p>
        </p:txBody>
      </p:sp>
      <p:sp>
        <p:nvSpPr>
          <p:cNvPr id="32" name="矩形 31"/>
          <p:cNvSpPr/>
          <p:nvPr/>
        </p:nvSpPr>
        <p:spPr>
          <a:xfrm>
            <a:off x="5558982" y="753006"/>
            <a:ext cx="1074037" cy="8370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1748360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par>
                                <p:cTn id="8" presetID="16" presetClass="entr" presetSubtype="37" fill="hold" grpId="0" nodeType="withEffect">
                                  <p:stCondLst>
                                    <p:cond delay="250"/>
                                  </p:stCondLst>
                                  <p:childTnLst>
                                    <p:set>
                                      <p:cBhvr>
                                        <p:cTn id="9" dur="1" fill="hold">
                                          <p:stCondLst>
                                            <p:cond delay="0"/>
                                          </p:stCondLst>
                                        </p:cTn>
                                        <p:tgtEl>
                                          <p:spTgt spid="30"/>
                                        </p:tgtEl>
                                        <p:attrNameLst>
                                          <p:attrName>style.visibility</p:attrName>
                                        </p:attrNameLst>
                                      </p:cBhvr>
                                      <p:to>
                                        <p:strVal val="visible"/>
                                      </p:to>
                                    </p:set>
                                    <p:animEffect transition="in" filter="barn(outVertical)">
                                      <p:cBhvr>
                                        <p:cTn id="10" dur="500"/>
                                        <p:tgtEl>
                                          <p:spTgt spid="30"/>
                                        </p:tgtEl>
                                      </p:cBhvr>
                                    </p:animEffect>
                                  </p:childTnLst>
                                </p:cTn>
                              </p:par>
                              <p:par>
                                <p:cTn id="11" presetID="17" presetClass="entr" presetSubtype="8"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ppt_x</p:attrName>
                                        </p:attrNameLst>
                                      </p:cBhvr>
                                      <p:tavLst>
                                        <p:tav tm="0">
                                          <p:val>
                                            <p:strVal val="#ppt_x-#ppt_w/2"/>
                                          </p:val>
                                        </p:tav>
                                        <p:tav tm="100000">
                                          <p:val>
                                            <p:strVal val="#ppt_x"/>
                                          </p:val>
                                        </p:tav>
                                      </p:tavLst>
                                    </p:anim>
                                    <p:anim calcmode="lin" valueType="num">
                                      <p:cBhvr>
                                        <p:cTn id="14" dur="1000" fill="hold"/>
                                        <p:tgtEl>
                                          <p:spTgt spid="11"/>
                                        </p:tgtEl>
                                        <p:attrNameLst>
                                          <p:attrName>ppt_y</p:attrName>
                                        </p:attrNameLst>
                                      </p:cBhvr>
                                      <p:tavLst>
                                        <p:tav tm="0">
                                          <p:val>
                                            <p:strVal val="#ppt_y"/>
                                          </p:val>
                                        </p:tav>
                                        <p:tav tm="100000">
                                          <p:val>
                                            <p:strVal val="#ppt_y"/>
                                          </p:val>
                                        </p:tav>
                                      </p:tavLst>
                                    </p:anim>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childTnLst>
                                </p:cTn>
                              </p:par>
                              <p:par>
                                <p:cTn id="17" presetID="53" presetClass="entr" presetSubtype="16" fill="hold" grpId="0" nodeType="withEffect">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47" presetClass="entr" presetSubtype="0" fill="hold" grpId="0" nodeType="withEffect">
                                  <p:stCondLst>
                                    <p:cond delay="1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10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125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47" presetClass="entr" presetSubtype="0" fill="hold" grpId="0" nodeType="withEffect">
                                  <p:stCondLst>
                                    <p:cond delay="125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25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25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par>
                                <p:cTn id="57" presetID="53" presetClass="entr" presetSubtype="16" fill="hold" grpId="0" nodeType="withEffect">
                                  <p:stCondLst>
                                    <p:cond delay="150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par>
                                <p:cTn id="62" presetID="47" presetClass="entr" presetSubtype="0" fill="hold" grpId="0" nodeType="withEffect">
                                  <p:stCondLst>
                                    <p:cond delay="150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15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150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175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par>
                                <p:cTn id="82" presetID="47" presetClass="entr" presetSubtype="0" fill="hold" grpId="0" nodeType="withEffect">
                                  <p:stCondLst>
                                    <p:cond delay="175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175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1000"/>
                                        <p:tgtEl>
                                          <p:spTgt spid="31"/>
                                        </p:tgtEl>
                                      </p:cBhvr>
                                    </p:animEffect>
                                    <p:anim calcmode="lin" valueType="num">
                                      <p:cBhvr>
                                        <p:cTn id="90" dur="1000" fill="hold"/>
                                        <p:tgtEl>
                                          <p:spTgt spid="31"/>
                                        </p:tgtEl>
                                        <p:attrNameLst>
                                          <p:attrName>ppt_x</p:attrName>
                                        </p:attrNameLst>
                                      </p:cBhvr>
                                      <p:tavLst>
                                        <p:tav tm="0">
                                          <p:val>
                                            <p:strVal val="#ppt_x"/>
                                          </p:val>
                                        </p:tav>
                                        <p:tav tm="100000">
                                          <p:val>
                                            <p:strVal val="#ppt_x"/>
                                          </p:val>
                                        </p:tav>
                                      </p:tavLst>
                                    </p:anim>
                                    <p:anim calcmode="lin" valueType="num">
                                      <p:cBhvr>
                                        <p:cTn id="91" dur="1000" fill="hold"/>
                                        <p:tgtEl>
                                          <p:spTgt spid="3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75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strVal val="#ppt_x"/>
                                          </p:val>
                                        </p:tav>
                                        <p:tav tm="100000">
                                          <p:val>
                                            <p:strVal val="#ppt_x"/>
                                          </p:val>
                                        </p:tav>
                                      </p:tavLst>
                                    </p:anim>
                                    <p:anim calcmode="lin" valueType="num">
                                      <p:cBhvr>
                                        <p:cTn id="9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P spid="19" grpId="0" animBg="1"/>
      <p:bldP spid="20" grpId="0" animBg="1"/>
      <p:bldP spid="21" grpId="0" animBg="1"/>
      <p:bldP spid="22" grpId="0" animBg="1"/>
      <p:bldP spid="23" grpId="0"/>
      <p:bldP spid="24" grpId="0"/>
      <p:bldP spid="25" grpId="0"/>
      <p:bldP spid="26" grpId="0"/>
      <p:bldP spid="30"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cxnSpLocks/>
          </p:cNvCxnSpPr>
          <p:nvPr/>
        </p:nvCxnSpPr>
        <p:spPr>
          <a:xfrm flipH="1">
            <a:off x="5303912" y="1268760"/>
            <a:ext cx="1368152" cy="5112568"/>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328190" y="345429"/>
            <a:ext cx="3993401" cy="923330"/>
          </a:xfrm>
          <a:prstGeom prst="rect">
            <a:avLst/>
          </a:prstGeom>
          <a:noFill/>
        </p:spPr>
        <p:txBody>
          <a:bodyPr wrap="none" rtlCol="0">
            <a:spAutoFit/>
          </a:bodyPr>
          <a:lstStyle/>
          <a:p>
            <a:pPr algn="ctr"/>
            <a:r>
              <a:rPr lang="en-US" altLang="zh-CN" sz="5400" dirty="0">
                <a:solidFill>
                  <a:srgbClr val="53575A"/>
                </a:solidFill>
                <a:latin typeface="Arial" panose="020B0604020202020204" pitchFamily="34" charset="0"/>
                <a:ea typeface="微软雅黑" panose="020B0503020204020204" pitchFamily="34" charset="-122"/>
                <a:cs typeface="Arial" panose="020B0604020202020204" pitchFamily="34" charset="0"/>
              </a:rPr>
              <a:t>CONTENT</a:t>
            </a:r>
            <a:r>
              <a:rPr lang="en-US" altLang="zh-CN" sz="5400" dirty="0">
                <a:solidFill>
                  <a:srgbClr val="F17F42"/>
                </a:solidFill>
                <a:latin typeface="Arial" panose="020B0604020202020204" pitchFamily="34" charset="0"/>
                <a:ea typeface="微软雅黑" panose="020B0503020204020204" pitchFamily="34" charset="-122"/>
                <a:cs typeface="Arial" panose="020B0604020202020204" pitchFamily="34" charset="0"/>
              </a:rPr>
              <a:t>S</a:t>
            </a:r>
            <a:endParaRPr lang="zh-CN" altLang="en-US" sz="5400" dirty="0">
              <a:solidFill>
                <a:srgbClr val="F17F42"/>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 name="直接连接符 10"/>
          <p:cNvCxnSpPr/>
          <p:nvPr/>
        </p:nvCxnSpPr>
        <p:spPr>
          <a:xfrm>
            <a:off x="2351584" y="1268760"/>
            <a:ext cx="4320480" cy="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816080" y="1669737"/>
            <a:ext cx="1080120" cy="923330"/>
          </a:xfrm>
          <a:prstGeom prst="rect">
            <a:avLst/>
          </a:prstGeom>
          <a:noFill/>
        </p:spPr>
        <p:txBody>
          <a:bodyPr wrap="square" rtlCol="0">
            <a:spAutoFit/>
          </a:bodyPr>
          <a:lstStyle/>
          <a:p>
            <a:r>
              <a:rPr lang="en-US" altLang="zh-CN" sz="5400" dirty="0">
                <a:solidFill>
                  <a:srgbClr val="F17F42"/>
                </a:solidFill>
                <a:latin typeface="Arial" panose="020B0604020202020204" pitchFamily="34" charset="0"/>
                <a:cs typeface="Arial" panose="020B0604020202020204" pitchFamily="34" charset="0"/>
              </a:rPr>
              <a:t>01</a:t>
            </a:r>
            <a:endParaRPr lang="zh-CN" altLang="en-US" sz="5400" dirty="0">
              <a:solidFill>
                <a:srgbClr val="F17F42"/>
              </a:solidFill>
              <a:latin typeface="Arial" panose="020B0604020202020204" pitchFamily="34" charset="0"/>
              <a:cs typeface="Arial" panose="020B0604020202020204" pitchFamily="34" charset="0"/>
            </a:endParaRPr>
          </a:p>
        </p:txBody>
      </p:sp>
      <p:sp>
        <p:nvSpPr>
          <p:cNvPr id="13" name="椭圆 12"/>
          <p:cNvSpPr/>
          <p:nvPr/>
        </p:nvSpPr>
        <p:spPr>
          <a:xfrm>
            <a:off x="6321591" y="1988840"/>
            <a:ext cx="247870"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5303912" y="6381328"/>
            <a:ext cx="4320480" cy="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5999933" y="3212976"/>
            <a:ext cx="247870" cy="247870"/>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689743" y="1931347"/>
            <a:ext cx="2414444" cy="400110"/>
          </a:xfrm>
          <a:prstGeom prst="rect">
            <a:avLst/>
          </a:prstGeom>
          <a:noFill/>
        </p:spPr>
        <p:txBody>
          <a:bodyPr wrap="none" rtlCol="0">
            <a:spAutoFit/>
          </a:bodyPr>
          <a:lstStyle/>
          <a:p>
            <a:r>
              <a:rPr lang="ja-JP" altLang="en-US" sz="2000" dirty="0">
                <a:solidFill>
                  <a:srgbClr val="131313"/>
                </a:solidFill>
                <a:latin typeface="HGP明朝B" panose="02020800000000000000" pitchFamily="18" charset="-128"/>
                <a:ea typeface="HGP明朝B" panose="02020800000000000000" pitchFamily="18" charset="-128"/>
              </a:rPr>
              <a:t>ローターアクト</a:t>
            </a:r>
            <a:r>
              <a:rPr lang="ja-JP" altLang="en-US" sz="2000" dirty="0">
                <a:solidFill>
                  <a:srgbClr val="131313"/>
                </a:solidFill>
                <a:latin typeface="微软雅黑 Light" panose="020B0502040204020203" pitchFamily="34" charset="-122"/>
                <a:ea typeface="微软雅黑 Light" panose="020B0502040204020203" pitchFamily="34" charset="-122"/>
              </a:rPr>
              <a:t>とは？</a:t>
            </a:r>
            <a:endParaRPr lang="en-US" altLang="zh-CN" sz="2000" dirty="0">
              <a:solidFill>
                <a:srgbClr val="131313"/>
              </a:solidFill>
              <a:latin typeface="微软雅黑 Light" panose="020B0502040204020203" pitchFamily="34" charset="-122"/>
              <a:ea typeface="微软雅黑 Light" panose="020B0502040204020203" pitchFamily="34" charset="-122"/>
            </a:endParaRPr>
          </a:p>
        </p:txBody>
      </p:sp>
      <p:sp>
        <p:nvSpPr>
          <p:cNvPr id="24" name="文本框 23"/>
          <p:cNvSpPr txBox="1"/>
          <p:nvPr/>
        </p:nvSpPr>
        <p:spPr>
          <a:xfrm>
            <a:off x="4799856" y="2817085"/>
            <a:ext cx="1080120" cy="923330"/>
          </a:xfrm>
          <a:prstGeom prst="rect">
            <a:avLst/>
          </a:prstGeom>
          <a:noFill/>
        </p:spPr>
        <p:txBody>
          <a:bodyPr wrap="square" rtlCol="0">
            <a:spAutoFit/>
          </a:bodyPr>
          <a:lstStyle/>
          <a:p>
            <a:r>
              <a:rPr lang="en-US" altLang="zh-CN" sz="5400" dirty="0">
                <a:solidFill>
                  <a:srgbClr val="F17F42"/>
                </a:solidFill>
                <a:latin typeface="Arial" panose="020B0604020202020204" pitchFamily="34" charset="0"/>
                <a:cs typeface="Arial" panose="020B0604020202020204" pitchFamily="34" charset="0"/>
              </a:rPr>
              <a:t>02</a:t>
            </a:r>
            <a:endParaRPr lang="zh-CN" altLang="en-US" sz="5400" dirty="0">
              <a:solidFill>
                <a:srgbClr val="F17F42"/>
              </a:solidFill>
              <a:latin typeface="Arial" panose="020B0604020202020204" pitchFamily="34" charset="0"/>
              <a:cs typeface="Arial" panose="020B0604020202020204" pitchFamily="34" charset="0"/>
            </a:endParaRPr>
          </a:p>
        </p:txBody>
      </p:sp>
      <p:sp>
        <p:nvSpPr>
          <p:cNvPr id="25" name="文本框 24"/>
          <p:cNvSpPr txBox="1"/>
          <p:nvPr/>
        </p:nvSpPr>
        <p:spPr>
          <a:xfrm>
            <a:off x="2602887" y="3079415"/>
            <a:ext cx="2236510" cy="400110"/>
          </a:xfrm>
          <a:prstGeom prst="rect">
            <a:avLst/>
          </a:prstGeom>
          <a:noFill/>
        </p:spPr>
        <p:txBody>
          <a:bodyPr wrap="none" rtlCol="0">
            <a:spAutoFit/>
          </a:bodyPr>
          <a:lstStyle/>
          <a:p>
            <a:pPr algn="ctr"/>
            <a:r>
              <a:rPr lang="ja-JP" altLang="en-US" sz="2000" dirty="0">
                <a:solidFill>
                  <a:srgbClr val="131313"/>
                </a:solidFill>
                <a:latin typeface="HGP明朝B" panose="02020800000000000000" pitchFamily="18" charset="-128"/>
                <a:ea typeface="HGP明朝B" panose="02020800000000000000" pitchFamily="18" charset="-128"/>
              </a:rPr>
              <a:t>今年度の活動状況</a:t>
            </a:r>
            <a:endParaRPr lang="en-US" altLang="zh-CN" sz="2000" dirty="0">
              <a:solidFill>
                <a:srgbClr val="131313"/>
              </a:solidFill>
              <a:latin typeface="HGP明朝B" panose="02020800000000000000" pitchFamily="18" charset="-128"/>
              <a:ea typeface="HGP明朝B" panose="02020800000000000000" pitchFamily="18" charset="-128"/>
            </a:endParaRPr>
          </a:p>
        </p:txBody>
      </p:sp>
      <p:sp>
        <p:nvSpPr>
          <p:cNvPr id="33" name="椭圆 32"/>
          <p:cNvSpPr/>
          <p:nvPr/>
        </p:nvSpPr>
        <p:spPr>
          <a:xfrm>
            <a:off x="2266222" y="1197198"/>
            <a:ext cx="123935" cy="123935"/>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585819" y="6319360"/>
            <a:ext cx="123935" cy="123935"/>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03160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100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par>
                                <p:cTn id="14" presetID="22" presetClass="entr" presetSubtype="8" fill="hold" nodeType="withEffect">
                                  <p:stCondLst>
                                    <p:cond delay="15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1" fill="hold" nodeType="with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12" presetClass="entr" presetSubtype="8" fill="hold" grpId="0" nodeType="withEffect">
                                  <p:stCondLst>
                                    <p:cond delay="250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p:tgtEl>
                                          <p:spTgt spid="12"/>
                                        </p:tgtEl>
                                        <p:attrNameLst>
                                          <p:attrName>ppt_x</p:attrName>
                                        </p:attrNameLst>
                                      </p:cBhvr>
                                      <p:tavLst>
                                        <p:tav tm="0">
                                          <p:val>
                                            <p:strVal val="#ppt_x-#ppt_w*1.125000"/>
                                          </p:val>
                                        </p:tav>
                                        <p:tav tm="100000">
                                          <p:val>
                                            <p:strVal val="#ppt_x"/>
                                          </p:val>
                                        </p:tav>
                                      </p:tavLst>
                                    </p:anim>
                                    <p:animEffect transition="in" filter="wipe(right)">
                                      <p:cBhvr>
                                        <p:cTn id="28" dur="1000"/>
                                        <p:tgtEl>
                                          <p:spTgt spid="12"/>
                                        </p:tgtEl>
                                      </p:cBhvr>
                                    </p:animEffect>
                                  </p:childTnLst>
                                </p:cTn>
                              </p:par>
                              <p:par>
                                <p:cTn id="29" presetID="12" presetClass="entr" presetSubtype="2" fill="hold" grpId="0" nodeType="withEffect">
                                  <p:stCondLst>
                                    <p:cond delay="3000"/>
                                  </p:stCondLst>
                                  <p:iterate type="lt">
                                    <p:tmPct val="10000"/>
                                  </p:iterate>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ppt_x</p:attrName>
                                        </p:attrNameLst>
                                      </p:cBhvr>
                                      <p:tavLst>
                                        <p:tav tm="0">
                                          <p:val>
                                            <p:strVal val="#ppt_x+#ppt_w*1.125000"/>
                                          </p:val>
                                        </p:tav>
                                        <p:tav tm="100000">
                                          <p:val>
                                            <p:strVal val="#ppt_x"/>
                                          </p:val>
                                        </p:tav>
                                      </p:tavLst>
                                    </p:anim>
                                    <p:animEffect transition="in" filter="wipe(left)">
                                      <p:cBhvr>
                                        <p:cTn id="32" dur="500"/>
                                        <p:tgtEl>
                                          <p:spTgt spid="22"/>
                                        </p:tgtEl>
                                      </p:cBhvr>
                                    </p:animEffect>
                                  </p:childTnLst>
                                </p:cTn>
                              </p:par>
                              <p:par>
                                <p:cTn id="33" presetID="53" presetClass="entr" presetSubtype="16" fill="hold" grpId="0" nodeType="withEffect">
                                  <p:stCondLst>
                                    <p:cond delay="3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12" presetClass="entr" presetSubtype="8" fill="hold" grpId="0" nodeType="withEffect">
                                  <p:stCondLst>
                                    <p:cond delay="400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1000"/>
                                        <p:tgtEl>
                                          <p:spTgt spid="24"/>
                                        </p:tgtEl>
                                        <p:attrNameLst>
                                          <p:attrName>ppt_x</p:attrName>
                                        </p:attrNameLst>
                                      </p:cBhvr>
                                      <p:tavLst>
                                        <p:tav tm="0">
                                          <p:val>
                                            <p:strVal val="#ppt_x-#ppt_w*1.125000"/>
                                          </p:val>
                                        </p:tav>
                                        <p:tav tm="100000">
                                          <p:val>
                                            <p:strVal val="#ppt_x"/>
                                          </p:val>
                                        </p:tav>
                                      </p:tavLst>
                                    </p:anim>
                                    <p:animEffect transition="in" filter="wipe(right)">
                                      <p:cBhvr>
                                        <p:cTn id="41" dur="1000"/>
                                        <p:tgtEl>
                                          <p:spTgt spid="24"/>
                                        </p:tgtEl>
                                      </p:cBhvr>
                                    </p:animEffect>
                                  </p:childTnLst>
                                </p:cTn>
                              </p:par>
                              <p:par>
                                <p:cTn id="42" presetID="12" presetClass="entr" presetSubtype="8" fill="hold" grpId="0" nodeType="withEffect">
                                  <p:stCondLst>
                                    <p:cond delay="4500"/>
                                  </p:stCondLst>
                                  <p:iterate type="lt">
                                    <p:tmPct val="10000"/>
                                  </p:iterate>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ppt_x</p:attrName>
                                        </p:attrNameLst>
                                      </p:cBhvr>
                                      <p:tavLst>
                                        <p:tav tm="0">
                                          <p:val>
                                            <p:strVal val="#ppt_x-#ppt_w*1.125000"/>
                                          </p:val>
                                        </p:tav>
                                        <p:tav tm="100000">
                                          <p:val>
                                            <p:strVal val="#ppt_x"/>
                                          </p:val>
                                        </p:tav>
                                      </p:tavLst>
                                    </p:anim>
                                    <p:animEffect transition="in" filter="wipe(right)">
                                      <p:cBhvr>
                                        <p:cTn id="45" dur="500"/>
                                        <p:tgtEl>
                                          <p:spTgt spid="25"/>
                                        </p:tgtEl>
                                      </p:cBhvr>
                                    </p:animEffect>
                                  </p:childTnLst>
                                </p:cTn>
                              </p:par>
                              <p:par>
                                <p:cTn id="46" presetID="22" presetClass="entr" presetSubtype="8" fill="hold" nodeType="withEffect">
                                  <p:stCondLst>
                                    <p:cond delay="250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53" presetClass="entr" presetSubtype="16" fill="hold" grpId="0" nodeType="withEffect">
                                  <p:stCondLst>
                                    <p:cond delay="300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animBg="1"/>
      <p:bldP spid="19" grpId="0" animBg="1"/>
      <p:bldP spid="22" grpId="0"/>
      <p:bldP spid="24" grpId="0"/>
      <p:bldP spid="25" grpId="0"/>
      <p:bldP spid="33"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367808" y="513626"/>
            <a:ext cx="1476164" cy="3770263"/>
          </a:xfrm>
          <a:prstGeom prst="rect">
            <a:avLst/>
          </a:prstGeom>
          <a:noFill/>
        </p:spPr>
        <p:txBody>
          <a:bodyPr wrap="square" rtlCol="0">
            <a:spAutoFit/>
          </a:bodyPr>
          <a:lstStyle/>
          <a:p>
            <a:pPr algn="ctr"/>
            <a:r>
              <a:rPr lang="en-US" altLang="zh-CN" sz="23900" dirty="0">
                <a:solidFill>
                  <a:srgbClr val="F17F42"/>
                </a:solidFill>
                <a:latin typeface="Arial" panose="020B0604020202020204" pitchFamily="34" charset="0"/>
                <a:cs typeface="Arial" panose="020B0604020202020204" pitchFamily="34" charset="0"/>
              </a:rPr>
              <a:t>1</a:t>
            </a:r>
            <a:endParaRPr lang="zh-CN" altLang="en-US" sz="23900" dirty="0">
              <a:solidFill>
                <a:srgbClr val="F17F42"/>
              </a:solidFill>
              <a:latin typeface="Arial" panose="020B0604020202020204" pitchFamily="34" charset="0"/>
              <a:cs typeface="Arial" panose="020B0604020202020204" pitchFamily="34" charset="0"/>
            </a:endParaRPr>
          </a:p>
        </p:txBody>
      </p:sp>
      <p:sp>
        <p:nvSpPr>
          <p:cNvPr id="16" name="矩形 15"/>
          <p:cNvSpPr/>
          <p:nvPr/>
        </p:nvSpPr>
        <p:spPr>
          <a:xfrm>
            <a:off x="6528048" y="2348881"/>
            <a:ext cx="5663952" cy="576064"/>
          </a:xfrm>
          <a:prstGeom prst="rect">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816080" y="2398758"/>
            <a:ext cx="3262432" cy="461665"/>
          </a:xfrm>
          <a:prstGeom prst="rect">
            <a:avLst/>
          </a:prstGeom>
          <a:noFill/>
        </p:spPr>
        <p:txBody>
          <a:bodyPr wrap="none" rtlCol="0">
            <a:spAutoFit/>
          </a:bodyPr>
          <a:lstStyle/>
          <a:p>
            <a:r>
              <a:rPr lang="ja-JP" altLang="en-US" sz="2400" dirty="0">
                <a:solidFill>
                  <a:schemeClr val="bg1"/>
                </a:solidFill>
                <a:latin typeface="Arial" panose="020B0604020202020204" pitchFamily="34" charset="0"/>
                <a:ea typeface="微软雅黑 Light" panose="020B0502040204020203" pitchFamily="34" charset="-122"/>
                <a:cs typeface="Arial" panose="020B0604020202020204" pitchFamily="34" charset="0"/>
              </a:rPr>
              <a:t>ローターアクトとは？</a:t>
            </a:r>
            <a:endParaRPr lang="en-US" altLang="zh-CN" sz="2400" dirty="0">
              <a:solidFill>
                <a:schemeClr val="bg1"/>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20" name="矩形 19"/>
          <p:cNvSpPr/>
          <p:nvPr/>
        </p:nvSpPr>
        <p:spPr>
          <a:xfrm>
            <a:off x="6528048" y="3337942"/>
            <a:ext cx="5663952" cy="576064"/>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p:cNvSpPr txBox="1"/>
          <p:nvPr/>
        </p:nvSpPr>
        <p:spPr>
          <a:xfrm>
            <a:off x="6816080" y="3387819"/>
            <a:ext cx="2646878" cy="461665"/>
          </a:xfrm>
          <a:prstGeom prst="rect">
            <a:avLst/>
          </a:prstGeom>
          <a:noFill/>
        </p:spPr>
        <p:txBody>
          <a:bodyPr wrap="none" rtlCol="0">
            <a:spAutoFit/>
          </a:bodyPr>
          <a:lstStyle/>
          <a:p>
            <a:r>
              <a:rPr lang="ja-JP" altLang="en-US" sz="2400" dirty="0">
                <a:solidFill>
                  <a:schemeClr val="bg1"/>
                </a:solidFill>
                <a:latin typeface="Arial" panose="020B0604020202020204" pitchFamily="34" charset="0"/>
                <a:ea typeface="微软雅黑 Light" panose="020B0502040204020203" pitchFamily="34" charset="-122"/>
                <a:cs typeface="Arial" panose="020B0604020202020204" pitchFamily="34" charset="0"/>
              </a:rPr>
              <a:t>今年度の活動状況</a:t>
            </a:r>
            <a:endParaRPr lang="en-US" altLang="zh-CN" sz="2400" dirty="0">
              <a:solidFill>
                <a:schemeClr val="bg1"/>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26" name="文本框 25"/>
          <p:cNvSpPr txBox="1"/>
          <p:nvPr/>
        </p:nvSpPr>
        <p:spPr>
          <a:xfrm>
            <a:off x="5643632" y="2709891"/>
            <a:ext cx="766557" cy="830997"/>
          </a:xfrm>
          <a:prstGeom prst="rect">
            <a:avLst/>
          </a:prstGeom>
          <a:noFill/>
        </p:spPr>
        <p:txBody>
          <a:bodyPr wrap="none" rtlCol="0">
            <a:spAutoFit/>
          </a:bodyPr>
          <a:lstStyle/>
          <a:p>
            <a:r>
              <a:rPr lang="en-US" altLang="zh-CN" sz="4800" dirty="0">
                <a:solidFill>
                  <a:srgbClr val="F17F42"/>
                </a:solidFill>
                <a:latin typeface="Arial" panose="020B0604020202020204" pitchFamily="34" charset="0"/>
                <a:cs typeface="Arial" panose="020B0604020202020204" pitchFamily="34" charset="0"/>
              </a:rPr>
              <a:t>St</a:t>
            </a:r>
            <a:endParaRPr lang="zh-CN" altLang="en-US" sz="4800" dirty="0">
              <a:solidFill>
                <a:srgbClr val="F17F42"/>
              </a:solidFill>
              <a:latin typeface="Arial" panose="020B0604020202020204" pitchFamily="34" charset="0"/>
              <a:cs typeface="Arial" panose="020B0604020202020204" pitchFamily="34" charset="0"/>
            </a:endParaRPr>
          </a:p>
        </p:txBody>
      </p:sp>
      <p:sp>
        <p:nvSpPr>
          <p:cNvPr id="27" name="椭圆 26"/>
          <p:cNvSpPr/>
          <p:nvPr/>
        </p:nvSpPr>
        <p:spPr>
          <a:xfrm>
            <a:off x="5519697" y="3326050"/>
            <a:ext cx="123935" cy="123935"/>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16057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6" presetClass="emph" presetSubtype="0" decel="100000" fill="hold" nodeType="afterEffect">
                                  <p:stCondLst>
                                    <p:cond delay="0"/>
                                  </p:stCondLst>
                                  <p:childTnLst>
                                    <p:animScale>
                                      <p:cBhvr>
                                        <p:cTn id="10" dur="5000" fill="hold"/>
                                        <p:tgtEl>
                                          <p:spTgt spid="5"/>
                                        </p:tgtEl>
                                      </p:cBhvr>
                                      <p:by x="115000" y="115000"/>
                                    </p:animScale>
                                  </p:childTnLst>
                                </p:cTn>
                              </p:par>
                              <p:par>
                                <p:cTn id="11" presetID="10"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0"/>
                                        <p:tgtEl>
                                          <p:spTgt spid="27"/>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0"/>
                                        <p:tgtEl>
                                          <p:spTgt spid="26"/>
                                        </p:tgtEl>
                                      </p:cBhvr>
                                    </p:animEffect>
                                  </p:childTnLst>
                                </p:cTn>
                              </p:par>
                              <p:par>
                                <p:cTn id="20" presetID="17" presetClass="entr" presetSubtype="2" fill="hold" grpId="0" nodeType="withEffect">
                                  <p:stCondLst>
                                    <p:cond delay="200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ppt_w/2"/>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2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3000"/>
                                        <p:tgtEl>
                                          <p:spTgt spid="14"/>
                                        </p:tgtEl>
                                      </p:cBhvr>
                                    </p:animEffect>
                                  </p:childTnLst>
                                </p:cTn>
                              </p:par>
                              <p:par>
                                <p:cTn id="29" presetID="17" presetClass="entr" presetSubtype="2" fill="hold" grpId="0" nodeType="withEffect">
                                  <p:stCondLst>
                                    <p:cond delay="25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ppt_w/2"/>
                                          </p:val>
                                        </p:tav>
                                        <p:tav tm="100000">
                                          <p:val>
                                            <p:strVal val="#ppt_x"/>
                                          </p:val>
                                        </p:tav>
                                      </p:tavLst>
                                    </p:anim>
                                    <p:anim calcmode="lin" valueType="num">
                                      <p:cBhvr>
                                        <p:cTn id="32" dur="500" fill="hold"/>
                                        <p:tgtEl>
                                          <p:spTgt spid="20"/>
                                        </p:tgtEl>
                                        <p:attrNameLst>
                                          <p:attrName>ppt_y</p:attrName>
                                        </p:attrNameLst>
                                      </p:cBhvr>
                                      <p:tavLst>
                                        <p:tav tm="0">
                                          <p:val>
                                            <p:strVal val="#ppt_y"/>
                                          </p:val>
                                        </p:tav>
                                        <p:tav tm="100000">
                                          <p:val>
                                            <p:strVal val="#ppt_y"/>
                                          </p:val>
                                        </p:tav>
                                      </p:tavLst>
                                    </p:anim>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strVal val="#ppt_h"/>
                                          </p:val>
                                        </p:tav>
                                        <p:tav tm="100000">
                                          <p:val>
                                            <p:strVal val="#ppt_h"/>
                                          </p:val>
                                        </p:tav>
                                      </p:tavLst>
                                    </p:anim>
                                  </p:childTnLst>
                                </p:cTn>
                              </p:par>
                              <p:par>
                                <p:cTn id="35" presetID="10" presetClass="entr" presetSubtype="0" fill="hold" grpId="0" nodeType="withEffect">
                                  <p:stCondLst>
                                    <p:cond delay="30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4" grpId="0"/>
      <p:bldP spid="20" grpId="0" animBg="1"/>
      <p:bldP spid="21" grpId="0"/>
      <p:bldP spid="26"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721263" y="3602949"/>
            <a:ext cx="2400016" cy="369332"/>
          </a:xfrm>
          <a:prstGeom prst="rect">
            <a:avLst/>
          </a:prstGeom>
          <a:noFill/>
        </p:spPr>
        <p:txBody>
          <a:bodyPr wrap="none" rtlCol="0">
            <a:spAutoFit/>
          </a:bodyPr>
          <a:lstStyle/>
          <a:p>
            <a:r>
              <a:rPr lang="ja-JP" altLang="en-US" b="1" dirty="0"/>
              <a:t>「奉仕を通じての親睦」</a:t>
            </a:r>
          </a:p>
        </p:txBody>
      </p:sp>
      <p:sp>
        <p:nvSpPr>
          <p:cNvPr id="8" name="矩形 7"/>
          <p:cNvSpPr/>
          <p:nvPr/>
        </p:nvSpPr>
        <p:spPr>
          <a:xfrm>
            <a:off x="1559494" y="4293096"/>
            <a:ext cx="9073008" cy="1754326"/>
          </a:xfrm>
          <a:prstGeom prst="rect">
            <a:avLst/>
          </a:prstGeom>
        </p:spPr>
        <p:txBody>
          <a:bodyPr wrap="square">
            <a:spAutoFit/>
          </a:bodyPr>
          <a:lstStyle/>
          <a:p>
            <a:pPr algn="ctr"/>
            <a:r>
              <a:rPr lang="ja-JP" altLang="en-US" dirty="0"/>
              <a:t>社会奉仕・国際奉仕・専門知識開発などと大きく種類を分けて積極的に活動する</a:t>
            </a:r>
            <a:br>
              <a:rPr lang="ja-JP" altLang="en-US" sz="1600" dirty="0"/>
            </a:br>
            <a:r>
              <a:rPr lang="en-US" altLang="ja-JP" dirty="0"/>
              <a:t>18 </a:t>
            </a:r>
            <a:r>
              <a:rPr lang="ja-JP" altLang="en-US" dirty="0"/>
              <a:t>～ </a:t>
            </a:r>
            <a:r>
              <a:rPr lang="en-US" altLang="ja-JP" dirty="0"/>
              <a:t>30</a:t>
            </a:r>
            <a:r>
              <a:rPr lang="ja-JP" altLang="en-US" dirty="0"/>
              <a:t>歳までの青年男女が集う国内だけでなく全世界に存在する全世界の</a:t>
            </a:r>
            <a:br>
              <a:rPr lang="ja-JP" altLang="en-US" sz="1600" dirty="0"/>
            </a:br>
            <a:r>
              <a:rPr lang="ja-JP" altLang="en-US" dirty="0"/>
              <a:t>ロータリークラブが提唱している組織。</a:t>
            </a:r>
            <a:br>
              <a:rPr lang="ja-JP" altLang="en-US" sz="1600" dirty="0"/>
            </a:br>
            <a:r>
              <a:rPr lang="ja-JP" altLang="en-US" dirty="0"/>
              <a:t>その活動を通じて地域社会における将来の指導者を育成するプログラムです。</a:t>
            </a:r>
            <a:br>
              <a:rPr lang="ja-JP" altLang="en-US" sz="1600" dirty="0"/>
            </a:br>
            <a:r>
              <a:rPr lang="ja-JP" altLang="en-US" dirty="0"/>
              <a:t>地域社会のあらゆるニーズを取り組みながら、友情と奉仕の枠組みで国際理解</a:t>
            </a:r>
            <a:br>
              <a:rPr lang="ja-JP" altLang="en-US" sz="1600" dirty="0"/>
            </a:br>
            <a:r>
              <a:rPr lang="ja-JP" altLang="en-US" dirty="0"/>
              <a:t>と平和を推進していきます。</a:t>
            </a:r>
            <a:endParaRPr lang="en-US" altLang="zh-CN" sz="1600" dirty="0">
              <a:solidFill>
                <a:srgbClr val="131313"/>
              </a:solidFill>
              <a:latin typeface="等线" panose="02010600030101010101" pitchFamily="2" charset="-122"/>
              <a:ea typeface="等线" panose="02010600030101010101" pitchFamily="2" charset="-122"/>
            </a:endParaRPr>
          </a:p>
        </p:txBody>
      </p:sp>
      <p:sp>
        <p:nvSpPr>
          <p:cNvPr id="9" name="文本框 8"/>
          <p:cNvSpPr txBox="1"/>
          <p:nvPr/>
        </p:nvSpPr>
        <p:spPr>
          <a:xfrm>
            <a:off x="5388113" y="229780"/>
            <a:ext cx="1415772" cy="461665"/>
          </a:xfrm>
          <a:prstGeom prst="rect">
            <a:avLst/>
          </a:prstGeom>
          <a:noFill/>
        </p:spPr>
        <p:txBody>
          <a:bodyPr wrap="none" rtlCol="0">
            <a:spAutoFit/>
          </a:bodyPr>
          <a:lstStyle/>
          <a:p>
            <a:r>
              <a:rPr lang="ja-JP" altLang="en-US" sz="2400" b="1" dirty="0">
                <a:solidFill>
                  <a:srgbClr val="F17F42"/>
                </a:solidFill>
                <a:latin typeface="ＭＳ Ｐ明朝" panose="02020600040205080304" pitchFamily="18" charset="-128"/>
                <a:ea typeface="ＭＳ Ｐ明朝" panose="02020600040205080304" pitchFamily="18" charset="-128"/>
                <a:cs typeface="Arial" panose="020B0604020202020204" pitchFamily="34" charset="0"/>
              </a:rPr>
              <a:t>基本理念</a:t>
            </a:r>
            <a:endParaRPr lang="en-US" altLang="zh-CN" sz="2400" b="1" dirty="0">
              <a:solidFill>
                <a:srgbClr val="F17F42"/>
              </a:solidFill>
              <a:latin typeface="ＭＳ Ｐ明朝" panose="02020600040205080304" pitchFamily="18" charset="-128"/>
              <a:ea typeface="ＭＳ Ｐ明朝" panose="02020600040205080304" pitchFamily="18" charset="-128"/>
              <a:cs typeface="Arial" panose="020B0604020202020204" pitchFamily="34" charset="0"/>
            </a:endParaRPr>
          </a:p>
        </p:txBody>
      </p:sp>
      <p:sp>
        <p:nvSpPr>
          <p:cNvPr id="10" name="矩形 9"/>
          <p:cNvSpPr/>
          <p:nvPr/>
        </p:nvSpPr>
        <p:spPr>
          <a:xfrm>
            <a:off x="5558982" y="753006"/>
            <a:ext cx="1074037" cy="8370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図 4">
            <a:extLst>
              <a:ext uri="{FF2B5EF4-FFF2-40B4-BE49-F238E27FC236}">
                <a16:creationId xmlns:a16="http://schemas.microsoft.com/office/drawing/2014/main" id="{68403B01-A8D0-4F46-98C7-9FD9E59CE4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2433" y="1229851"/>
            <a:ext cx="3307132" cy="2337995"/>
          </a:xfrm>
          <a:prstGeom prst="rect">
            <a:avLst/>
          </a:prstGeom>
        </p:spPr>
      </p:pic>
    </p:spTree>
    <p:extLst>
      <p:ext uri="{BB962C8B-B14F-4D97-AF65-F5344CB8AC3E}">
        <p14:creationId xmlns:p14="http://schemas.microsoft.com/office/powerpoint/2010/main" val="3776871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par>
                                <p:cTn id="11" presetID="42" presetClass="entr" presetSubtype="0"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C49DB-EEAE-47C3-83EA-E9101C733FF2}"/>
              </a:ext>
            </a:extLst>
          </p:cNvPr>
          <p:cNvSpPr>
            <a:spLocks noGrp="1"/>
          </p:cNvSpPr>
          <p:nvPr>
            <p:ph type="title"/>
          </p:nvPr>
        </p:nvSpPr>
        <p:spPr/>
        <p:txBody>
          <a:bodyPr/>
          <a:lstStyle/>
          <a:p>
            <a:r>
              <a:rPr kumimoji="1" lang="ja-JP" altLang="en-US" dirty="0">
                <a:solidFill>
                  <a:srgbClr val="F17F42"/>
                </a:solidFill>
              </a:rPr>
              <a:t>ローターアクトクラブの目的</a:t>
            </a:r>
          </a:p>
        </p:txBody>
      </p:sp>
      <p:sp>
        <p:nvSpPr>
          <p:cNvPr id="5" name="コンテンツ プレースホルダー 4">
            <a:extLst>
              <a:ext uri="{FF2B5EF4-FFF2-40B4-BE49-F238E27FC236}">
                <a16:creationId xmlns:a16="http://schemas.microsoft.com/office/drawing/2014/main" id="{4648233A-6A62-4A42-8956-09F0F091BDDC}"/>
              </a:ext>
            </a:extLst>
          </p:cNvPr>
          <p:cNvSpPr>
            <a:spLocks noGrp="1"/>
          </p:cNvSpPr>
          <p:nvPr>
            <p:ph idx="1"/>
          </p:nvPr>
        </p:nvSpPr>
        <p:spPr/>
        <p:txBody>
          <a:bodyPr/>
          <a:lstStyle/>
          <a:p>
            <a:endParaRPr kumimoji="1" lang="en-US" altLang="ja-JP" dirty="0"/>
          </a:p>
          <a:p>
            <a:pPr marL="0" indent="0">
              <a:buNone/>
            </a:pPr>
            <a:r>
              <a:rPr lang="ja-JP" altLang="en-US" dirty="0"/>
              <a:t>★専門技術及び指導能力の開発</a:t>
            </a:r>
            <a:br>
              <a:rPr lang="ja-JP" altLang="en-US" dirty="0"/>
            </a:br>
            <a:r>
              <a:rPr lang="ja-JP" altLang="en-US" dirty="0"/>
              <a:t>★他人の権利を尊重する観念を養い、あらゆる有用な職業の道徳的水準及び品位を保持推進</a:t>
            </a:r>
            <a:br>
              <a:rPr lang="ja-JP" altLang="en-US" dirty="0"/>
            </a:br>
            <a:r>
              <a:rPr lang="ja-JP" altLang="en-US" dirty="0"/>
              <a:t>★地域社会を初め世界社会のニーズ及び懸念事項を提起する機会の提供</a:t>
            </a:r>
            <a:br>
              <a:rPr lang="ja-JP" altLang="en-US" dirty="0"/>
            </a:br>
            <a:r>
              <a:rPr lang="ja-JP" altLang="en-US" dirty="0"/>
              <a:t>★提唱ロータリークラブと協力して活動にあたる機会の提供</a:t>
            </a:r>
            <a:br>
              <a:rPr lang="ja-JP" altLang="en-US" dirty="0"/>
            </a:br>
            <a:r>
              <a:rPr lang="ja-JP" altLang="en-US" dirty="0"/>
              <a:t>★ロータリにおける将来の会員として若い人々への意欲喚起</a:t>
            </a:r>
            <a:endParaRPr kumimoji="1" lang="ja-JP" altLang="en-US" dirty="0"/>
          </a:p>
        </p:txBody>
      </p:sp>
    </p:spTree>
    <p:extLst>
      <p:ext uri="{BB962C8B-B14F-4D97-AF65-F5344CB8AC3E}">
        <p14:creationId xmlns:p14="http://schemas.microsoft.com/office/powerpoint/2010/main" val="117428859"/>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60" y="1743750"/>
            <a:ext cx="4832299" cy="4421554"/>
          </a:xfrm>
          <a:prstGeom prst="rect">
            <a:avLst/>
          </a:prstGeom>
        </p:spPr>
      </p:pic>
      <p:sp>
        <p:nvSpPr>
          <p:cNvPr id="9" name="矩形: 圆角 8"/>
          <p:cNvSpPr/>
          <p:nvPr/>
        </p:nvSpPr>
        <p:spPr>
          <a:xfrm>
            <a:off x="5519936" y="1946364"/>
            <a:ext cx="6009626" cy="914400"/>
          </a:xfrm>
          <a:prstGeom prst="roundRect">
            <a:avLst>
              <a:gd name="adj" fmla="val 50000"/>
            </a:avLst>
          </a:prstGeom>
          <a:solidFill>
            <a:srgbClr val="F17F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5574001" y="3106920"/>
            <a:ext cx="6009626" cy="1329060"/>
          </a:xfrm>
          <a:prstGeom prst="roundRect">
            <a:avLst>
              <a:gd name="adj" fmla="val 50000"/>
            </a:avLst>
          </a:prstGeom>
          <a:solidFill>
            <a:srgbClr val="53575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5543918" y="4674840"/>
            <a:ext cx="6009626" cy="914400"/>
          </a:xfrm>
          <a:prstGeom prst="roundRect">
            <a:avLst>
              <a:gd name="adj" fmla="val 50000"/>
            </a:avLst>
          </a:prstGeom>
          <a:solidFill>
            <a:srgbClr val="F17F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758" y="3412837"/>
            <a:ext cx="808484" cy="808484"/>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496" y="1898848"/>
            <a:ext cx="1005458" cy="1005458"/>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3264" y="4758243"/>
            <a:ext cx="754499" cy="754499"/>
          </a:xfrm>
          <a:prstGeom prst="rect">
            <a:avLst/>
          </a:prstGeom>
        </p:spPr>
      </p:pic>
      <p:sp>
        <p:nvSpPr>
          <p:cNvPr id="16" name="矩形 15"/>
          <p:cNvSpPr/>
          <p:nvPr/>
        </p:nvSpPr>
        <p:spPr>
          <a:xfrm>
            <a:off x="6459343" y="2005776"/>
            <a:ext cx="4950608" cy="830997"/>
          </a:xfrm>
          <a:prstGeom prst="rect">
            <a:avLst/>
          </a:prstGeom>
        </p:spPr>
        <p:txBody>
          <a:bodyPr wrap="square">
            <a:spAutoFit/>
          </a:bodyPr>
          <a:lstStyle/>
          <a:p>
            <a:r>
              <a:rPr lang="ja-JP" altLang="en-US" sz="1600" dirty="0">
                <a:solidFill>
                  <a:schemeClr val="bg1"/>
                </a:solidFill>
              </a:rPr>
              <a:t>全国だけでなく全世界に同じ志を持ったローターアクターは存在します。あらゆる場所で得た友達は一生の宝物です。</a:t>
            </a:r>
            <a:endParaRPr lang="zh-CN" altLang="en-US" sz="1600" dirty="0">
              <a:solidFill>
                <a:schemeClr val="bg1"/>
              </a:solidFill>
            </a:endParaRPr>
          </a:p>
        </p:txBody>
      </p:sp>
      <p:sp>
        <p:nvSpPr>
          <p:cNvPr id="17" name="矩形 16"/>
          <p:cNvSpPr/>
          <p:nvPr/>
        </p:nvSpPr>
        <p:spPr>
          <a:xfrm>
            <a:off x="6584565" y="3183026"/>
            <a:ext cx="4950608" cy="1169551"/>
          </a:xfrm>
          <a:prstGeom prst="rect">
            <a:avLst/>
          </a:prstGeom>
        </p:spPr>
        <p:txBody>
          <a:bodyPr wrap="square">
            <a:spAutoFit/>
          </a:bodyPr>
          <a:lstStyle/>
          <a:p>
            <a:r>
              <a:rPr lang="ja-JP" altLang="en-US" sz="1400" dirty="0">
                <a:solidFill>
                  <a:schemeClr val="bg1"/>
                </a:solidFill>
              </a:rPr>
              <a:t>多くの人前で話す　＝　プレゼンテーション能力</a:t>
            </a:r>
            <a:br>
              <a:rPr lang="ja-JP" altLang="en-US" sz="1400" dirty="0">
                <a:solidFill>
                  <a:schemeClr val="bg1"/>
                </a:solidFill>
              </a:rPr>
            </a:br>
            <a:r>
              <a:rPr lang="ja-JP" altLang="en-US" sz="1400" dirty="0">
                <a:solidFill>
                  <a:schemeClr val="bg1"/>
                </a:solidFill>
              </a:rPr>
              <a:t>多くの人との活動　＝　協調性</a:t>
            </a:r>
            <a:br>
              <a:rPr lang="ja-JP" altLang="en-US" sz="1400" dirty="0">
                <a:solidFill>
                  <a:schemeClr val="bg1"/>
                </a:solidFill>
              </a:rPr>
            </a:br>
            <a:r>
              <a:rPr lang="ja-JP" altLang="en-US" sz="1400" dirty="0">
                <a:solidFill>
                  <a:schemeClr val="bg1"/>
                </a:solidFill>
              </a:rPr>
              <a:t>アイデアをうみだす ＝　想像力・企画力</a:t>
            </a:r>
            <a:br>
              <a:rPr lang="ja-JP" altLang="en-US" sz="1400" dirty="0">
                <a:solidFill>
                  <a:schemeClr val="bg1"/>
                </a:solidFill>
              </a:rPr>
            </a:br>
            <a:r>
              <a:rPr lang="ja-JP" altLang="en-US" sz="1400" dirty="0">
                <a:solidFill>
                  <a:schemeClr val="bg1"/>
                </a:solidFill>
              </a:rPr>
              <a:t>計画を立てて実行 ＝　計画力・行動力</a:t>
            </a:r>
            <a:br>
              <a:rPr lang="ja-JP" altLang="en-US" sz="1400" dirty="0">
                <a:solidFill>
                  <a:schemeClr val="bg1"/>
                </a:solidFill>
              </a:rPr>
            </a:br>
            <a:r>
              <a:rPr lang="ja-JP" altLang="en-US" sz="1400" dirty="0">
                <a:solidFill>
                  <a:schemeClr val="bg1"/>
                </a:solidFill>
              </a:rPr>
              <a:t>人を巻きこみ纏める＝　リーダーシップ能力</a:t>
            </a:r>
            <a:endParaRPr lang="zh-CN" altLang="en-US" sz="1400" dirty="0">
              <a:solidFill>
                <a:schemeClr val="bg1"/>
              </a:solidFill>
            </a:endParaRPr>
          </a:p>
        </p:txBody>
      </p:sp>
      <p:sp>
        <p:nvSpPr>
          <p:cNvPr id="18" name="矩形 17"/>
          <p:cNvSpPr/>
          <p:nvPr/>
        </p:nvSpPr>
        <p:spPr>
          <a:xfrm>
            <a:off x="6687084" y="4842102"/>
            <a:ext cx="4950608" cy="584775"/>
          </a:xfrm>
          <a:prstGeom prst="rect">
            <a:avLst/>
          </a:prstGeom>
        </p:spPr>
        <p:txBody>
          <a:bodyPr wrap="square">
            <a:spAutoFit/>
          </a:bodyPr>
          <a:lstStyle/>
          <a:p>
            <a:r>
              <a:rPr lang="ja-JP" altLang="en-US" sz="1600" dirty="0">
                <a:solidFill>
                  <a:schemeClr val="bg1"/>
                </a:solidFill>
              </a:rPr>
              <a:t>単年度制なのでその時にしかできない活動を考える、</a:t>
            </a:r>
            <a:endParaRPr lang="en-US" altLang="ja-JP" sz="1600" dirty="0">
              <a:solidFill>
                <a:schemeClr val="bg1"/>
              </a:solidFill>
            </a:endParaRPr>
          </a:p>
          <a:p>
            <a:r>
              <a:rPr lang="ja-JP" altLang="en-US" sz="1600" dirty="0">
                <a:solidFill>
                  <a:schemeClr val="bg1"/>
                </a:solidFill>
              </a:rPr>
              <a:t>自分で企画したものが役に立つ瞬間に立ち会えます。</a:t>
            </a:r>
            <a:endParaRPr lang="zh-CN" altLang="en-US" sz="1600" dirty="0">
              <a:solidFill>
                <a:schemeClr val="bg1"/>
              </a:solidFill>
            </a:endParaRPr>
          </a:p>
        </p:txBody>
      </p:sp>
      <p:sp>
        <p:nvSpPr>
          <p:cNvPr id="19" name="文本框 18"/>
          <p:cNvSpPr txBox="1"/>
          <p:nvPr/>
        </p:nvSpPr>
        <p:spPr>
          <a:xfrm>
            <a:off x="3094302" y="190034"/>
            <a:ext cx="6032421" cy="461665"/>
          </a:xfrm>
          <a:prstGeom prst="rect">
            <a:avLst/>
          </a:prstGeom>
          <a:noFill/>
        </p:spPr>
        <p:txBody>
          <a:bodyPr wrap="none" rtlCol="0">
            <a:spAutoFit/>
          </a:bodyPr>
          <a:lstStyle/>
          <a:p>
            <a:r>
              <a:rPr lang="ja-JP" altLang="en-US" sz="2400" dirty="0">
                <a:solidFill>
                  <a:srgbClr val="F17F42"/>
                </a:solidFill>
                <a:latin typeface="HGSｺﾞｼｯｸE" panose="020B0900000000000000" pitchFamily="50" charset="-128"/>
                <a:ea typeface="HGSｺﾞｼｯｸE" panose="020B0900000000000000" pitchFamily="50" charset="-128"/>
                <a:cs typeface="Arial" panose="020B0604020202020204" pitchFamily="34" charset="0"/>
              </a:rPr>
              <a:t>ローターアクトクラブに入会するメリット</a:t>
            </a:r>
            <a:endParaRPr lang="en-US" altLang="zh-CN" sz="2400" dirty="0">
              <a:solidFill>
                <a:srgbClr val="F17F42"/>
              </a:solidFill>
              <a:latin typeface="HGSｺﾞｼｯｸE" panose="020B0900000000000000" pitchFamily="50" charset="-128"/>
              <a:ea typeface="HGSｺﾞｼｯｸE" panose="020B0900000000000000" pitchFamily="50" charset="-128"/>
              <a:cs typeface="Arial" panose="020B0604020202020204" pitchFamily="34" charset="0"/>
            </a:endParaRPr>
          </a:p>
        </p:txBody>
      </p:sp>
      <p:sp>
        <p:nvSpPr>
          <p:cNvPr id="20" name="矩形 19"/>
          <p:cNvSpPr/>
          <p:nvPr/>
        </p:nvSpPr>
        <p:spPr>
          <a:xfrm>
            <a:off x="5558982" y="753006"/>
            <a:ext cx="1074037" cy="8370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0874354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barn(outVertical)">
                                      <p:cBhvr>
                                        <p:cTn id="10" dur="500"/>
                                        <p:tgtEl>
                                          <p:spTgt spid="19"/>
                                        </p:tgtEl>
                                      </p:cBhvr>
                                    </p:animEffect>
                                  </p:childTnLst>
                                </p:cTn>
                              </p:par>
                              <p:par>
                                <p:cTn id="11" presetID="2" presetClass="entr" presetSubtype="8" decel="10000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12" presetClass="entr" presetSubtype="8" fill="hold" nodeType="withEffect">
                                  <p:stCondLst>
                                    <p:cond delay="1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par>
                                <p:cTn id="19" presetID="12" presetClass="entr" presetSubtype="8" fill="hold" nodeType="withEffect">
                                  <p:stCondLst>
                                    <p:cond delay="175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par>
                                <p:cTn id="23" presetID="12" presetClass="entr" presetSubtype="8" fill="hold" nodeType="withEffect">
                                  <p:stCondLst>
                                    <p:cond delay="20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ppt_x</p:attrName>
                                        </p:attrNameLst>
                                      </p:cBhvr>
                                      <p:tavLst>
                                        <p:tav tm="0">
                                          <p:val>
                                            <p:strVal val="#ppt_x-#ppt_w*1.125000"/>
                                          </p:val>
                                        </p:tav>
                                        <p:tav tm="100000">
                                          <p:val>
                                            <p:strVal val="#ppt_x"/>
                                          </p:val>
                                        </p:tav>
                                      </p:tavLst>
                                    </p:anim>
                                    <p:animEffect transition="in" filter="wipe(right)">
                                      <p:cBhvr>
                                        <p:cTn id="26" dur="500"/>
                                        <p:tgtEl>
                                          <p:spTgt spid="15"/>
                                        </p:tgtEl>
                                      </p:cBhvr>
                                    </p:animEffect>
                                  </p:childTnLst>
                                </p:cTn>
                              </p:par>
                              <p:par>
                                <p:cTn id="27" presetID="17" presetClass="entr" presetSubtype="8" fill="hold" grpId="0" nodeType="withEffect">
                                  <p:stCondLst>
                                    <p:cond delay="175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ppt_w/2"/>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par>
                                <p:cTn id="33" presetID="17" presetClass="entr" presetSubtype="8" fill="hold" grpId="0" nodeType="withEffect">
                                  <p:stCondLst>
                                    <p:cond delay="20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ppt_w/2"/>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225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ppt_x</p:attrName>
                                        </p:attrNameLst>
                                      </p:cBhvr>
                                      <p:tavLst>
                                        <p:tav tm="0">
                                          <p:val>
                                            <p:strVal val="#ppt_x-#ppt_w/2"/>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par>
                                <p:cTn id="45" presetID="16" presetClass="entr" presetSubtype="42" fill="hold" grpId="0" nodeType="withEffect">
                                  <p:stCondLst>
                                    <p:cond delay="2000"/>
                                  </p:stCondLst>
                                  <p:childTnLst>
                                    <p:set>
                                      <p:cBhvr>
                                        <p:cTn id="46" dur="1" fill="hold">
                                          <p:stCondLst>
                                            <p:cond delay="0"/>
                                          </p:stCondLst>
                                        </p:cTn>
                                        <p:tgtEl>
                                          <p:spTgt spid="16"/>
                                        </p:tgtEl>
                                        <p:attrNameLst>
                                          <p:attrName>style.visibility</p:attrName>
                                        </p:attrNameLst>
                                      </p:cBhvr>
                                      <p:to>
                                        <p:strVal val="visible"/>
                                      </p:to>
                                    </p:set>
                                    <p:animEffect transition="in" filter="barn(outHorizontal)">
                                      <p:cBhvr>
                                        <p:cTn id="47" dur="500"/>
                                        <p:tgtEl>
                                          <p:spTgt spid="16"/>
                                        </p:tgtEl>
                                      </p:cBhvr>
                                    </p:animEffect>
                                  </p:childTnLst>
                                </p:cTn>
                              </p:par>
                              <p:par>
                                <p:cTn id="48" presetID="16" presetClass="entr" presetSubtype="42" fill="hold" grpId="0" nodeType="withEffect">
                                  <p:stCondLst>
                                    <p:cond delay="2250"/>
                                  </p:stCondLst>
                                  <p:childTnLst>
                                    <p:set>
                                      <p:cBhvr>
                                        <p:cTn id="49" dur="1" fill="hold">
                                          <p:stCondLst>
                                            <p:cond delay="0"/>
                                          </p:stCondLst>
                                        </p:cTn>
                                        <p:tgtEl>
                                          <p:spTgt spid="17"/>
                                        </p:tgtEl>
                                        <p:attrNameLst>
                                          <p:attrName>style.visibility</p:attrName>
                                        </p:attrNameLst>
                                      </p:cBhvr>
                                      <p:to>
                                        <p:strVal val="visible"/>
                                      </p:to>
                                    </p:set>
                                    <p:animEffect transition="in" filter="barn(outHorizontal)">
                                      <p:cBhvr>
                                        <p:cTn id="50" dur="500"/>
                                        <p:tgtEl>
                                          <p:spTgt spid="17"/>
                                        </p:tgtEl>
                                      </p:cBhvr>
                                    </p:animEffect>
                                  </p:childTnLst>
                                </p:cTn>
                              </p:par>
                              <p:par>
                                <p:cTn id="51" presetID="16" presetClass="entr" presetSubtype="42" fill="hold" grpId="0" nodeType="withEffect">
                                  <p:stCondLst>
                                    <p:cond delay="2500"/>
                                  </p:stCondLst>
                                  <p:childTnLst>
                                    <p:set>
                                      <p:cBhvr>
                                        <p:cTn id="52" dur="1" fill="hold">
                                          <p:stCondLst>
                                            <p:cond delay="0"/>
                                          </p:stCondLst>
                                        </p:cTn>
                                        <p:tgtEl>
                                          <p:spTgt spid="18"/>
                                        </p:tgtEl>
                                        <p:attrNameLst>
                                          <p:attrName>style.visibility</p:attrName>
                                        </p:attrNameLst>
                                      </p:cBhvr>
                                      <p:to>
                                        <p:strVal val="visible"/>
                                      </p:to>
                                    </p:set>
                                    <p:animEffect transition="in" filter="barn(outHorizont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p:bldP spid="17" grpId="0"/>
      <p:bldP spid="18"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7817" b="7817"/>
          <a:stretch/>
        </p:blipFill>
        <p:spPr>
          <a:xfrm>
            <a:off x="0" y="0"/>
            <a:ext cx="12192000" cy="6858000"/>
          </a:xfrm>
          <a:prstGeom prst="rect">
            <a:avLst/>
          </a:prstGeom>
        </p:spPr>
      </p:pic>
      <p:sp>
        <p:nvSpPr>
          <p:cNvPr id="6" name="矩形 5"/>
          <p:cNvSpPr/>
          <p:nvPr/>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35760" y="954881"/>
            <a:ext cx="1476164" cy="3770263"/>
          </a:xfrm>
          <a:prstGeom prst="rect">
            <a:avLst/>
          </a:prstGeom>
          <a:noFill/>
        </p:spPr>
        <p:txBody>
          <a:bodyPr wrap="square" rtlCol="0">
            <a:spAutoFit/>
          </a:bodyPr>
          <a:lstStyle/>
          <a:p>
            <a:pPr algn="ctr"/>
            <a:r>
              <a:rPr lang="en-US" altLang="zh-CN" sz="23900" dirty="0">
                <a:solidFill>
                  <a:srgbClr val="F17F42"/>
                </a:solidFill>
                <a:latin typeface="Arial" panose="020B0604020202020204" pitchFamily="34" charset="0"/>
                <a:cs typeface="Arial" panose="020B0604020202020204" pitchFamily="34" charset="0"/>
              </a:rPr>
              <a:t>2</a:t>
            </a:r>
            <a:endParaRPr lang="zh-CN" altLang="en-US" sz="23900" dirty="0">
              <a:solidFill>
                <a:srgbClr val="F17F42"/>
              </a:solidFill>
              <a:latin typeface="Arial" panose="020B0604020202020204" pitchFamily="34" charset="0"/>
              <a:cs typeface="Arial" panose="020B0604020202020204" pitchFamily="34" charset="0"/>
            </a:endParaRPr>
          </a:p>
        </p:txBody>
      </p:sp>
      <p:sp>
        <p:nvSpPr>
          <p:cNvPr id="16" name="文本框 15"/>
          <p:cNvSpPr txBox="1"/>
          <p:nvPr/>
        </p:nvSpPr>
        <p:spPr>
          <a:xfrm>
            <a:off x="5643632" y="3188100"/>
            <a:ext cx="870751" cy="830997"/>
          </a:xfrm>
          <a:prstGeom prst="rect">
            <a:avLst/>
          </a:prstGeom>
          <a:noFill/>
        </p:spPr>
        <p:txBody>
          <a:bodyPr wrap="none" rtlCol="0">
            <a:spAutoFit/>
          </a:bodyPr>
          <a:lstStyle/>
          <a:p>
            <a:r>
              <a:rPr lang="en-US" altLang="zh-CN" sz="4800" dirty="0">
                <a:solidFill>
                  <a:srgbClr val="F17F42"/>
                </a:solidFill>
                <a:latin typeface="Arial" panose="020B0604020202020204" pitchFamily="34" charset="0"/>
                <a:cs typeface="Arial" panose="020B0604020202020204" pitchFamily="34" charset="0"/>
              </a:rPr>
              <a:t>nd</a:t>
            </a:r>
            <a:endParaRPr lang="zh-CN" altLang="en-US" sz="4800" dirty="0">
              <a:solidFill>
                <a:srgbClr val="F17F42"/>
              </a:solidFill>
              <a:latin typeface="Arial" panose="020B0604020202020204" pitchFamily="34" charset="0"/>
              <a:cs typeface="Arial" panose="020B0604020202020204" pitchFamily="34" charset="0"/>
            </a:endParaRPr>
          </a:p>
        </p:txBody>
      </p:sp>
      <p:sp>
        <p:nvSpPr>
          <p:cNvPr id="17" name="椭圆 16"/>
          <p:cNvSpPr/>
          <p:nvPr/>
        </p:nvSpPr>
        <p:spPr>
          <a:xfrm>
            <a:off x="5519697" y="3804259"/>
            <a:ext cx="123935" cy="123935"/>
          </a:xfrm>
          <a:prstGeom prst="ellipse">
            <a:avLst/>
          </a:prstGeom>
          <a:solidFill>
            <a:srgbClr val="F17F4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542672" y="3337942"/>
            <a:ext cx="5663952" cy="576064"/>
          </a:xfrm>
          <a:prstGeom prst="rect">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830704" y="3387819"/>
            <a:ext cx="2646878" cy="461665"/>
          </a:xfrm>
          <a:prstGeom prst="rect">
            <a:avLst/>
          </a:prstGeom>
          <a:noFill/>
        </p:spPr>
        <p:txBody>
          <a:bodyPr wrap="none" rtlCol="0">
            <a:spAutoFit/>
          </a:bodyPr>
          <a:lstStyle/>
          <a:p>
            <a:r>
              <a:rPr lang="ja-JP" altLang="en-US" sz="2400" dirty="0">
                <a:solidFill>
                  <a:schemeClr val="bg1"/>
                </a:solidFill>
                <a:latin typeface="Arial" panose="020B0604020202020204" pitchFamily="34" charset="0"/>
                <a:ea typeface="微软雅黑 Light" panose="020B0502040204020203" pitchFamily="34" charset="-122"/>
                <a:cs typeface="Arial" panose="020B0604020202020204" pitchFamily="34" charset="0"/>
              </a:rPr>
              <a:t>今年度の活動状況</a:t>
            </a:r>
            <a:endParaRPr lang="en-US" altLang="zh-CN" sz="2400" dirty="0">
              <a:solidFill>
                <a:schemeClr val="bg1"/>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20" name="矩形 19"/>
          <p:cNvSpPr/>
          <p:nvPr/>
        </p:nvSpPr>
        <p:spPr>
          <a:xfrm>
            <a:off x="6528048" y="2353260"/>
            <a:ext cx="5663952" cy="576064"/>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p:cNvSpPr txBox="1"/>
          <p:nvPr/>
        </p:nvSpPr>
        <p:spPr>
          <a:xfrm>
            <a:off x="6816080" y="2403137"/>
            <a:ext cx="3262432" cy="461665"/>
          </a:xfrm>
          <a:prstGeom prst="rect">
            <a:avLst/>
          </a:prstGeom>
          <a:noFill/>
        </p:spPr>
        <p:txBody>
          <a:bodyPr wrap="none" rtlCol="0">
            <a:spAutoFit/>
          </a:bodyPr>
          <a:lstStyle/>
          <a:p>
            <a:r>
              <a:rPr lang="ja-JP" altLang="en-US" sz="2400" dirty="0">
                <a:solidFill>
                  <a:schemeClr val="bg1"/>
                </a:solidFill>
                <a:latin typeface="Arial" panose="020B0604020202020204" pitchFamily="34" charset="0"/>
                <a:ea typeface="微软雅黑 Light" panose="020B0502040204020203" pitchFamily="34" charset="-122"/>
                <a:cs typeface="Arial" panose="020B0604020202020204" pitchFamily="34" charset="0"/>
              </a:rPr>
              <a:t>ローターアクトとは？</a:t>
            </a:r>
            <a:endParaRPr lang="en-US" altLang="zh-CN" sz="2400" dirty="0">
              <a:solidFill>
                <a:schemeClr val="bg1"/>
              </a:solidFill>
              <a:latin typeface="Arial" panose="020B0604020202020204" pitchFamily="34" charset="0"/>
              <a:ea typeface="微软雅黑 Light" panose="020B0502040204020203" pitchFamily="34" charset="-122"/>
              <a:cs typeface="Arial" panose="020B0604020202020204" pitchFamily="34" charset="0"/>
            </a:endParaRPr>
          </a:p>
        </p:txBody>
      </p:sp>
    </p:spTree>
    <p:extLst>
      <p:ext uri="{BB962C8B-B14F-4D97-AF65-F5344CB8AC3E}">
        <p14:creationId xmlns:p14="http://schemas.microsoft.com/office/powerpoint/2010/main" val="42451184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6" presetClass="emph" presetSubtype="0" decel="100000" fill="hold" nodeType="afterEffect">
                                  <p:stCondLst>
                                    <p:cond delay="0"/>
                                  </p:stCondLst>
                                  <p:childTnLst>
                                    <p:animScale>
                                      <p:cBhvr>
                                        <p:cTn id="10" dur="5000" fill="hold"/>
                                        <p:tgtEl>
                                          <p:spTgt spid="5"/>
                                        </p:tgtEl>
                                      </p:cBhvr>
                                      <p:by x="115000" y="115000"/>
                                    </p:animScale>
                                  </p:childTnLst>
                                </p:cTn>
                              </p:par>
                              <p:par>
                                <p:cTn id="11" presetID="10"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0"/>
                                        <p:tgtEl>
                                          <p:spTgt spid="7"/>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0"/>
                                        <p:tgtEl>
                                          <p:spTgt spid="17"/>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0"/>
                                        <p:tgtEl>
                                          <p:spTgt spid="16"/>
                                        </p:tgtEl>
                                      </p:cBhvr>
                                    </p:animEffect>
                                  </p:childTnLst>
                                </p:cTn>
                              </p:par>
                              <p:par>
                                <p:cTn id="20" presetID="17" presetClass="entr" presetSubtype="2" fill="hold" grpId="0" nodeType="withEffect">
                                  <p:stCondLst>
                                    <p:cond delay="20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ppt_w/2"/>
                                          </p:val>
                                        </p:tav>
                                        <p:tav tm="100000">
                                          <p:val>
                                            <p:strVal val="#ppt_x"/>
                                          </p:val>
                                        </p:tav>
                                      </p:tavLst>
                                    </p:anim>
                                    <p:anim calcmode="lin" valueType="num">
                                      <p:cBhvr>
                                        <p:cTn id="23" dur="500" fill="hold"/>
                                        <p:tgtEl>
                                          <p:spTgt spid="18"/>
                                        </p:tgtEl>
                                        <p:attrNameLst>
                                          <p:attrName>ppt_y</p:attrName>
                                        </p:attrNameLst>
                                      </p:cBhvr>
                                      <p:tavLst>
                                        <p:tav tm="0">
                                          <p:val>
                                            <p:strVal val="#ppt_y"/>
                                          </p:val>
                                        </p:tav>
                                        <p:tav tm="100000">
                                          <p:val>
                                            <p:strVal val="#ppt_y"/>
                                          </p:val>
                                        </p:tav>
                                      </p:tavLst>
                                    </p:anim>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25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3000"/>
                                        <p:tgtEl>
                                          <p:spTgt spid="19"/>
                                        </p:tgtEl>
                                      </p:cBhvr>
                                    </p:animEffect>
                                  </p:childTnLst>
                                </p:cTn>
                              </p:par>
                              <p:par>
                                <p:cTn id="29" presetID="17" presetClass="entr" presetSubtype="2" fill="hold" grpId="0" nodeType="withEffect">
                                  <p:stCondLst>
                                    <p:cond delay="25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ppt_w/2"/>
                                          </p:val>
                                        </p:tav>
                                        <p:tav tm="100000">
                                          <p:val>
                                            <p:strVal val="#ppt_x"/>
                                          </p:val>
                                        </p:tav>
                                      </p:tavLst>
                                    </p:anim>
                                    <p:anim calcmode="lin" valueType="num">
                                      <p:cBhvr>
                                        <p:cTn id="32" dur="500" fill="hold"/>
                                        <p:tgtEl>
                                          <p:spTgt spid="20"/>
                                        </p:tgtEl>
                                        <p:attrNameLst>
                                          <p:attrName>ppt_y</p:attrName>
                                        </p:attrNameLst>
                                      </p:cBhvr>
                                      <p:tavLst>
                                        <p:tav tm="0">
                                          <p:val>
                                            <p:strVal val="#ppt_y"/>
                                          </p:val>
                                        </p:tav>
                                        <p:tav tm="100000">
                                          <p:val>
                                            <p:strVal val="#ppt_y"/>
                                          </p:val>
                                        </p:tav>
                                      </p:tavLst>
                                    </p:anim>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strVal val="#ppt_h"/>
                                          </p:val>
                                        </p:tav>
                                        <p:tav tm="100000">
                                          <p:val>
                                            <p:strVal val="#ppt_h"/>
                                          </p:val>
                                        </p:tav>
                                      </p:tavLst>
                                    </p:anim>
                                  </p:childTnLst>
                                </p:cTn>
                              </p:par>
                              <p:par>
                                <p:cTn id="35" presetID="10" presetClass="entr" presetSubtype="0" fill="hold" grpId="0" nodeType="withEffect">
                                  <p:stCondLst>
                                    <p:cond delay="30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animBg="1"/>
      <p:bldP spid="18" grpId="0" animBg="1"/>
      <p:bldP spid="19"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019131" y="2919469"/>
            <a:ext cx="4015843" cy="400110"/>
          </a:xfrm>
          <a:prstGeom prst="rect">
            <a:avLst/>
          </a:prstGeom>
          <a:noFill/>
        </p:spPr>
        <p:txBody>
          <a:bodyPr wrap="none" rtlCol="0">
            <a:spAutoFit/>
          </a:bodyPr>
          <a:lstStyle/>
          <a:p>
            <a:r>
              <a:rPr lang="ja-JP" altLang="en-US" sz="2000" dirty="0">
                <a:solidFill>
                  <a:srgbClr val="131313"/>
                </a:solidFill>
                <a:latin typeface="Arial" panose="020B0604020202020204" pitchFamily="34" charset="0"/>
                <a:ea typeface="等线" panose="02010600030101010101" pitchFamily="2" charset="-122"/>
                <a:cs typeface="Arial" panose="020B0604020202020204" pitchFamily="34" charset="0"/>
              </a:rPr>
              <a:t>一致団結　</a:t>
            </a:r>
            <a:r>
              <a:rPr lang="en-US" altLang="ja-JP" sz="2000" dirty="0">
                <a:solidFill>
                  <a:srgbClr val="131313"/>
                </a:solidFill>
                <a:latin typeface="Arial" panose="020B0604020202020204" pitchFamily="34" charset="0"/>
                <a:ea typeface="等线" panose="02010600030101010101" pitchFamily="2" charset="-122"/>
                <a:cs typeface="Arial" panose="020B0604020202020204" pitchFamily="34" charset="0"/>
              </a:rPr>
              <a:t>–make </a:t>
            </a:r>
            <a:r>
              <a:rPr lang="en-US" altLang="ja-JP" sz="2000" dirty="0" err="1">
                <a:solidFill>
                  <a:srgbClr val="131313"/>
                </a:solidFill>
                <a:latin typeface="Arial" panose="020B0604020202020204" pitchFamily="34" charset="0"/>
                <a:ea typeface="等线" panose="02010600030101010101" pitchFamily="2" charset="-122"/>
                <a:cs typeface="Arial" panose="020B0604020202020204" pitchFamily="34" charset="0"/>
              </a:rPr>
              <a:t>chiba</a:t>
            </a:r>
            <a:r>
              <a:rPr lang="en-US" altLang="ja-JP" sz="2000" dirty="0">
                <a:solidFill>
                  <a:srgbClr val="131313"/>
                </a:solidFill>
                <a:latin typeface="Arial" panose="020B0604020202020204" pitchFamily="34" charset="0"/>
                <a:ea typeface="等线" panose="02010600030101010101" pitchFamily="2" charset="-122"/>
                <a:cs typeface="Arial" panose="020B0604020202020204" pitchFamily="34" charset="0"/>
              </a:rPr>
              <a:t> together-</a:t>
            </a:r>
            <a:endParaRPr lang="en-US" altLang="zh-CN" sz="2000" dirty="0">
              <a:solidFill>
                <a:srgbClr val="131313"/>
              </a:solidFill>
              <a:latin typeface="Arial" panose="020B0604020202020204" pitchFamily="34" charset="0"/>
              <a:ea typeface="等线" panose="02010600030101010101" pitchFamily="2" charset="-122"/>
              <a:cs typeface="Arial" panose="020B0604020202020204" pitchFamily="34" charset="0"/>
            </a:endParaRPr>
          </a:p>
        </p:txBody>
      </p:sp>
      <p:sp>
        <p:nvSpPr>
          <p:cNvPr id="11" name="矩形 10"/>
          <p:cNvSpPr/>
          <p:nvPr/>
        </p:nvSpPr>
        <p:spPr>
          <a:xfrm>
            <a:off x="7025983" y="3344197"/>
            <a:ext cx="4608512" cy="1323439"/>
          </a:xfrm>
          <a:prstGeom prst="rect">
            <a:avLst/>
          </a:prstGeom>
        </p:spPr>
        <p:txBody>
          <a:bodyPr wrap="square">
            <a:spAutoFit/>
          </a:bodyPr>
          <a:lstStyle/>
          <a:p>
            <a:r>
              <a:rPr lang="ja-JP" altLang="en-US" sz="1600" dirty="0">
                <a:solidFill>
                  <a:srgbClr val="131313"/>
                </a:solidFill>
                <a:latin typeface="等线" panose="02010600030101010101" pitchFamily="2" charset="-122"/>
                <a:ea typeface="等线" panose="02010600030101010101" pitchFamily="2" charset="-122"/>
              </a:rPr>
              <a:t>今年度の地区内アクターは</a:t>
            </a:r>
            <a:r>
              <a:rPr lang="en-US" altLang="ja-JP" sz="1600" dirty="0">
                <a:solidFill>
                  <a:srgbClr val="131313"/>
                </a:solidFill>
                <a:latin typeface="等线" panose="02010600030101010101" pitchFamily="2" charset="-122"/>
                <a:ea typeface="等线" panose="02010600030101010101" pitchFamily="2" charset="-122"/>
              </a:rPr>
              <a:t>6</a:t>
            </a:r>
            <a:r>
              <a:rPr lang="ja-JP" altLang="en-US" sz="1600" dirty="0">
                <a:solidFill>
                  <a:srgbClr val="131313"/>
                </a:solidFill>
                <a:latin typeface="等线" panose="02010600030101010101" pitchFamily="2" charset="-122"/>
                <a:ea typeface="等线" panose="02010600030101010101" pitchFamily="2" charset="-122"/>
              </a:rPr>
              <a:t>クラブ</a:t>
            </a:r>
            <a:endParaRPr lang="en-US" altLang="ja-JP" sz="1600" dirty="0">
              <a:solidFill>
                <a:srgbClr val="131313"/>
              </a:solidFill>
              <a:latin typeface="等线" panose="02010600030101010101" pitchFamily="2" charset="-122"/>
              <a:ea typeface="等线" panose="02010600030101010101" pitchFamily="2" charset="-122"/>
            </a:endParaRPr>
          </a:p>
          <a:p>
            <a:r>
              <a:rPr lang="en-US" altLang="ja-JP" sz="1600" dirty="0">
                <a:solidFill>
                  <a:srgbClr val="131313"/>
                </a:solidFill>
                <a:latin typeface="等线" panose="02010600030101010101" pitchFamily="2" charset="-122"/>
                <a:ea typeface="等线" panose="02010600030101010101" pitchFamily="2" charset="-122"/>
              </a:rPr>
              <a:t>42</a:t>
            </a:r>
            <a:r>
              <a:rPr lang="ja-JP" altLang="en-US" sz="1600" dirty="0">
                <a:solidFill>
                  <a:srgbClr val="131313"/>
                </a:solidFill>
                <a:latin typeface="等线" panose="02010600030101010101" pitchFamily="2" charset="-122"/>
                <a:ea typeface="等线" panose="02010600030101010101" pitchFamily="2" charset="-122"/>
              </a:rPr>
              <a:t>名スタート</a:t>
            </a:r>
            <a:r>
              <a:rPr lang="ja-JP" altLang="en-US" sz="1600" dirty="0"/>
              <a:t>。</a:t>
            </a:r>
            <a:endParaRPr lang="en-US" altLang="ja-JP" sz="1600" dirty="0"/>
          </a:p>
          <a:p>
            <a:r>
              <a:rPr lang="ja-JP" altLang="en-US" sz="1600" dirty="0">
                <a:solidFill>
                  <a:srgbClr val="131313"/>
                </a:solidFill>
                <a:latin typeface="等线" panose="02010600030101010101" pitchFamily="2" charset="-122"/>
                <a:ea typeface="等线" panose="02010600030101010101" pitchFamily="2" charset="-122"/>
              </a:rPr>
              <a:t>クラブ毎に人数に偏りがありますが、</a:t>
            </a:r>
            <a:endParaRPr lang="en-US" altLang="ja-JP" sz="1600" dirty="0">
              <a:solidFill>
                <a:srgbClr val="131313"/>
              </a:solidFill>
              <a:latin typeface="等线" panose="02010600030101010101" pitchFamily="2" charset="-122"/>
              <a:ea typeface="等线" panose="02010600030101010101" pitchFamily="2" charset="-122"/>
            </a:endParaRPr>
          </a:p>
          <a:p>
            <a:r>
              <a:rPr lang="ja-JP" altLang="en-US" sz="1600" dirty="0">
                <a:solidFill>
                  <a:srgbClr val="131313"/>
                </a:solidFill>
                <a:latin typeface="等线" panose="02010600030101010101" pitchFamily="2" charset="-122"/>
                <a:ea typeface="等线" panose="02010600030101010101" pitchFamily="2" charset="-122"/>
              </a:rPr>
              <a:t>マンパワーが強いのが千葉のアクターの魅力。</a:t>
            </a:r>
            <a:endParaRPr lang="en-US" altLang="ja-JP" sz="1600" dirty="0">
              <a:solidFill>
                <a:srgbClr val="131313"/>
              </a:solidFill>
              <a:latin typeface="等线" panose="02010600030101010101" pitchFamily="2" charset="-122"/>
              <a:ea typeface="等线" panose="02010600030101010101" pitchFamily="2" charset="-122"/>
            </a:endParaRPr>
          </a:p>
          <a:p>
            <a:r>
              <a:rPr lang="ja-JP" altLang="en-US" sz="1600" dirty="0">
                <a:solidFill>
                  <a:srgbClr val="131313"/>
                </a:solidFill>
                <a:latin typeface="等线" panose="02010600030101010101" pitchFamily="2" charset="-122"/>
                <a:ea typeface="等线" panose="02010600030101010101" pitchFamily="2" charset="-122"/>
              </a:rPr>
              <a:t>皆で千葉を作っていく。</a:t>
            </a:r>
            <a:endParaRPr lang="en-US" altLang="ja-JP" sz="1600" dirty="0">
              <a:solidFill>
                <a:srgbClr val="131313"/>
              </a:solidFill>
              <a:latin typeface="等线" panose="02010600030101010101" pitchFamily="2" charset="-122"/>
              <a:ea typeface="等线" panose="02010600030101010101" pitchFamily="2" charset="-122"/>
            </a:endParaRPr>
          </a:p>
        </p:txBody>
      </p:sp>
      <p:grpSp>
        <p:nvGrpSpPr>
          <p:cNvPr id="2" name="组合 1"/>
          <p:cNvGrpSpPr/>
          <p:nvPr/>
        </p:nvGrpSpPr>
        <p:grpSpPr>
          <a:xfrm>
            <a:off x="5820347" y="3119524"/>
            <a:ext cx="1198784" cy="1065116"/>
            <a:chOff x="6600056" y="2276872"/>
            <a:chExt cx="864096" cy="864096"/>
          </a:xfrm>
        </p:grpSpPr>
        <p:sp>
          <p:nvSpPr>
            <p:cNvPr id="7" name="椭圆 6"/>
            <p:cNvSpPr/>
            <p:nvPr/>
          </p:nvSpPr>
          <p:spPr>
            <a:xfrm>
              <a:off x="6600056" y="2276872"/>
              <a:ext cx="864096" cy="864096"/>
            </a:xfrm>
            <a:prstGeom prst="ellipse">
              <a:avLst/>
            </a:prstGeom>
            <a:solidFill>
              <a:srgbClr val="5357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13" y="1966528"/>
            <a:ext cx="4916396" cy="4054760"/>
          </a:xfrm>
          <a:prstGeom prst="rect">
            <a:avLst/>
          </a:prstGeom>
        </p:spPr>
      </p:pic>
      <p:sp>
        <p:nvSpPr>
          <p:cNvPr id="18" name="文本框 17"/>
          <p:cNvSpPr txBox="1"/>
          <p:nvPr/>
        </p:nvSpPr>
        <p:spPr>
          <a:xfrm>
            <a:off x="4189067" y="244017"/>
            <a:ext cx="3621504" cy="461665"/>
          </a:xfrm>
          <a:prstGeom prst="rect">
            <a:avLst/>
          </a:prstGeom>
          <a:noFill/>
        </p:spPr>
        <p:txBody>
          <a:bodyPr wrap="none" rtlCol="0">
            <a:spAutoFit/>
          </a:bodyPr>
          <a:lstStyle/>
          <a:p>
            <a:r>
              <a:rPr lang="en-US" altLang="ja-JP" sz="2400" dirty="0">
                <a:solidFill>
                  <a:srgbClr val="F17F42"/>
                </a:solidFill>
                <a:latin typeface="+mj-ea"/>
                <a:ea typeface="+mj-ea"/>
                <a:cs typeface="Arial" panose="020B0604020202020204" pitchFamily="34" charset="0"/>
              </a:rPr>
              <a:t>2021-2022</a:t>
            </a:r>
            <a:r>
              <a:rPr lang="ja-JP" altLang="en-US" sz="2400" dirty="0">
                <a:solidFill>
                  <a:srgbClr val="F17F42"/>
                </a:solidFill>
                <a:latin typeface="+mj-ea"/>
                <a:ea typeface="+mj-ea"/>
                <a:cs typeface="Arial" panose="020B0604020202020204" pitchFamily="34" charset="0"/>
              </a:rPr>
              <a:t>年度　活動方針</a:t>
            </a:r>
            <a:endParaRPr lang="en-US" altLang="zh-CN" sz="2400" dirty="0">
              <a:solidFill>
                <a:srgbClr val="F17F42"/>
              </a:solidFill>
              <a:latin typeface="+mj-ea"/>
              <a:ea typeface="+mj-ea"/>
              <a:cs typeface="Arial" panose="020B0604020202020204" pitchFamily="34" charset="0"/>
            </a:endParaRPr>
          </a:p>
        </p:txBody>
      </p:sp>
      <p:sp>
        <p:nvSpPr>
          <p:cNvPr id="19" name="矩形 18"/>
          <p:cNvSpPr/>
          <p:nvPr/>
        </p:nvSpPr>
        <p:spPr>
          <a:xfrm>
            <a:off x="5558982" y="753006"/>
            <a:ext cx="1074037" cy="8370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698488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par>
                                <p:cTn id="8" presetID="16" presetClass="entr" presetSubtype="37"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barn(outVertical)">
                                      <p:cBhvr>
                                        <p:cTn id="10" dur="500"/>
                                        <p:tgtEl>
                                          <p:spTgt spid="18"/>
                                        </p:tgtEl>
                                      </p:cBhvr>
                                    </p:animEffect>
                                  </p:childTnLst>
                                </p:cTn>
                              </p:par>
                              <p:par>
                                <p:cTn id="11" presetID="37" presetClass="entr" presetSubtype="0" fill="hold"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1500"/>
                                  </p:stCondLst>
                                  <p:iterate type="lt">
                                    <p:tmPct val="5000"/>
                                  </p:iterate>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900" decel="100000" fill="hold"/>
                                        <p:tgtEl>
                                          <p:spTgt spid="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1500"/>
                                  </p:stCondLst>
                                  <p:iterate type="lt">
                                    <p:tmPct val="5000"/>
                                  </p:iterate>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478" y="920904"/>
            <a:ext cx="4365044" cy="5456305"/>
          </a:xfrm>
          <a:prstGeom prst="rect">
            <a:avLst/>
          </a:prstGeom>
        </p:spPr>
      </p:pic>
      <p:sp>
        <p:nvSpPr>
          <p:cNvPr id="7" name="椭圆 6"/>
          <p:cNvSpPr/>
          <p:nvPr/>
        </p:nvSpPr>
        <p:spPr>
          <a:xfrm>
            <a:off x="650640" y="1153727"/>
            <a:ext cx="720080" cy="720080"/>
          </a:xfrm>
          <a:prstGeom prst="ellipse">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8" name="椭圆 7"/>
          <p:cNvSpPr/>
          <p:nvPr/>
        </p:nvSpPr>
        <p:spPr>
          <a:xfrm>
            <a:off x="652159" y="3057177"/>
            <a:ext cx="720080" cy="720080"/>
          </a:xfrm>
          <a:prstGeom prst="ellipse">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9" name="椭圆 8"/>
          <p:cNvSpPr/>
          <p:nvPr/>
        </p:nvSpPr>
        <p:spPr>
          <a:xfrm>
            <a:off x="650640" y="4666916"/>
            <a:ext cx="720080" cy="720080"/>
          </a:xfrm>
          <a:prstGeom prst="ellipse">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10" name="椭圆 9"/>
          <p:cNvSpPr/>
          <p:nvPr/>
        </p:nvSpPr>
        <p:spPr>
          <a:xfrm>
            <a:off x="10776520" y="1153727"/>
            <a:ext cx="720080" cy="720080"/>
          </a:xfrm>
          <a:prstGeom prst="ellips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sp>
        <p:nvSpPr>
          <p:cNvPr id="11" name="椭圆 10"/>
          <p:cNvSpPr/>
          <p:nvPr/>
        </p:nvSpPr>
        <p:spPr>
          <a:xfrm>
            <a:off x="10789914" y="2516138"/>
            <a:ext cx="720080" cy="720080"/>
          </a:xfrm>
          <a:prstGeom prst="ellips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5</a:t>
            </a:r>
            <a:endParaRPr lang="zh-CN" altLang="en-US" dirty="0">
              <a:latin typeface="微软雅黑" panose="020B0503020204020204" pitchFamily="34" charset="-122"/>
              <a:ea typeface="微软雅黑" panose="020B0503020204020204" pitchFamily="34" charset="-122"/>
            </a:endParaRPr>
          </a:p>
        </p:txBody>
      </p:sp>
      <p:sp>
        <p:nvSpPr>
          <p:cNvPr id="12" name="椭圆 11"/>
          <p:cNvSpPr/>
          <p:nvPr/>
        </p:nvSpPr>
        <p:spPr>
          <a:xfrm>
            <a:off x="10789914" y="4319278"/>
            <a:ext cx="720080" cy="720080"/>
          </a:xfrm>
          <a:prstGeom prst="ellips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6</a:t>
            </a:r>
            <a:endParaRPr lang="zh-CN" altLang="en-US"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70720" y="1156138"/>
            <a:ext cx="1641796" cy="338554"/>
          </a:xfrm>
          <a:prstGeom prst="rect">
            <a:avLst/>
          </a:prstGeom>
          <a:noFill/>
        </p:spPr>
        <p:txBody>
          <a:bodyPr wrap="none" rtlCol="0">
            <a:spAutoFit/>
          </a:bodyPr>
          <a:lstStyle/>
          <a:p>
            <a:r>
              <a:rPr lang="ja-JP" altLang="en-US" sz="1600" dirty="0">
                <a:solidFill>
                  <a:srgbClr val="131313"/>
                </a:solidFill>
                <a:latin typeface="+mj-ea"/>
                <a:ea typeface="+mj-ea"/>
                <a:cs typeface="Arial" panose="020B0604020202020204" pitchFamily="34" charset="0"/>
              </a:rPr>
              <a:t>習志野中央</a:t>
            </a:r>
            <a:r>
              <a:rPr lang="en-US" altLang="ja-JP" sz="1600" dirty="0">
                <a:solidFill>
                  <a:srgbClr val="131313"/>
                </a:solidFill>
                <a:latin typeface="+mj-ea"/>
                <a:ea typeface="+mj-ea"/>
                <a:cs typeface="Arial" panose="020B0604020202020204" pitchFamily="34" charset="0"/>
              </a:rPr>
              <a:t>RAC</a:t>
            </a:r>
            <a:endParaRPr lang="en-US" altLang="zh-CN" sz="1600" dirty="0">
              <a:solidFill>
                <a:srgbClr val="131313"/>
              </a:solidFill>
              <a:latin typeface="+mj-ea"/>
              <a:ea typeface="+mj-ea"/>
              <a:cs typeface="Arial" panose="020B0604020202020204" pitchFamily="34" charset="0"/>
            </a:endParaRPr>
          </a:p>
        </p:txBody>
      </p:sp>
      <p:sp>
        <p:nvSpPr>
          <p:cNvPr id="14" name="矩形 13"/>
          <p:cNvSpPr/>
          <p:nvPr/>
        </p:nvSpPr>
        <p:spPr>
          <a:xfrm>
            <a:off x="1370720" y="1513767"/>
            <a:ext cx="3213112" cy="307777"/>
          </a:xfrm>
          <a:prstGeom prst="rect">
            <a:avLst/>
          </a:prstGeom>
        </p:spPr>
        <p:txBody>
          <a:bodyPr wrap="square">
            <a:spAutoFit/>
          </a:bodyPr>
          <a:lstStyle/>
          <a:p>
            <a:r>
              <a:rPr lang="ja-JP" altLang="en-US" sz="1400" dirty="0">
                <a:solidFill>
                  <a:srgbClr val="131313"/>
                </a:solidFill>
                <a:latin typeface="ＭＳ Ｐ明朝" panose="02020600040205080304" pitchFamily="18" charset="-128"/>
                <a:ea typeface="ＭＳ Ｐ明朝" panose="02020600040205080304" pitchFamily="18" charset="-128"/>
              </a:rPr>
              <a:t>会長</a:t>
            </a:r>
            <a:r>
              <a:rPr lang="ja-JP" altLang="en-US" sz="1400" dirty="0">
                <a:latin typeface="ＭＳ Ｐ明朝" panose="02020600040205080304" pitchFamily="18" charset="-128"/>
                <a:ea typeface="ＭＳ Ｐ明朝" panose="02020600040205080304" pitchFamily="18" charset="-128"/>
              </a:rPr>
              <a:t>：中島　広貴　会員数：</a:t>
            </a:r>
            <a:r>
              <a:rPr lang="en-US" altLang="ja-JP" sz="1400" dirty="0">
                <a:latin typeface="ＭＳ Ｐ明朝" panose="02020600040205080304" pitchFamily="18" charset="-128"/>
                <a:ea typeface="ＭＳ Ｐ明朝" panose="02020600040205080304" pitchFamily="18" charset="-128"/>
              </a:rPr>
              <a:t>5</a:t>
            </a:r>
            <a:r>
              <a:rPr lang="ja-JP" altLang="en-US" sz="1400" dirty="0">
                <a:latin typeface="ＭＳ Ｐ明朝" panose="02020600040205080304" pitchFamily="18" charset="-128"/>
                <a:ea typeface="ＭＳ Ｐ明朝" panose="02020600040205080304" pitchFamily="18" charset="-128"/>
              </a:rPr>
              <a:t>名</a:t>
            </a:r>
            <a:endParaRPr lang="en-US" altLang="ja-JP" sz="1400" dirty="0">
              <a:solidFill>
                <a:srgbClr val="131313"/>
              </a:solidFill>
              <a:latin typeface="ＭＳ Ｐ明朝" panose="02020600040205080304" pitchFamily="18" charset="-128"/>
              <a:ea typeface="ＭＳ Ｐ明朝" panose="02020600040205080304" pitchFamily="18" charset="-128"/>
            </a:endParaRPr>
          </a:p>
        </p:txBody>
      </p:sp>
      <p:sp>
        <p:nvSpPr>
          <p:cNvPr id="15" name="文本框 14"/>
          <p:cNvSpPr txBox="1"/>
          <p:nvPr/>
        </p:nvSpPr>
        <p:spPr>
          <a:xfrm>
            <a:off x="1370720" y="3031933"/>
            <a:ext cx="1492716" cy="338554"/>
          </a:xfrm>
          <a:prstGeom prst="rect">
            <a:avLst/>
          </a:prstGeom>
          <a:noFill/>
        </p:spPr>
        <p:txBody>
          <a:bodyPr wrap="none" rtlCol="0">
            <a:spAutoFit/>
          </a:bodyPr>
          <a:lstStyle/>
          <a:p>
            <a:r>
              <a:rPr lang="ja-JP" altLang="en-US" sz="1600" dirty="0">
                <a:solidFill>
                  <a:srgbClr val="131313"/>
                </a:solidFill>
                <a:latin typeface="+mj-ea"/>
                <a:ea typeface="+mj-ea"/>
                <a:cs typeface="Arial" panose="020B0604020202020204" pitchFamily="34" charset="0"/>
              </a:rPr>
              <a:t>千葉マリン</a:t>
            </a:r>
            <a:r>
              <a:rPr lang="en-US" altLang="ja-JP" sz="1600" dirty="0">
                <a:solidFill>
                  <a:srgbClr val="131313"/>
                </a:solidFill>
                <a:latin typeface="+mj-ea"/>
                <a:ea typeface="+mj-ea"/>
                <a:cs typeface="Arial" panose="020B0604020202020204" pitchFamily="34" charset="0"/>
              </a:rPr>
              <a:t>RAC</a:t>
            </a:r>
            <a:endParaRPr lang="en-US" altLang="zh-CN" sz="1600" dirty="0">
              <a:solidFill>
                <a:srgbClr val="131313"/>
              </a:solidFill>
              <a:latin typeface="+mj-ea"/>
              <a:ea typeface="+mj-ea"/>
              <a:cs typeface="Arial" panose="020B0604020202020204" pitchFamily="34" charset="0"/>
            </a:endParaRPr>
          </a:p>
        </p:txBody>
      </p:sp>
      <p:sp>
        <p:nvSpPr>
          <p:cNvPr id="16" name="矩形 15"/>
          <p:cNvSpPr/>
          <p:nvPr/>
        </p:nvSpPr>
        <p:spPr>
          <a:xfrm>
            <a:off x="1370720" y="3435415"/>
            <a:ext cx="3096344" cy="307777"/>
          </a:xfrm>
          <a:prstGeom prst="rect">
            <a:avLst/>
          </a:prstGeom>
        </p:spPr>
        <p:txBody>
          <a:bodyPr wrap="square">
            <a:spAutoFit/>
          </a:bodyPr>
          <a:lstStyle/>
          <a:p>
            <a:r>
              <a:rPr lang="ja-JP" altLang="en-US" sz="1400" dirty="0">
                <a:solidFill>
                  <a:srgbClr val="131313"/>
                </a:solidFill>
                <a:latin typeface="ＭＳ Ｐ明朝" panose="02020600040205080304" pitchFamily="18" charset="-128"/>
                <a:ea typeface="ＭＳ Ｐ明朝" panose="02020600040205080304" pitchFamily="18" charset="-128"/>
              </a:rPr>
              <a:t>会長：中澤　貴美子　会員数：</a:t>
            </a:r>
            <a:r>
              <a:rPr lang="en-US" altLang="ja-JP" sz="1400" dirty="0">
                <a:solidFill>
                  <a:srgbClr val="131313"/>
                </a:solidFill>
                <a:latin typeface="ＭＳ Ｐ明朝" panose="02020600040205080304" pitchFamily="18" charset="-128"/>
                <a:ea typeface="ＭＳ Ｐ明朝" panose="02020600040205080304" pitchFamily="18" charset="-128"/>
              </a:rPr>
              <a:t>5</a:t>
            </a:r>
            <a:r>
              <a:rPr lang="ja-JP" altLang="en-US" sz="1400" dirty="0">
                <a:solidFill>
                  <a:srgbClr val="131313"/>
                </a:solidFill>
                <a:latin typeface="ＭＳ Ｐ明朝" panose="02020600040205080304" pitchFamily="18" charset="-128"/>
                <a:ea typeface="ＭＳ Ｐ明朝" panose="02020600040205080304" pitchFamily="18" charset="-128"/>
              </a:rPr>
              <a:t>名</a:t>
            </a:r>
            <a:endParaRPr lang="zh-CN" altLang="en-US" sz="1400" dirty="0">
              <a:latin typeface="ＭＳ Ｐ明朝" panose="02020600040205080304" pitchFamily="18" charset="-128"/>
              <a:ea typeface="ＭＳ Ｐ明朝" panose="02020600040205080304" pitchFamily="18" charset="-128"/>
            </a:endParaRPr>
          </a:p>
        </p:txBody>
      </p:sp>
      <p:sp>
        <p:nvSpPr>
          <p:cNvPr id="17" name="文本框 16"/>
          <p:cNvSpPr txBox="1"/>
          <p:nvPr/>
        </p:nvSpPr>
        <p:spPr>
          <a:xfrm>
            <a:off x="1370720" y="4653136"/>
            <a:ext cx="1436612" cy="338554"/>
          </a:xfrm>
          <a:prstGeom prst="rect">
            <a:avLst/>
          </a:prstGeom>
          <a:noFill/>
        </p:spPr>
        <p:txBody>
          <a:bodyPr wrap="none" rtlCol="0">
            <a:spAutoFit/>
          </a:bodyPr>
          <a:lstStyle/>
          <a:p>
            <a:r>
              <a:rPr lang="ja-JP" altLang="en-US" sz="1600" dirty="0">
                <a:solidFill>
                  <a:srgbClr val="131313"/>
                </a:solidFill>
                <a:latin typeface="+mj-ea"/>
                <a:ea typeface="+mj-ea"/>
                <a:cs typeface="Arial" panose="020B0604020202020204" pitchFamily="34" charset="0"/>
              </a:rPr>
              <a:t>市原中央</a:t>
            </a:r>
            <a:r>
              <a:rPr lang="en-US" altLang="ja-JP" sz="1600" dirty="0">
                <a:solidFill>
                  <a:srgbClr val="131313"/>
                </a:solidFill>
                <a:latin typeface="+mj-ea"/>
                <a:ea typeface="+mj-ea"/>
                <a:cs typeface="Arial" panose="020B0604020202020204" pitchFamily="34" charset="0"/>
              </a:rPr>
              <a:t>RAC</a:t>
            </a:r>
            <a:endParaRPr lang="en-US" altLang="zh-CN" sz="1600" dirty="0">
              <a:solidFill>
                <a:srgbClr val="131313"/>
              </a:solidFill>
              <a:latin typeface="+mj-ea"/>
              <a:ea typeface="+mj-ea"/>
              <a:cs typeface="Arial" panose="020B0604020202020204" pitchFamily="34" charset="0"/>
            </a:endParaRPr>
          </a:p>
        </p:txBody>
      </p:sp>
      <p:sp>
        <p:nvSpPr>
          <p:cNvPr id="18" name="矩形 17"/>
          <p:cNvSpPr/>
          <p:nvPr/>
        </p:nvSpPr>
        <p:spPr>
          <a:xfrm>
            <a:off x="1370720" y="5055531"/>
            <a:ext cx="3096344" cy="307777"/>
          </a:xfrm>
          <a:prstGeom prst="rect">
            <a:avLst/>
          </a:prstGeom>
        </p:spPr>
        <p:txBody>
          <a:bodyPr wrap="square">
            <a:spAutoFit/>
          </a:bodyPr>
          <a:lstStyle/>
          <a:p>
            <a:r>
              <a:rPr lang="ja-JP" altLang="en-US" sz="1400" dirty="0">
                <a:latin typeface="ＭＳ Ｐ明朝" panose="02020600040205080304" pitchFamily="18" charset="-128"/>
                <a:ea typeface="ＭＳ Ｐ明朝" panose="02020600040205080304" pitchFamily="18" charset="-128"/>
              </a:rPr>
              <a:t>会長：ナリス　会員数：</a:t>
            </a:r>
            <a:r>
              <a:rPr lang="en-US" altLang="ja-JP" sz="1400" dirty="0">
                <a:latin typeface="ＭＳ Ｐ明朝" panose="02020600040205080304" pitchFamily="18" charset="-128"/>
                <a:ea typeface="ＭＳ Ｐ明朝" panose="02020600040205080304" pitchFamily="18" charset="-128"/>
              </a:rPr>
              <a:t>5</a:t>
            </a:r>
            <a:r>
              <a:rPr lang="ja-JP" altLang="en-US" sz="1400" dirty="0">
                <a:latin typeface="ＭＳ Ｐ明朝" panose="02020600040205080304" pitchFamily="18" charset="-128"/>
                <a:ea typeface="ＭＳ Ｐ明朝" panose="02020600040205080304" pitchFamily="18" charset="-128"/>
              </a:rPr>
              <a:t>名</a:t>
            </a:r>
            <a:endParaRPr lang="zh-CN" altLang="en-US" sz="1400" dirty="0">
              <a:latin typeface="ＭＳ Ｐ明朝" panose="02020600040205080304" pitchFamily="18" charset="-128"/>
              <a:ea typeface="ＭＳ Ｐ明朝" panose="02020600040205080304" pitchFamily="18" charset="-128"/>
            </a:endParaRPr>
          </a:p>
        </p:txBody>
      </p:sp>
      <p:sp>
        <p:nvSpPr>
          <p:cNvPr id="21" name="文本框 20"/>
          <p:cNvSpPr txBox="1"/>
          <p:nvPr/>
        </p:nvSpPr>
        <p:spPr>
          <a:xfrm>
            <a:off x="9415845" y="1161346"/>
            <a:ext cx="1436612" cy="338554"/>
          </a:xfrm>
          <a:prstGeom prst="rect">
            <a:avLst/>
          </a:prstGeom>
          <a:noFill/>
        </p:spPr>
        <p:txBody>
          <a:bodyPr wrap="none" rtlCol="0">
            <a:spAutoFit/>
          </a:bodyPr>
          <a:lstStyle/>
          <a:p>
            <a:pPr algn="r"/>
            <a:r>
              <a:rPr lang="ja-JP" altLang="en-US" sz="1600" dirty="0">
                <a:solidFill>
                  <a:srgbClr val="131313"/>
                </a:solidFill>
                <a:latin typeface="+mj-ea"/>
                <a:ea typeface="+mj-ea"/>
                <a:cs typeface="Arial" panose="020B0604020202020204" pitchFamily="34" charset="0"/>
              </a:rPr>
              <a:t>佐倉中央</a:t>
            </a:r>
            <a:r>
              <a:rPr lang="en-US" altLang="ja-JP" sz="1600" dirty="0">
                <a:solidFill>
                  <a:srgbClr val="131313"/>
                </a:solidFill>
                <a:latin typeface="+mj-ea"/>
                <a:ea typeface="+mj-ea"/>
                <a:cs typeface="Arial" panose="020B0604020202020204" pitchFamily="34" charset="0"/>
              </a:rPr>
              <a:t>RAC</a:t>
            </a:r>
            <a:endParaRPr lang="en-US" altLang="zh-CN" sz="1600" dirty="0">
              <a:solidFill>
                <a:srgbClr val="131313"/>
              </a:solidFill>
              <a:latin typeface="+mj-ea"/>
              <a:ea typeface="+mj-ea"/>
              <a:cs typeface="Arial" panose="020B0604020202020204" pitchFamily="34" charset="0"/>
            </a:endParaRPr>
          </a:p>
        </p:txBody>
      </p:sp>
      <p:sp>
        <p:nvSpPr>
          <p:cNvPr id="22" name="矩形 21"/>
          <p:cNvSpPr/>
          <p:nvPr/>
        </p:nvSpPr>
        <p:spPr>
          <a:xfrm>
            <a:off x="7874382" y="1507519"/>
            <a:ext cx="2952328" cy="307777"/>
          </a:xfrm>
          <a:prstGeom prst="rect">
            <a:avLst/>
          </a:prstGeom>
        </p:spPr>
        <p:txBody>
          <a:bodyPr wrap="square">
            <a:spAutoFit/>
          </a:bodyPr>
          <a:lstStyle/>
          <a:p>
            <a:pPr algn="r"/>
            <a:r>
              <a:rPr lang="ja-JP" altLang="en-US" sz="1400" dirty="0">
                <a:latin typeface="ＭＳ Ｐ明朝" panose="02020600040205080304" pitchFamily="18" charset="-128"/>
                <a:ea typeface="ＭＳ Ｐ明朝" panose="02020600040205080304" pitchFamily="18" charset="-128"/>
              </a:rPr>
              <a:t>会長：野池　めぐみ　会員数：</a:t>
            </a:r>
            <a:r>
              <a:rPr lang="en-US" altLang="ja-JP" sz="1400" dirty="0">
                <a:latin typeface="ＭＳ Ｐ明朝" panose="02020600040205080304" pitchFamily="18" charset="-128"/>
                <a:ea typeface="ＭＳ Ｐ明朝" panose="02020600040205080304" pitchFamily="18" charset="-128"/>
              </a:rPr>
              <a:t>2</a:t>
            </a:r>
            <a:r>
              <a:rPr lang="ja-JP" altLang="en-US" sz="1400" dirty="0">
                <a:latin typeface="ＭＳ Ｐ明朝" panose="02020600040205080304" pitchFamily="18" charset="-128"/>
                <a:ea typeface="ＭＳ Ｐ明朝" panose="02020600040205080304" pitchFamily="18" charset="-128"/>
              </a:rPr>
              <a:t>名</a:t>
            </a:r>
            <a:endParaRPr lang="zh-CN" altLang="en-US" sz="1400" dirty="0">
              <a:latin typeface="ＭＳ Ｐ明朝" panose="02020600040205080304" pitchFamily="18" charset="-128"/>
              <a:ea typeface="ＭＳ Ｐ明朝" panose="02020600040205080304" pitchFamily="18" charset="-128"/>
            </a:endParaRPr>
          </a:p>
        </p:txBody>
      </p:sp>
      <p:sp>
        <p:nvSpPr>
          <p:cNvPr id="23" name="文本框 22"/>
          <p:cNvSpPr txBox="1"/>
          <p:nvPr/>
        </p:nvSpPr>
        <p:spPr>
          <a:xfrm>
            <a:off x="8929540" y="2557484"/>
            <a:ext cx="1846980" cy="338554"/>
          </a:xfrm>
          <a:prstGeom prst="rect">
            <a:avLst/>
          </a:prstGeom>
          <a:noFill/>
        </p:spPr>
        <p:txBody>
          <a:bodyPr wrap="none" rtlCol="0">
            <a:spAutoFit/>
          </a:bodyPr>
          <a:lstStyle/>
          <a:p>
            <a:pPr algn="r"/>
            <a:r>
              <a:rPr lang="ja-JP" altLang="en-US" sz="1600" dirty="0">
                <a:solidFill>
                  <a:srgbClr val="131313"/>
                </a:solidFill>
                <a:latin typeface="+mj-ea"/>
                <a:ea typeface="+mj-ea"/>
                <a:cs typeface="Arial" panose="020B0604020202020204" pitchFamily="34" charset="0"/>
              </a:rPr>
              <a:t>千葉科学大学</a:t>
            </a:r>
            <a:r>
              <a:rPr lang="en-US" altLang="ja-JP" sz="1600" dirty="0">
                <a:solidFill>
                  <a:srgbClr val="131313"/>
                </a:solidFill>
                <a:latin typeface="+mj-ea"/>
                <a:ea typeface="+mj-ea"/>
                <a:cs typeface="Arial" panose="020B0604020202020204" pitchFamily="34" charset="0"/>
              </a:rPr>
              <a:t>RAC</a:t>
            </a:r>
            <a:endParaRPr lang="en-US" altLang="zh-CN" sz="1600" dirty="0">
              <a:solidFill>
                <a:srgbClr val="131313"/>
              </a:solidFill>
              <a:latin typeface="+mj-ea"/>
              <a:ea typeface="+mj-ea"/>
              <a:cs typeface="Arial" panose="020B0604020202020204" pitchFamily="34" charset="0"/>
            </a:endParaRPr>
          </a:p>
        </p:txBody>
      </p:sp>
      <p:sp>
        <p:nvSpPr>
          <p:cNvPr id="24" name="矩形 23"/>
          <p:cNvSpPr/>
          <p:nvPr/>
        </p:nvSpPr>
        <p:spPr>
          <a:xfrm>
            <a:off x="7900129" y="2885382"/>
            <a:ext cx="2952328" cy="307777"/>
          </a:xfrm>
          <a:prstGeom prst="rect">
            <a:avLst/>
          </a:prstGeom>
        </p:spPr>
        <p:txBody>
          <a:bodyPr wrap="square">
            <a:spAutoFit/>
          </a:bodyPr>
          <a:lstStyle/>
          <a:p>
            <a:pPr algn="r"/>
            <a:r>
              <a:rPr lang="ja-JP" altLang="en-US" sz="1400" dirty="0">
                <a:latin typeface="ＭＳ Ｐ明朝" panose="02020600040205080304" pitchFamily="18" charset="-128"/>
                <a:ea typeface="ＭＳ Ｐ明朝" panose="02020600040205080304" pitchFamily="18" charset="-128"/>
              </a:rPr>
              <a:t>会長：木原　正稀　会員数：</a:t>
            </a:r>
            <a:r>
              <a:rPr lang="en-US" altLang="ja-JP" sz="1400" dirty="0">
                <a:latin typeface="ＭＳ Ｐ明朝" panose="02020600040205080304" pitchFamily="18" charset="-128"/>
                <a:ea typeface="ＭＳ Ｐ明朝" panose="02020600040205080304" pitchFamily="18" charset="-128"/>
              </a:rPr>
              <a:t>24</a:t>
            </a:r>
            <a:r>
              <a:rPr lang="ja-JP" altLang="en-US" sz="1400" dirty="0">
                <a:latin typeface="ＭＳ Ｐ明朝" panose="02020600040205080304" pitchFamily="18" charset="-128"/>
                <a:ea typeface="ＭＳ Ｐ明朝" panose="02020600040205080304" pitchFamily="18" charset="-128"/>
              </a:rPr>
              <a:t>名</a:t>
            </a:r>
            <a:endParaRPr lang="zh-CN" altLang="en-US" sz="1400" dirty="0">
              <a:latin typeface="ＭＳ Ｐ明朝" panose="02020600040205080304" pitchFamily="18" charset="-128"/>
              <a:ea typeface="ＭＳ Ｐ明朝" panose="02020600040205080304" pitchFamily="18" charset="-128"/>
            </a:endParaRPr>
          </a:p>
        </p:txBody>
      </p:sp>
      <p:sp>
        <p:nvSpPr>
          <p:cNvPr id="25" name="文本框 24"/>
          <p:cNvSpPr txBox="1"/>
          <p:nvPr/>
        </p:nvSpPr>
        <p:spPr>
          <a:xfrm>
            <a:off x="9826214" y="4376990"/>
            <a:ext cx="1026243" cy="338554"/>
          </a:xfrm>
          <a:prstGeom prst="rect">
            <a:avLst/>
          </a:prstGeom>
          <a:noFill/>
        </p:spPr>
        <p:txBody>
          <a:bodyPr wrap="none" rtlCol="0">
            <a:spAutoFit/>
          </a:bodyPr>
          <a:lstStyle/>
          <a:p>
            <a:pPr algn="r"/>
            <a:r>
              <a:rPr lang="ja-JP" altLang="en-US" sz="1600" dirty="0">
                <a:solidFill>
                  <a:srgbClr val="131313"/>
                </a:solidFill>
                <a:latin typeface="+mj-ea"/>
                <a:ea typeface="+mj-ea"/>
                <a:cs typeface="Arial" panose="020B0604020202020204" pitchFamily="34" charset="0"/>
              </a:rPr>
              <a:t>鴨川</a:t>
            </a:r>
            <a:r>
              <a:rPr lang="en-US" altLang="ja-JP" sz="1600" dirty="0">
                <a:solidFill>
                  <a:srgbClr val="131313"/>
                </a:solidFill>
                <a:latin typeface="+mj-ea"/>
                <a:ea typeface="+mj-ea"/>
                <a:cs typeface="Arial" panose="020B0604020202020204" pitchFamily="34" charset="0"/>
              </a:rPr>
              <a:t>RAC</a:t>
            </a:r>
            <a:endParaRPr lang="en-US" altLang="zh-CN" sz="1600" dirty="0">
              <a:solidFill>
                <a:srgbClr val="131313"/>
              </a:solidFill>
              <a:latin typeface="+mj-ea"/>
              <a:ea typeface="+mj-ea"/>
              <a:cs typeface="Arial" panose="020B0604020202020204" pitchFamily="34" charset="0"/>
            </a:endParaRPr>
          </a:p>
        </p:txBody>
      </p:sp>
      <p:sp>
        <p:nvSpPr>
          <p:cNvPr id="26" name="矩形 25"/>
          <p:cNvSpPr/>
          <p:nvPr/>
        </p:nvSpPr>
        <p:spPr>
          <a:xfrm>
            <a:off x="7824192" y="4719179"/>
            <a:ext cx="2952328" cy="307777"/>
          </a:xfrm>
          <a:prstGeom prst="rect">
            <a:avLst/>
          </a:prstGeom>
        </p:spPr>
        <p:txBody>
          <a:bodyPr wrap="square">
            <a:spAutoFit/>
          </a:bodyPr>
          <a:lstStyle/>
          <a:p>
            <a:pPr algn="r"/>
            <a:r>
              <a:rPr lang="ja-JP" altLang="en-US" sz="1400" dirty="0">
                <a:latin typeface="ＭＳ Ｐ明朝" panose="02020600040205080304" pitchFamily="18" charset="-128"/>
                <a:ea typeface="ＭＳ Ｐ明朝" panose="02020600040205080304" pitchFamily="18" charset="-128"/>
              </a:rPr>
              <a:t>会長：柾谷　真　会員数：</a:t>
            </a:r>
            <a:r>
              <a:rPr lang="en-US" altLang="ja-JP" sz="1400" dirty="0">
                <a:latin typeface="ＭＳ Ｐ明朝" panose="02020600040205080304" pitchFamily="18" charset="-128"/>
                <a:ea typeface="ＭＳ Ｐ明朝" panose="02020600040205080304" pitchFamily="18" charset="-128"/>
              </a:rPr>
              <a:t>3</a:t>
            </a:r>
            <a:r>
              <a:rPr lang="ja-JP" altLang="en-US" sz="1400" dirty="0">
                <a:latin typeface="ＭＳ Ｐ明朝" panose="02020600040205080304" pitchFamily="18" charset="-128"/>
                <a:ea typeface="ＭＳ Ｐ明朝" panose="02020600040205080304" pitchFamily="18" charset="-128"/>
              </a:rPr>
              <a:t>名</a:t>
            </a:r>
            <a:endParaRPr lang="zh-CN" altLang="en-US" sz="1400" dirty="0">
              <a:latin typeface="ＭＳ Ｐ明朝" panose="02020600040205080304" pitchFamily="18" charset="-128"/>
              <a:ea typeface="ＭＳ Ｐ明朝" panose="02020600040205080304" pitchFamily="18" charset="-128"/>
            </a:endParaRPr>
          </a:p>
        </p:txBody>
      </p:sp>
      <p:sp>
        <p:nvSpPr>
          <p:cNvPr id="29" name="文本框 28"/>
          <p:cNvSpPr txBox="1"/>
          <p:nvPr/>
        </p:nvSpPr>
        <p:spPr>
          <a:xfrm>
            <a:off x="4849504" y="170581"/>
            <a:ext cx="2492990" cy="461665"/>
          </a:xfrm>
          <a:prstGeom prst="rect">
            <a:avLst/>
          </a:prstGeom>
          <a:noFill/>
        </p:spPr>
        <p:txBody>
          <a:bodyPr wrap="none" rtlCol="0">
            <a:spAutoFit/>
          </a:bodyPr>
          <a:lstStyle/>
          <a:p>
            <a:r>
              <a:rPr lang="ja-JP" altLang="en-US" sz="2400" dirty="0">
                <a:solidFill>
                  <a:srgbClr val="F17F42"/>
                </a:solidFill>
                <a:latin typeface="+mj-ea"/>
                <a:ea typeface="+mj-ea"/>
                <a:cs typeface="Arial" panose="020B0604020202020204" pitchFamily="34" charset="0"/>
              </a:rPr>
              <a:t>現在のクラブ状況</a:t>
            </a:r>
            <a:endParaRPr lang="en-US" altLang="zh-CN" sz="2400" dirty="0">
              <a:solidFill>
                <a:srgbClr val="F17F42"/>
              </a:solidFill>
              <a:latin typeface="+mj-ea"/>
              <a:ea typeface="+mj-ea"/>
              <a:cs typeface="Arial" panose="020B0604020202020204" pitchFamily="34" charset="0"/>
            </a:endParaRPr>
          </a:p>
        </p:txBody>
      </p:sp>
      <p:sp>
        <p:nvSpPr>
          <p:cNvPr id="30" name="矩形 29"/>
          <p:cNvSpPr/>
          <p:nvPr/>
        </p:nvSpPr>
        <p:spPr>
          <a:xfrm>
            <a:off x="5558981" y="679198"/>
            <a:ext cx="1074037" cy="83706"/>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0" name="直線矢印コネクタ 19">
            <a:extLst>
              <a:ext uri="{FF2B5EF4-FFF2-40B4-BE49-F238E27FC236}">
                <a16:creationId xmlns:a16="http://schemas.microsoft.com/office/drawing/2014/main" id="{474FAF12-D505-4608-8A28-E6DFE97949F9}"/>
              </a:ext>
            </a:extLst>
          </p:cNvPr>
          <p:cNvCxnSpPr>
            <a:cxnSpLocks/>
          </p:cNvCxnSpPr>
          <p:nvPr/>
        </p:nvCxnSpPr>
        <p:spPr>
          <a:xfrm>
            <a:off x="1010680" y="2070385"/>
            <a:ext cx="3968432" cy="781121"/>
          </a:xfrm>
          <a:prstGeom prst="straightConnector1">
            <a:avLst/>
          </a:prstGeom>
          <a:ln>
            <a:solidFill>
              <a:srgbClr val="53575A"/>
            </a:solidFill>
            <a:tailEnd type="triangle"/>
          </a:ln>
        </p:spPr>
        <p:style>
          <a:lnRef idx="1">
            <a:schemeClr val="accent2"/>
          </a:lnRef>
          <a:fillRef idx="0">
            <a:schemeClr val="accent2"/>
          </a:fillRef>
          <a:effectRef idx="0">
            <a:schemeClr val="accent2"/>
          </a:effectRef>
          <a:fontRef idx="minor">
            <a:schemeClr val="tx1"/>
          </a:fontRef>
        </p:style>
      </p:cxnSp>
      <p:cxnSp>
        <p:nvCxnSpPr>
          <p:cNvPr id="31" name="直線矢印コネクタ 30">
            <a:extLst>
              <a:ext uri="{FF2B5EF4-FFF2-40B4-BE49-F238E27FC236}">
                <a16:creationId xmlns:a16="http://schemas.microsoft.com/office/drawing/2014/main" id="{56BAE1E9-434A-432E-9DC1-571B3F1CC403}"/>
              </a:ext>
            </a:extLst>
          </p:cNvPr>
          <p:cNvCxnSpPr>
            <a:cxnSpLocks/>
          </p:cNvCxnSpPr>
          <p:nvPr/>
        </p:nvCxnSpPr>
        <p:spPr>
          <a:xfrm>
            <a:off x="1010680" y="2695180"/>
            <a:ext cx="4085592" cy="315045"/>
          </a:xfrm>
          <a:prstGeom prst="straightConnector1">
            <a:avLst/>
          </a:prstGeom>
          <a:ln>
            <a:solidFill>
              <a:srgbClr val="53575A"/>
            </a:solidFill>
            <a:tailEnd type="triangle"/>
          </a:ln>
        </p:spPr>
        <p:style>
          <a:lnRef idx="1">
            <a:schemeClr val="accent2"/>
          </a:lnRef>
          <a:fillRef idx="0">
            <a:schemeClr val="accent2"/>
          </a:fillRef>
          <a:effectRef idx="0">
            <a:schemeClr val="accent2"/>
          </a:effectRef>
          <a:fontRef idx="minor">
            <a:schemeClr val="tx1"/>
          </a:fontRef>
        </p:style>
      </p:cxnSp>
      <p:cxnSp>
        <p:nvCxnSpPr>
          <p:cNvPr id="32" name="直線矢印コネクタ 31">
            <a:extLst>
              <a:ext uri="{FF2B5EF4-FFF2-40B4-BE49-F238E27FC236}">
                <a16:creationId xmlns:a16="http://schemas.microsoft.com/office/drawing/2014/main" id="{0054100C-E405-42D1-8129-D8767ACD56EA}"/>
              </a:ext>
            </a:extLst>
          </p:cNvPr>
          <p:cNvCxnSpPr>
            <a:cxnSpLocks/>
          </p:cNvCxnSpPr>
          <p:nvPr/>
        </p:nvCxnSpPr>
        <p:spPr>
          <a:xfrm flipV="1">
            <a:off x="1010680" y="3644112"/>
            <a:ext cx="4437248" cy="675166"/>
          </a:xfrm>
          <a:prstGeom prst="straightConnector1">
            <a:avLst/>
          </a:prstGeom>
          <a:ln>
            <a:solidFill>
              <a:srgbClr val="53575A"/>
            </a:solidFill>
            <a:tailEnd type="triangle"/>
          </a:ln>
        </p:spPr>
        <p:style>
          <a:lnRef idx="1">
            <a:schemeClr val="accent2"/>
          </a:lnRef>
          <a:fillRef idx="0">
            <a:schemeClr val="accent2"/>
          </a:fillRef>
          <a:effectRef idx="0">
            <a:schemeClr val="accent2"/>
          </a:effectRef>
          <a:fontRef idx="minor">
            <a:schemeClr val="tx1"/>
          </a:fontRef>
        </p:style>
      </p:cxnSp>
      <p:cxnSp>
        <p:nvCxnSpPr>
          <p:cNvPr id="38" name="直線コネクタ 37">
            <a:extLst>
              <a:ext uri="{FF2B5EF4-FFF2-40B4-BE49-F238E27FC236}">
                <a16:creationId xmlns:a16="http://schemas.microsoft.com/office/drawing/2014/main" id="{48EBB765-779D-4966-88F7-3FA77C3CE240}"/>
              </a:ext>
            </a:extLst>
          </p:cNvPr>
          <p:cNvCxnSpPr>
            <a:stCxn id="7" idx="4"/>
          </p:cNvCxnSpPr>
          <p:nvPr/>
        </p:nvCxnSpPr>
        <p:spPr>
          <a:xfrm>
            <a:off x="1010680" y="1873807"/>
            <a:ext cx="0" cy="187486"/>
          </a:xfrm>
          <a:prstGeom prst="line">
            <a:avLst/>
          </a:prstGeom>
          <a:ln>
            <a:solidFill>
              <a:srgbClr val="53575A"/>
            </a:solidFill>
          </a:ln>
        </p:spPr>
        <p:style>
          <a:lnRef idx="1">
            <a:schemeClr val="accent2"/>
          </a:lnRef>
          <a:fillRef idx="0">
            <a:schemeClr val="accent2"/>
          </a:fillRef>
          <a:effectRef idx="0">
            <a:schemeClr val="accent2"/>
          </a:effectRef>
          <a:fontRef idx="minor">
            <a:schemeClr val="tx1"/>
          </a:fontRef>
        </p:style>
      </p:cxnSp>
      <p:cxnSp>
        <p:nvCxnSpPr>
          <p:cNvPr id="39" name="直線コネクタ 38">
            <a:extLst>
              <a:ext uri="{FF2B5EF4-FFF2-40B4-BE49-F238E27FC236}">
                <a16:creationId xmlns:a16="http://schemas.microsoft.com/office/drawing/2014/main" id="{1665A191-E2CE-4359-9E6E-663126750EB9}"/>
              </a:ext>
            </a:extLst>
          </p:cNvPr>
          <p:cNvCxnSpPr>
            <a:cxnSpLocks/>
            <a:endCxn id="8" idx="0"/>
          </p:cNvCxnSpPr>
          <p:nvPr/>
        </p:nvCxnSpPr>
        <p:spPr>
          <a:xfrm>
            <a:off x="1012199" y="2695180"/>
            <a:ext cx="0" cy="361997"/>
          </a:xfrm>
          <a:prstGeom prst="line">
            <a:avLst/>
          </a:prstGeom>
          <a:ln>
            <a:solidFill>
              <a:srgbClr val="53575A"/>
            </a:solidFill>
          </a:ln>
        </p:spPr>
        <p:style>
          <a:lnRef idx="1">
            <a:schemeClr val="accent2"/>
          </a:lnRef>
          <a:fillRef idx="0">
            <a:schemeClr val="accent2"/>
          </a:fillRef>
          <a:effectRef idx="0">
            <a:schemeClr val="accent2"/>
          </a:effectRef>
          <a:fontRef idx="minor">
            <a:schemeClr val="tx1"/>
          </a:fontRef>
        </p:style>
      </p:cxnSp>
      <p:cxnSp>
        <p:nvCxnSpPr>
          <p:cNvPr id="45" name="直線コネクタ 44">
            <a:extLst>
              <a:ext uri="{FF2B5EF4-FFF2-40B4-BE49-F238E27FC236}">
                <a16:creationId xmlns:a16="http://schemas.microsoft.com/office/drawing/2014/main" id="{D0423495-8C60-44CD-8C16-879C442BD236}"/>
              </a:ext>
            </a:extLst>
          </p:cNvPr>
          <p:cNvCxnSpPr>
            <a:cxnSpLocks/>
          </p:cNvCxnSpPr>
          <p:nvPr/>
        </p:nvCxnSpPr>
        <p:spPr>
          <a:xfrm>
            <a:off x="1010680" y="4319278"/>
            <a:ext cx="0" cy="361997"/>
          </a:xfrm>
          <a:prstGeom prst="line">
            <a:avLst/>
          </a:prstGeom>
          <a:ln>
            <a:solidFill>
              <a:srgbClr val="53575A"/>
            </a:solidFill>
          </a:ln>
        </p:spPr>
        <p:style>
          <a:lnRef idx="1">
            <a:schemeClr val="accent2"/>
          </a:lnRef>
          <a:fillRef idx="0">
            <a:schemeClr val="accent2"/>
          </a:fillRef>
          <a:effectRef idx="0">
            <a:schemeClr val="accent2"/>
          </a:effectRef>
          <a:fontRef idx="minor">
            <a:schemeClr val="tx1"/>
          </a:fontRef>
        </p:style>
      </p:cxnSp>
      <p:cxnSp>
        <p:nvCxnSpPr>
          <p:cNvPr id="49" name="直線矢印コネクタ 48">
            <a:extLst>
              <a:ext uri="{FF2B5EF4-FFF2-40B4-BE49-F238E27FC236}">
                <a16:creationId xmlns:a16="http://schemas.microsoft.com/office/drawing/2014/main" id="{8EFA4205-5A80-4E6D-8B20-8487AD4543ED}"/>
              </a:ext>
            </a:extLst>
          </p:cNvPr>
          <p:cNvCxnSpPr>
            <a:cxnSpLocks/>
          </p:cNvCxnSpPr>
          <p:nvPr/>
        </p:nvCxnSpPr>
        <p:spPr>
          <a:xfrm flipH="1">
            <a:off x="5375920" y="5157192"/>
            <a:ext cx="5774034" cy="288032"/>
          </a:xfrm>
          <a:prstGeom prst="straightConnector1">
            <a:avLst/>
          </a:prstGeom>
          <a:ln>
            <a:solidFill>
              <a:srgbClr val="F17F4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84092825-B217-48E8-9367-5C05C21A34E7}"/>
              </a:ext>
            </a:extLst>
          </p:cNvPr>
          <p:cNvCxnSpPr>
            <a:cxnSpLocks/>
            <a:stCxn id="12" idx="4"/>
          </p:cNvCxnSpPr>
          <p:nvPr/>
        </p:nvCxnSpPr>
        <p:spPr>
          <a:xfrm>
            <a:off x="11149954" y="5039358"/>
            <a:ext cx="0" cy="117834"/>
          </a:xfrm>
          <a:prstGeom prst="line">
            <a:avLst/>
          </a:prstGeom>
          <a:ln>
            <a:solidFill>
              <a:srgbClr val="F17F42"/>
            </a:solidFill>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BF8D29C7-27A8-460C-91C4-BE81E7F6ACFC}"/>
              </a:ext>
            </a:extLst>
          </p:cNvPr>
          <p:cNvCxnSpPr>
            <a:cxnSpLocks/>
          </p:cNvCxnSpPr>
          <p:nvPr/>
        </p:nvCxnSpPr>
        <p:spPr>
          <a:xfrm flipH="1">
            <a:off x="8040217" y="2252684"/>
            <a:ext cx="3109737" cy="344666"/>
          </a:xfrm>
          <a:prstGeom prst="straightConnector1">
            <a:avLst/>
          </a:prstGeom>
          <a:ln>
            <a:solidFill>
              <a:srgbClr val="F17F4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A857222-357B-4D11-B2B6-A0626606A7E5}"/>
              </a:ext>
            </a:extLst>
          </p:cNvPr>
          <p:cNvCxnSpPr>
            <a:cxnSpLocks/>
          </p:cNvCxnSpPr>
          <p:nvPr/>
        </p:nvCxnSpPr>
        <p:spPr>
          <a:xfrm flipH="1">
            <a:off x="5807968" y="1991641"/>
            <a:ext cx="5334296" cy="703539"/>
          </a:xfrm>
          <a:prstGeom prst="straightConnector1">
            <a:avLst/>
          </a:prstGeom>
          <a:ln>
            <a:solidFill>
              <a:srgbClr val="F17F4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FF1AA9D-3514-4726-8B8A-855C810E64A8}"/>
              </a:ext>
            </a:extLst>
          </p:cNvPr>
          <p:cNvCxnSpPr>
            <a:cxnSpLocks/>
            <a:endCxn id="11" idx="0"/>
          </p:cNvCxnSpPr>
          <p:nvPr/>
        </p:nvCxnSpPr>
        <p:spPr>
          <a:xfrm>
            <a:off x="11149954" y="2252684"/>
            <a:ext cx="0" cy="263454"/>
          </a:xfrm>
          <a:prstGeom prst="line">
            <a:avLst/>
          </a:prstGeom>
          <a:ln>
            <a:solidFill>
              <a:srgbClr val="F17F42"/>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3B302AB9-8ACA-4CCE-AA52-46FD27CBCF17}"/>
              </a:ext>
            </a:extLst>
          </p:cNvPr>
          <p:cNvCxnSpPr>
            <a:cxnSpLocks/>
          </p:cNvCxnSpPr>
          <p:nvPr/>
        </p:nvCxnSpPr>
        <p:spPr>
          <a:xfrm>
            <a:off x="11142264" y="1873807"/>
            <a:ext cx="0" cy="117834"/>
          </a:xfrm>
          <a:prstGeom prst="line">
            <a:avLst/>
          </a:prstGeom>
          <a:ln>
            <a:solidFill>
              <a:srgbClr val="F17F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2172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par>
                                <p:cTn id="8" presetID="16" presetClass="entr" presetSubtype="37" fill="hold" grpId="0" nodeType="with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par>
                                <p:cTn id="11" presetID="37"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12" presetClass="entr" presetSubtype="8"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par>
                                <p:cTn id="21" presetID="12" presetClass="entr" presetSubtype="8" fill="hold" grpId="0" nodeType="withEffect">
                                  <p:stCondLst>
                                    <p:cond delay="1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par>
                                <p:cTn id="25" presetID="12" presetClass="entr" presetSubtype="8" fill="hold" grpId="0" nodeType="withEffect">
                                  <p:stCondLst>
                                    <p:cond delay="1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par>
                                <p:cTn id="29" presetID="12" presetClass="entr" presetSubtype="8" fill="hold" grpId="0" nodeType="withEffect">
                                  <p:stCondLst>
                                    <p:cond delay="1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ppt_x</p:attrName>
                                        </p:attrNameLst>
                                      </p:cBhvr>
                                      <p:tavLst>
                                        <p:tav tm="0">
                                          <p:val>
                                            <p:strVal val="#ppt_x-#ppt_w*1.125000"/>
                                          </p:val>
                                        </p:tav>
                                        <p:tav tm="100000">
                                          <p:val>
                                            <p:strVal val="#ppt_x"/>
                                          </p:val>
                                        </p:tav>
                                      </p:tavLst>
                                    </p:anim>
                                    <p:animEffect transition="in" filter="wipe(right)">
                                      <p:cBhvr>
                                        <p:cTn id="32" dur="500"/>
                                        <p:tgtEl>
                                          <p:spTgt spid="13"/>
                                        </p:tgtEl>
                                      </p:cBhvr>
                                    </p:animEffect>
                                  </p:childTnLst>
                                </p:cTn>
                              </p:par>
                              <p:par>
                                <p:cTn id="33" presetID="12" presetClass="entr" presetSubtype="8" fill="hold" grpId="0" nodeType="withEffect">
                                  <p:stCondLst>
                                    <p:cond delay="15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ppt_x</p:attrName>
                                        </p:attrNameLst>
                                      </p:cBhvr>
                                      <p:tavLst>
                                        <p:tav tm="0">
                                          <p:val>
                                            <p:strVal val="#ppt_x-#ppt_w*1.125000"/>
                                          </p:val>
                                        </p:tav>
                                        <p:tav tm="100000">
                                          <p:val>
                                            <p:strVal val="#ppt_x"/>
                                          </p:val>
                                        </p:tav>
                                      </p:tavLst>
                                    </p:anim>
                                    <p:animEffect transition="in" filter="wipe(right)">
                                      <p:cBhvr>
                                        <p:cTn id="36" dur="500"/>
                                        <p:tgtEl>
                                          <p:spTgt spid="14"/>
                                        </p:tgtEl>
                                      </p:cBhvr>
                                    </p:animEffect>
                                  </p:childTnLst>
                                </p:cTn>
                              </p:par>
                              <p:par>
                                <p:cTn id="37" presetID="12" presetClass="entr" presetSubtype="8" fill="hold" grpId="0" nodeType="withEffect">
                                  <p:stCondLst>
                                    <p:cond delay="15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right)">
                                      <p:cBhvr>
                                        <p:cTn id="40" dur="500"/>
                                        <p:tgtEl>
                                          <p:spTgt spid="15"/>
                                        </p:tgtEl>
                                      </p:cBhvr>
                                    </p:animEffect>
                                  </p:childTnLst>
                                </p:cTn>
                              </p:par>
                              <p:par>
                                <p:cTn id="41" presetID="12" presetClass="entr" presetSubtype="8" fill="hold" grpId="0" nodeType="withEffect">
                                  <p:stCondLst>
                                    <p:cond delay="15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ppt_x</p:attrName>
                                        </p:attrNameLst>
                                      </p:cBhvr>
                                      <p:tavLst>
                                        <p:tav tm="0">
                                          <p:val>
                                            <p:strVal val="#ppt_x-#ppt_w*1.125000"/>
                                          </p:val>
                                        </p:tav>
                                        <p:tav tm="100000">
                                          <p:val>
                                            <p:strVal val="#ppt_x"/>
                                          </p:val>
                                        </p:tav>
                                      </p:tavLst>
                                    </p:anim>
                                    <p:animEffect transition="in" filter="wipe(right)">
                                      <p:cBhvr>
                                        <p:cTn id="44" dur="500"/>
                                        <p:tgtEl>
                                          <p:spTgt spid="16"/>
                                        </p:tgtEl>
                                      </p:cBhvr>
                                    </p:animEffect>
                                  </p:childTnLst>
                                </p:cTn>
                              </p:par>
                              <p:par>
                                <p:cTn id="45" presetID="12" presetClass="entr" presetSubtype="8" fill="hold" grpId="0" nodeType="withEffect">
                                  <p:stCondLst>
                                    <p:cond delay="15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ppt_x</p:attrName>
                                        </p:attrNameLst>
                                      </p:cBhvr>
                                      <p:tavLst>
                                        <p:tav tm="0">
                                          <p:val>
                                            <p:strVal val="#ppt_x-#ppt_w*1.125000"/>
                                          </p:val>
                                        </p:tav>
                                        <p:tav tm="100000">
                                          <p:val>
                                            <p:strVal val="#ppt_x"/>
                                          </p:val>
                                        </p:tav>
                                      </p:tavLst>
                                    </p:anim>
                                    <p:animEffect transition="in" filter="wipe(right)">
                                      <p:cBhvr>
                                        <p:cTn id="48" dur="500"/>
                                        <p:tgtEl>
                                          <p:spTgt spid="17"/>
                                        </p:tgtEl>
                                      </p:cBhvr>
                                    </p:animEffect>
                                  </p:childTnLst>
                                </p:cTn>
                              </p:par>
                              <p:par>
                                <p:cTn id="49" presetID="12" presetClass="entr" presetSubtype="8" fill="hold" grpId="0" nodeType="withEffect">
                                  <p:stCondLst>
                                    <p:cond delay="15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p:tgtEl>
                                          <p:spTgt spid="18"/>
                                        </p:tgtEl>
                                        <p:attrNameLst>
                                          <p:attrName>ppt_x</p:attrName>
                                        </p:attrNameLst>
                                      </p:cBhvr>
                                      <p:tavLst>
                                        <p:tav tm="0">
                                          <p:val>
                                            <p:strVal val="#ppt_x-#ppt_w*1.125000"/>
                                          </p:val>
                                        </p:tav>
                                        <p:tav tm="100000">
                                          <p:val>
                                            <p:strVal val="#ppt_x"/>
                                          </p:val>
                                        </p:tav>
                                      </p:tavLst>
                                    </p:anim>
                                    <p:animEffect transition="in" filter="wipe(right)">
                                      <p:cBhvr>
                                        <p:cTn id="52" dur="500"/>
                                        <p:tgtEl>
                                          <p:spTgt spid="18"/>
                                        </p:tgtEl>
                                      </p:cBhvr>
                                    </p:animEffect>
                                  </p:childTnLst>
                                </p:cTn>
                              </p:par>
                              <p:par>
                                <p:cTn id="53" presetID="12" presetClass="entr" presetSubtype="2" fill="hold" grpId="0" nodeType="withEffect">
                                  <p:stCondLst>
                                    <p:cond delay="200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p:tgtEl>
                                          <p:spTgt spid="10"/>
                                        </p:tgtEl>
                                        <p:attrNameLst>
                                          <p:attrName>ppt_x</p:attrName>
                                        </p:attrNameLst>
                                      </p:cBhvr>
                                      <p:tavLst>
                                        <p:tav tm="0">
                                          <p:val>
                                            <p:strVal val="#ppt_x+#ppt_w*1.125000"/>
                                          </p:val>
                                        </p:tav>
                                        <p:tav tm="100000">
                                          <p:val>
                                            <p:strVal val="#ppt_x"/>
                                          </p:val>
                                        </p:tav>
                                      </p:tavLst>
                                    </p:anim>
                                    <p:animEffect transition="in" filter="wipe(left)">
                                      <p:cBhvr>
                                        <p:cTn id="56" dur="500"/>
                                        <p:tgtEl>
                                          <p:spTgt spid="10"/>
                                        </p:tgtEl>
                                      </p:cBhvr>
                                    </p:animEffect>
                                  </p:childTnLst>
                                </p:cTn>
                              </p:par>
                              <p:par>
                                <p:cTn id="57" presetID="12" presetClass="entr" presetSubtype="2" fill="hold" grpId="0" nodeType="withEffect">
                                  <p:stCondLst>
                                    <p:cond delay="200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p:tgtEl>
                                          <p:spTgt spid="11"/>
                                        </p:tgtEl>
                                        <p:attrNameLst>
                                          <p:attrName>ppt_x</p:attrName>
                                        </p:attrNameLst>
                                      </p:cBhvr>
                                      <p:tavLst>
                                        <p:tav tm="0">
                                          <p:val>
                                            <p:strVal val="#ppt_x+#ppt_w*1.125000"/>
                                          </p:val>
                                        </p:tav>
                                        <p:tav tm="100000">
                                          <p:val>
                                            <p:strVal val="#ppt_x"/>
                                          </p:val>
                                        </p:tav>
                                      </p:tavLst>
                                    </p:anim>
                                    <p:animEffect transition="in" filter="wipe(left)">
                                      <p:cBhvr>
                                        <p:cTn id="60" dur="500"/>
                                        <p:tgtEl>
                                          <p:spTgt spid="11"/>
                                        </p:tgtEl>
                                      </p:cBhvr>
                                    </p:animEffect>
                                  </p:childTnLst>
                                </p:cTn>
                              </p:par>
                              <p:par>
                                <p:cTn id="61" presetID="12" presetClass="entr" presetSubtype="2" fill="hold" grpId="0" nodeType="withEffect">
                                  <p:stCondLst>
                                    <p:cond delay="200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p:tgtEl>
                                          <p:spTgt spid="12"/>
                                        </p:tgtEl>
                                        <p:attrNameLst>
                                          <p:attrName>ppt_x</p:attrName>
                                        </p:attrNameLst>
                                      </p:cBhvr>
                                      <p:tavLst>
                                        <p:tav tm="0">
                                          <p:val>
                                            <p:strVal val="#ppt_x+#ppt_w*1.125000"/>
                                          </p:val>
                                        </p:tav>
                                        <p:tav tm="100000">
                                          <p:val>
                                            <p:strVal val="#ppt_x"/>
                                          </p:val>
                                        </p:tav>
                                      </p:tavLst>
                                    </p:anim>
                                    <p:animEffect transition="in" filter="wipe(left)">
                                      <p:cBhvr>
                                        <p:cTn id="64" dur="500"/>
                                        <p:tgtEl>
                                          <p:spTgt spid="12"/>
                                        </p:tgtEl>
                                      </p:cBhvr>
                                    </p:animEffect>
                                  </p:childTnLst>
                                </p:cTn>
                              </p:par>
                              <p:par>
                                <p:cTn id="65" presetID="12" presetClass="entr" presetSubtype="2" fill="hold" grpId="0" nodeType="withEffect">
                                  <p:stCondLst>
                                    <p:cond delay="200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p:tgtEl>
                                          <p:spTgt spid="21"/>
                                        </p:tgtEl>
                                        <p:attrNameLst>
                                          <p:attrName>ppt_x</p:attrName>
                                        </p:attrNameLst>
                                      </p:cBhvr>
                                      <p:tavLst>
                                        <p:tav tm="0">
                                          <p:val>
                                            <p:strVal val="#ppt_x+#ppt_w*1.125000"/>
                                          </p:val>
                                        </p:tav>
                                        <p:tav tm="100000">
                                          <p:val>
                                            <p:strVal val="#ppt_x"/>
                                          </p:val>
                                        </p:tav>
                                      </p:tavLst>
                                    </p:anim>
                                    <p:animEffect transition="in" filter="wipe(left)">
                                      <p:cBhvr>
                                        <p:cTn id="68" dur="500"/>
                                        <p:tgtEl>
                                          <p:spTgt spid="21"/>
                                        </p:tgtEl>
                                      </p:cBhvr>
                                    </p:animEffect>
                                  </p:childTnLst>
                                </p:cTn>
                              </p:par>
                              <p:par>
                                <p:cTn id="69" presetID="12" presetClass="entr" presetSubtype="2" fill="hold" grpId="0" nodeType="withEffect">
                                  <p:stCondLst>
                                    <p:cond delay="200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p:tgtEl>
                                          <p:spTgt spid="22"/>
                                        </p:tgtEl>
                                        <p:attrNameLst>
                                          <p:attrName>ppt_x</p:attrName>
                                        </p:attrNameLst>
                                      </p:cBhvr>
                                      <p:tavLst>
                                        <p:tav tm="0">
                                          <p:val>
                                            <p:strVal val="#ppt_x+#ppt_w*1.125000"/>
                                          </p:val>
                                        </p:tav>
                                        <p:tav tm="100000">
                                          <p:val>
                                            <p:strVal val="#ppt_x"/>
                                          </p:val>
                                        </p:tav>
                                      </p:tavLst>
                                    </p:anim>
                                    <p:animEffect transition="in" filter="wipe(left)">
                                      <p:cBhvr>
                                        <p:cTn id="72" dur="500"/>
                                        <p:tgtEl>
                                          <p:spTgt spid="22"/>
                                        </p:tgtEl>
                                      </p:cBhvr>
                                    </p:animEffect>
                                  </p:childTnLst>
                                </p:cTn>
                              </p:par>
                              <p:par>
                                <p:cTn id="73" presetID="12" presetClass="entr" presetSubtype="2" fill="hold" grpId="0" nodeType="withEffect">
                                  <p:stCondLst>
                                    <p:cond delay="200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p:tgtEl>
                                          <p:spTgt spid="23"/>
                                        </p:tgtEl>
                                        <p:attrNameLst>
                                          <p:attrName>ppt_x</p:attrName>
                                        </p:attrNameLst>
                                      </p:cBhvr>
                                      <p:tavLst>
                                        <p:tav tm="0">
                                          <p:val>
                                            <p:strVal val="#ppt_x+#ppt_w*1.125000"/>
                                          </p:val>
                                        </p:tav>
                                        <p:tav tm="100000">
                                          <p:val>
                                            <p:strVal val="#ppt_x"/>
                                          </p:val>
                                        </p:tav>
                                      </p:tavLst>
                                    </p:anim>
                                    <p:animEffect transition="in" filter="wipe(left)">
                                      <p:cBhvr>
                                        <p:cTn id="76" dur="500"/>
                                        <p:tgtEl>
                                          <p:spTgt spid="23"/>
                                        </p:tgtEl>
                                      </p:cBhvr>
                                    </p:animEffect>
                                  </p:childTnLst>
                                </p:cTn>
                              </p:par>
                              <p:par>
                                <p:cTn id="77" presetID="12" presetClass="entr" presetSubtype="2" fill="hold" grpId="0" nodeType="withEffect">
                                  <p:stCondLst>
                                    <p:cond delay="200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p:tgtEl>
                                          <p:spTgt spid="24"/>
                                        </p:tgtEl>
                                        <p:attrNameLst>
                                          <p:attrName>ppt_x</p:attrName>
                                        </p:attrNameLst>
                                      </p:cBhvr>
                                      <p:tavLst>
                                        <p:tav tm="0">
                                          <p:val>
                                            <p:strVal val="#ppt_x+#ppt_w*1.125000"/>
                                          </p:val>
                                        </p:tav>
                                        <p:tav tm="100000">
                                          <p:val>
                                            <p:strVal val="#ppt_x"/>
                                          </p:val>
                                        </p:tav>
                                      </p:tavLst>
                                    </p:anim>
                                    <p:animEffect transition="in" filter="wipe(left)">
                                      <p:cBhvr>
                                        <p:cTn id="80" dur="500"/>
                                        <p:tgtEl>
                                          <p:spTgt spid="24"/>
                                        </p:tgtEl>
                                      </p:cBhvr>
                                    </p:animEffect>
                                  </p:childTnLst>
                                </p:cTn>
                              </p:par>
                              <p:par>
                                <p:cTn id="81" presetID="12" presetClass="entr" presetSubtype="2" fill="hold" grpId="0" nodeType="withEffect">
                                  <p:stCondLst>
                                    <p:cond delay="200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p:tgtEl>
                                          <p:spTgt spid="25"/>
                                        </p:tgtEl>
                                        <p:attrNameLst>
                                          <p:attrName>ppt_x</p:attrName>
                                        </p:attrNameLst>
                                      </p:cBhvr>
                                      <p:tavLst>
                                        <p:tav tm="0">
                                          <p:val>
                                            <p:strVal val="#ppt_x+#ppt_w*1.125000"/>
                                          </p:val>
                                        </p:tav>
                                        <p:tav tm="100000">
                                          <p:val>
                                            <p:strVal val="#ppt_x"/>
                                          </p:val>
                                        </p:tav>
                                      </p:tavLst>
                                    </p:anim>
                                    <p:animEffect transition="in" filter="wipe(left)">
                                      <p:cBhvr>
                                        <p:cTn id="84" dur="500"/>
                                        <p:tgtEl>
                                          <p:spTgt spid="25"/>
                                        </p:tgtEl>
                                      </p:cBhvr>
                                    </p:animEffect>
                                  </p:childTnLst>
                                </p:cTn>
                              </p:par>
                              <p:par>
                                <p:cTn id="85" presetID="12" presetClass="entr" presetSubtype="2" fill="hold" grpId="0" nodeType="withEffect">
                                  <p:stCondLst>
                                    <p:cond delay="200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p:tgtEl>
                                          <p:spTgt spid="26"/>
                                        </p:tgtEl>
                                        <p:attrNameLst>
                                          <p:attrName>ppt_x</p:attrName>
                                        </p:attrNameLst>
                                      </p:cBhvr>
                                      <p:tavLst>
                                        <p:tav tm="0">
                                          <p:val>
                                            <p:strVal val="#ppt_x+#ppt_w*1.125000"/>
                                          </p:val>
                                        </p:tav>
                                        <p:tav tm="100000">
                                          <p:val>
                                            <p:strVal val="#ppt_x"/>
                                          </p:val>
                                        </p:tav>
                                      </p:tavLst>
                                    </p:anim>
                                    <p:animEffect transition="in" filter="wipe(left)">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21" grpId="0"/>
      <p:bldP spid="22" grpId="0"/>
      <p:bldP spid="23" grpId="0"/>
      <p:bldP spid="24" grpId="0"/>
      <p:bldP spid="25" grpId="0"/>
      <p:bldP spid="26" grpId="0"/>
      <p:bldP spid="29" grpId="0"/>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4554</TotalTime>
  <Words>554</Words>
  <Application>Microsoft Office PowerPoint</Application>
  <PresentationFormat>ワイド画面</PresentationFormat>
  <Paragraphs>73</Paragraphs>
  <Slides>10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等线</vt:lpstr>
      <vt:lpstr>HGP明朝B</vt:lpstr>
      <vt:lpstr>HGSｺﾞｼｯｸE</vt:lpstr>
      <vt:lpstr>微软雅黑</vt:lpstr>
      <vt:lpstr>ＭＳ Ｐゴシック</vt:lpstr>
      <vt:lpstr>ＭＳ Ｐ明朝</vt:lpstr>
      <vt:lpstr>宋体</vt:lpstr>
      <vt:lpstr>微软雅黑 Light</vt:lpstr>
      <vt:lpstr>Arial</vt:lpstr>
      <vt:lpstr>Calibri</vt:lpstr>
      <vt:lpstr>Office 主题</vt:lpstr>
      <vt:lpstr>PowerPoint プレゼンテーション</vt:lpstr>
      <vt:lpstr>PowerPoint プレゼンテーション</vt:lpstr>
      <vt:lpstr>PowerPoint プレゼンテーション</vt:lpstr>
      <vt:lpstr>PowerPoint プレゼンテーション</vt:lpstr>
      <vt:lpstr>ローターアクトクラブの目的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小早川 拓馬</cp:lastModifiedBy>
  <cp:revision>171</cp:revision>
  <dcterms:created xsi:type="dcterms:W3CDTF">2017-01-18T01:49:11Z</dcterms:created>
  <dcterms:modified xsi:type="dcterms:W3CDTF">2022-04-25T02:48:29Z</dcterms:modified>
</cp:coreProperties>
</file>