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90" d="100"/>
          <a:sy n="90" d="100"/>
        </p:scale>
        <p:origin x="928" y="-37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2021/9/8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2021/9/8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2021/9/8</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2021</a:t>
            </a:r>
            <a:r>
              <a:rPr kumimoji="1" lang="ja-JP" altLang="en-US" sz="1600" dirty="0" smtClean="0">
                <a:solidFill>
                  <a:schemeClr val="accent5">
                    <a:lumMod val="50000"/>
                  </a:schemeClr>
                </a:solidFill>
              </a:rPr>
              <a:t>年</a:t>
            </a:r>
            <a:r>
              <a:rPr lang="en-US" altLang="ja-JP" sz="1600" dirty="0" smtClean="0">
                <a:solidFill>
                  <a:schemeClr val="accent5">
                    <a:lumMod val="50000"/>
                  </a:schemeClr>
                </a:solidFill>
              </a:rPr>
              <a:t>10</a:t>
            </a:r>
            <a:r>
              <a:rPr kumimoji="1" lang="ja-JP" altLang="en-US" sz="1600" dirty="0" smtClean="0">
                <a:solidFill>
                  <a:schemeClr val="accent5">
                    <a:lumMod val="50000"/>
                  </a:schemeClr>
                </a:solidFill>
              </a:rPr>
              <a:t>月</a:t>
            </a:r>
            <a:r>
              <a:rPr kumimoji="1" lang="ja-JP" altLang="en-US" sz="1600" dirty="0">
                <a:solidFill>
                  <a:schemeClr val="accent5">
                    <a:lumMod val="50000"/>
                  </a:schemeClr>
                </a:solidFill>
              </a:rPr>
              <a:t>号　</a:t>
            </a:r>
            <a:r>
              <a:rPr kumimoji="1" lang="en-US" altLang="ja-JP" sz="1600" dirty="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79" y="1328166"/>
            <a:ext cx="7269480" cy="6456161"/>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200" b="1" dirty="0">
                <a:solidFill>
                  <a:schemeClr val="tx1"/>
                </a:solidFill>
                <a:latin typeface="ＭＳ Ｐゴシック" panose="020B0600070205080204" pitchFamily="50" charset="-128"/>
                <a:ea typeface="ＭＳ Ｐ明朝" panose="02020600040205080304"/>
              </a:rPr>
              <a:t>「未来ビジョン委員会」設置につい</a:t>
            </a:r>
            <a:r>
              <a:rPr lang="ja-JP" altLang="en-US" sz="1200" b="1" dirty="0" smtClean="0">
                <a:solidFill>
                  <a:schemeClr val="tx1"/>
                </a:solidFill>
                <a:latin typeface="ＭＳ Ｐゴシック" panose="020B0600070205080204" pitchFamily="50" charset="-128"/>
                <a:ea typeface="ＭＳ Ｐ明朝" panose="02020600040205080304"/>
              </a:rPr>
              <a:t>て</a:t>
            </a:r>
            <a:endParaRPr lang="en-US" altLang="ja-JP" sz="1200" b="1" dirty="0" smtClean="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世</a:t>
            </a:r>
            <a:r>
              <a:rPr lang="ja-JP" altLang="en-US" sz="1100" dirty="0">
                <a:solidFill>
                  <a:schemeClr val="tx1"/>
                </a:solidFill>
                <a:latin typeface="ＭＳ Ｐゴシック" panose="020B0600070205080204" pitchFamily="50" charset="-128"/>
                <a:ea typeface="ＭＳ Ｐ明朝" panose="02020600040205080304"/>
              </a:rPr>
              <a:t>界のすべての地域で熱波、豪雨、干ばつ、熱帯低気圧の極端な異常気象はすでに顕在化し、新型コロナウイルス感染症が収まることなく、多くの人が振り回され「</a:t>
            </a:r>
            <a:r>
              <a:rPr lang="en-US" altLang="ja-JP" sz="1100" dirty="0">
                <a:solidFill>
                  <a:schemeClr val="tx1"/>
                </a:solidFill>
                <a:latin typeface="ＭＳ Ｐゴシック" panose="020B0600070205080204" pitchFamily="50" charset="-128"/>
                <a:ea typeface="ＭＳ Ｐ明朝" panose="02020600040205080304"/>
              </a:rPr>
              <a:t>2</a:t>
            </a:r>
            <a:r>
              <a:rPr lang="ja-JP" altLang="en-US" sz="1100" dirty="0">
                <a:solidFill>
                  <a:schemeClr val="tx1"/>
                </a:solidFill>
                <a:latin typeface="ＭＳ Ｐゴシック" panose="020B0600070205080204" pitchFamily="50" charset="-128"/>
                <a:ea typeface="ＭＳ Ｐ明朝" panose="02020600040205080304"/>
              </a:rPr>
              <a:t>度目の秋」を迎えます。ロータリー年度も早いもので三か月が過ぎました。早い地区では地区大会開催が計画されているかと思います</a:t>
            </a:r>
            <a:r>
              <a:rPr lang="ja-JP" altLang="en-US" sz="1100" dirty="0" smtClean="0">
                <a:solidFill>
                  <a:schemeClr val="tx1"/>
                </a:solidFill>
                <a:latin typeface="ＭＳ Ｐゴシック" panose="020B0600070205080204" pitchFamily="50" charset="-128"/>
                <a:ea typeface="ＭＳ Ｐ明朝" panose="02020600040205080304"/>
              </a:rPr>
              <a:t>。</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smtClean="0">
                <a:solidFill>
                  <a:schemeClr val="tx1"/>
                </a:solidFill>
                <a:latin typeface="+mn-ea"/>
                <a:ea typeface="ＭＳ Ｐ明朝" panose="02020600040205080304"/>
              </a:rPr>
              <a:t>さ</a:t>
            </a:r>
            <a:r>
              <a:rPr lang="ja-JP" altLang="en-US" sz="1100" dirty="0">
                <a:solidFill>
                  <a:schemeClr val="tx1"/>
                </a:solidFill>
                <a:latin typeface="+mn-ea"/>
                <a:ea typeface="ＭＳ Ｐ明朝" panose="02020600040205080304"/>
              </a:rPr>
              <a:t>て今年度、ロータリーは、会員基盤の成長への多大なコミットメントと功績を示した会員を認証するプログラムを立ち上げました。新会員推薦者を認証するメンバーシップ・ソサエティで、</a:t>
            </a:r>
            <a:r>
              <a:rPr lang="en-US" altLang="ja-JP" sz="1100" dirty="0">
                <a:solidFill>
                  <a:schemeClr val="tx1"/>
                </a:solidFill>
                <a:latin typeface="+mn-ea"/>
                <a:ea typeface="ＭＳ Ｐ明朝" panose="02020600040205080304"/>
              </a:rPr>
              <a:t>25</a:t>
            </a:r>
            <a:r>
              <a:rPr lang="ja-JP" altLang="en-US" sz="1100" dirty="0">
                <a:solidFill>
                  <a:schemeClr val="tx1"/>
                </a:solidFill>
                <a:latin typeface="+mn-ea"/>
                <a:ea typeface="ＭＳ Ｐ明朝" panose="02020600040205080304"/>
              </a:rPr>
              <a:t>人以上の新会員を推薦した会員を紹介するバーチャル形式のギャラリーで</a:t>
            </a:r>
            <a:r>
              <a:rPr lang="ja-JP" altLang="en-US" sz="1100" dirty="0" smtClean="0">
                <a:solidFill>
                  <a:schemeClr val="tx1"/>
                </a:solidFill>
                <a:latin typeface="+mn-ea"/>
                <a:ea typeface="ＭＳ Ｐ明朝" panose="02020600040205080304"/>
              </a:rPr>
              <a:t>す。</a:t>
            </a:r>
            <a:endParaRPr lang="en-US" altLang="ja-JP" sz="1100" dirty="0" smtClean="0">
              <a:solidFill>
                <a:schemeClr val="tx1"/>
              </a:solidFill>
              <a:latin typeface="+mn-ea"/>
              <a:ea typeface="ＭＳ Ｐ明朝" panose="02020600040205080304"/>
            </a:endParaRPr>
          </a:p>
          <a:p>
            <a:pPr algn="l">
              <a:lnSpc>
                <a:spcPct val="100000"/>
              </a:lnSpc>
            </a:pPr>
            <a:r>
              <a:rPr lang="ja-JP" altLang="en-US" sz="1100" dirty="0" smtClean="0">
                <a:solidFill>
                  <a:schemeClr val="tx1"/>
                </a:solidFill>
                <a:latin typeface="+mn-ea"/>
                <a:ea typeface="ＭＳ Ｐ明朝" panose="02020600040205080304"/>
              </a:rPr>
              <a:t>認</a:t>
            </a:r>
            <a:r>
              <a:rPr lang="ja-JP" altLang="en-US" sz="1100" dirty="0">
                <a:solidFill>
                  <a:schemeClr val="tx1"/>
                </a:solidFill>
                <a:latin typeface="+mn-ea"/>
                <a:ea typeface="ＭＳ Ｐ明朝" panose="02020600040205080304"/>
              </a:rPr>
              <a:t>証レベルにはプラチナレベル（</a:t>
            </a:r>
            <a:r>
              <a:rPr lang="en-US" altLang="ja-JP" sz="1100" dirty="0">
                <a:solidFill>
                  <a:schemeClr val="tx1"/>
                </a:solidFill>
                <a:latin typeface="+mn-ea"/>
                <a:ea typeface="ＭＳ Ｐ明朝" panose="02020600040205080304"/>
              </a:rPr>
              <a:t>75</a:t>
            </a:r>
            <a:r>
              <a:rPr lang="ja-JP" altLang="en-US" sz="1100" dirty="0">
                <a:solidFill>
                  <a:schemeClr val="tx1"/>
                </a:solidFill>
                <a:latin typeface="+mn-ea"/>
                <a:ea typeface="ＭＳ Ｐ明朝" panose="02020600040205080304"/>
              </a:rPr>
              <a:t>名以上推薦）、ゴールド（</a:t>
            </a:r>
            <a:r>
              <a:rPr lang="en-US" altLang="ja-JP" sz="1100" dirty="0">
                <a:solidFill>
                  <a:schemeClr val="tx1"/>
                </a:solidFill>
                <a:latin typeface="+mn-ea"/>
                <a:ea typeface="ＭＳ Ｐ明朝" panose="02020600040205080304"/>
              </a:rPr>
              <a:t>50</a:t>
            </a:r>
            <a:r>
              <a:rPr lang="ja-JP" altLang="en-US" sz="1100" dirty="0">
                <a:solidFill>
                  <a:schemeClr val="tx1"/>
                </a:solidFill>
                <a:latin typeface="+mn-ea"/>
                <a:ea typeface="ＭＳ Ｐ明朝" panose="02020600040205080304"/>
              </a:rPr>
              <a:t>～</a:t>
            </a:r>
            <a:r>
              <a:rPr lang="en-US" altLang="ja-JP" sz="1100" dirty="0">
                <a:solidFill>
                  <a:schemeClr val="tx1"/>
                </a:solidFill>
                <a:latin typeface="+mn-ea"/>
                <a:ea typeface="ＭＳ Ｐ明朝" panose="02020600040205080304"/>
              </a:rPr>
              <a:t>74</a:t>
            </a:r>
            <a:r>
              <a:rPr lang="ja-JP" altLang="en-US" sz="1100" dirty="0">
                <a:solidFill>
                  <a:schemeClr val="tx1"/>
                </a:solidFill>
                <a:latin typeface="+mn-ea"/>
                <a:ea typeface="ＭＳ Ｐ明朝" panose="02020600040205080304"/>
              </a:rPr>
              <a:t>名）、シルバー</a:t>
            </a:r>
            <a:r>
              <a:rPr lang="ja-JP" altLang="en-US" sz="1100" dirty="0" smtClean="0">
                <a:solidFill>
                  <a:schemeClr val="tx1"/>
                </a:solidFill>
                <a:latin typeface="+mn-ea"/>
                <a:ea typeface="ＭＳ Ｐ明朝" panose="02020600040205080304"/>
              </a:rPr>
              <a:t>（</a:t>
            </a:r>
            <a:r>
              <a:rPr lang="en-US" altLang="ja-JP" sz="1100" dirty="0" smtClean="0">
                <a:solidFill>
                  <a:schemeClr val="tx1"/>
                </a:solidFill>
                <a:latin typeface="+mn-ea"/>
                <a:ea typeface="ＭＳ Ｐ明朝" panose="02020600040205080304"/>
              </a:rPr>
              <a:t>30</a:t>
            </a:r>
            <a:r>
              <a:rPr lang="ja-JP" altLang="en-US" sz="1100" dirty="0">
                <a:solidFill>
                  <a:schemeClr val="tx1"/>
                </a:solidFill>
                <a:latin typeface="+mn-ea"/>
                <a:ea typeface="ＭＳ Ｐ明朝" panose="02020600040205080304"/>
              </a:rPr>
              <a:t>～</a:t>
            </a:r>
            <a:r>
              <a:rPr lang="en-US" altLang="ja-JP" sz="1100" dirty="0">
                <a:solidFill>
                  <a:schemeClr val="tx1"/>
                </a:solidFill>
                <a:latin typeface="+mn-ea"/>
                <a:ea typeface="ＭＳ Ｐ明朝" panose="02020600040205080304"/>
              </a:rPr>
              <a:t>49</a:t>
            </a:r>
            <a:r>
              <a:rPr lang="ja-JP" altLang="en-US" sz="1100" dirty="0">
                <a:solidFill>
                  <a:schemeClr val="tx1"/>
                </a:solidFill>
                <a:latin typeface="+mn-ea"/>
                <a:ea typeface="ＭＳ Ｐ明朝" panose="02020600040205080304"/>
              </a:rPr>
              <a:t>名）、ブロンズ（</a:t>
            </a:r>
            <a:r>
              <a:rPr lang="en-US" altLang="ja-JP" sz="1100" dirty="0">
                <a:solidFill>
                  <a:schemeClr val="tx1"/>
                </a:solidFill>
                <a:latin typeface="+mn-ea"/>
                <a:ea typeface="ＭＳ Ｐ明朝" panose="02020600040205080304"/>
              </a:rPr>
              <a:t>25</a:t>
            </a:r>
            <a:r>
              <a:rPr lang="ja-JP" altLang="en-US" sz="1100" dirty="0">
                <a:solidFill>
                  <a:schemeClr val="tx1"/>
                </a:solidFill>
                <a:latin typeface="+mn-ea"/>
                <a:ea typeface="ＭＳ Ｐ明朝" panose="02020600040205080304"/>
              </a:rPr>
              <a:t>～</a:t>
            </a:r>
            <a:r>
              <a:rPr lang="en-US" altLang="ja-JP" sz="1100" dirty="0">
                <a:solidFill>
                  <a:schemeClr val="tx1"/>
                </a:solidFill>
                <a:latin typeface="+mn-ea"/>
                <a:ea typeface="ＭＳ Ｐ明朝" panose="02020600040205080304"/>
              </a:rPr>
              <a:t>29</a:t>
            </a:r>
            <a:r>
              <a:rPr lang="ja-JP" altLang="en-US" sz="1100" dirty="0">
                <a:solidFill>
                  <a:schemeClr val="tx1"/>
                </a:solidFill>
                <a:latin typeface="+mn-ea"/>
                <a:ea typeface="ＭＳ Ｐ明朝" panose="02020600040205080304"/>
              </a:rPr>
              <a:t>名）</a:t>
            </a:r>
            <a:r>
              <a:rPr lang="en-US" altLang="ja-JP" sz="1100" dirty="0">
                <a:solidFill>
                  <a:schemeClr val="tx1"/>
                </a:solidFill>
                <a:latin typeface="+mn-ea"/>
                <a:ea typeface="ＭＳ Ｐ明朝" panose="02020600040205080304"/>
              </a:rPr>
              <a:t>5</a:t>
            </a:r>
            <a:r>
              <a:rPr lang="ja-JP" altLang="en-US" sz="1100" dirty="0">
                <a:solidFill>
                  <a:schemeClr val="tx1"/>
                </a:solidFill>
                <a:latin typeface="+mn-ea"/>
                <a:ea typeface="ＭＳ Ｐ明朝" panose="02020600040205080304"/>
              </a:rPr>
              <a:t>つのレベルがありますが、日本はゴールド</a:t>
            </a:r>
            <a:r>
              <a:rPr lang="en-US" altLang="ja-JP" sz="1100" dirty="0">
                <a:solidFill>
                  <a:schemeClr val="tx1"/>
                </a:solidFill>
                <a:latin typeface="+mn-ea"/>
                <a:ea typeface="ＭＳ Ｐ明朝" panose="02020600040205080304"/>
              </a:rPr>
              <a:t>2</a:t>
            </a:r>
            <a:r>
              <a:rPr lang="ja-JP" altLang="en-US" sz="1100" dirty="0">
                <a:solidFill>
                  <a:schemeClr val="tx1"/>
                </a:solidFill>
                <a:latin typeface="+mn-ea"/>
                <a:ea typeface="ＭＳ Ｐ明朝" panose="02020600040205080304"/>
              </a:rPr>
              <a:t>名、シルバー</a:t>
            </a:r>
            <a:r>
              <a:rPr lang="en-US" altLang="ja-JP" sz="1100" dirty="0">
                <a:solidFill>
                  <a:schemeClr val="tx1"/>
                </a:solidFill>
                <a:latin typeface="+mn-ea"/>
                <a:ea typeface="ＭＳ Ｐ明朝" panose="02020600040205080304"/>
              </a:rPr>
              <a:t>11</a:t>
            </a:r>
            <a:r>
              <a:rPr lang="ja-JP" altLang="en-US" sz="1100" dirty="0">
                <a:solidFill>
                  <a:schemeClr val="tx1"/>
                </a:solidFill>
                <a:latin typeface="+mn-ea"/>
                <a:ea typeface="ＭＳ Ｐ明朝" panose="02020600040205080304"/>
              </a:rPr>
              <a:t>名、ブロンズ</a:t>
            </a:r>
            <a:r>
              <a:rPr lang="en-US" altLang="ja-JP" sz="1100" dirty="0">
                <a:solidFill>
                  <a:schemeClr val="tx1"/>
                </a:solidFill>
                <a:latin typeface="+mn-ea"/>
                <a:ea typeface="ＭＳ Ｐ明朝" panose="02020600040205080304"/>
              </a:rPr>
              <a:t>10</a:t>
            </a:r>
            <a:r>
              <a:rPr lang="ja-JP" altLang="en-US" sz="1100" dirty="0">
                <a:solidFill>
                  <a:schemeClr val="tx1"/>
                </a:solidFill>
                <a:latin typeface="+mn-ea"/>
                <a:ea typeface="ＭＳ Ｐ明朝" panose="02020600040205080304"/>
              </a:rPr>
              <a:t>名の方々がいらっしゃいます。是非とも </a:t>
            </a:r>
            <a:r>
              <a:rPr lang="en-US" altLang="ja-JP" sz="1100" dirty="0">
                <a:solidFill>
                  <a:schemeClr val="tx1"/>
                </a:solidFill>
                <a:latin typeface="+mn-ea"/>
                <a:ea typeface="ＭＳ Ｐ明朝" panose="02020600040205080304"/>
              </a:rPr>
              <a:t>My </a:t>
            </a:r>
            <a:r>
              <a:rPr lang="en-US" altLang="ja-JP" sz="1100" dirty="0" smtClean="0">
                <a:solidFill>
                  <a:schemeClr val="tx1"/>
                </a:solidFill>
                <a:latin typeface="+mn-ea"/>
                <a:ea typeface="ＭＳ Ｐ明朝" panose="02020600040205080304"/>
              </a:rPr>
              <a:t>ROTARY</a:t>
            </a:r>
            <a:r>
              <a:rPr lang="ja-JP" altLang="en-US" sz="1100" dirty="0" smtClean="0">
                <a:solidFill>
                  <a:schemeClr val="tx1"/>
                </a:solidFill>
                <a:latin typeface="+mn-ea"/>
                <a:ea typeface="ＭＳ Ｐ明朝" panose="02020600040205080304"/>
              </a:rPr>
              <a:t>の会員コーナーで</a:t>
            </a:r>
            <a:r>
              <a:rPr lang="ja-JP" altLang="en-US" sz="1100" dirty="0">
                <a:solidFill>
                  <a:schemeClr val="tx1"/>
                </a:solidFill>
                <a:latin typeface="+mn-ea"/>
                <a:ea typeface="ＭＳ Ｐ明朝" panose="02020600040205080304"/>
              </a:rPr>
              <a:t>ご覧ください</a:t>
            </a:r>
            <a:r>
              <a:rPr lang="ja-JP" altLang="en-US" sz="1100" dirty="0" smtClean="0">
                <a:solidFill>
                  <a:schemeClr val="tx1"/>
                </a:solidFill>
                <a:latin typeface="+mn-ea"/>
                <a:ea typeface="ＭＳ Ｐ明朝" panose="02020600040205080304"/>
              </a:rPr>
              <a:t>。</a:t>
            </a:r>
            <a:endParaRPr lang="en-US" altLang="ja-JP" sz="1100" dirty="0" smtClean="0">
              <a:solidFill>
                <a:schemeClr val="tx1"/>
              </a:solidFill>
              <a:latin typeface="+mn-ea"/>
              <a:ea typeface="ＭＳ Ｐ明朝" panose="02020600040205080304"/>
            </a:endParaRPr>
          </a:p>
          <a:p>
            <a:pPr algn="l">
              <a:lnSpc>
                <a:spcPct val="100000"/>
              </a:lnSpc>
            </a:pPr>
            <a:r>
              <a:rPr lang="ja-JP" altLang="en-US" sz="1100" dirty="0">
                <a:solidFill>
                  <a:schemeClr val="tx1"/>
                </a:solidFill>
                <a:latin typeface="+mn-ea"/>
                <a:ea typeface="ＭＳ Ｐ明朝" panose="02020600040205080304"/>
              </a:rPr>
              <a:t>さて、皆様の地区では「戦略計画委員会」が設置されていますか</a:t>
            </a:r>
            <a:r>
              <a:rPr lang="ja-JP" altLang="en-US" sz="1100" dirty="0" smtClean="0">
                <a:solidFill>
                  <a:schemeClr val="tx1"/>
                </a:solidFill>
                <a:latin typeface="+mn-ea"/>
                <a:ea typeface="ＭＳ Ｐ明朝" panose="02020600040205080304"/>
              </a:rPr>
              <a:t>？</a:t>
            </a:r>
            <a:endParaRPr lang="en-US" altLang="ja-JP" sz="1100" dirty="0" smtClean="0">
              <a:solidFill>
                <a:schemeClr val="tx1"/>
              </a:solidFill>
              <a:latin typeface="+mn-ea"/>
              <a:ea typeface="ＭＳ Ｐ明朝" panose="02020600040205080304"/>
            </a:endParaRPr>
          </a:p>
          <a:p>
            <a:pPr algn="l">
              <a:lnSpc>
                <a:spcPct val="100000"/>
              </a:lnSpc>
            </a:pPr>
            <a:r>
              <a:rPr lang="ja-JP" altLang="en-US" sz="1100" dirty="0">
                <a:solidFill>
                  <a:schemeClr val="tx1"/>
                </a:solidFill>
                <a:latin typeface="+mn-ea"/>
                <a:ea typeface="ＭＳ Ｐ明朝" panose="02020600040205080304"/>
              </a:rPr>
              <a:t>団塊の世代が</a:t>
            </a:r>
            <a:r>
              <a:rPr lang="en-US" altLang="ja-JP" sz="1100" dirty="0">
                <a:solidFill>
                  <a:schemeClr val="tx1"/>
                </a:solidFill>
                <a:latin typeface="+mn-ea"/>
                <a:ea typeface="ＭＳ Ｐ明朝" panose="02020600040205080304"/>
              </a:rPr>
              <a:t>75</a:t>
            </a:r>
            <a:r>
              <a:rPr lang="ja-JP" altLang="en-US" sz="1100" dirty="0">
                <a:solidFill>
                  <a:schemeClr val="tx1"/>
                </a:solidFill>
                <a:latin typeface="+mn-ea"/>
                <a:ea typeface="ＭＳ Ｐ明朝" panose="02020600040205080304"/>
              </a:rPr>
              <a:t>歳を迎え、各クラブに於いてコロナ禍の影響もありますが、会員の高齢化と会員減少がみられます。クラブ、地区においてこの問題に真剣に取り組む努力をしていますが、既存の会員は毎年</a:t>
            </a:r>
            <a:r>
              <a:rPr lang="ja-JP" altLang="en-US" sz="1100" dirty="0" smtClean="0">
                <a:solidFill>
                  <a:schemeClr val="tx1"/>
                </a:solidFill>
                <a:latin typeface="+mn-ea"/>
                <a:ea typeface="ＭＳ Ｐ明朝" panose="02020600040205080304"/>
              </a:rPr>
              <a:t>かなら</a:t>
            </a:r>
            <a:r>
              <a:rPr lang="ja-JP" altLang="en-US" sz="1100" dirty="0">
                <a:solidFill>
                  <a:schemeClr val="tx1"/>
                </a:solidFill>
                <a:latin typeface="+mn-ea"/>
                <a:ea typeface="ＭＳ Ｐ明朝" panose="02020600040205080304"/>
              </a:rPr>
              <a:t>ず歳を重ねていきます。高齢化から老齢化の道に進まないため</a:t>
            </a:r>
            <a:r>
              <a:rPr lang="ja-JP" altLang="en-US" sz="1100" dirty="0" smtClean="0">
                <a:solidFill>
                  <a:schemeClr val="tx1"/>
                </a:solidFill>
                <a:latin typeface="+mn-ea"/>
                <a:ea typeface="ＭＳ Ｐ明朝" panose="02020600040205080304"/>
              </a:rPr>
              <a:t>に毎</a:t>
            </a:r>
            <a:r>
              <a:rPr lang="ja-JP" altLang="en-US" sz="1100" dirty="0">
                <a:solidFill>
                  <a:schemeClr val="tx1"/>
                </a:solidFill>
                <a:latin typeface="+mn-ea"/>
                <a:ea typeface="ＭＳ Ｐ明朝" panose="02020600040205080304"/>
              </a:rPr>
              <a:t>年新しい会員を入れていくことはクラブの活性化に繋がります</a:t>
            </a:r>
            <a:r>
              <a:rPr lang="ja-JP" altLang="en-US" sz="1100" dirty="0" smtClean="0">
                <a:solidFill>
                  <a:schemeClr val="tx1"/>
                </a:solidFill>
                <a:latin typeface="+mn-ea"/>
                <a:ea typeface="ＭＳ Ｐ明朝" panose="02020600040205080304"/>
              </a:rPr>
              <a:t>。又</a:t>
            </a:r>
            <a:r>
              <a:rPr lang="ja-JP" altLang="en-US" sz="1100" dirty="0">
                <a:solidFill>
                  <a:schemeClr val="tx1"/>
                </a:solidFill>
                <a:latin typeface="+mn-ea"/>
                <a:ea typeface="ＭＳ Ｐ明朝" panose="02020600040205080304"/>
              </a:rPr>
              <a:t>、入会</a:t>
            </a:r>
            <a:r>
              <a:rPr lang="en-US" altLang="ja-JP" sz="1100" dirty="0">
                <a:solidFill>
                  <a:schemeClr val="tx1"/>
                </a:solidFill>
                <a:latin typeface="+mn-ea"/>
                <a:ea typeface="ＭＳ Ｐ明朝" panose="02020600040205080304"/>
              </a:rPr>
              <a:t>5</a:t>
            </a:r>
            <a:r>
              <a:rPr lang="ja-JP" altLang="en-US" sz="1100" dirty="0">
                <a:solidFill>
                  <a:schemeClr val="tx1"/>
                </a:solidFill>
                <a:latin typeface="+mn-ea"/>
                <a:ea typeface="ＭＳ Ｐ明朝" panose="02020600040205080304"/>
              </a:rPr>
              <a:t>年以内の退会が目立</a:t>
            </a:r>
            <a:r>
              <a:rPr lang="ja-JP" altLang="en-US" sz="1100" dirty="0" smtClean="0">
                <a:solidFill>
                  <a:schemeClr val="tx1"/>
                </a:solidFill>
                <a:latin typeface="+mn-ea"/>
                <a:ea typeface="ＭＳ Ｐ明朝" panose="02020600040205080304"/>
              </a:rPr>
              <a:t>つ</a:t>
            </a:r>
            <a:r>
              <a:rPr lang="ja-JP" altLang="en-US" sz="1100" dirty="0">
                <a:solidFill>
                  <a:schemeClr val="tx1"/>
                </a:solidFill>
                <a:latin typeface="+mn-ea"/>
                <a:ea typeface="ＭＳ Ｐ明朝" panose="02020600040205080304"/>
              </a:rPr>
              <a:t>のも</a:t>
            </a:r>
            <a:r>
              <a:rPr lang="ja-JP" altLang="en-US" sz="1100" dirty="0" smtClean="0">
                <a:solidFill>
                  <a:schemeClr val="tx1"/>
                </a:solidFill>
                <a:latin typeface="+mn-ea"/>
                <a:ea typeface="ＭＳ Ｐ明朝" panose="02020600040205080304"/>
              </a:rPr>
              <a:t>事</a:t>
            </a:r>
            <a:r>
              <a:rPr lang="ja-JP" altLang="en-US" sz="1100" dirty="0">
                <a:solidFill>
                  <a:schemeClr val="tx1"/>
                </a:solidFill>
                <a:latin typeface="+mn-ea"/>
                <a:ea typeface="ＭＳ Ｐ明朝" panose="02020600040205080304"/>
              </a:rPr>
              <a:t>実です。会員増強、そして会員基盤の育成はクラブ、地区の急務です。「将来、こうありたい」と思う</a:t>
            </a:r>
            <a:r>
              <a:rPr lang="en-US" altLang="ja-JP" sz="1100" dirty="0">
                <a:solidFill>
                  <a:schemeClr val="tx1"/>
                </a:solidFill>
                <a:latin typeface="+mn-ea"/>
                <a:ea typeface="ＭＳ Ｐ明朝" panose="02020600040205080304"/>
              </a:rPr>
              <a:t>3</a:t>
            </a:r>
            <a:r>
              <a:rPr lang="ja-JP" altLang="en-US" sz="1100" dirty="0">
                <a:solidFill>
                  <a:schemeClr val="tx1"/>
                </a:solidFill>
                <a:latin typeface="+mn-ea"/>
                <a:ea typeface="ＭＳ Ｐ明朝" panose="02020600040205080304"/>
              </a:rPr>
              <a:t>年後・</a:t>
            </a:r>
            <a:r>
              <a:rPr lang="en-US" altLang="ja-JP" sz="1100" dirty="0">
                <a:solidFill>
                  <a:schemeClr val="tx1"/>
                </a:solidFill>
                <a:latin typeface="+mn-ea"/>
                <a:ea typeface="ＭＳ Ｐ明朝" panose="02020600040205080304"/>
              </a:rPr>
              <a:t>5</a:t>
            </a:r>
            <a:r>
              <a:rPr lang="ja-JP" altLang="en-US" sz="1100" dirty="0">
                <a:solidFill>
                  <a:schemeClr val="tx1"/>
                </a:solidFill>
                <a:latin typeface="+mn-ea"/>
                <a:ea typeface="ＭＳ Ｐ明朝" panose="02020600040205080304"/>
              </a:rPr>
              <a:t>年後</a:t>
            </a:r>
            <a:r>
              <a:rPr lang="ja-JP" altLang="en-US" sz="1100" dirty="0" smtClean="0">
                <a:solidFill>
                  <a:schemeClr val="tx1"/>
                </a:solidFill>
                <a:latin typeface="+mn-ea"/>
                <a:ea typeface="ＭＳ Ｐ明朝" panose="02020600040205080304"/>
              </a:rPr>
              <a:t>・</a:t>
            </a:r>
            <a:r>
              <a:rPr lang="en-US" altLang="ja-JP" sz="1100" dirty="0" smtClean="0">
                <a:solidFill>
                  <a:schemeClr val="tx1"/>
                </a:solidFill>
                <a:latin typeface="+mn-ea"/>
                <a:ea typeface="ＭＳ Ｐ明朝" panose="02020600040205080304"/>
              </a:rPr>
              <a:t>10</a:t>
            </a:r>
            <a:r>
              <a:rPr lang="ja-JP" altLang="en-US" sz="1100" dirty="0" smtClean="0">
                <a:solidFill>
                  <a:schemeClr val="tx1"/>
                </a:solidFill>
                <a:latin typeface="+mn-ea"/>
                <a:ea typeface="ＭＳ Ｐ明朝" panose="02020600040205080304"/>
              </a:rPr>
              <a:t>年</a:t>
            </a:r>
            <a:r>
              <a:rPr lang="ja-JP" altLang="en-US" sz="1100" dirty="0">
                <a:solidFill>
                  <a:schemeClr val="tx1"/>
                </a:solidFill>
                <a:latin typeface="+mn-ea"/>
                <a:ea typeface="ＭＳ Ｐ明朝" panose="02020600040205080304"/>
              </a:rPr>
              <a:t>後の望ましいクラブの姿のビジョンを描き、それに従った目標と行動計画を立て、クラブの活性化を図る「未来ビジョン計画」が必要です</a:t>
            </a:r>
            <a:r>
              <a:rPr lang="ja-JP" altLang="en-US" sz="1100" dirty="0" smtClean="0">
                <a:solidFill>
                  <a:schemeClr val="tx1"/>
                </a:solidFill>
                <a:latin typeface="+mn-ea"/>
                <a:ea typeface="ＭＳ Ｐ明朝" panose="02020600040205080304"/>
              </a:rPr>
              <a:t>。</a:t>
            </a:r>
            <a:endParaRPr lang="en-US" altLang="ja-JP" sz="1100" dirty="0">
              <a:solidFill>
                <a:schemeClr val="tx1"/>
              </a:solidFill>
              <a:latin typeface="+mn-ea"/>
              <a:ea typeface="ＭＳ Ｐ明朝" panose="02020600040205080304"/>
            </a:endParaRPr>
          </a:p>
          <a:p>
            <a:pPr algn="l">
              <a:lnSpc>
                <a:spcPct val="100000"/>
              </a:lnSpc>
            </a:pPr>
            <a:r>
              <a:rPr lang="ja-JP" altLang="en-US" sz="1100" dirty="0">
                <a:solidFill>
                  <a:schemeClr val="tx1"/>
                </a:solidFill>
                <a:latin typeface="+mn-ea"/>
                <a:ea typeface="ＭＳ Ｐ明朝" panose="02020600040205080304"/>
              </a:rPr>
              <a:t>私の所属する</a:t>
            </a:r>
            <a:r>
              <a:rPr lang="en-US" altLang="ja-JP" sz="1100" dirty="0">
                <a:solidFill>
                  <a:schemeClr val="tx1"/>
                </a:solidFill>
                <a:latin typeface="+mn-ea"/>
                <a:ea typeface="ＭＳ Ｐ明朝" panose="02020600040205080304"/>
              </a:rPr>
              <a:t>2510</a:t>
            </a:r>
            <a:r>
              <a:rPr lang="ja-JP" altLang="en-US" sz="1100" dirty="0">
                <a:solidFill>
                  <a:schemeClr val="tx1"/>
                </a:solidFill>
                <a:latin typeface="+mn-ea"/>
                <a:ea typeface="ＭＳ Ｐ明朝" panose="02020600040205080304"/>
              </a:rPr>
              <a:t>地区では、今年度から改めて地区クラブ奉仕委員会が中心となり、クラブの「戦略計画委員会」を「未来ビジョン委員会」と名称を変え委員会の設置を改めて強く呼びかけることにしました。計画立案のプロセスとして</a:t>
            </a:r>
            <a:r>
              <a:rPr lang="ja-JP" altLang="en-US" sz="1100" dirty="0" smtClean="0">
                <a:solidFill>
                  <a:schemeClr val="tx1"/>
                </a:solidFill>
                <a:latin typeface="+mn-ea"/>
                <a:ea typeface="ＭＳ Ｐ明朝" panose="02020600040205080304"/>
              </a:rPr>
              <a:t>第</a:t>
            </a:r>
            <a:r>
              <a:rPr lang="en-US" altLang="ja-JP" sz="1100" dirty="0" smtClean="0">
                <a:solidFill>
                  <a:schemeClr val="tx1"/>
                </a:solidFill>
                <a:latin typeface="+mn-ea"/>
                <a:ea typeface="ＭＳ Ｐ明朝" panose="02020600040205080304"/>
              </a:rPr>
              <a:t>1</a:t>
            </a:r>
            <a:r>
              <a:rPr lang="ja-JP" altLang="en-US" sz="1100" dirty="0" smtClean="0">
                <a:solidFill>
                  <a:schemeClr val="tx1"/>
                </a:solidFill>
                <a:latin typeface="+mn-ea"/>
                <a:ea typeface="ＭＳ Ｐ明朝" panose="02020600040205080304"/>
              </a:rPr>
              <a:t>段</a:t>
            </a:r>
            <a:r>
              <a:rPr lang="ja-JP" altLang="en-US" sz="1100" dirty="0">
                <a:solidFill>
                  <a:schemeClr val="tx1"/>
                </a:solidFill>
                <a:latin typeface="+mn-ea"/>
                <a:ea typeface="ＭＳ Ｐ明朝" panose="02020600040205080304"/>
              </a:rPr>
              <a:t>階：クラブの現状分析、第</a:t>
            </a:r>
            <a:r>
              <a:rPr lang="en-US" altLang="ja-JP" sz="1100" dirty="0">
                <a:solidFill>
                  <a:schemeClr val="tx1"/>
                </a:solidFill>
                <a:latin typeface="+mn-ea"/>
                <a:ea typeface="ＭＳ Ｐ明朝" panose="02020600040205080304"/>
              </a:rPr>
              <a:t>2</a:t>
            </a:r>
            <a:r>
              <a:rPr lang="ja-JP" altLang="en-US" sz="1100" dirty="0">
                <a:solidFill>
                  <a:schemeClr val="tx1"/>
                </a:solidFill>
                <a:latin typeface="+mn-ea"/>
                <a:ea typeface="ＭＳ Ｐ明朝" panose="02020600040205080304"/>
              </a:rPr>
              <a:t>段階：クラブのビジョン作成、第</a:t>
            </a:r>
            <a:r>
              <a:rPr lang="en-US" altLang="ja-JP" sz="1100" dirty="0">
                <a:solidFill>
                  <a:schemeClr val="tx1"/>
                </a:solidFill>
                <a:latin typeface="+mn-ea"/>
                <a:ea typeface="ＭＳ Ｐ明朝" panose="02020600040205080304"/>
              </a:rPr>
              <a:t>3</a:t>
            </a:r>
            <a:r>
              <a:rPr lang="ja-JP" altLang="en-US" sz="1100" dirty="0">
                <a:solidFill>
                  <a:schemeClr val="tx1"/>
                </a:solidFill>
                <a:latin typeface="+mn-ea"/>
                <a:ea typeface="ＭＳ Ｐ明朝" panose="02020600040205080304"/>
              </a:rPr>
              <a:t>段階：ビジョン実現の為の計画作成、第</a:t>
            </a:r>
            <a:r>
              <a:rPr lang="en-US" altLang="ja-JP" sz="1100" dirty="0">
                <a:solidFill>
                  <a:schemeClr val="tx1"/>
                </a:solidFill>
                <a:latin typeface="+mn-ea"/>
                <a:ea typeface="ＭＳ Ｐ明朝" panose="02020600040205080304"/>
              </a:rPr>
              <a:t>4</a:t>
            </a:r>
            <a:r>
              <a:rPr lang="ja-JP" altLang="en-US" sz="1100" dirty="0">
                <a:solidFill>
                  <a:schemeClr val="tx1"/>
                </a:solidFill>
                <a:latin typeface="+mn-ea"/>
                <a:ea typeface="ＭＳ Ｐ明朝" panose="02020600040205080304"/>
              </a:rPr>
              <a:t>段階：計画の進捗確認・検証・調整としました。各クラブにおける「未来ビジョン委員会」は、それぞれのクラブの自主性と独自性を尊重し、これからのクラブの在り方を諮問していくものです。現会長・直前会長・次年度会長・次々年度会長を含み継続性に配慮する。幅広い見解を取り入れるために、出来るだけ多様な会員の参加、「ロータリーのビジョン声明」と「ロータリーの戦略的優先事項と目的」に沿ったものとする。地区戦略計画作成の参考にして頂ければと思います</a:t>
            </a:r>
            <a:r>
              <a:rPr lang="ja-JP" altLang="en-US" sz="1100" dirty="0" smtClean="0">
                <a:solidFill>
                  <a:schemeClr val="tx1"/>
                </a:solidFill>
                <a:latin typeface="+mn-ea"/>
                <a:ea typeface="ＭＳ Ｐ明朝" panose="02020600040205080304"/>
              </a:rPr>
              <a:t>。</a:t>
            </a:r>
            <a:endParaRPr lang="en-US" altLang="ja-JP" sz="1100" dirty="0" smtClean="0">
              <a:solidFill>
                <a:schemeClr val="tx1"/>
              </a:solidFill>
              <a:latin typeface="+mn-ea"/>
              <a:ea typeface="ＭＳ Ｐ明朝" panose="02020600040205080304"/>
            </a:endParaRPr>
          </a:p>
          <a:p>
            <a:pPr algn="l">
              <a:lnSpc>
                <a:spcPct val="100000"/>
              </a:lnSpc>
            </a:pPr>
            <a:r>
              <a:rPr lang="ja-JP" altLang="en-US" sz="1100" dirty="0">
                <a:solidFill>
                  <a:schemeClr val="tx1"/>
                </a:solidFill>
                <a:latin typeface="+mn-ea"/>
                <a:ea typeface="ＭＳ Ｐ明朝" panose="02020600040205080304"/>
              </a:rPr>
              <a:t>我々ロータリーアン、ロータリークラブ、地区はこのような状況においても「</a:t>
            </a:r>
            <a:r>
              <a:rPr lang="en-US" altLang="ja-JP" sz="1100" dirty="0">
                <a:solidFill>
                  <a:schemeClr val="tx1"/>
                </a:solidFill>
                <a:latin typeface="+mn-ea"/>
                <a:ea typeface="ＭＳ Ｐ明朝" panose="02020600040205080304"/>
              </a:rPr>
              <a:t>SINKA</a:t>
            </a:r>
            <a:r>
              <a:rPr lang="ja-JP" altLang="en-US" sz="1100" dirty="0">
                <a:solidFill>
                  <a:schemeClr val="tx1"/>
                </a:solidFill>
                <a:latin typeface="+mn-ea"/>
                <a:ea typeface="ＭＳ Ｐ明朝" panose="02020600040205080304"/>
              </a:rPr>
              <a:t>」をしなければなりません。新価：新しい価値を作り出す。深化：改善により魅力を高めていく。真価</a:t>
            </a:r>
            <a:r>
              <a:rPr lang="en-US" altLang="ja-JP" sz="1100" dirty="0">
                <a:solidFill>
                  <a:schemeClr val="tx1"/>
                </a:solidFill>
                <a:latin typeface="+mn-ea"/>
                <a:ea typeface="ＭＳ Ｐ明朝" panose="02020600040205080304"/>
              </a:rPr>
              <a:t>:</a:t>
            </a:r>
            <a:r>
              <a:rPr lang="ja-JP" altLang="en-US" sz="1100" dirty="0">
                <a:solidFill>
                  <a:schemeClr val="tx1"/>
                </a:solidFill>
                <a:latin typeface="+mn-ea"/>
                <a:ea typeface="ＭＳ Ｐ明朝" panose="02020600040205080304"/>
              </a:rPr>
              <a:t>世の中に認められる。進化：そして前進して行くです。</a:t>
            </a:r>
            <a:r>
              <a:rPr lang="en-US" altLang="ja-JP" sz="1100" dirty="0">
                <a:solidFill>
                  <a:schemeClr val="tx1"/>
                </a:solidFill>
                <a:latin typeface="+mn-ea"/>
                <a:ea typeface="ＭＳ Ｐ明朝" panose="02020600040205080304"/>
              </a:rPr>
              <a:t>TOGETHER</a:t>
            </a:r>
            <a:r>
              <a:rPr lang="ja-JP" altLang="en-US" sz="1100" dirty="0">
                <a:solidFill>
                  <a:schemeClr val="tx1"/>
                </a:solidFill>
                <a:latin typeface="+mn-ea"/>
                <a:ea typeface="ＭＳ Ｐ明朝" panose="02020600040205080304"/>
              </a:rPr>
              <a:t>～</a:t>
            </a:r>
            <a:r>
              <a:rPr lang="en-US" altLang="ja-JP" sz="1100" dirty="0">
                <a:solidFill>
                  <a:schemeClr val="tx1"/>
                </a:solidFill>
                <a:latin typeface="+mn-ea"/>
                <a:ea typeface="ＭＳ Ｐ明朝" panose="02020600040205080304"/>
              </a:rPr>
              <a:t>GROW</a:t>
            </a:r>
            <a:r>
              <a:rPr lang="ja-JP" altLang="en-US" sz="1100" dirty="0">
                <a:solidFill>
                  <a:schemeClr val="tx1"/>
                </a:solidFill>
                <a:latin typeface="+mn-ea"/>
                <a:ea typeface="ＭＳ Ｐ明朝" panose="02020600040205080304"/>
              </a:rPr>
              <a:t>～</a:t>
            </a:r>
            <a:r>
              <a:rPr lang="en-US" altLang="ja-JP" sz="1100" dirty="0">
                <a:solidFill>
                  <a:schemeClr val="tx1"/>
                </a:solidFill>
                <a:latin typeface="+mn-ea"/>
                <a:ea typeface="ＭＳ Ｐ明朝" panose="02020600040205080304"/>
              </a:rPr>
              <a:t>ACTION</a:t>
            </a:r>
            <a:r>
              <a:rPr lang="ja-JP" altLang="en-US" sz="1100" dirty="0">
                <a:solidFill>
                  <a:schemeClr val="tx1"/>
                </a:solidFill>
                <a:latin typeface="+mn-ea"/>
                <a:ea typeface="ＭＳ Ｐ明朝" panose="02020600040205080304"/>
              </a:rPr>
              <a:t>をもって皆様の地区・クラブが益々のご発展されます事ご祈念申し上げます</a:t>
            </a:r>
            <a:r>
              <a:rPr lang="ja-JP" altLang="en-US" sz="1200" dirty="0" smtClean="0">
                <a:solidFill>
                  <a:schemeClr val="tx1"/>
                </a:solidFill>
                <a:latin typeface="+mn-ea"/>
                <a:ea typeface="ＭＳ Ｐ明朝" panose="02020600040205080304"/>
              </a:rPr>
              <a:t>。</a:t>
            </a:r>
            <a:endParaRPr lang="en-US" altLang="ja-JP" sz="1200" dirty="0" smtClean="0">
              <a:solidFill>
                <a:schemeClr val="tx1"/>
              </a:solidFill>
              <a:latin typeface="+mn-ea"/>
              <a:ea typeface="ＭＳ Ｐ明朝" panose="02020600040205080304"/>
            </a:endParaRPr>
          </a:p>
          <a:p>
            <a:pPr algn="l">
              <a:lnSpc>
                <a:spcPct val="100000"/>
              </a:lnSpc>
            </a:pPr>
            <a:r>
              <a:rPr lang="ja-JP" altLang="ja-JP" sz="1200" dirty="0" smtClean="0">
                <a:solidFill>
                  <a:schemeClr val="tx1"/>
                </a:solidFill>
                <a:latin typeface="+mn-ea"/>
                <a:ea typeface="+mn-ea"/>
              </a:rPr>
              <a:t>　</a:t>
            </a:r>
            <a:r>
              <a:rPr lang="ja-JP" altLang="ja-JP" sz="1200" dirty="0">
                <a:solidFill>
                  <a:schemeClr val="tx1"/>
                </a:solidFill>
                <a:latin typeface="+mn-ea"/>
                <a:ea typeface="+mn-ea"/>
              </a:rPr>
              <a:t>　　　　　　</a:t>
            </a:r>
            <a:r>
              <a:rPr lang="ja-JP" altLang="en-US" sz="1200" dirty="0">
                <a:solidFill>
                  <a:schemeClr val="tx1"/>
                </a:solidFill>
                <a:latin typeface="+mn-ea"/>
                <a:ea typeface="+mn-ea"/>
              </a:rPr>
              <a:t>　</a:t>
            </a:r>
            <a:endParaRPr lang="en-US" altLang="ja-JP" sz="1200" dirty="0" smtClean="0">
              <a:solidFill>
                <a:schemeClr val="tx1"/>
              </a:solidFill>
              <a:latin typeface="+mn-ea"/>
              <a:ea typeface="+mn-ea"/>
            </a:endParaRPr>
          </a:p>
          <a:p>
            <a:pPr algn="r">
              <a:lnSpc>
                <a:spcPct val="100000"/>
              </a:lnSpc>
            </a:pPr>
            <a:r>
              <a:rPr lang="ja-JP" altLang="ja-JP" sz="1200" b="1" dirty="0" smtClean="0">
                <a:solidFill>
                  <a:srgbClr val="000000"/>
                </a:solidFill>
                <a:latin typeface="+mn-ea"/>
                <a:ea typeface="ＭＳ Ｐ明朝" panose="02020600040205080304"/>
              </a:rPr>
              <a:t>第</a:t>
            </a:r>
            <a:r>
              <a:rPr lang="ja-JP" altLang="en-US" sz="1200" b="1" dirty="0">
                <a:solidFill>
                  <a:srgbClr val="000000"/>
                </a:solidFill>
                <a:latin typeface="+mn-ea"/>
                <a:ea typeface="ＭＳ Ｐ明朝" panose="02020600040205080304"/>
              </a:rPr>
              <a:t>１</a:t>
            </a:r>
            <a:r>
              <a:rPr lang="ja-JP" altLang="ja-JP" sz="1200" b="1" dirty="0" smtClean="0">
                <a:solidFill>
                  <a:srgbClr val="000000"/>
                </a:solidFill>
                <a:latin typeface="+mn-ea"/>
                <a:ea typeface="ＭＳ Ｐ明朝" panose="02020600040205080304"/>
              </a:rPr>
              <a:t>地</a:t>
            </a:r>
            <a:r>
              <a:rPr lang="ja-JP" altLang="ja-JP" sz="1200" b="1" dirty="0">
                <a:solidFill>
                  <a:srgbClr val="000000"/>
                </a:solidFill>
                <a:latin typeface="+mn-ea"/>
                <a:ea typeface="ＭＳ Ｐ明朝" panose="02020600040205080304"/>
              </a:rPr>
              <a:t>域</a:t>
            </a:r>
            <a:r>
              <a:rPr lang="ja-JP" altLang="en-US" sz="1200" b="1" dirty="0">
                <a:solidFill>
                  <a:srgbClr val="000000"/>
                </a:solidFill>
                <a:latin typeface="+mn-ea"/>
                <a:ea typeface="ＭＳ Ｐ明朝" panose="02020600040205080304"/>
              </a:rPr>
              <a:t>　ロータリーコーディネータ</a:t>
            </a:r>
            <a:r>
              <a:rPr lang="ja-JP" altLang="en-US" sz="1200" b="1" dirty="0" smtClean="0">
                <a:solidFill>
                  <a:srgbClr val="000000"/>
                </a:solidFill>
                <a:latin typeface="+mn-ea"/>
                <a:ea typeface="ＭＳ Ｐ明朝" panose="02020600040205080304"/>
              </a:rPr>
              <a:t>ー補佐</a:t>
            </a:r>
            <a:r>
              <a:rPr lang="ja-JP" altLang="en-US" sz="1200" b="1" dirty="0">
                <a:solidFill>
                  <a:srgbClr val="000000"/>
                </a:solidFill>
                <a:latin typeface="+mn-ea"/>
                <a:ea typeface="ＭＳ Ｐ明朝" panose="02020600040205080304"/>
              </a:rPr>
              <a:t>　福井</a:t>
            </a:r>
            <a:r>
              <a:rPr lang="ja-JP" altLang="en-US" sz="1200" b="1" dirty="0" smtClean="0">
                <a:solidFill>
                  <a:srgbClr val="000000"/>
                </a:solidFill>
                <a:latin typeface="+mn-ea"/>
                <a:ea typeface="ＭＳ Ｐ明朝" panose="02020600040205080304"/>
              </a:rPr>
              <a:t>　</a:t>
            </a:r>
            <a:r>
              <a:rPr lang="ja-JP" altLang="en-US" sz="1200" b="1" dirty="0">
                <a:solidFill>
                  <a:srgbClr val="000000"/>
                </a:solidFill>
                <a:latin typeface="+mn-ea"/>
                <a:ea typeface="ＭＳ Ｐ明朝" panose="02020600040205080304"/>
              </a:rPr>
              <a:t>敬悟</a:t>
            </a:r>
            <a:r>
              <a:rPr lang="ja-JP" altLang="ja-JP" sz="1200" b="1" dirty="0" smtClean="0">
                <a:solidFill>
                  <a:srgbClr val="000000"/>
                </a:solidFill>
                <a:latin typeface="+mn-ea"/>
                <a:ea typeface="ＭＳ Ｐ明朝" panose="02020600040205080304"/>
              </a:rPr>
              <a:t>（</a:t>
            </a:r>
            <a:r>
              <a:rPr lang="ja-JP" altLang="en-US" sz="1200" b="1" dirty="0">
                <a:solidFill>
                  <a:srgbClr val="000000"/>
                </a:solidFill>
                <a:latin typeface="+mn-ea"/>
                <a:ea typeface="ＭＳ Ｐ明朝" panose="02020600040205080304"/>
              </a:rPr>
              <a:t>札幌手稲</a:t>
            </a:r>
            <a:r>
              <a:rPr lang="en-US" altLang="ja-JP" sz="1200" b="1" dirty="0" smtClean="0">
                <a:solidFill>
                  <a:srgbClr val="000000"/>
                </a:solidFill>
                <a:latin typeface="+mn-ea"/>
                <a:ea typeface="ＭＳ Ｐ明朝" panose="02020600040205080304"/>
              </a:rPr>
              <a:t>RC</a:t>
            </a:r>
            <a:r>
              <a:rPr lang="ja-JP" altLang="ja-JP" sz="1200" b="1" dirty="0">
                <a:solidFill>
                  <a:srgbClr val="000000"/>
                </a:solidFill>
                <a:latin typeface="+mn-ea"/>
                <a:ea typeface="ＭＳ Ｐ明朝" panose="02020600040205080304"/>
              </a:rPr>
              <a:t>）</a:t>
            </a:r>
          </a:p>
          <a:p>
            <a:pPr algn="r">
              <a:spcBef>
                <a:spcPts val="600"/>
              </a:spcBef>
            </a:pP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7"/>
            <a:ext cx="2168253" cy="203673"/>
          </a:xfrm>
        </p:spPr>
        <p:txBody>
          <a:bodyPr/>
          <a:lstStyle/>
          <a:p>
            <a:r>
              <a:rPr kumimoji="1" lang="en-US" altLang="ja-JP" sz="1600" dirty="0">
                <a:solidFill>
                  <a:schemeClr val="accent5">
                    <a:lumMod val="50000"/>
                  </a:schemeClr>
                </a:solidFill>
              </a:rPr>
              <a:t>2021</a:t>
            </a:r>
            <a:r>
              <a:rPr kumimoji="1" lang="ja-JP" altLang="en-US" sz="1600" dirty="0" smtClean="0">
                <a:solidFill>
                  <a:schemeClr val="accent5">
                    <a:lumMod val="50000"/>
                  </a:schemeClr>
                </a:solidFill>
              </a:rPr>
              <a:t>年</a:t>
            </a:r>
            <a:r>
              <a:rPr lang="en-US" altLang="ja-JP" sz="1600" dirty="0" smtClean="0">
                <a:solidFill>
                  <a:schemeClr val="accent5">
                    <a:lumMod val="50000"/>
                  </a:schemeClr>
                </a:solidFill>
              </a:rPr>
              <a:t>10</a:t>
            </a:r>
            <a:r>
              <a:rPr lang="ja-JP" altLang="en-US" sz="1600" dirty="0" smtClean="0">
                <a:solidFill>
                  <a:schemeClr val="accent5">
                    <a:lumMod val="50000"/>
                  </a:schemeClr>
                </a:solidFill>
              </a:rPr>
              <a:t>月号</a:t>
            </a:r>
            <a:r>
              <a:rPr lang="ja-JP" altLang="en-US" sz="1600" dirty="0">
                <a:solidFill>
                  <a:schemeClr val="accent5">
                    <a:lumMod val="50000"/>
                  </a:schemeClr>
                </a:solidFill>
              </a:rPr>
              <a:t>　</a:t>
            </a:r>
            <a:r>
              <a:rPr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5"/>
            <a:ext cx="7269479" cy="5728381"/>
          </a:xfrm>
        </p:spPr>
        <p:style>
          <a:lnRef idx="2">
            <a:schemeClr val="accent3"/>
          </a:lnRef>
          <a:fillRef idx="1">
            <a:schemeClr val="lt1"/>
          </a:fillRef>
          <a:effectRef idx="0">
            <a:schemeClr val="accent3"/>
          </a:effectRef>
          <a:fontRef idx="minor">
            <a:schemeClr val="dk1"/>
          </a:fontRef>
        </p:style>
        <p:txBody>
          <a:bodyPr/>
          <a:lstStyle/>
          <a:p>
            <a:pPr algn="l"/>
            <a:r>
              <a:rPr lang="ja-JP" altLang="en-US" sz="1200" b="1" dirty="0">
                <a:solidFill>
                  <a:srgbClr val="000000"/>
                </a:solidFill>
                <a:latin typeface="+mj-ea"/>
                <a:ea typeface="ＭＳ Ｐ明朝" panose="02020600040205080304"/>
              </a:rPr>
              <a:t>公共イメージ向上オンラインセミナー報</a:t>
            </a:r>
            <a:r>
              <a:rPr lang="ja-JP" altLang="en-US" sz="1200" b="1" dirty="0" smtClean="0">
                <a:solidFill>
                  <a:srgbClr val="000000"/>
                </a:solidFill>
                <a:latin typeface="+mj-ea"/>
                <a:ea typeface="ＭＳ Ｐ明朝" panose="02020600040205080304"/>
              </a:rPr>
              <a:t>告</a:t>
            </a:r>
            <a:endParaRPr lang="en-US" altLang="ja-JP" sz="1200" b="1" dirty="0">
              <a:solidFill>
                <a:srgbClr val="000000"/>
              </a:solidFill>
              <a:latin typeface="+mj-ea"/>
              <a:ea typeface="ＭＳ Ｐ明朝" panose="02020600040205080304"/>
            </a:endParaRPr>
          </a:p>
          <a:p>
            <a:pPr algn="l"/>
            <a:r>
              <a:rPr lang="ja-JP" altLang="en-US" sz="1100" dirty="0">
                <a:solidFill>
                  <a:srgbClr val="000000"/>
                </a:solidFill>
                <a:latin typeface="+mn-ea"/>
                <a:ea typeface="ＭＳ Ｐ明朝" panose="02020600040205080304"/>
              </a:rPr>
              <a:t>去る</a:t>
            </a:r>
            <a:r>
              <a:rPr lang="en-US" altLang="ja-JP" sz="1100" dirty="0" smtClean="0">
                <a:solidFill>
                  <a:srgbClr val="000000"/>
                </a:solidFill>
                <a:latin typeface="+mn-ea"/>
                <a:ea typeface="ＭＳ Ｐ明朝" panose="02020600040205080304"/>
              </a:rPr>
              <a:t>9</a:t>
            </a:r>
            <a:r>
              <a:rPr lang="ja-JP" altLang="en-US" sz="1100" dirty="0">
                <a:solidFill>
                  <a:srgbClr val="000000"/>
                </a:solidFill>
                <a:latin typeface="+mn-ea"/>
                <a:ea typeface="ＭＳ Ｐ明朝" panose="02020600040205080304"/>
              </a:rPr>
              <a:t>月</a:t>
            </a:r>
            <a:r>
              <a:rPr lang="en-US" altLang="ja-JP" sz="1100" dirty="0">
                <a:solidFill>
                  <a:srgbClr val="000000"/>
                </a:solidFill>
                <a:latin typeface="+mn-ea"/>
                <a:ea typeface="ＭＳ Ｐ明朝" panose="02020600040205080304"/>
              </a:rPr>
              <a:t>4</a:t>
            </a:r>
            <a:r>
              <a:rPr lang="ja-JP" altLang="en-US" sz="1100" dirty="0">
                <a:solidFill>
                  <a:srgbClr val="000000"/>
                </a:solidFill>
                <a:latin typeface="+mn-ea"/>
                <a:ea typeface="ＭＳ Ｐ明朝" panose="02020600040205080304"/>
              </a:rPr>
              <a:t>日、三地域合同によるオンラインセミナーが開催されまし</a:t>
            </a:r>
            <a:r>
              <a:rPr lang="ja-JP" altLang="en-US" sz="1100" dirty="0" smtClean="0">
                <a:solidFill>
                  <a:srgbClr val="000000"/>
                </a:solidFill>
                <a:latin typeface="+mn-ea"/>
                <a:ea typeface="ＭＳ Ｐ明朝" panose="02020600040205080304"/>
              </a:rPr>
              <a:t>た</a:t>
            </a:r>
            <a:r>
              <a:rPr lang="ja-JP" altLang="en-US" sz="1100" dirty="0">
                <a:solidFill>
                  <a:srgbClr val="000000"/>
                </a:solidFill>
                <a:latin typeface="+mn-ea"/>
                <a:ea typeface="ＭＳ Ｐ明朝" panose="02020600040205080304"/>
              </a:rPr>
              <a:t>。</a:t>
            </a:r>
            <a:r>
              <a:rPr lang="ja-JP" altLang="en-US" sz="1100" dirty="0" smtClean="0">
                <a:solidFill>
                  <a:srgbClr val="000000"/>
                </a:solidFill>
                <a:latin typeface="+mn-ea"/>
                <a:ea typeface="ＭＳ Ｐ明朝" panose="02020600040205080304"/>
              </a:rPr>
              <a:t>辰</a:t>
            </a:r>
            <a:r>
              <a:rPr lang="ja-JP" altLang="en-US" sz="1100" dirty="0">
                <a:solidFill>
                  <a:srgbClr val="000000"/>
                </a:solidFill>
                <a:latin typeface="+mn-ea"/>
                <a:ea typeface="ＭＳ Ｐ明朝" panose="02020600040205080304"/>
              </a:rPr>
              <a:t>野克彦</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理事・佐藤芳郎</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理事エレクトを始め、三地域のコーディネーター・各地区ガバナー・ガバナーエレクト・地区委員長など、総勢約</a:t>
            </a:r>
            <a:r>
              <a:rPr lang="en-US" altLang="ja-JP" sz="1100" dirty="0">
                <a:solidFill>
                  <a:srgbClr val="000000"/>
                </a:solidFill>
                <a:latin typeface="+mn-ea"/>
                <a:ea typeface="ＭＳ Ｐ明朝" panose="02020600040205080304"/>
              </a:rPr>
              <a:t>120</a:t>
            </a:r>
            <a:r>
              <a:rPr lang="ja-JP" altLang="en-US" sz="1100" dirty="0">
                <a:solidFill>
                  <a:srgbClr val="000000"/>
                </a:solidFill>
                <a:latin typeface="+mn-ea"/>
                <a:ea typeface="ＭＳ Ｐ明朝" panose="02020600040205080304"/>
              </a:rPr>
              <a:t>名が参加されました</a:t>
            </a:r>
            <a:r>
              <a:rPr lang="ja-JP" altLang="en-US" sz="1100" dirty="0" smtClean="0">
                <a:solidFill>
                  <a:srgbClr val="000000"/>
                </a:solidFill>
                <a:latin typeface="+mn-ea"/>
                <a:ea typeface="ＭＳ Ｐ明朝" panose="02020600040205080304"/>
              </a:rPr>
              <a:t>。冒</a:t>
            </a:r>
            <a:r>
              <a:rPr lang="ja-JP" altLang="en-US" sz="1100" dirty="0">
                <a:solidFill>
                  <a:srgbClr val="000000"/>
                </a:solidFill>
                <a:latin typeface="+mn-ea"/>
                <a:ea typeface="ＭＳ Ｐ明朝" panose="02020600040205080304"/>
              </a:rPr>
              <a:t>頭、辰野</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理事は「予算の不足は知恵を使って補い」ロータリーのブランドイメージの向上を期待したい旨を呼びかけられました</a:t>
            </a:r>
            <a:r>
              <a:rPr lang="ja-JP" altLang="en-US" sz="1100" dirty="0" smtClean="0">
                <a:solidFill>
                  <a:srgbClr val="000000"/>
                </a:solidFill>
                <a:latin typeface="+mn-ea"/>
                <a:ea typeface="ＭＳ Ｐ明朝" panose="02020600040205080304"/>
              </a:rPr>
              <a:t>。</a:t>
            </a:r>
            <a:endParaRPr lang="en-US" altLang="ja-JP" sz="1100" dirty="0" smtClean="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セッション</a:t>
            </a:r>
            <a:r>
              <a:rPr lang="en-US" altLang="ja-JP" sz="1100" dirty="0">
                <a:solidFill>
                  <a:srgbClr val="000000"/>
                </a:solidFill>
                <a:latin typeface="+mn-ea"/>
                <a:ea typeface="ＭＳ Ｐ明朝" panose="02020600040205080304"/>
              </a:rPr>
              <a:t>1</a:t>
            </a:r>
            <a:r>
              <a:rPr lang="ja-JP" altLang="en-US" sz="1100" dirty="0">
                <a:solidFill>
                  <a:srgbClr val="000000"/>
                </a:solidFill>
                <a:latin typeface="+mn-ea"/>
                <a:ea typeface="ＭＳ Ｐ明朝" panose="02020600040205080304"/>
              </a:rPr>
              <a:t>では、</a:t>
            </a:r>
            <a:r>
              <a:rPr lang="en-US" altLang="ja-JP" sz="1100" dirty="0">
                <a:solidFill>
                  <a:srgbClr val="000000"/>
                </a:solidFill>
                <a:latin typeface="+mn-ea"/>
                <a:ea typeface="ＭＳ Ｐ明朝" panose="02020600040205080304"/>
              </a:rPr>
              <a:t>R3</a:t>
            </a:r>
            <a:r>
              <a:rPr lang="ja-JP" altLang="en-US" sz="1100" dirty="0">
                <a:solidFill>
                  <a:srgbClr val="000000"/>
                </a:solidFill>
                <a:latin typeface="+mn-ea"/>
                <a:ea typeface="ＭＳ Ｐ明朝" panose="02020600040205080304"/>
              </a:rPr>
              <a:t>山下皓三</a:t>
            </a:r>
            <a:r>
              <a:rPr lang="en-US" altLang="ja-JP" sz="1100" dirty="0">
                <a:solidFill>
                  <a:srgbClr val="000000"/>
                </a:solidFill>
                <a:latin typeface="+mn-ea"/>
                <a:ea typeface="ＭＳ Ｐ明朝" panose="02020600040205080304"/>
              </a:rPr>
              <a:t>RPIC</a:t>
            </a:r>
            <a:r>
              <a:rPr lang="ja-JP" altLang="en-US" sz="1100" dirty="0">
                <a:solidFill>
                  <a:srgbClr val="000000"/>
                </a:solidFill>
                <a:latin typeface="+mn-ea"/>
                <a:ea typeface="ＭＳ Ｐ明朝" panose="02020600040205080304"/>
              </a:rPr>
              <a:t>が「公共イメージの推進」と題し、その重要性・方法・成功例を踏まえた上で、「変化を受け入れましょう」と呼びかけられました</a:t>
            </a:r>
            <a:r>
              <a:rPr lang="ja-JP" altLang="en-US" sz="1100" dirty="0" smtClean="0">
                <a:solidFill>
                  <a:srgbClr val="000000"/>
                </a:solidFill>
                <a:latin typeface="+mn-ea"/>
                <a:ea typeface="ＭＳ Ｐ明朝" panose="02020600040205080304"/>
              </a:rPr>
              <a:t>。セ</a:t>
            </a:r>
            <a:r>
              <a:rPr lang="ja-JP" altLang="en-US" sz="1100" dirty="0">
                <a:solidFill>
                  <a:srgbClr val="000000"/>
                </a:solidFill>
                <a:latin typeface="+mn-ea"/>
                <a:ea typeface="ＭＳ Ｐ明朝" panose="02020600040205080304"/>
              </a:rPr>
              <a:t>ッション</a:t>
            </a:r>
            <a:r>
              <a:rPr lang="en-US" altLang="ja-JP" sz="1100" dirty="0">
                <a:solidFill>
                  <a:srgbClr val="000000"/>
                </a:solidFill>
                <a:latin typeface="+mn-ea"/>
                <a:ea typeface="ＭＳ Ｐ明朝" panose="02020600040205080304"/>
              </a:rPr>
              <a:t>2</a:t>
            </a:r>
            <a:r>
              <a:rPr lang="ja-JP" altLang="en-US" sz="1100" dirty="0">
                <a:solidFill>
                  <a:srgbClr val="000000"/>
                </a:solidFill>
                <a:latin typeface="+mn-ea"/>
                <a:ea typeface="ＭＳ Ｐ明朝" panose="02020600040205080304"/>
              </a:rPr>
              <a:t>では、</a:t>
            </a:r>
            <a:r>
              <a:rPr lang="en-US" altLang="ja-JP" sz="1100" dirty="0">
                <a:solidFill>
                  <a:srgbClr val="000000"/>
                </a:solidFill>
                <a:latin typeface="+mn-ea"/>
                <a:ea typeface="ＭＳ Ｐ明朝" panose="02020600040205080304"/>
              </a:rPr>
              <a:t>R1</a:t>
            </a:r>
            <a:r>
              <a:rPr lang="ja-JP" altLang="en-US" sz="1100" dirty="0">
                <a:solidFill>
                  <a:srgbClr val="000000"/>
                </a:solidFill>
                <a:latin typeface="+mn-ea"/>
                <a:ea typeface="ＭＳ Ｐ明朝" panose="02020600040205080304"/>
              </a:rPr>
              <a:t>井原實</a:t>
            </a:r>
            <a:r>
              <a:rPr lang="en-US" altLang="ja-JP" sz="1100" dirty="0">
                <a:solidFill>
                  <a:srgbClr val="000000"/>
                </a:solidFill>
                <a:latin typeface="+mn-ea"/>
                <a:ea typeface="ＭＳ Ｐ明朝" panose="02020600040205080304"/>
              </a:rPr>
              <a:t>RPIC</a:t>
            </a:r>
            <a:r>
              <a:rPr lang="ja-JP" altLang="en-US" sz="1100" dirty="0">
                <a:solidFill>
                  <a:srgbClr val="000000"/>
                </a:solidFill>
                <a:latin typeface="+mn-ea"/>
                <a:ea typeface="ＭＳ Ｐ明朝" panose="02020600040205080304"/>
              </a:rPr>
              <a:t>が「ロータリーブランドとロゴの重要性」と題し、戦闘中の兵士でさえ銃撃を止める「赤十字」のブランド力を例示し、ロータリーブランドの更なる向上の必要性を問い掛けました</a:t>
            </a:r>
            <a:r>
              <a:rPr lang="ja-JP" altLang="en-US" sz="1100" dirty="0" smtClean="0">
                <a:solidFill>
                  <a:srgbClr val="000000"/>
                </a:solidFill>
                <a:latin typeface="+mn-ea"/>
                <a:ea typeface="ＭＳ Ｐ明朝" panose="02020600040205080304"/>
              </a:rPr>
              <a:t>。セ</a:t>
            </a:r>
            <a:r>
              <a:rPr lang="ja-JP" altLang="en-US" sz="1100" dirty="0">
                <a:solidFill>
                  <a:srgbClr val="000000"/>
                </a:solidFill>
                <a:latin typeface="+mn-ea"/>
                <a:ea typeface="ＭＳ Ｐ明朝" panose="02020600040205080304"/>
              </a:rPr>
              <a:t>ッション</a:t>
            </a:r>
            <a:r>
              <a:rPr lang="en-US" altLang="ja-JP" sz="1100" dirty="0">
                <a:solidFill>
                  <a:srgbClr val="000000"/>
                </a:solidFill>
                <a:latin typeface="+mn-ea"/>
                <a:ea typeface="ＭＳ Ｐ明朝" panose="02020600040205080304"/>
              </a:rPr>
              <a:t>3</a:t>
            </a:r>
            <a:r>
              <a:rPr lang="ja-JP" altLang="en-US" sz="1100" dirty="0">
                <a:solidFill>
                  <a:srgbClr val="000000"/>
                </a:solidFill>
                <a:latin typeface="+mn-ea"/>
                <a:ea typeface="ＭＳ Ｐ明朝" panose="02020600040205080304"/>
              </a:rPr>
              <a:t>では、</a:t>
            </a:r>
            <a:r>
              <a:rPr lang="en-US" altLang="ja-JP" sz="1100" dirty="0">
                <a:solidFill>
                  <a:srgbClr val="000000"/>
                </a:solidFill>
                <a:latin typeface="+mn-ea"/>
                <a:ea typeface="ＭＳ Ｐ明朝" panose="02020600040205080304"/>
              </a:rPr>
              <a:t>R2</a:t>
            </a:r>
            <a:r>
              <a:rPr lang="ja-JP" altLang="en-US" sz="1100" dirty="0">
                <a:solidFill>
                  <a:srgbClr val="000000"/>
                </a:solidFill>
                <a:latin typeface="+mn-ea"/>
                <a:ea typeface="ＭＳ Ｐ明朝" panose="02020600040205080304"/>
              </a:rPr>
              <a:t>服部陽子</a:t>
            </a:r>
            <a:r>
              <a:rPr lang="en-US" altLang="ja-JP" sz="1100" dirty="0">
                <a:solidFill>
                  <a:srgbClr val="000000"/>
                </a:solidFill>
                <a:latin typeface="+mn-ea"/>
                <a:ea typeface="ＭＳ Ｐ明朝" panose="02020600040205080304"/>
              </a:rPr>
              <a:t>RPIC</a:t>
            </a:r>
            <a:r>
              <a:rPr lang="ja-JP" altLang="en-US" sz="1100" dirty="0">
                <a:solidFill>
                  <a:srgbClr val="000000"/>
                </a:solidFill>
                <a:latin typeface="+mn-ea"/>
                <a:ea typeface="ＭＳ Ｐ明朝" panose="02020600040205080304"/>
              </a:rPr>
              <a:t>が「世界ポリオデーに向けての取り組み」と題し、来る</a:t>
            </a:r>
            <a:r>
              <a:rPr lang="en-US" altLang="ja-JP" sz="1100" dirty="0">
                <a:solidFill>
                  <a:srgbClr val="000000"/>
                </a:solidFill>
                <a:latin typeface="+mn-ea"/>
                <a:ea typeface="ＭＳ Ｐ明朝" panose="02020600040205080304"/>
              </a:rPr>
              <a:t>10</a:t>
            </a:r>
            <a:r>
              <a:rPr lang="ja-JP" altLang="en-US" sz="1100" dirty="0">
                <a:solidFill>
                  <a:srgbClr val="000000"/>
                </a:solidFill>
                <a:latin typeface="+mn-ea"/>
                <a:ea typeface="ＭＳ Ｐ明朝" panose="02020600040205080304"/>
              </a:rPr>
              <a:t>月</a:t>
            </a:r>
            <a:r>
              <a:rPr lang="en-US" altLang="ja-JP" sz="1100" dirty="0">
                <a:solidFill>
                  <a:srgbClr val="000000"/>
                </a:solidFill>
                <a:latin typeface="+mn-ea"/>
                <a:ea typeface="ＭＳ Ｐ明朝" panose="02020600040205080304"/>
              </a:rPr>
              <a:t>22</a:t>
            </a:r>
            <a:r>
              <a:rPr lang="ja-JP" altLang="en-US" sz="1100" dirty="0">
                <a:solidFill>
                  <a:srgbClr val="000000"/>
                </a:solidFill>
                <a:latin typeface="+mn-ea"/>
                <a:ea typeface="ＭＳ Ｐ明朝" panose="02020600040205080304"/>
              </a:rPr>
              <a:t>日に予定される日本経済新聞一面広告・</a:t>
            </a:r>
            <a:r>
              <a:rPr lang="en-US" altLang="ja-JP" sz="1100" dirty="0">
                <a:solidFill>
                  <a:srgbClr val="000000"/>
                </a:solidFill>
                <a:latin typeface="+mn-ea"/>
                <a:ea typeface="ＭＳ Ｐ明朝" panose="02020600040205080304"/>
              </a:rPr>
              <a:t>12</a:t>
            </a:r>
            <a:r>
              <a:rPr lang="ja-JP" altLang="en-US" sz="1100" dirty="0">
                <a:solidFill>
                  <a:srgbClr val="000000"/>
                </a:solidFill>
                <a:latin typeface="+mn-ea"/>
                <a:ea typeface="ＭＳ Ｐ明朝" panose="02020600040205080304"/>
              </a:rPr>
              <a:t>月</a:t>
            </a:r>
            <a:r>
              <a:rPr lang="en-US" altLang="ja-JP" sz="1100" dirty="0">
                <a:solidFill>
                  <a:srgbClr val="000000"/>
                </a:solidFill>
                <a:latin typeface="+mn-ea"/>
                <a:ea typeface="ＭＳ Ｐ明朝" panose="02020600040205080304"/>
              </a:rPr>
              <a:t>8</a:t>
            </a:r>
            <a:r>
              <a:rPr lang="ja-JP" altLang="en-US" sz="1100" dirty="0">
                <a:solidFill>
                  <a:srgbClr val="000000"/>
                </a:solidFill>
                <a:latin typeface="+mn-ea"/>
                <a:ea typeface="ＭＳ Ｐ明朝" panose="02020600040205080304"/>
              </a:rPr>
              <a:t>日に予定される記念講演「ポストコロナの生命哲学」などの諸事業について解説されました</a:t>
            </a:r>
            <a:r>
              <a:rPr lang="ja-JP" altLang="en-US" sz="1100" dirty="0" smtClean="0">
                <a:solidFill>
                  <a:srgbClr val="000000"/>
                </a:solidFill>
                <a:latin typeface="+mn-ea"/>
                <a:ea typeface="ＭＳ Ｐ明朝" panose="02020600040205080304"/>
              </a:rPr>
              <a:t>。</a:t>
            </a:r>
            <a:endParaRPr lang="en-US" altLang="ja-JP" sz="1100" dirty="0">
              <a:solidFill>
                <a:srgbClr val="000000"/>
              </a:solidFill>
              <a:latin typeface="+mn-ea"/>
              <a:ea typeface="ＭＳ Ｐ明朝" panose="02020600040205080304"/>
            </a:endParaRPr>
          </a:p>
          <a:p>
            <a:pPr algn="l"/>
            <a:r>
              <a:rPr lang="ja-JP" altLang="en-US" sz="1100" dirty="0" smtClean="0">
                <a:solidFill>
                  <a:srgbClr val="000000"/>
                </a:solidFill>
                <a:latin typeface="+mn-ea"/>
                <a:ea typeface="ＭＳ Ｐ明朝" panose="02020600040205080304"/>
              </a:rPr>
              <a:t>続</a:t>
            </a:r>
            <a:r>
              <a:rPr lang="ja-JP" altLang="en-US" sz="1100" dirty="0">
                <a:solidFill>
                  <a:srgbClr val="000000"/>
                </a:solidFill>
                <a:latin typeface="+mn-ea"/>
                <a:ea typeface="ＭＳ Ｐ明朝" panose="02020600040205080304"/>
              </a:rPr>
              <a:t>いて、これまで世界ポリオデーに合わせて各地区で行われた事例発表として、</a:t>
            </a:r>
            <a:r>
              <a:rPr lang="en-US" altLang="ja-JP" sz="1100" dirty="0">
                <a:solidFill>
                  <a:srgbClr val="000000"/>
                </a:solidFill>
                <a:latin typeface="+mn-ea"/>
                <a:ea typeface="ＭＳ Ｐ明朝" panose="02020600040205080304"/>
              </a:rPr>
              <a:t>2770</a:t>
            </a:r>
            <a:r>
              <a:rPr lang="ja-JP" altLang="en-US" sz="1100" dirty="0">
                <a:solidFill>
                  <a:srgbClr val="000000"/>
                </a:solidFill>
                <a:latin typeface="+mn-ea"/>
                <a:ea typeface="ＭＳ Ｐ明朝" panose="02020600040205080304"/>
              </a:rPr>
              <a:t>地区越谷北</a:t>
            </a:r>
            <a:r>
              <a:rPr lang="en-US" altLang="ja-JP" sz="1100" dirty="0">
                <a:solidFill>
                  <a:srgbClr val="000000"/>
                </a:solidFill>
                <a:latin typeface="+mn-ea"/>
                <a:ea typeface="ＭＳ Ｐ明朝" panose="02020600040205080304"/>
              </a:rPr>
              <a:t>RC</a:t>
            </a:r>
            <a:r>
              <a:rPr lang="ja-JP" altLang="en-US" sz="1100" dirty="0">
                <a:solidFill>
                  <a:srgbClr val="000000"/>
                </a:solidFill>
                <a:latin typeface="+mn-ea"/>
                <a:ea typeface="ＭＳ Ｐ明朝" panose="02020600040205080304"/>
              </a:rPr>
              <a:t>・小林操</a:t>
            </a:r>
            <a:r>
              <a:rPr lang="en-US" altLang="ja-JP" sz="1100" dirty="0">
                <a:solidFill>
                  <a:srgbClr val="000000"/>
                </a:solidFill>
                <a:latin typeface="+mn-ea"/>
                <a:ea typeface="ＭＳ Ｐ明朝" panose="02020600040205080304"/>
              </a:rPr>
              <a:t>PDG</a:t>
            </a:r>
            <a:r>
              <a:rPr lang="ja-JP" altLang="en-US" sz="1100" dirty="0">
                <a:solidFill>
                  <a:srgbClr val="000000"/>
                </a:solidFill>
                <a:latin typeface="+mn-ea"/>
                <a:ea typeface="ＭＳ Ｐ明朝" panose="02020600040205080304"/>
              </a:rPr>
              <a:t>が「地区をまとめての取り組み」を、</a:t>
            </a:r>
            <a:r>
              <a:rPr lang="en-US" altLang="ja-JP" sz="1100" dirty="0">
                <a:solidFill>
                  <a:srgbClr val="000000"/>
                </a:solidFill>
                <a:latin typeface="+mn-ea"/>
                <a:ea typeface="ＭＳ Ｐ明朝" panose="02020600040205080304"/>
              </a:rPr>
              <a:t>2640</a:t>
            </a:r>
            <a:r>
              <a:rPr lang="ja-JP" altLang="en-US" sz="1100" dirty="0">
                <a:solidFill>
                  <a:srgbClr val="000000"/>
                </a:solidFill>
                <a:latin typeface="+mn-ea"/>
                <a:ea typeface="ＭＳ Ｐ明朝" panose="02020600040205080304"/>
              </a:rPr>
              <a:t>地区岸和田東</a:t>
            </a:r>
            <a:r>
              <a:rPr lang="en-US" altLang="ja-JP" sz="1100" dirty="0">
                <a:solidFill>
                  <a:srgbClr val="000000"/>
                </a:solidFill>
                <a:latin typeface="+mn-ea"/>
                <a:ea typeface="ＭＳ Ｐ明朝" panose="02020600040205080304"/>
              </a:rPr>
              <a:t>RC</a:t>
            </a:r>
            <a:r>
              <a:rPr lang="ja-JP" altLang="en-US" sz="1100" dirty="0">
                <a:solidFill>
                  <a:srgbClr val="000000"/>
                </a:solidFill>
                <a:latin typeface="+mn-ea"/>
                <a:ea typeface="ＭＳ Ｐ明朝" panose="02020600040205080304"/>
              </a:rPr>
              <a:t>・藤井秀香</a:t>
            </a:r>
            <a:r>
              <a:rPr lang="en-US" altLang="ja-JP" sz="1100" dirty="0">
                <a:solidFill>
                  <a:srgbClr val="000000"/>
                </a:solidFill>
                <a:latin typeface="+mn-ea"/>
                <a:ea typeface="ＭＳ Ｐ明朝" panose="02020600040205080304"/>
              </a:rPr>
              <a:t>PDG</a:t>
            </a:r>
            <a:r>
              <a:rPr lang="ja-JP" altLang="en-US" sz="1100" dirty="0">
                <a:solidFill>
                  <a:srgbClr val="000000"/>
                </a:solidFill>
                <a:latin typeface="+mn-ea"/>
                <a:ea typeface="ＭＳ Ｐ明朝" panose="02020600040205080304"/>
              </a:rPr>
              <a:t>が「高野山での祈祷、ポリオ根絶に向けての活動報告」を、</a:t>
            </a:r>
            <a:r>
              <a:rPr lang="en-US" altLang="ja-JP" sz="1100" dirty="0">
                <a:solidFill>
                  <a:srgbClr val="000000"/>
                </a:solidFill>
                <a:latin typeface="+mn-ea"/>
                <a:ea typeface="ＭＳ Ｐ明朝" panose="02020600040205080304"/>
              </a:rPr>
              <a:t>2790</a:t>
            </a:r>
            <a:r>
              <a:rPr lang="ja-JP" altLang="en-US" sz="1100" dirty="0">
                <a:solidFill>
                  <a:srgbClr val="000000"/>
                </a:solidFill>
                <a:latin typeface="+mn-ea"/>
                <a:ea typeface="ＭＳ Ｐ明朝" panose="02020600040205080304"/>
              </a:rPr>
              <a:t>地区千葉</a:t>
            </a:r>
            <a:r>
              <a:rPr lang="en-US" altLang="ja-JP" sz="1100" dirty="0">
                <a:solidFill>
                  <a:srgbClr val="000000"/>
                </a:solidFill>
                <a:latin typeface="+mn-ea"/>
                <a:ea typeface="ＭＳ Ｐ明朝" panose="02020600040205080304"/>
              </a:rPr>
              <a:t>RC</a:t>
            </a:r>
            <a:r>
              <a:rPr lang="ja-JP" altLang="en-US" sz="1100" dirty="0">
                <a:solidFill>
                  <a:srgbClr val="000000"/>
                </a:solidFill>
                <a:latin typeface="+mn-ea"/>
                <a:ea typeface="ＭＳ Ｐ明朝" panose="02020600040205080304"/>
              </a:rPr>
              <a:t>・梶原等</a:t>
            </a:r>
            <a:r>
              <a:rPr lang="en-US" altLang="ja-JP" sz="1100" dirty="0">
                <a:solidFill>
                  <a:srgbClr val="000000"/>
                </a:solidFill>
                <a:latin typeface="+mn-ea"/>
                <a:ea typeface="ＭＳ Ｐ明朝" panose="02020600040205080304"/>
              </a:rPr>
              <a:t>DG</a:t>
            </a:r>
            <a:r>
              <a:rPr lang="ja-JP" altLang="en-US" sz="1100" dirty="0">
                <a:solidFill>
                  <a:srgbClr val="000000"/>
                </a:solidFill>
                <a:latin typeface="+mn-ea"/>
                <a:ea typeface="ＭＳ Ｐ明朝" panose="02020600040205080304"/>
              </a:rPr>
              <a:t>が「成田山での祈祷（今年度事業として計画中）」を、</a:t>
            </a:r>
            <a:r>
              <a:rPr lang="en-US" altLang="ja-JP" sz="1100" dirty="0">
                <a:solidFill>
                  <a:srgbClr val="000000"/>
                </a:solidFill>
                <a:latin typeface="+mn-ea"/>
                <a:ea typeface="ＭＳ Ｐ明朝" panose="02020600040205080304"/>
              </a:rPr>
              <a:t>2750</a:t>
            </a:r>
            <a:r>
              <a:rPr lang="ja-JP" altLang="en-US" sz="1100" dirty="0">
                <a:solidFill>
                  <a:srgbClr val="000000"/>
                </a:solidFill>
                <a:latin typeface="+mn-ea"/>
                <a:ea typeface="ＭＳ Ｐ明朝" panose="02020600040205080304"/>
              </a:rPr>
              <a:t>地区東京小金井</a:t>
            </a:r>
            <a:r>
              <a:rPr lang="en-US" altLang="ja-JP" sz="1100" dirty="0">
                <a:solidFill>
                  <a:srgbClr val="000000"/>
                </a:solidFill>
                <a:latin typeface="+mn-ea"/>
                <a:ea typeface="ＭＳ Ｐ明朝" panose="02020600040205080304"/>
              </a:rPr>
              <a:t>RC</a:t>
            </a:r>
            <a:r>
              <a:rPr lang="ja-JP" altLang="en-US" sz="1100" dirty="0">
                <a:solidFill>
                  <a:srgbClr val="000000"/>
                </a:solidFill>
                <a:latin typeface="+mn-ea"/>
                <a:ea typeface="ＭＳ Ｐ明朝" panose="02020600040205080304"/>
              </a:rPr>
              <a:t>・田中</a:t>
            </a:r>
            <a:r>
              <a:rPr lang="ja-JP" altLang="en-US" sz="1100" dirty="0" smtClean="0">
                <a:solidFill>
                  <a:srgbClr val="000000"/>
                </a:solidFill>
                <a:latin typeface="+mn-ea"/>
                <a:ea typeface="ＭＳ Ｐ明朝" panose="02020600040205080304"/>
              </a:rPr>
              <a:t>靖</a:t>
            </a:r>
            <a:r>
              <a:rPr lang="ja-JP" altLang="en-US" sz="1100" dirty="0">
                <a:solidFill>
                  <a:srgbClr val="000000"/>
                </a:solidFill>
                <a:latin typeface="+mn-ea"/>
                <a:ea typeface="ＭＳ Ｐ明朝" panose="02020600040205080304"/>
              </a:rPr>
              <a:t>地</a:t>
            </a:r>
            <a:r>
              <a:rPr lang="ja-JP" altLang="en-US" sz="1100" dirty="0" smtClean="0">
                <a:solidFill>
                  <a:srgbClr val="000000"/>
                </a:solidFill>
                <a:latin typeface="+mn-ea"/>
                <a:ea typeface="ＭＳ Ｐ明朝" panose="02020600040205080304"/>
              </a:rPr>
              <a:t>区公共イメージ委員会委員長</a:t>
            </a:r>
            <a:r>
              <a:rPr lang="ja-JP" altLang="en-US" sz="1100" dirty="0" smtClean="0">
                <a:solidFill>
                  <a:srgbClr val="000000"/>
                </a:solidFill>
                <a:latin typeface="+mn-ea"/>
                <a:ea typeface="ＭＳ Ｐ明朝" panose="02020600040205080304"/>
              </a:rPr>
              <a:t>が</a:t>
            </a:r>
            <a:r>
              <a:rPr lang="ja-JP" altLang="en-US" sz="1100" dirty="0">
                <a:solidFill>
                  <a:srgbClr val="000000"/>
                </a:solidFill>
                <a:latin typeface="+mn-ea"/>
                <a:ea typeface="ＭＳ Ｐ明朝" panose="02020600040205080304"/>
              </a:rPr>
              <a:t>「トレインジャック（今年度事業として計画中）」を発表されました</a:t>
            </a:r>
            <a:r>
              <a:rPr lang="ja-JP" altLang="en-US" sz="1100" dirty="0" smtClean="0">
                <a:solidFill>
                  <a:srgbClr val="000000"/>
                </a:solidFill>
                <a:latin typeface="+mn-ea"/>
                <a:ea typeface="ＭＳ Ｐ明朝" panose="02020600040205080304"/>
              </a:rPr>
              <a:t>。</a:t>
            </a:r>
            <a:endParaRPr lang="en-US" altLang="ja-JP" sz="1100" dirty="0" smtClean="0">
              <a:solidFill>
                <a:srgbClr val="000000"/>
              </a:solidFill>
              <a:latin typeface="+mn-ea"/>
              <a:ea typeface="ＭＳ Ｐ明朝" panose="02020600040205080304"/>
            </a:endParaRPr>
          </a:p>
          <a:p>
            <a:pPr algn="l"/>
            <a:r>
              <a:rPr lang="ja-JP" altLang="en-US" sz="1100" dirty="0" smtClean="0">
                <a:solidFill>
                  <a:srgbClr val="000000"/>
                </a:solidFill>
                <a:latin typeface="+mn-ea"/>
                <a:ea typeface="ＭＳ Ｐ明朝" panose="02020600040205080304"/>
              </a:rPr>
              <a:t>全</a:t>
            </a:r>
            <a:r>
              <a:rPr lang="ja-JP" altLang="en-US" sz="1100" dirty="0">
                <a:solidFill>
                  <a:srgbClr val="000000"/>
                </a:solidFill>
                <a:latin typeface="+mn-ea"/>
                <a:ea typeface="ＭＳ Ｐ明朝" panose="02020600040205080304"/>
              </a:rPr>
              <a:t>企画とも、</a:t>
            </a:r>
            <a:r>
              <a:rPr lang="en-US" altLang="ja-JP" sz="1100" dirty="0">
                <a:solidFill>
                  <a:srgbClr val="000000"/>
                </a:solidFill>
                <a:latin typeface="+mn-ea"/>
                <a:ea typeface="ＭＳ Ｐ明朝" panose="02020600040205080304"/>
              </a:rPr>
              <a:t>Facebook</a:t>
            </a:r>
            <a:r>
              <a:rPr lang="ja-JP" altLang="en-US" sz="1100" dirty="0">
                <a:solidFill>
                  <a:srgbClr val="000000"/>
                </a:solidFill>
                <a:latin typeface="+mn-ea"/>
                <a:ea typeface="ＭＳ Ｐ明朝" panose="02020600040205080304"/>
              </a:rPr>
              <a:t>などの</a:t>
            </a:r>
            <a:r>
              <a:rPr lang="en-US" altLang="ja-JP" sz="1100" dirty="0">
                <a:solidFill>
                  <a:srgbClr val="000000"/>
                </a:solidFill>
                <a:latin typeface="+mn-ea"/>
                <a:ea typeface="ＭＳ Ｐ明朝" panose="02020600040205080304"/>
              </a:rPr>
              <a:t>SNS</a:t>
            </a:r>
            <a:r>
              <a:rPr lang="ja-JP" altLang="en-US" sz="1100" dirty="0">
                <a:solidFill>
                  <a:srgbClr val="000000"/>
                </a:solidFill>
                <a:latin typeface="+mn-ea"/>
                <a:ea typeface="ＭＳ Ｐ明朝" panose="02020600040205080304"/>
              </a:rPr>
              <a:t>を使って情報発信するのみならず、新聞記事やテレビニュース・特番などに取り上げられ、ロータリーのイメージ向上に貢献致しまし</a:t>
            </a:r>
            <a:r>
              <a:rPr lang="ja-JP" altLang="en-US" sz="1100" dirty="0" smtClean="0">
                <a:solidFill>
                  <a:srgbClr val="000000"/>
                </a:solidFill>
                <a:latin typeface="+mn-ea"/>
                <a:ea typeface="ＭＳ Ｐ明朝" panose="02020600040205080304"/>
              </a:rPr>
              <a:t>た</a:t>
            </a:r>
            <a:r>
              <a:rPr lang="ja-JP" altLang="en-US" sz="1100" dirty="0">
                <a:solidFill>
                  <a:srgbClr val="000000"/>
                </a:solidFill>
                <a:latin typeface="+mn-ea"/>
                <a:ea typeface="ＭＳ Ｐ明朝" panose="02020600040205080304"/>
              </a:rPr>
              <a:t>。</a:t>
            </a:r>
            <a:r>
              <a:rPr lang="ja-JP" altLang="en-US" sz="1100" dirty="0" smtClean="0">
                <a:solidFill>
                  <a:srgbClr val="000000"/>
                </a:solidFill>
                <a:latin typeface="+mn-ea"/>
                <a:ea typeface="ＭＳ Ｐ明朝" panose="02020600040205080304"/>
              </a:rPr>
              <a:t>加</a:t>
            </a:r>
            <a:r>
              <a:rPr lang="ja-JP" altLang="en-US" sz="1100" dirty="0">
                <a:solidFill>
                  <a:srgbClr val="000000"/>
                </a:solidFill>
                <a:latin typeface="+mn-ea"/>
                <a:ea typeface="ＭＳ Ｐ明朝" panose="02020600040205080304"/>
              </a:rPr>
              <a:t>えて、一つの企画のみを実施するに留まらず、同地区内で多発的な事業の同時開催を試み、あるいは役場・公民館・観光センターなどの公共施設に募金箱を併設し、更にローターアクトや奨学生などロータリーファミリーおよび隣接する他地区との連携を図るなど、参加者の基盤を拡大する工夫もされておりました。</a:t>
            </a:r>
          </a:p>
          <a:p>
            <a:pPr algn="l"/>
            <a:r>
              <a:rPr lang="ja-JP" altLang="en-US" sz="1100" dirty="0">
                <a:solidFill>
                  <a:srgbClr val="000000"/>
                </a:solidFill>
                <a:latin typeface="+mn-ea"/>
                <a:ea typeface="ＭＳ Ｐ明朝" panose="02020600040205080304"/>
              </a:rPr>
              <a:t>事業を実施した成果として、小林操</a:t>
            </a:r>
            <a:r>
              <a:rPr lang="en-US" altLang="ja-JP" sz="1100" dirty="0">
                <a:solidFill>
                  <a:srgbClr val="000000"/>
                </a:solidFill>
                <a:latin typeface="+mn-ea"/>
                <a:ea typeface="ＭＳ Ｐ明朝" panose="02020600040205080304"/>
              </a:rPr>
              <a:t>PDG</a:t>
            </a:r>
            <a:r>
              <a:rPr lang="ja-JP" altLang="en-US" sz="1100" dirty="0">
                <a:solidFill>
                  <a:srgbClr val="000000"/>
                </a:solidFill>
                <a:latin typeface="+mn-ea"/>
                <a:ea typeface="ＭＳ Ｐ明朝" panose="02020600040205080304"/>
              </a:rPr>
              <a:t>は「やればできるという前例となり、共通の思い出と共に地区が一つになった」との想いを語られました。</a:t>
            </a:r>
          </a:p>
          <a:p>
            <a:pPr algn="l"/>
            <a:r>
              <a:rPr lang="ja-JP" altLang="en-US" sz="1100" dirty="0">
                <a:solidFill>
                  <a:srgbClr val="000000"/>
                </a:solidFill>
                <a:latin typeface="+mn-ea"/>
                <a:ea typeface="ＭＳ Ｐ明朝" panose="02020600040205080304"/>
              </a:rPr>
              <a:t>最後に、佐藤</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理事エレクトの「日本中のクラブがアクションを起こして頂きたい」との講評を以って閉会となりました。</a:t>
            </a:r>
          </a:p>
          <a:p>
            <a:pPr algn="l"/>
            <a:r>
              <a:rPr lang="ja-JP" altLang="en-US" sz="1100" dirty="0">
                <a:solidFill>
                  <a:srgbClr val="000000"/>
                </a:solidFill>
                <a:latin typeface="+mn-ea"/>
                <a:ea typeface="ＭＳ Ｐ明朝" panose="02020600040205080304"/>
              </a:rPr>
              <a:t>私にとっても、大きな収穫となったセミナーで御座いました</a:t>
            </a:r>
            <a:r>
              <a:rPr lang="ja-JP" altLang="en-US" sz="1100" dirty="0" smtClean="0">
                <a:solidFill>
                  <a:srgbClr val="000000"/>
                </a:solidFill>
                <a:latin typeface="+mn-ea"/>
                <a:ea typeface="ＭＳ Ｐ明朝" panose="02020600040205080304"/>
              </a:rPr>
              <a:t>。</a:t>
            </a:r>
            <a:endParaRPr lang="en-US" altLang="ja-JP" sz="1100" dirty="0">
              <a:solidFill>
                <a:srgbClr val="000000"/>
              </a:solidFill>
              <a:latin typeface="+mn-ea"/>
              <a:ea typeface="ＭＳ Ｐ明朝" panose="02020600040205080304"/>
            </a:endParaRPr>
          </a:p>
          <a:p>
            <a:pPr algn="l"/>
            <a:endParaRPr lang="en-US" altLang="ja-JP" sz="1100" dirty="0" smtClean="0">
              <a:solidFill>
                <a:srgbClr val="000000"/>
              </a:solidFill>
              <a:latin typeface="+mn-ea"/>
              <a:ea typeface="ＭＳ Ｐ明朝" panose="02020600040205080304"/>
            </a:endParaRPr>
          </a:p>
          <a:p>
            <a:pPr algn="l"/>
            <a:endParaRPr lang="ja-JP" altLang="en-US" sz="1100" dirty="0">
              <a:solidFill>
                <a:srgbClr val="000000"/>
              </a:solidFill>
              <a:latin typeface="+mn-ea"/>
              <a:ea typeface="ＭＳ Ｐ明朝" panose="02020600040205080304"/>
            </a:endParaRPr>
          </a:p>
          <a:p>
            <a:pPr algn="r"/>
            <a:r>
              <a:rPr lang="ja-JP" altLang="en-US" sz="1100" dirty="0">
                <a:solidFill>
                  <a:srgbClr val="000000"/>
                </a:solidFill>
                <a:latin typeface="+mn-ea"/>
                <a:ea typeface="ＭＳ Ｐ明朝" panose="02020600040205080304"/>
              </a:rPr>
              <a:t>　</a:t>
            </a:r>
            <a:r>
              <a:rPr lang="ja-JP" altLang="en-US" sz="1100" b="1" dirty="0">
                <a:solidFill>
                  <a:srgbClr val="000000"/>
                </a:solidFill>
                <a:latin typeface="+mn-ea"/>
                <a:ea typeface="ＭＳ Ｐ明朝" panose="02020600040205080304"/>
              </a:rPr>
              <a:t>　　　　　</a:t>
            </a:r>
            <a:r>
              <a:rPr lang="ja-JP" altLang="en-US" sz="1200" b="1" dirty="0" smtClean="0">
                <a:solidFill>
                  <a:srgbClr val="000000"/>
                </a:solidFill>
                <a:latin typeface="ＭＳ Ｐ明朝" panose="02020600040205080304"/>
                <a:ea typeface="ＭＳ Ｐ明朝" panose="02020600040205080304"/>
              </a:rPr>
              <a:t>第１地</a:t>
            </a:r>
            <a:r>
              <a:rPr lang="ja-JP" altLang="en-US" sz="1200" b="1" dirty="0">
                <a:solidFill>
                  <a:srgbClr val="000000"/>
                </a:solidFill>
                <a:latin typeface="ＭＳ Ｐ明朝" panose="02020600040205080304"/>
                <a:ea typeface="ＭＳ Ｐ明朝" panose="02020600040205080304"/>
              </a:rPr>
              <a:t>域　ロータリー公共イメージコーディネータ</a:t>
            </a:r>
            <a:r>
              <a:rPr lang="ja-JP" altLang="en-US" sz="1200" b="1" dirty="0" smtClean="0">
                <a:solidFill>
                  <a:srgbClr val="000000"/>
                </a:solidFill>
                <a:latin typeface="ＭＳ Ｐ明朝" panose="02020600040205080304"/>
                <a:ea typeface="ＭＳ Ｐ明朝" panose="02020600040205080304"/>
              </a:rPr>
              <a:t>ー補佐</a:t>
            </a:r>
            <a:r>
              <a:rPr lang="ja-JP" altLang="en-US" sz="1200" b="1" dirty="0">
                <a:solidFill>
                  <a:srgbClr val="000000"/>
                </a:solidFill>
                <a:latin typeface="ＭＳ Ｐ明朝" panose="02020600040205080304"/>
                <a:ea typeface="ＭＳ Ｐ明朝" panose="02020600040205080304"/>
              </a:rPr>
              <a:t>　寺</a:t>
            </a:r>
            <a:r>
              <a:rPr lang="ja-JP" altLang="en-US" sz="1200" b="1" dirty="0" smtClean="0">
                <a:solidFill>
                  <a:srgbClr val="000000"/>
                </a:solidFill>
                <a:latin typeface="ＭＳ Ｐ明朝" panose="02020600040205080304"/>
                <a:ea typeface="ＭＳ Ｐ明朝" panose="02020600040205080304"/>
              </a:rPr>
              <a:t>嶋　哲</a:t>
            </a:r>
            <a:r>
              <a:rPr lang="ja-JP" altLang="en-US" sz="1200" b="1" dirty="0">
                <a:solidFill>
                  <a:srgbClr val="000000"/>
                </a:solidFill>
                <a:latin typeface="ＭＳ Ｐ明朝" panose="02020600040205080304"/>
                <a:ea typeface="ＭＳ Ｐ明朝" panose="02020600040205080304"/>
              </a:rPr>
              <a:t>生（柏</a:t>
            </a:r>
            <a:r>
              <a:rPr lang="en-US" altLang="ja-JP" sz="1200" b="1" dirty="0" smtClean="0">
                <a:solidFill>
                  <a:srgbClr val="000000"/>
                </a:solidFill>
                <a:latin typeface="ＭＳ Ｐ明朝" panose="02020600040205080304"/>
                <a:ea typeface="ＭＳ Ｐ明朝" panose="02020600040205080304"/>
              </a:rPr>
              <a:t>RC</a:t>
            </a:r>
            <a:r>
              <a:rPr lang="ja-JP" altLang="en-US" sz="1200" b="1" dirty="0">
                <a:solidFill>
                  <a:srgbClr val="000000"/>
                </a:solidFill>
                <a:latin typeface="ＭＳ Ｐ明朝" panose="02020600040205080304"/>
                <a:ea typeface="ＭＳ Ｐ明朝" panose="02020600040205080304"/>
              </a:rPr>
              <a:t>）</a:t>
            </a: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2590</TotalTime>
  <Words>2412</Words>
  <Application>Microsoft Office PowerPoint</Application>
  <PresentationFormat>Custom</PresentationFormat>
  <Paragraphs>38</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151</cp:revision>
  <cp:lastPrinted>2019-05-08T00:40:03Z</cp:lastPrinted>
  <dcterms:created xsi:type="dcterms:W3CDTF">2016-02-04T06:10:18Z</dcterms:created>
  <dcterms:modified xsi:type="dcterms:W3CDTF">2021-09-08T03:25:09Z</dcterms:modified>
</cp:coreProperties>
</file>