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94660"/>
  </p:normalViewPr>
  <p:slideViewPr>
    <p:cSldViewPr snapToGrid="0">
      <p:cViewPr>
        <p:scale>
          <a:sx n="80" d="100"/>
          <a:sy n="80" d="100"/>
        </p:scale>
        <p:origin x="1160" y="9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2021/8/11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9</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6"/>
            <a:ext cx="7269480" cy="5406589"/>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ゴシック" panose="020B0600070205080204" pitchFamily="50" charset="-128"/>
                <a:ea typeface="ＭＳ Ｐ明朝" panose="02020600040205080304"/>
              </a:rPr>
              <a:t>コロナ禍での会員維持増</a:t>
            </a:r>
            <a:r>
              <a:rPr lang="ja-JP" altLang="en-US" sz="1200" b="1" dirty="0" smtClean="0">
                <a:solidFill>
                  <a:schemeClr val="tx1"/>
                </a:solidFill>
                <a:latin typeface="ＭＳ Ｐゴシック" panose="020B0600070205080204" pitchFamily="50" charset="-128"/>
                <a:ea typeface="ＭＳ Ｐ明朝" panose="02020600040205080304"/>
              </a:rPr>
              <a:t>強</a:t>
            </a:r>
            <a:endParaRPr lang="en-US" altLang="ja-JP" sz="1200" b="1"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東京オリンピックは終わりましたが、新型コロナウイルスの感染の猛威は止まりそうにありません。皆さまのクラブはこのコロナ禍でどのように活動されているのでしょうか。</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ロ</a:t>
            </a:r>
            <a:r>
              <a:rPr lang="ja-JP" altLang="en-US" sz="1100" dirty="0">
                <a:solidFill>
                  <a:schemeClr val="tx1"/>
                </a:solidFill>
                <a:latin typeface="ＭＳ Ｐゴシック" panose="020B0600070205080204" pitchFamily="50" charset="-128"/>
                <a:ea typeface="ＭＳ Ｐ明朝" panose="02020600040205080304"/>
              </a:rPr>
              <a:t>ータリーの活動を推進するうえで、会員の維持増強が重要なテーマであることは疑いを容れません。今年度のシェカール・メータ</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会長は、”</a:t>
            </a:r>
            <a:r>
              <a:rPr lang="en-US" altLang="ja-JP" sz="1100" dirty="0">
                <a:solidFill>
                  <a:schemeClr val="tx1"/>
                </a:solidFill>
                <a:latin typeface="ＭＳ Ｐゴシック" panose="020B0600070205080204" pitchFamily="50" charset="-128"/>
                <a:ea typeface="ＭＳ Ｐ明朝" panose="02020600040205080304"/>
              </a:rPr>
              <a:t>Each One, Bring One”</a:t>
            </a:r>
            <a:r>
              <a:rPr lang="ja-JP" altLang="en-US" sz="1100" dirty="0">
                <a:solidFill>
                  <a:schemeClr val="tx1"/>
                </a:solidFill>
                <a:latin typeface="ＭＳ Ｐゴシック" panose="020B0600070205080204" pitchFamily="50" charset="-128"/>
                <a:ea typeface="ＭＳ Ｐ明朝" panose="02020600040205080304"/>
              </a:rPr>
              <a:t>のスローガンを掲げ、会員増強を強く呼びかけられていますが、コロナ禍で各地区とも苦戦を強いられているのが現実かと思います。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そ</a:t>
            </a:r>
            <a:r>
              <a:rPr lang="ja-JP" altLang="en-US" sz="1100" dirty="0">
                <a:solidFill>
                  <a:schemeClr val="tx1"/>
                </a:solidFill>
                <a:latin typeface="ＭＳ Ｐゴシック" panose="020B0600070205080204" pitchFamily="50" charset="-128"/>
                <a:ea typeface="ＭＳ Ｐ明朝" panose="02020600040205080304"/>
              </a:rPr>
              <a:t>のような中、前年度末の</a:t>
            </a:r>
            <a:r>
              <a:rPr lang="en-US" altLang="ja-JP" sz="1100" dirty="0">
                <a:solidFill>
                  <a:schemeClr val="tx1"/>
                </a:solidFill>
                <a:latin typeface="ＭＳ Ｐゴシック" panose="020B0600070205080204" pitchFamily="50" charset="-128"/>
                <a:ea typeface="ＭＳ Ｐ明朝" panose="02020600040205080304"/>
              </a:rPr>
              <a:t>6</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a:solidFill>
                  <a:schemeClr val="tx1"/>
                </a:solidFill>
                <a:latin typeface="ＭＳ Ｐゴシック" panose="020B0600070205080204" pitchFamily="50" charset="-128"/>
                <a:ea typeface="ＭＳ Ｐ明朝" panose="02020600040205080304"/>
              </a:rPr>
              <a:t>27</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28</a:t>
            </a:r>
            <a:r>
              <a:rPr lang="ja-JP" altLang="en-US" sz="1100" dirty="0">
                <a:solidFill>
                  <a:schemeClr val="tx1"/>
                </a:solidFill>
                <a:latin typeface="ＭＳ Ｐゴシック" panose="020B0600070205080204" pitchFamily="50" charset="-128"/>
                <a:ea typeface="ＭＳ Ｐ明朝" panose="02020600040205080304"/>
              </a:rPr>
              <a:t>日に開催された第</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第</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第</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地域合同の「クラブ活性化セミナー」では、会員維持増強に奮闘している地区・クラブが紹介されました。まずはこれまで会員増強に顕著な実績を挙げ、前年度もコロナ禍を跳ね飛ばして純増</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名を達成した大宮西ロータリークラブ（第</a:t>
            </a:r>
            <a:r>
              <a:rPr lang="en-US" altLang="ja-JP" sz="1100" dirty="0">
                <a:solidFill>
                  <a:schemeClr val="tx1"/>
                </a:solidFill>
                <a:latin typeface="ＭＳ Ｐゴシック" panose="020B0600070205080204" pitchFamily="50" charset="-128"/>
                <a:ea typeface="ＭＳ Ｐ明朝" panose="02020600040205080304"/>
              </a:rPr>
              <a:t>2770</a:t>
            </a:r>
            <a:r>
              <a:rPr lang="ja-JP" altLang="en-US" sz="1100" dirty="0">
                <a:solidFill>
                  <a:schemeClr val="tx1"/>
                </a:solidFill>
                <a:latin typeface="ＭＳ Ｐゴシック" panose="020B0600070205080204" pitchFamily="50" charset="-128"/>
                <a:ea typeface="ＭＳ Ｐ明朝" panose="02020600040205080304"/>
              </a:rPr>
              <a:t>地区、染谷会員発表）から、「入会候補者カード」の活用、会長自ら入会候補者を説得する、クラブ内に共通の趣味を持つことなどで集まる部会制度を設けるというような様々な工夫が紹介されました。続いて最近の「ロータリーの友」でも特集されるなど、今注目を集めている衛星クラブの実例が二つ紹介されました。一つは「典型的な地方都市」を自認する北海道の岩見沢ロータリークラブ（第</a:t>
            </a:r>
            <a:r>
              <a:rPr lang="en-US" altLang="ja-JP" sz="1100" dirty="0">
                <a:solidFill>
                  <a:schemeClr val="tx1"/>
                </a:solidFill>
                <a:latin typeface="ＭＳ Ｐゴシック" panose="020B0600070205080204" pitchFamily="50" charset="-128"/>
                <a:ea typeface="ＭＳ Ｐ明朝" panose="02020600040205080304"/>
              </a:rPr>
              <a:t>2510</a:t>
            </a:r>
            <a:r>
              <a:rPr lang="ja-JP" altLang="en-US" sz="1100" dirty="0">
                <a:solidFill>
                  <a:schemeClr val="tx1"/>
                </a:solidFill>
                <a:latin typeface="ＭＳ Ｐゴシック" panose="020B0600070205080204" pitchFamily="50" charset="-128"/>
                <a:ea typeface="ＭＳ Ｐ明朝" panose="02020600040205080304"/>
              </a:rPr>
              <a:t>地区、西方会員発表）から市内の若い世代に働きかけて衛星クラブを創立し、自クラブを活性化した経験が発表され、また、全員が</a:t>
            </a:r>
            <a:r>
              <a:rPr lang="en-US" altLang="ja-JP" sz="1100" dirty="0">
                <a:solidFill>
                  <a:schemeClr val="tx1"/>
                </a:solidFill>
                <a:latin typeface="ＭＳ Ｐゴシック" panose="020B0600070205080204" pitchFamily="50" charset="-128"/>
                <a:ea typeface="ＭＳ Ｐ明朝" panose="02020600040205080304"/>
              </a:rPr>
              <a:t>ROTEX</a:t>
            </a:r>
            <a:r>
              <a:rPr lang="ja-JP" altLang="en-US" sz="1100" dirty="0">
                <a:solidFill>
                  <a:schemeClr val="tx1"/>
                </a:solidFill>
                <a:latin typeface="ＭＳ Ｐゴシック" panose="020B0600070205080204" pitchFamily="50" charset="-128"/>
                <a:ea typeface="ＭＳ Ｐ明朝" panose="02020600040205080304"/>
              </a:rPr>
              <a:t>（青少年交換学友）という共通の基盤をもつ国際性豊かな会員で構成する衛星クラブを創立した東京北ロータリークラブ（第</a:t>
            </a:r>
            <a:r>
              <a:rPr lang="en-US" altLang="ja-JP" sz="1100" dirty="0">
                <a:solidFill>
                  <a:schemeClr val="tx1"/>
                </a:solidFill>
                <a:latin typeface="ＭＳ Ｐゴシック" panose="020B0600070205080204" pitchFamily="50" charset="-128"/>
                <a:ea typeface="ＭＳ Ｐ明朝" panose="02020600040205080304"/>
              </a:rPr>
              <a:t>2580</a:t>
            </a:r>
            <a:r>
              <a:rPr lang="ja-JP" altLang="en-US" sz="1100" dirty="0">
                <a:solidFill>
                  <a:schemeClr val="tx1"/>
                </a:solidFill>
                <a:latin typeface="ＭＳ Ｐゴシック" panose="020B0600070205080204" pitchFamily="50" charset="-128"/>
                <a:ea typeface="ＭＳ Ｐ明朝" panose="02020600040205080304"/>
              </a:rPr>
              <a:t>地区、浅田会員発表）の発表がありました。これらの発表を通じ、ロータリークラブにとって衛星クラブとは、単なる会員予備軍の獲得ではなく、ロータリークラブの新たな展開、発展の起爆剤であることを実感しました。さらに、ロータリーの「多様性」を語るうえで重要なキーワードである女性会員の拡大について、女性会員の比率では低位に属する第</a:t>
            </a:r>
            <a:r>
              <a:rPr lang="en-US" altLang="ja-JP" sz="1100" dirty="0">
                <a:solidFill>
                  <a:schemeClr val="tx1"/>
                </a:solidFill>
                <a:latin typeface="ＭＳ Ｐゴシック" panose="020B0600070205080204" pitchFamily="50" charset="-128"/>
                <a:ea typeface="ＭＳ Ｐ明朝" panose="02020600040205080304"/>
              </a:rPr>
              <a:t>2680</a:t>
            </a:r>
            <a:r>
              <a:rPr lang="ja-JP" altLang="en-US" sz="1100" dirty="0">
                <a:solidFill>
                  <a:schemeClr val="tx1"/>
                </a:solidFill>
                <a:latin typeface="ＭＳ Ｐゴシック" panose="020B0600070205080204" pitchFamily="50" charset="-128"/>
                <a:ea typeface="ＭＳ Ｐ明朝" panose="02020600040205080304"/>
              </a:rPr>
              <a:t>地区（梅原会員発表）から、女性の有業率など客観的な統計データから地区特有の状況を分析し、これからは従来の企業経営者や特別の資格を有する専門職だけではなく、意識が高く、奉仕の精神や思いやりの気持ちを持った「女性社会人全般」を視野に入れる必要があるとの発表があり、会員増強の在り方に一石が投じられたように感じ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こ</a:t>
            </a:r>
            <a:r>
              <a:rPr lang="ja-JP" altLang="en-US" sz="1100" dirty="0">
                <a:solidFill>
                  <a:schemeClr val="tx1"/>
                </a:solidFill>
                <a:latin typeface="ＭＳ Ｐゴシック" panose="020B0600070205080204" pitchFamily="50" charset="-128"/>
                <a:ea typeface="ＭＳ Ｐ明朝" panose="02020600040205080304"/>
              </a:rPr>
              <a:t>のクラブ活性化セミナーのデータは各地区に配信されています。参加されなかった会員が一人でも多く視聴されることを期待しています。必ずや皆さまのクラブの活性化のヒントを提供することができると確信して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en-US" sz="1100" dirty="0" smtClean="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３</a:t>
            </a:r>
            <a:r>
              <a:rPr lang="ja-JP" altLang="ja-JP" sz="1200" b="1" dirty="0" smtClean="0">
                <a:solidFill>
                  <a:srgbClr val="000000"/>
                </a:solidFill>
                <a:latin typeface="+mn-ea"/>
                <a:ea typeface="ＭＳ Ｐ明朝" panose="02020600040205080304"/>
              </a:rPr>
              <a:t>地</a:t>
            </a:r>
            <a:r>
              <a:rPr lang="ja-JP" altLang="ja-JP" sz="1200" b="1" dirty="0">
                <a:solidFill>
                  <a:srgbClr val="000000"/>
                </a:solidFill>
                <a:latin typeface="+mn-ea"/>
                <a:ea typeface="ＭＳ Ｐ明朝" panose="02020600040205080304"/>
              </a:rPr>
              <a:t>域</a:t>
            </a:r>
            <a:r>
              <a:rPr lang="ja-JP" altLang="en-US" sz="1200" b="1" dirty="0">
                <a:solidFill>
                  <a:srgbClr val="000000"/>
                </a:solidFill>
                <a:latin typeface="+mn-ea"/>
                <a:ea typeface="ＭＳ Ｐ明朝" panose="02020600040205080304"/>
              </a:rPr>
              <a:t>　ロータリーコーディネーター　滝</a:t>
            </a:r>
            <a:r>
              <a:rPr lang="ja-JP" altLang="en-US" sz="1200" b="1" dirty="0" smtClean="0">
                <a:solidFill>
                  <a:srgbClr val="000000"/>
                </a:solidFill>
                <a:latin typeface="+mn-ea"/>
                <a:ea typeface="ＭＳ Ｐ明朝" panose="02020600040205080304"/>
              </a:rPr>
              <a:t>澤　功</a:t>
            </a:r>
            <a:r>
              <a:rPr lang="ja-JP" altLang="en-US" sz="1200" b="1" dirty="0">
                <a:solidFill>
                  <a:srgbClr val="000000"/>
                </a:solidFill>
                <a:latin typeface="+mn-ea"/>
                <a:ea typeface="ＭＳ Ｐ明朝" panose="02020600040205080304"/>
              </a:rPr>
              <a:t>治</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神戸須磨</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9</a:t>
            </a:r>
            <a:r>
              <a:rPr lang="ja-JP" altLang="en-US" sz="1600" dirty="0" smtClean="0">
                <a:solidFill>
                  <a:schemeClr val="accent5">
                    <a:lumMod val="50000"/>
                  </a:schemeClr>
                </a:solidFill>
              </a:rPr>
              <a:t>月号</a:t>
            </a:r>
            <a:r>
              <a:rPr lang="ja-JP" altLang="en-US" sz="1600" dirty="0">
                <a:solidFill>
                  <a:schemeClr val="accent5">
                    <a:lumMod val="50000"/>
                  </a:schemeClr>
                </a:solidFill>
              </a:rPr>
              <a:t>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5020715"/>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「ロータリー奉仕デー」に参加しよう！地球環境保全プロジェクト（海岸清掃）につい</a:t>
            </a:r>
            <a:r>
              <a:rPr lang="ja-JP" altLang="en-US" sz="1200" b="1" dirty="0" smtClean="0">
                <a:solidFill>
                  <a:srgbClr val="000000"/>
                </a:solidFill>
                <a:latin typeface="+mj-ea"/>
                <a:ea typeface="ＭＳ Ｐ明朝" panose="02020600040205080304"/>
              </a:rPr>
              <a:t>て</a:t>
            </a:r>
            <a:endParaRPr lang="en-US" altLang="ja-JP" sz="1200" b="1" dirty="0" smtClean="0">
              <a:solidFill>
                <a:srgbClr val="000000"/>
              </a:solidFill>
              <a:latin typeface="+mj-ea"/>
              <a:ea typeface="ＭＳ Ｐ明朝" panose="02020600040205080304"/>
            </a:endParaRPr>
          </a:p>
          <a:p>
            <a:pPr algn="l"/>
            <a:r>
              <a:rPr lang="ja-JP" altLang="en-US" sz="1100" dirty="0">
                <a:solidFill>
                  <a:schemeClr val="tx1"/>
                </a:solidFill>
                <a:latin typeface="+mn-ea"/>
                <a:ea typeface="ＭＳ Ｐ明朝"/>
              </a:rPr>
              <a:t>　</a:t>
            </a:r>
            <a:r>
              <a:rPr lang="en-US" altLang="ja-JP" sz="1100" dirty="0" smtClean="0">
                <a:solidFill>
                  <a:srgbClr val="000000"/>
                </a:solidFill>
                <a:latin typeface="+mn-ea"/>
                <a:ea typeface="ＭＳ Ｐ明朝" panose="02020600040205080304"/>
              </a:rPr>
              <a:t>2021-22</a:t>
            </a:r>
            <a:r>
              <a:rPr lang="ja-JP" altLang="en-US" sz="1100" dirty="0" smtClean="0">
                <a:solidFill>
                  <a:srgbClr val="000000"/>
                </a:solidFill>
                <a:latin typeface="+mn-ea"/>
                <a:ea typeface="ＭＳ Ｐ明朝" panose="02020600040205080304"/>
              </a:rPr>
              <a:t>年</a:t>
            </a:r>
            <a:r>
              <a:rPr lang="ja-JP" altLang="en-US" sz="1100" dirty="0">
                <a:solidFill>
                  <a:srgbClr val="000000"/>
                </a:solidFill>
                <a:latin typeface="+mn-ea"/>
                <a:ea typeface="ＭＳ Ｐ明朝" panose="02020600040205080304"/>
              </a:rPr>
              <a:t>度に、シェカール・メー</a:t>
            </a:r>
            <a:r>
              <a:rPr lang="ja-JP" altLang="en-US" sz="1100" dirty="0" smtClean="0">
                <a:solidFill>
                  <a:srgbClr val="000000"/>
                </a:solidFill>
                <a:latin typeface="+mn-ea"/>
                <a:ea typeface="ＭＳ Ｐ明朝" panose="02020600040205080304"/>
              </a:rPr>
              <a:t>タ</a:t>
            </a:r>
            <a:r>
              <a:rPr lang="en-US" altLang="ja-JP" sz="1100" smtClean="0">
                <a:solidFill>
                  <a:srgbClr val="000000"/>
                </a:solidFill>
                <a:latin typeface="+mn-ea"/>
                <a:ea typeface="ＭＳ Ｐ明朝" panose="02020600040205080304"/>
              </a:rPr>
              <a:t>RI</a:t>
            </a:r>
            <a:r>
              <a:rPr lang="ja-JP" altLang="en-US" sz="1100" smtClean="0">
                <a:solidFill>
                  <a:srgbClr val="000000"/>
                </a:solidFill>
                <a:latin typeface="+mn-ea"/>
                <a:ea typeface="ＭＳ Ｐ明朝" panose="02020600040205080304"/>
              </a:rPr>
              <a:t>会</a:t>
            </a:r>
            <a:r>
              <a:rPr lang="ja-JP" altLang="en-US" sz="1100" dirty="0">
                <a:solidFill>
                  <a:srgbClr val="000000"/>
                </a:solidFill>
                <a:latin typeface="+mn-ea"/>
                <a:ea typeface="ＭＳ Ｐ明朝" panose="02020600040205080304"/>
              </a:rPr>
              <a:t>長提唱のもと、国際ロータリーが全世界で実施を計画している「ロータリー奉仕デー」の一環として、</a:t>
            </a:r>
            <a:r>
              <a:rPr lang="en-US" altLang="ja-JP" sz="1100" dirty="0">
                <a:solidFill>
                  <a:srgbClr val="000000"/>
                </a:solidFill>
                <a:latin typeface="+mn-ea"/>
                <a:ea typeface="ＭＳ Ｐ明朝" panose="02020600040205080304"/>
              </a:rPr>
              <a:t>Rotary TEAM JAPAN</a:t>
            </a:r>
            <a:r>
              <a:rPr lang="ja-JP" altLang="en-US" sz="1100" dirty="0">
                <a:solidFill>
                  <a:srgbClr val="000000"/>
                </a:solidFill>
                <a:latin typeface="+mn-ea"/>
                <a:ea typeface="ＭＳ Ｐ明朝" panose="02020600040205080304"/>
              </a:rPr>
              <a:t>は「地球環境保全プロジェクト」を展開します。これは、世界のロータリアンが同じ日に海岸や河川、湖沼の清掃をロータリーファミリーや他のボランティア団体、地域住民と共に実施するグローバルイベントです。</a:t>
            </a:r>
          </a:p>
          <a:p>
            <a:pPr algn="l"/>
            <a:r>
              <a:rPr lang="ja-JP" altLang="en-US" sz="1100" dirty="0">
                <a:solidFill>
                  <a:srgbClr val="000000"/>
                </a:solidFill>
                <a:latin typeface="+mn-ea"/>
                <a:ea typeface="ＭＳ Ｐ明朝" panose="02020600040205080304"/>
              </a:rPr>
              <a:t>　「環境」は、国際ロータリーの</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番目の重点項目となりました。</a:t>
            </a:r>
          </a:p>
          <a:p>
            <a:pPr algn="l"/>
            <a:r>
              <a:rPr lang="ja-JP" altLang="en-US" sz="1100" dirty="0">
                <a:solidFill>
                  <a:srgbClr val="000000"/>
                </a:solidFill>
                <a:latin typeface="+mn-ea"/>
                <a:ea typeface="ＭＳ Ｐ明朝" panose="02020600040205080304"/>
              </a:rPr>
              <a:t>　そこで国際ロータリー第</a:t>
            </a:r>
            <a:r>
              <a:rPr lang="en-US" altLang="ja-JP" sz="1100" dirty="0">
                <a:solidFill>
                  <a:srgbClr val="000000"/>
                </a:solidFill>
                <a:latin typeface="+mn-ea"/>
                <a:ea typeface="ＭＳ Ｐ明朝" panose="02020600040205080304"/>
              </a:rPr>
              <a:t>2820</a:t>
            </a:r>
            <a:r>
              <a:rPr lang="ja-JP" altLang="en-US" sz="1100" dirty="0">
                <a:solidFill>
                  <a:srgbClr val="000000"/>
                </a:solidFill>
                <a:latin typeface="+mn-ea"/>
                <a:ea typeface="ＭＳ Ｐ明朝" panose="02020600040205080304"/>
              </a:rPr>
              <a:t>地区は、以前より計画していた海岸線の一斉清掃を</a:t>
            </a:r>
            <a:r>
              <a:rPr lang="en-US" altLang="ja-JP" sz="1100" dirty="0">
                <a:solidFill>
                  <a:srgbClr val="000000"/>
                </a:solidFill>
                <a:latin typeface="+mn-ea"/>
                <a:ea typeface="ＭＳ Ｐ明朝" panose="02020600040205080304"/>
              </a:rPr>
              <a:t>9</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12</a:t>
            </a:r>
            <a:r>
              <a:rPr lang="ja-JP" altLang="en-US" sz="1100" dirty="0">
                <a:solidFill>
                  <a:srgbClr val="000000"/>
                </a:solidFill>
                <a:latin typeface="+mn-ea"/>
                <a:ea typeface="ＭＳ Ｐ明朝" panose="02020600040205080304"/>
              </a:rPr>
              <a:t>日（日）に近隣の地区と一緒に実施します。この計画を日本全国の地区に広めていく計画で、国際ロータリーもこの計画を推奨しております。</a:t>
            </a:r>
          </a:p>
          <a:p>
            <a:pPr algn="l"/>
            <a:r>
              <a:rPr lang="ja-JP" altLang="en-US" sz="1100" dirty="0">
                <a:solidFill>
                  <a:srgbClr val="000000"/>
                </a:solidFill>
                <a:latin typeface="+mn-ea"/>
                <a:ea typeface="ＭＳ Ｐ明朝" panose="02020600040205080304"/>
              </a:rPr>
              <a:t>　この取り組みを、第</a:t>
            </a:r>
            <a:r>
              <a:rPr lang="en-US" altLang="ja-JP" sz="1100" dirty="0">
                <a:solidFill>
                  <a:srgbClr val="000000"/>
                </a:solidFill>
                <a:latin typeface="+mn-ea"/>
                <a:ea typeface="ＭＳ Ｐ明朝" panose="02020600040205080304"/>
              </a:rPr>
              <a:t>2820</a:t>
            </a:r>
            <a:r>
              <a:rPr lang="ja-JP" altLang="en-US" sz="1100" dirty="0">
                <a:solidFill>
                  <a:srgbClr val="000000"/>
                </a:solidFill>
                <a:latin typeface="+mn-ea"/>
                <a:ea typeface="ＭＳ Ｐ明朝" panose="02020600040205080304"/>
              </a:rPr>
              <a:t>地区のみならず、全国的に拡大する事ができれば、素晴らしい事業になるのではないかと予感しております。</a:t>
            </a:r>
          </a:p>
          <a:p>
            <a:pPr algn="l"/>
            <a:r>
              <a:rPr lang="ja-JP" altLang="en-US" sz="1100" dirty="0">
                <a:solidFill>
                  <a:srgbClr val="000000"/>
                </a:solidFill>
                <a:latin typeface="+mn-ea"/>
                <a:ea typeface="ＭＳ Ｐ明朝" panose="02020600040205080304"/>
              </a:rPr>
              <a:t>　現在日本のロータリーは、課題として、会員増強と公共イメージの向上に取り組んでおります。もちろん、他にも重要な課題があることは承知しておりますが、個人的には、この２つを重要視しております。</a:t>
            </a:r>
          </a:p>
          <a:p>
            <a:pPr algn="l"/>
            <a:r>
              <a:rPr lang="ja-JP" altLang="en-US" sz="1100" dirty="0">
                <a:solidFill>
                  <a:srgbClr val="000000"/>
                </a:solidFill>
                <a:latin typeface="+mn-ea"/>
                <a:ea typeface="ＭＳ Ｐ明朝" panose="02020600040205080304"/>
              </a:rPr>
              <a:t>　会員拡大には、ロータリークラブ自身の魅力、会員自身の充実感、満足感がなければなりません。また地域社会の皆さま方からの認知・評価等も重要な要素であると思います。</a:t>
            </a:r>
            <a:r>
              <a:rPr lang="en-US" altLang="ja-JP" sz="1100" dirty="0">
                <a:solidFill>
                  <a:srgbClr val="000000"/>
                </a:solidFill>
                <a:latin typeface="+mn-ea"/>
                <a:ea typeface="ＭＳ Ｐ明朝" panose="02020600040205080304"/>
              </a:rPr>
              <a:t>Each One, Bring One </a:t>
            </a:r>
            <a:r>
              <a:rPr lang="ja-JP" altLang="en-US" sz="1100" dirty="0">
                <a:solidFill>
                  <a:srgbClr val="000000"/>
                </a:solidFill>
                <a:latin typeface="+mn-ea"/>
                <a:ea typeface="ＭＳ Ｐ明朝" panose="02020600040205080304"/>
              </a:rPr>
              <a:t>は、会員自身にロータリーに対する評価がなければ、難しいでしょうし、地域社会からの肯定的評価がなければ、これまた困難だと思います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a:t>
            </a:r>
            <a:r>
              <a:rPr lang="ja-JP" altLang="en-US" sz="1100" dirty="0" smtClean="0">
                <a:solidFill>
                  <a:srgbClr val="000000"/>
                </a:solidFill>
                <a:latin typeface="+mn-ea"/>
                <a:ea typeface="ＭＳ Ｐ明朝" panose="02020600040205080304"/>
              </a:rPr>
              <a:t>ロ</a:t>
            </a:r>
            <a:r>
              <a:rPr lang="ja-JP" altLang="en-US" sz="1100" dirty="0">
                <a:solidFill>
                  <a:srgbClr val="000000"/>
                </a:solidFill>
                <a:latin typeface="+mn-ea"/>
                <a:ea typeface="ＭＳ Ｐ明朝" panose="02020600040205080304"/>
              </a:rPr>
              <a:t>ータリアン自身の意欲を喚起し、地域社会からの良い評価をうけるために、各地区、各クラブはそれぞれ努力されてきたと思います。しかし、その結果は物足りなさを感じておられるのではないかと思っております。</a:t>
            </a:r>
          </a:p>
          <a:p>
            <a:pPr algn="l"/>
            <a:r>
              <a:rPr lang="ja-JP" altLang="en-US" sz="1100" dirty="0">
                <a:solidFill>
                  <a:srgbClr val="000000"/>
                </a:solidFill>
                <a:latin typeface="+mn-ea"/>
                <a:ea typeface="ＭＳ Ｐ明朝" panose="02020600040205080304"/>
              </a:rPr>
              <a:t>　会員の意欲を高め、地域社会の認知度を高める一つの方法として、「ロータリー奉仕デー」のプロジェクトを活用してみては、如何でしょうか！</a:t>
            </a:r>
          </a:p>
          <a:p>
            <a:pPr algn="l"/>
            <a:r>
              <a:rPr lang="ja-JP" altLang="en-US" sz="1100" dirty="0">
                <a:solidFill>
                  <a:srgbClr val="000000"/>
                </a:solidFill>
                <a:latin typeface="+mn-ea"/>
                <a:ea typeface="ＭＳ Ｐ明朝" panose="02020600040205080304"/>
              </a:rPr>
              <a:t>　各地区、各クラブの皆さまのご検討、ご理解をお願い申し上げます</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a:t>
            </a:r>
          </a:p>
          <a:p>
            <a:pPr algn="r">
              <a:lnSpc>
                <a:spcPct val="100000"/>
              </a:lnSpc>
            </a:pPr>
            <a:r>
              <a:rPr lang="ja-JP" altLang="en-US" sz="1100" b="1" dirty="0">
                <a:solidFill>
                  <a:srgbClr val="000000"/>
                </a:solidFill>
                <a:latin typeface="+mn-ea"/>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３</a:t>
            </a:r>
            <a:r>
              <a:rPr lang="ja-JP" altLang="en-US" sz="1200" b="1" dirty="0" smtClean="0">
                <a:solidFill>
                  <a:srgbClr val="000000"/>
                </a:solidFill>
                <a:latin typeface="ＭＳ Ｐ明朝" panose="02020600040205080304"/>
                <a:ea typeface="ＭＳ Ｐ明朝" panose="02020600040205080304"/>
              </a:rPr>
              <a:t>地</a:t>
            </a:r>
            <a:r>
              <a:rPr lang="ja-JP" altLang="en-US" sz="1200" b="1" dirty="0">
                <a:solidFill>
                  <a:srgbClr val="000000"/>
                </a:solidFill>
                <a:latin typeface="ＭＳ Ｐ明朝" panose="02020600040205080304"/>
                <a:ea typeface="ＭＳ Ｐ明朝" panose="02020600040205080304"/>
              </a:rPr>
              <a:t>域　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桑原　征一</a:t>
            </a:r>
            <a:r>
              <a:rPr lang="ja-JP" altLang="en-US"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新居浜</a:t>
            </a:r>
            <a:r>
              <a:rPr lang="en-US" altLang="ja-JP" sz="1200" b="1" dirty="0" smtClean="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2457</TotalTime>
  <Words>192</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141</cp:revision>
  <cp:lastPrinted>2019-05-08T00:40:03Z</cp:lastPrinted>
  <dcterms:created xsi:type="dcterms:W3CDTF">2016-02-04T06:10:18Z</dcterms:created>
  <dcterms:modified xsi:type="dcterms:W3CDTF">2021-08-11T08:14:40Z</dcterms:modified>
</cp:coreProperties>
</file>