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80" d="100"/>
          <a:sy n="80" d="100"/>
        </p:scale>
        <p:origin x="1228" y="-120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Nawata" userId="d4bf2b32-e051-439d-9a0f-5408e3121992" providerId="ADAL" clId="{AAA5D280-0887-4C35-9696-DDCACA277A03}"/>
    <pc:docChg chg="undo custSel modSld">
      <pc:chgData name="Satoru Nawata" userId="d4bf2b32-e051-439d-9a0f-5408e3121992" providerId="ADAL" clId="{AAA5D280-0887-4C35-9696-DDCACA277A03}" dt="2021-11-10T04:27:08.469" v="315" actId="20577"/>
      <pc:docMkLst>
        <pc:docMk/>
      </pc:docMkLst>
      <pc:sldChg chg="modSp mod">
        <pc:chgData name="Satoru Nawata" userId="d4bf2b32-e051-439d-9a0f-5408e3121992" providerId="ADAL" clId="{AAA5D280-0887-4C35-9696-DDCACA277A03}" dt="2021-11-10T03:15:43.485" v="238" actId="20577"/>
        <pc:sldMkLst>
          <pc:docMk/>
          <pc:sldMk cId="2466758448" sldId="262"/>
        </pc:sldMkLst>
        <pc:spChg chg="mod">
          <ac:chgData name="Satoru Nawata" userId="d4bf2b32-e051-439d-9a0f-5408e3121992" providerId="ADAL" clId="{AAA5D280-0887-4C35-9696-DDCACA277A03}" dt="2021-11-09T01:29:15.245" v="3" actId="20577"/>
          <ac:spMkLst>
            <pc:docMk/>
            <pc:sldMk cId="2466758448" sldId="262"/>
            <ac:spMk id="118" creationId="{00000000-0000-0000-0000-000000000000}"/>
          </ac:spMkLst>
        </pc:spChg>
        <pc:spChg chg="mod">
          <ac:chgData name="Satoru Nawata" userId="d4bf2b32-e051-439d-9a0f-5408e3121992" providerId="ADAL" clId="{AAA5D280-0887-4C35-9696-DDCACA277A03}" dt="2021-11-10T03:15:43.485" v="238" actId="20577"/>
          <ac:spMkLst>
            <pc:docMk/>
            <pc:sldMk cId="2466758448" sldId="262"/>
            <ac:spMk id="133" creationId="{00000000-0000-0000-0000-000000000000}"/>
          </ac:spMkLst>
        </pc:spChg>
      </pc:sldChg>
      <pc:sldChg chg="modSp mod">
        <pc:chgData name="Satoru Nawata" userId="d4bf2b32-e051-439d-9a0f-5408e3121992" providerId="ADAL" clId="{AAA5D280-0887-4C35-9696-DDCACA277A03}" dt="2021-11-10T04:27:08.469" v="315" actId="20577"/>
        <pc:sldMkLst>
          <pc:docMk/>
          <pc:sldMk cId="742238854" sldId="263"/>
        </pc:sldMkLst>
        <pc:spChg chg="mod">
          <ac:chgData name="Satoru Nawata" userId="d4bf2b32-e051-439d-9a0f-5408e3121992" providerId="ADAL" clId="{AAA5D280-0887-4C35-9696-DDCACA277A03}" dt="2021-11-09T01:29:21.124" v="5" actId="20577"/>
          <ac:spMkLst>
            <pc:docMk/>
            <pc:sldMk cId="742238854" sldId="263"/>
            <ac:spMk id="118" creationId="{00000000-0000-0000-0000-000000000000}"/>
          </ac:spMkLst>
        </pc:spChg>
        <pc:spChg chg="mod">
          <ac:chgData name="Satoru Nawata" userId="d4bf2b32-e051-439d-9a0f-5408e3121992" providerId="ADAL" clId="{AAA5D280-0887-4C35-9696-DDCACA277A03}" dt="2021-11-10T04:27:08.469" v="315" actId="20577"/>
          <ac:spMkLst>
            <pc:docMk/>
            <pc:sldMk cId="742238854" sldId="263"/>
            <ac:spMk id="130" creationId="{00000000-0000-0000-0000-000000000000}"/>
          </ac:spMkLst>
        </pc:spChg>
      </pc:sldChg>
    </pc:docChg>
  </pc:docChgLst>
  <pc:docChgLst>
    <pc:chgData name="Satoru Nawata" userId="d4bf2b32-e051-439d-9a0f-5408e3121992" providerId="ADAL" clId="{76DC0E3D-E9E4-4199-A9DD-30B15234ED5D}"/>
    <pc:docChg chg="undo redo custSel modSld">
      <pc:chgData name="Satoru Nawata" userId="d4bf2b32-e051-439d-9a0f-5408e3121992" providerId="ADAL" clId="{76DC0E3D-E9E4-4199-A9DD-30B15234ED5D}" dt="2021-10-15T03:05:01.721" v="121" actId="20577"/>
      <pc:docMkLst>
        <pc:docMk/>
      </pc:docMkLst>
      <pc:sldChg chg="modSp mod">
        <pc:chgData name="Satoru Nawata" userId="d4bf2b32-e051-439d-9a0f-5408e3121992" providerId="ADAL" clId="{76DC0E3D-E9E4-4199-A9DD-30B15234ED5D}" dt="2021-10-15T03:05:01.721" v="121" actId="20577"/>
        <pc:sldMkLst>
          <pc:docMk/>
          <pc:sldMk cId="2466758448" sldId="262"/>
        </pc:sldMkLst>
        <pc:spChg chg="mod">
          <ac:chgData name="Satoru Nawata" userId="d4bf2b32-e051-439d-9a0f-5408e3121992" providerId="ADAL" clId="{76DC0E3D-E9E4-4199-A9DD-30B15234ED5D}" dt="2021-10-15T03:05:01.721" v="121" actId="20577"/>
          <ac:spMkLst>
            <pc:docMk/>
            <pc:sldMk cId="2466758448" sldId="262"/>
            <ac:spMk id="133" creationId="{00000000-0000-0000-0000-000000000000}"/>
          </ac:spMkLst>
        </pc:spChg>
      </pc:sldChg>
      <pc:sldChg chg="modSp mod">
        <pc:chgData name="Satoru Nawata" userId="d4bf2b32-e051-439d-9a0f-5408e3121992" providerId="ADAL" clId="{76DC0E3D-E9E4-4199-A9DD-30B15234ED5D}" dt="2021-10-14T08:42:23.596" v="88" actId="20577"/>
        <pc:sldMkLst>
          <pc:docMk/>
          <pc:sldMk cId="742238854" sldId="263"/>
        </pc:sldMkLst>
        <pc:spChg chg="mod">
          <ac:chgData name="Satoru Nawata" userId="d4bf2b32-e051-439d-9a0f-5408e3121992" providerId="ADAL" clId="{76DC0E3D-E9E4-4199-A9DD-30B15234ED5D}" dt="2021-10-12T08:33:25.091" v="34" actId="14100"/>
          <ac:spMkLst>
            <pc:docMk/>
            <pc:sldMk cId="742238854" sldId="263"/>
            <ac:spMk id="118" creationId="{00000000-0000-0000-0000-000000000000}"/>
          </ac:spMkLst>
        </pc:spChg>
        <pc:spChg chg="mod">
          <ac:chgData name="Satoru Nawata" userId="d4bf2b32-e051-439d-9a0f-5408e3121992" providerId="ADAL" clId="{76DC0E3D-E9E4-4199-A9DD-30B15234ED5D}" dt="2021-10-14T08:42:23.596" v="88" actId="20577"/>
          <ac:spMkLst>
            <pc:docMk/>
            <pc:sldMk cId="742238854" sldId="263"/>
            <ac:spMk id="130" creationId="{00000000-0000-0000-0000-000000000000}"/>
          </ac:spMkLst>
        </pc:spChg>
      </pc:sldChg>
    </pc:docChg>
  </pc:docChgLst>
  <pc:docChgLst>
    <pc:chgData name="Satoru Nawata" userId="d4bf2b32-e051-439d-9a0f-5408e3121992" providerId="ADAL" clId="{99C1BF1C-00F3-4E4C-A651-36ADDEAF62AE}"/>
    <pc:docChg chg="undo custSel modSld sldOrd">
      <pc:chgData name="Satoru Nawata" userId="d4bf2b32-e051-439d-9a0f-5408e3121992" providerId="ADAL" clId="{99C1BF1C-00F3-4E4C-A651-36ADDEAF62AE}" dt="2022-02-10T07:55:16.014" v="467" actId="20577"/>
      <pc:docMkLst>
        <pc:docMk/>
      </pc:docMkLst>
      <pc:sldChg chg="addSp delSp modSp mod ord">
        <pc:chgData name="Satoru Nawata" userId="d4bf2b32-e051-439d-9a0f-5408e3121992" providerId="ADAL" clId="{99C1BF1C-00F3-4E4C-A651-36ADDEAF62AE}" dt="2022-02-10T07:55:16.014" v="467" actId="20577"/>
        <pc:sldMkLst>
          <pc:docMk/>
          <pc:sldMk cId="2466758448" sldId="262"/>
        </pc:sldMkLst>
        <pc:spChg chg="add del mod">
          <ac:chgData name="Satoru Nawata" userId="d4bf2b32-e051-439d-9a0f-5408e3121992" providerId="ADAL" clId="{99C1BF1C-00F3-4E4C-A651-36ADDEAF62AE}" dt="2022-02-09T07:45:50.001" v="387"/>
          <ac:spMkLst>
            <pc:docMk/>
            <pc:sldMk cId="2466758448" sldId="262"/>
            <ac:spMk id="10" creationId="{4ED20411-9C0D-4A2F-9B7F-D558F8641DE2}"/>
          </ac:spMkLst>
        </pc:spChg>
        <pc:spChg chg="add del mod">
          <ac:chgData name="Satoru Nawata" userId="d4bf2b32-e051-439d-9a0f-5408e3121992" providerId="ADAL" clId="{99C1BF1C-00F3-4E4C-A651-36ADDEAF62AE}" dt="2022-02-09T07:46:02.952" v="390"/>
          <ac:spMkLst>
            <pc:docMk/>
            <pc:sldMk cId="2466758448" sldId="262"/>
            <ac:spMk id="11" creationId="{2BFDC9F4-831C-4BFF-B35C-2C6F6952E01E}"/>
          </ac:spMkLst>
        </pc:spChg>
        <pc:spChg chg="add mod">
          <ac:chgData name="Satoru Nawata" userId="d4bf2b32-e051-439d-9a0f-5408e3121992" providerId="ADAL" clId="{99C1BF1C-00F3-4E4C-A651-36ADDEAF62AE}" dt="2022-02-10T06:06:40.008" v="444" actId="20577"/>
          <ac:spMkLst>
            <pc:docMk/>
            <pc:sldMk cId="2466758448" sldId="262"/>
            <ac:spMk id="12" creationId="{EE67F722-19A7-49A2-A217-86E4D964B4B7}"/>
          </ac:spMkLst>
        </pc:spChg>
        <pc:spChg chg="mod">
          <ac:chgData name="Satoru Nawata" userId="d4bf2b32-e051-439d-9a0f-5408e3121992" providerId="ADAL" clId="{99C1BF1C-00F3-4E4C-A651-36ADDEAF62AE}" dt="2022-02-10T06:13:33.577" v="459" actId="20577"/>
          <ac:spMkLst>
            <pc:docMk/>
            <pc:sldMk cId="2466758448" sldId="262"/>
            <ac:spMk id="118" creationId="{00000000-0000-0000-0000-000000000000}"/>
          </ac:spMkLst>
        </pc:spChg>
        <pc:spChg chg="mod">
          <ac:chgData name="Satoru Nawata" userId="d4bf2b32-e051-439d-9a0f-5408e3121992" providerId="ADAL" clId="{99C1BF1C-00F3-4E4C-A651-36ADDEAF62AE}" dt="2022-02-10T07:55:16.014" v="467" actId="20577"/>
          <ac:spMkLst>
            <pc:docMk/>
            <pc:sldMk cId="2466758448" sldId="262"/>
            <ac:spMk id="133" creationId="{00000000-0000-0000-0000-000000000000}"/>
          </ac:spMkLst>
        </pc:spChg>
      </pc:sldChg>
      <pc:sldChg chg="modSp mod ord">
        <pc:chgData name="Satoru Nawata" userId="d4bf2b32-e051-439d-9a0f-5408e3121992" providerId="ADAL" clId="{99C1BF1C-00F3-4E4C-A651-36ADDEAF62AE}" dt="2022-02-10T06:13:24.093" v="457" actId="20577"/>
        <pc:sldMkLst>
          <pc:docMk/>
          <pc:sldMk cId="742238854" sldId="263"/>
        </pc:sldMkLst>
        <pc:spChg chg="mod">
          <ac:chgData name="Satoru Nawata" userId="d4bf2b32-e051-439d-9a0f-5408e3121992" providerId="ADAL" clId="{99C1BF1C-00F3-4E4C-A651-36ADDEAF62AE}" dt="2022-02-10T06:13:24.093" v="457" actId="20577"/>
          <ac:spMkLst>
            <pc:docMk/>
            <pc:sldMk cId="742238854" sldId="263"/>
            <ac:spMk id="118" creationId="{00000000-0000-0000-0000-000000000000}"/>
          </ac:spMkLst>
        </pc:spChg>
        <pc:spChg chg="mod">
          <ac:chgData name="Satoru Nawata" userId="d4bf2b32-e051-439d-9a0f-5408e3121992" providerId="ADAL" clId="{99C1BF1C-00F3-4E4C-A651-36ADDEAF62AE}" dt="2022-02-10T06:11:12.196" v="455" actId="20577"/>
          <ac:spMkLst>
            <pc:docMk/>
            <pc:sldMk cId="742238854" sldId="263"/>
            <ac:spMk id="130" creationId="{00000000-0000-0000-0000-000000000000}"/>
          </ac:spMkLst>
        </pc:spChg>
      </pc:sldChg>
    </pc:docChg>
  </pc:docChgLst>
  <pc:docChgLst>
    <pc:chgData name="Satoru Nawata" userId="d4bf2b32-e051-439d-9a0f-5408e3121992" providerId="ADAL" clId="{41643906-0FD6-4BFC-B6BE-239867F537E4}"/>
    <pc:docChg chg="undo custSel modSld">
      <pc:chgData name="Satoru Nawata" userId="d4bf2b32-e051-439d-9a0f-5408e3121992" providerId="ADAL" clId="{41643906-0FD6-4BFC-B6BE-239867F537E4}" dt="2021-10-06T01:47:28.133" v="68" actId="20577"/>
      <pc:docMkLst>
        <pc:docMk/>
      </pc:docMkLst>
      <pc:sldChg chg="modSp mod">
        <pc:chgData name="Satoru Nawata" userId="d4bf2b32-e051-439d-9a0f-5408e3121992" providerId="ADAL" clId="{41643906-0FD6-4BFC-B6BE-239867F537E4}" dt="2021-10-06T01:47:07.333" v="64" actId="207"/>
        <pc:sldMkLst>
          <pc:docMk/>
          <pc:sldMk cId="2466758448" sldId="262"/>
        </pc:sldMkLst>
        <pc:spChg chg="mod">
          <ac:chgData name="Satoru Nawata" userId="d4bf2b32-e051-439d-9a0f-5408e3121992" providerId="ADAL" clId="{41643906-0FD6-4BFC-B6BE-239867F537E4}" dt="2021-10-06T01:41:38.846" v="1" actId="20577"/>
          <ac:spMkLst>
            <pc:docMk/>
            <pc:sldMk cId="2466758448" sldId="262"/>
            <ac:spMk id="118" creationId="{00000000-0000-0000-0000-000000000000}"/>
          </ac:spMkLst>
        </pc:spChg>
        <pc:spChg chg="mod">
          <ac:chgData name="Satoru Nawata" userId="d4bf2b32-e051-439d-9a0f-5408e3121992" providerId="ADAL" clId="{41643906-0FD6-4BFC-B6BE-239867F537E4}" dt="2021-10-06T01:47:07.333" v="64" actId="207"/>
          <ac:spMkLst>
            <pc:docMk/>
            <pc:sldMk cId="2466758448" sldId="262"/>
            <ac:spMk id="133" creationId="{00000000-0000-0000-0000-000000000000}"/>
          </ac:spMkLst>
        </pc:spChg>
      </pc:sldChg>
      <pc:sldChg chg="modSp mod">
        <pc:chgData name="Satoru Nawata" userId="d4bf2b32-e051-439d-9a0f-5408e3121992" providerId="ADAL" clId="{41643906-0FD6-4BFC-B6BE-239867F537E4}" dt="2021-10-06T01:47:28.133" v="68" actId="20577"/>
        <pc:sldMkLst>
          <pc:docMk/>
          <pc:sldMk cId="742238854" sldId="263"/>
        </pc:sldMkLst>
        <pc:spChg chg="mod">
          <ac:chgData name="Satoru Nawata" userId="d4bf2b32-e051-439d-9a0f-5408e3121992" providerId="ADAL" clId="{41643906-0FD6-4BFC-B6BE-239867F537E4}" dt="2021-10-06T01:41:50.797" v="3" actId="20577"/>
          <ac:spMkLst>
            <pc:docMk/>
            <pc:sldMk cId="742238854" sldId="263"/>
            <ac:spMk id="118" creationId="{00000000-0000-0000-0000-000000000000}"/>
          </ac:spMkLst>
        </pc:spChg>
        <pc:spChg chg="mod">
          <ac:chgData name="Satoru Nawata" userId="d4bf2b32-e051-439d-9a0f-5408e3121992" providerId="ADAL" clId="{41643906-0FD6-4BFC-B6BE-239867F537E4}" dt="2021-10-06T01:47:28.133" v="68" actId="20577"/>
          <ac:spMkLst>
            <pc:docMk/>
            <pc:sldMk cId="742238854" sldId="263"/>
            <ac:spMk id="13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2022/2/10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2022/2/10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2022/2/10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314488"/>
            <a:ext cx="2278818" cy="181698"/>
          </a:xfrm>
        </p:spPr>
        <p:txBody>
          <a:bodyPr/>
          <a:lstStyle/>
          <a:p>
            <a:r>
              <a:rPr kumimoji="1" lang="en-US" altLang="ja-JP" sz="1600" dirty="0">
                <a:solidFill>
                  <a:schemeClr val="accent5">
                    <a:lumMod val="50000"/>
                  </a:schemeClr>
                </a:solidFill>
              </a:rPr>
              <a:t>2022</a:t>
            </a:r>
            <a:r>
              <a:rPr kumimoji="1" lang="ja-JP" altLang="en-US" sz="1600" dirty="0">
                <a:solidFill>
                  <a:schemeClr val="accent5">
                    <a:lumMod val="50000"/>
                  </a:schemeClr>
                </a:solidFill>
              </a:rPr>
              <a:t>年</a:t>
            </a:r>
            <a:r>
              <a:rPr kumimoji="1" lang="en-US" altLang="ja-JP" sz="1600" dirty="0">
                <a:solidFill>
                  <a:schemeClr val="accent5">
                    <a:lumMod val="50000"/>
                  </a:schemeClr>
                </a:solidFill>
              </a:rPr>
              <a:t>3</a:t>
            </a:r>
            <a:r>
              <a:rPr lang="ja-JP" altLang="en-US" sz="1600" dirty="0">
                <a:solidFill>
                  <a:schemeClr val="accent5">
                    <a:lumMod val="50000"/>
                  </a:schemeClr>
                </a:solidFill>
              </a:rPr>
              <a:t>月号　</a:t>
            </a:r>
            <a:r>
              <a:rPr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6"/>
            <a:ext cx="7269479" cy="8869515"/>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rgbClr val="000000"/>
                </a:solidFill>
                <a:latin typeface="ＭＳ Ｐ明朝" panose="02020600040205080304" pitchFamily="18" charset="-128"/>
                <a:ea typeface="ＭＳ Ｐ明朝" panose="02020600040205080304" pitchFamily="18" charset="-128"/>
              </a:rPr>
              <a:t>「</a:t>
            </a:r>
            <a:r>
              <a:rPr lang="en-US" altLang="ja-JP" sz="1200" b="1" dirty="0">
                <a:solidFill>
                  <a:srgbClr val="000000"/>
                </a:solidFill>
                <a:latin typeface="ＭＳ Ｐ明朝" panose="02020600040205080304" pitchFamily="18" charset="-128"/>
                <a:ea typeface="ＭＳ Ｐ明朝" panose="02020600040205080304" pitchFamily="18" charset="-128"/>
              </a:rPr>
              <a:t>Think-global Act-local</a:t>
            </a:r>
            <a:r>
              <a:rPr lang="ja-JP" altLang="en-US" sz="1200" b="1" dirty="0">
                <a:solidFill>
                  <a:srgbClr val="000000"/>
                </a:solidFill>
                <a:latin typeface="ＭＳ Ｐ明朝" panose="02020600040205080304" pitchFamily="18" charset="-128"/>
                <a:ea typeface="ＭＳ Ｐ明朝" panose="02020600040205080304" pitchFamily="18" charset="-128"/>
              </a:rPr>
              <a:t>」をテーマに、「ロータリー奉仕デー」の企画 </a:t>
            </a:r>
            <a:r>
              <a:rPr lang="en-US" altLang="ja-JP" sz="1200" b="1" dirty="0">
                <a:solidFill>
                  <a:srgbClr val="000000"/>
                </a:solidFill>
                <a:latin typeface="ＭＳ Ｐ明朝" panose="02020600040205080304" pitchFamily="18" charset="-128"/>
                <a:ea typeface="ＭＳ Ｐ明朝" panose="02020600040205080304" pitchFamily="18" charset="-128"/>
              </a:rPr>
              <a:t>/ 2021</a:t>
            </a:r>
            <a:r>
              <a:rPr lang="ja-JP" altLang="en-US" sz="1200" b="1" dirty="0">
                <a:solidFill>
                  <a:srgbClr val="000000"/>
                </a:solidFill>
                <a:latin typeface="ＭＳ Ｐ明朝" panose="02020600040205080304" pitchFamily="18" charset="-128"/>
                <a:ea typeface="ＭＳ Ｐ明朝" panose="02020600040205080304" pitchFamily="18" charset="-128"/>
              </a:rPr>
              <a:t>年度</a:t>
            </a:r>
            <a:endParaRPr lang="en-US" altLang="ja-JP" sz="1200" b="1" dirty="0">
              <a:solidFill>
                <a:srgbClr val="000000"/>
              </a:solidFill>
              <a:latin typeface="ＭＳ Ｐ明朝" panose="02020600040205080304" pitchFamily="18" charset="-128"/>
              <a:ea typeface="ＭＳ Ｐ明朝" panose="02020600040205080304" pitchFamily="18" charset="-128"/>
            </a:endParaRPr>
          </a:p>
          <a:p>
            <a:pPr algn="l"/>
            <a:r>
              <a:rPr lang="ja-JP" altLang="en-US" sz="1200" b="1" dirty="0">
                <a:solidFill>
                  <a:srgbClr val="000000"/>
                </a:solidFill>
                <a:latin typeface="+mj-ea"/>
                <a:ea typeface="ＭＳ Ｐ明朝" panose="02020600040205080304"/>
              </a:rPr>
              <a:t>　</a:t>
            </a:r>
            <a:r>
              <a:rPr lang="ja-JP" altLang="en-US" sz="1100" dirty="0">
                <a:solidFill>
                  <a:srgbClr val="000000"/>
                </a:solidFill>
                <a:latin typeface="+mn-ea"/>
                <a:ea typeface="ＭＳ Ｐ明朝" panose="02020600040205080304"/>
              </a:rPr>
              <a:t>「ロータリーコーディネーター」の仕事は、会員基盤部門だけに関わらず、「ロータリー活動そのものの活性化をコーディネートする仕事」と理解して、地区研修リーダーとして、地区・地区内クラブの運営や事業計画立案に関わる時は、「クラブ活性化</a:t>
            </a:r>
            <a:r>
              <a:rPr lang="en-US" altLang="ja-JP" sz="1100" dirty="0">
                <a:solidFill>
                  <a:srgbClr val="000000"/>
                </a:solidFill>
                <a:latin typeface="+mn-ea"/>
                <a:ea typeface="ＭＳ Ｐ明朝" panose="02020600040205080304"/>
              </a:rPr>
              <a:t>(</a:t>
            </a:r>
            <a:r>
              <a:rPr lang="ja-JP" altLang="en-US" sz="1100" dirty="0">
                <a:solidFill>
                  <a:srgbClr val="000000"/>
                </a:solidFill>
                <a:latin typeface="+mn-ea"/>
                <a:ea typeface="ＭＳ Ｐ明朝" panose="02020600040205080304"/>
              </a:rPr>
              <a:t>即ち会員増強</a:t>
            </a:r>
            <a:r>
              <a:rPr lang="en-US" altLang="ja-JP" sz="1100" dirty="0">
                <a:solidFill>
                  <a:srgbClr val="000000"/>
                </a:solidFill>
                <a:latin typeface="+mn-ea"/>
                <a:ea typeface="ＭＳ Ｐ明朝" panose="02020600040205080304"/>
              </a:rPr>
              <a:t>)</a:t>
            </a:r>
            <a:r>
              <a:rPr lang="ja-JP" altLang="en-US" sz="1100" dirty="0">
                <a:solidFill>
                  <a:srgbClr val="000000"/>
                </a:solidFill>
                <a:latin typeface="+mn-ea"/>
                <a:ea typeface="ＭＳ Ｐ明朝" panose="02020600040205080304"/>
              </a:rPr>
              <a:t>」は、「ロータリー財団補助金を積極的に使用する奉仕</a:t>
            </a:r>
            <a:r>
              <a:rPr lang="en-US" altLang="ja-JP" sz="1100" dirty="0">
                <a:solidFill>
                  <a:srgbClr val="000000"/>
                </a:solidFill>
                <a:latin typeface="+mn-ea"/>
                <a:ea typeface="ＭＳ Ｐ明朝" panose="02020600040205080304"/>
              </a:rPr>
              <a:t>PJ</a:t>
            </a:r>
            <a:r>
              <a:rPr lang="ja-JP" altLang="en-US" sz="1100" dirty="0">
                <a:solidFill>
                  <a:srgbClr val="000000"/>
                </a:solidFill>
                <a:latin typeface="+mn-ea"/>
                <a:ea typeface="ＭＳ Ｐ明朝" panose="02020600040205080304"/>
              </a:rPr>
              <a:t>」を実施して、その</a:t>
            </a:r>
            <a:r>
              <a:rPr lang="en-US" altLang="ja-JP" sz="1100" dirty="0">
                <a:solidFill>
                  <a:srgbClr val="000000"/>
                </a:solidFill>
                <a:latin typeface="+mn-ea"/>
                <a:ea typeface="ＭＳ Ｐ明朝" panose="02020600040205080304"/>
              </a:rPr>
              <a:t>PJ</a:t>
            </a:r>
            <a:r>
              <a:rPr lang="ja-JP" altLang="en-US" sz="1100" dirty="0">
                <a:solidFill>
                  <a:srgbClr val="000000"/>
                </a:solidFill>
                <a:latin typeface="+mn-ea"/>
                <a:ea typeface="ＭＳ Ｐ明朝" panose="02020600040205080304"/>
              </a:rPr>
              <a:t>を「ロータリー活動の広報とイメージアップ向上のために、</a:t>
            </a:r>
            <a:r>
              <a:rPr lang="en-US" altLang="ja-JP" sz="1100" dirty="0">
                <a:solidFill>
                  <a:srgbClr val="000000"/>
                </a:solidFill>
                <a:latin typeface="+mn-ea"/>
                <a:ea typeface="ＭＳ Ｐ明朝" panose="02020600040205080304"/>
              </a:rPr>
              <a:t>PJ</a:t>
            </a:r>
            <a:r>
              <a:rPr lang="ja-JP" altLang="en-US" sz="1100" dirty="0">
                <a:solidFill>
                  <a:srgbClr val="000000"/>
                </a:solidFill>
                <a:latin typeface="+mn-ea"/>
                <a:ea typeface="ＭＳ Ｐ明朝" panose="02020600040205080304"/>
              </a:rPr>
              <a:t>実施前後の対外広報活動の準備」を三位一体の基本として計画してきました。</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然し乍ら、日本の会員として共通する問題でもあると思いますが、以前の「ロータリー財団</a:t>
            </a:r>
            <a:r>
              <a:rPr lang="en-US" altLang="ja-JP" sz="1100" dirty="0">
                <a:solidFill>
                  <a:srgbClr val="000000"/>
                </a:solidFill>
                <a:latin typeface="+mn-ea"/>
                <a:ea typeface="ＭＳ Ｐ明朝" panose="02020600040205080304"/>
              </a:rPr>
              <a:t>6</a:t>
            </a:r>
            <a:r>
              <a:rPr lang="ja-JP" altLang="en-US" sz="1100" dirty="0">
                <a:solidFill>
                  <a:srgbClr val="000000"/>
                </a:solidFill>
                <a:latin typeface="+mn-ea"/>
                <a:ea typeface="ＭＳ Ｐ明朝" panose="02020600040205080304"/>
              </a:rPr>
              <a:t>つの重点分野」では、自分たちの身近な問題として捉え難かったことは否めません。</a:t>
            </a:r>
          </a:p>
          <a:p>
            <a:pPr algn="l"/>
            <a:r>
              <a:rPr lang="ja-JP" altLang="en-US" sz="1100" dirty="0">
                <a:solidFill>
                  <a:srgbClr val="000000"/>
                </a:solidFill>
                <a:latin typeface="+mn-ea"/>
                <a:ea typeface="ＭＳ Ｐ明朝" panose="02020600040205080304"/>
              </a:rPr>
              <a:t>そんな折に、「環境」が</a:t>
            </a:r>
            <a:r>
              <a:rPr lang="en-US" altLang="ja-JP" sz="1100" dirty="0">
                <a:solidFill>
                  <a:srgbClr val="000000"/>
                </a:solidFill>
                <a:latin typeface="+mn-ea"/>
                <a:ea typeface="ＭＳ Ｐ明朝" panose="02020600040205080304"/>
              </a:rPr>
              <a:t>7</a:t>
            </a:r>
            <a:r>
              <a:rPr lang="ja-JP" altLang="en-US" sz="1100" dirty="0">
                <a:solidFill>
                  <a:srgbClr val="000000"/>
                </a:solidFill>
                <a:latin typeface="+mn-ea"/>
                <a:ea typeface="ＭＳ Ｐ明朝" panose="02020600040205080304"/>
              </a:rPr>
              <a:t>つ目の重点目標に追加され、然もシェカール・メータ</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会長は</a:t>
            </a:r>
            <a:r>
              <a:rPr lang="ja-JP" altLang="en-US" sz="1100" b="1" dirty="0">
                <a:solidFill>
                  <a:srgbClr val="000000"/>
                </a:solidFill>
                <a:latin typeface="+mn-ea"/>
                <a:ea typeface="ＭＳ Ｐ明朝" panose="02020600040205080304"/>
              </a:rPr>
              <a:t>「ロータリー奉仕デー」</a:t>
            </a:r>
            <a:r>
              <a:rPr lang="ja-JP" altLang="en-US" sz="1100" dirty="0">
                <a:solidFill>
                  <a:srgbClr val="000000"/>
                </a:solidFill>
                <a:latin typeface="+mn-ea"/>
                <a:ea typeface="ＭＳ Ｐ明朝" panose="02020600040205080304"/>
              </a:rPr>
              <a:t>の実施を呼びかけられたので、</a:t>
            </a:r>
            <a:r>
              <a:rPr lang="en-US" altLang="ja-JP" sz="1100" dirty="0">
                <a:solidFill>
                  <a:srgbClr val="000000"/>
                </a:solidFill>
                <a:latin typeface="+mn-ea"/>
                <a:ea typeface="ＭＳ Ｐ明朝" panose="02020600040205080304"/>
              </a:rPr>
              <a:t>2700</a:t>
            </a:r>
            <a:r>
              <a:rPr lang="ja-JP" altLang="en-US" sz="1100" dirty="0">
                <a:solidFill>
                  <a:srgbClr val="000000"/>
                </a:solidFill>
                <a:latin typeface="+mn-ea"/>
                <a:ea typeface="ＭＳ Ｐ明朝" panose="02020600040205080304"/>
              </a:rPr>
              <a:t>地区としては、</a:t>
            </a:r>
            <a:r>
              <a:rPr lang="en-US" altLang="ja-JP" sz="1100" dirty="0">
                <a:solidFill>
                  <a:srgbClr val="000000"/>
                </a:solidFill>
                <a:latin typeface="+mn-ea"/>
                <a:ea typeface="ＭＳ Ｐ明朝" panose="02020600040205080304"/>
              </a:rPr>
              <a:t>2020</a:t>
            </a:r>
            <a:r>
              <a:rPr lang="ja-JP" altLang="en-US" sz="1100" dirty="0">
                <a:solidFill>
                  <a:srgbClr val="000000"/>
                </a:solidFill>
                <a:latin typeface="+mn-ea"/>
                <a:ea typeface="ＭＳ Ｐ明朝" panose="02020600040205080304"/>
              </a:rPr>
              <a:t>年度から取り組んでいる「環境保全活動」と「ロータリー奉仕デー」をジョイントする事を、今年度の地区の奉仕デー方針</a:t>
            </a:r>
            <a:r>
              <a:rPr lang="ja-JP" altLang="en-US" sz="1100" b="1" dirty="0">
                <a:solidFill>
                  <a:srgbClr val="000000"/>
                </a:solidFill>
                <a:latin typeface="+mn-ea"/>
                <a:ea typeface="ＭＳ Ｐ明朝" panose="02020600040205080304"/>
              </a:rPr>
              <a:t>「</a:t>
            </a:r>
            <a:r>
              <a:rPr lang="en-US" altLang="ja-JP" sz="1100" b="1" dirty="0">
                <a:solidFill>
                  <a:srgbClr val="000000"/>
                </a:solidFill>
                <a:latin typeface="+mn-ea"/>
                <a:ea typeface="ＭＳ Ｐ明朝" panose="02020600040205080304"/>
              </a:rPr>
              <a:t>Think-global Act-local</a:t>
            </a:r>
            <a:r>
              <a:rPr lang="ja-JP" altLang="en-US" sz="1100" b="1" dirty="0">
                <a:solidFill>
                  <a:srgbClr val="000000"/>
                </a:solidFill>
                <a:latin typeface="+mn-ea"/>
                <a:ea typeface="ＭＳ Ｐ明朝" panose="02020600040205080304"/>
              </a:rPr>
              <a:t>」</a:t>
            </a:r>
            <a:r>
              <a:rPr lang="ja-JP" altLang="en-US" sz="1100" dirty="0">
                <a:solidFill>
                  <a:srgbClr val="000000"/>
                </a:solidFill>
                <a:latin typeface="+mn-ea"/>
                <a:ea typeface="ＭＳ Ｐ明朝" panose="02020600040205080304"/>
              </a:rPr>
              <a:t>とし、地区内</a:t>
            </a:r>
            <a:r>
              <a:rPr lang="en-US" altLang="ja-JP" sz="1100" dirty="0">
                <a:solidFill>
                  <a:srgbClr val="000000"/>
                </a:solidFill>
                <a:latin typeface="+mn-ea"/>
                <a:ea typeface="ＭＳ Ｐ明朝" panose="02020600040205080304"/>
              </a:rPr>
              <a:t>61</a:t>
            </a:r>
            <a:r>
              <a:rPr lang="ja-JP" altLang="en-US" sz="1100" dirty="0">
                <a:solidFill>
                  <a:srgbClr val="000000"/>
                </a:solidFill>
                <a:latin typeface="+mn-ea"/>
                <a:ea typeface="ＭＳ Ｐ明朝" panose="02020600040205080304"/>
              </a:rPr>
              <a:t>全クラブ参加の「ロータリー奉仕デー」を開催しました。他地区の参考にでもして頂ければ幸甚と思い紹介いたしました。</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a:t>
            </a:r>
            <a:r>
              <a:rPr lang="en-US" altLang="ja-JP" sz="1100" b="1" dirty="0">
                <a:solidFill>
                  <a:srgbClr val="000000"/>
                </a:solidFill>
                <a:latin typeface="ＭＳ Ｐ明朝" panose="02020600040205080304" pitchFamily="18" charset="-128"/>
                <a:ea typeface="ＭＳ Ｐ明朝" panose="02020600040205080304" pitchFamily="18" charset="-128"/>
              </a:rPr>
              <a:t>2700</a:t>
            </a:r>
            <a:r>
              <a:rPr lang="ja-JP" altLang="en-US" sz="1100" b="1" dirty="0">
                <a:solidFill>
                  <a:srgbClr val="000000"/>
                </a:solidFill>
                <a:latin typeface="ＭＳ Ｐ明朝" panose="02020600040205080304" pitchFamily="18" charset="-128"/>
                <a:ea typeface="ＭＳ Ｐ明朝" panose="02020600040205080304" pitchFamily="18" charset="-128"/>
              </a:rPr>
              <a:t>地区が</a:t>
            </a:r>
            <a:r>
              <a:rPr lang="en-US" altLang="ja-JP" sz="1100" b="1" dirty="0">
                <a:solidFill>
                  <a:srgbClr val="000000"/>
                </a:solidFill>
                <a:latin typeface="ＭＳ Ｐ明朝" panose="02020600040205080304" pitchFamily="18" charset="-128"/>
                <a:ea typeface="ＭＳ Ｐ明朝" panose="02020600040205080304" pitchFamily="18" charset="-128"/>
              </a:rPr>
              <a:t>2020</a:t>
            </a:r>
            <a:r>
              <a:rPr lang="ja-JP" altLang="en-US" sz="1100" b="1" dirty="0">
                <a:solidFill>
                  <a:srgbClr val="000000"/>
                </a:solidFill>
                <a:latin typeface="ＭＳ Ｐ明朝" panose="02020600040205080304" pitchFamily="18" charset="-128"/>
                <a:ea typeface="ＭＳ Ｐ明朝" panose="02020600040205080304" pitchFamily="18" charset="-128"/>
              </a:rPr>
              <a:t>年度より参加している「宗像国際環境会議」に、「</a:t>
            </a:r>
            <a:r>
              <a:rPr lang="en-US" altLang="ja-JP" sz="1100" b="1" dirty="0">
                <a:solidFill>
                  <a:srgbClr val="000000"/>
                </a:solidFill>
                <a:latin typeface="ＭＳ Ｐ明朝" panose="02020600040205080304" pitchFamily="18" charset="-128"/>
                <a:ea typeface="ＭＳ Ｐ明朝" panose="02020600040205080304" pitchFamily="18" charset="-128"/>
              </a:rPr>
              <a:t>2700</a:t>
            </a:r>
            <a:r>
              <a:rPr lang="ja-JP" altLang="en-US" sz="1100" b="1" dirty="0">
                <a:solidFill>
                  <a:srgbClr val="000000"/>
                </a:solidFill>
                <a:latin typeface="ＭＳ Ｐ明朝" panose="02020600040205080304" pitchFamily="18" charset="-128"/>
                <a:ea typeface="ＭＳ Ｐ明朝" panose="02020600040205080304" pitchFamily="18" charset="-128"/>
              </a:rPr>
              <a:t>地区ロータリークラブ」として参加し、当地区奉仕デーの事業を「宗像国際環境会議の</a:t>
            </a:r>
            <a:r>
              <a:rPr lang="en-US" altLang="ja-JP" sz="1100" b="1" dirty="0">
                <a:solidFill>
                  <a:srgbClr val="000000"/>
                </a:solidFill>
                <a:latin typeface="ＭＳ Ｐ明朝" panose="02020600040205080304" pitchFamily="18" charset="-128"/>
                <a:ea typeface="ＭＳ Ｐ明朝" panose="02020600040205080304" pitchFamily="18" charset="-128"/>
              </a:rPr>
              <a:t>Field-work</a:t>
            </a:r>
            <a:r>
              <a:rPr lang="ja-JP" altLang="en-US" sz="1100" b="1" dirty="0">
                <a:solidFill>
                  <a:srgbClr val="000000"/>
                </a:solidFill>
                <a:latin typeface="ＭＳ Ｐ明朝" panose="02020600040205080304" pitchFamily="18" charset="-128"/>
                <a:ea typeface="ＭＳ Ｐ明朝" panose="02020600040205080304" pitchFamily="18" charset="-128"/>
              </a:rPr>
              <a:t>」とし、地区会員を対象とした「会員対象の環境保全研修会は福岡市内研修会場」と「地区内</a:t>
            </a:r>
            <a:r>
              <a:rPr lang="en-US" altLang="ja-JP" sz="1100" b="1" dirty="0">
                <a:solidFill>
                  <a:srgbClr val="000000"/>
                </a:solidFill>
                <a:latin typeface="ＭＳ Ｐ明朝" panose="02020600040205080304" pitchFamily="18" charset="-128"/>
                <a:ea typeface="ＭＳ Ｐ明朝" panose="02020600040205080304" pitchFamily="18" charset="-128"/>
              </a:rPr>
              <a:t>61</a:t>
            </a:r>
            <a:r>
              <a:rPr lang="ja-JP" altLang="en-US" sz="1100" b="1" dirty="0">
                <a:solidFill>
                  <a:srgbClr val="000000"/>
                </a:solidFill>
                <a:latin typeface="ＭＳ Ｐ明朝" panose="02020600040205080304" pitchFamily="18" charset="-128"/>
                <a:ea typeface="ＭＳ Ｐ明朝" panose="02020600040205080304" pitchFamily="18" charset="-128"/>
              </a:rPr>
              <a:t>の全クラブ」と「宗像国際環境会議会場」をオンラインの同時進行のハイブリットで実施し、しかも一部の講演等は「</a:t>
            </a:r>
            <a:r>
              <a:rPr lang="en-US" altLang="ja-JP" sz="1100" b="1" dirty="0">
                <a:solidFill>
                  <a:srgbClr val="000000"/>
                </a:solidFill>
                <a:latin typeface="ＭＳ Ｐ明朝" panose="02020600040205080304" pitchFamily="18" charset="-128"/>
                <a:ea typeface="ＭＳ Ｐ明朝" panose="02020600040205080304" pitchFamily="18" charset="-128"/>
              </a:rPr>
              <a:t>Facebook</a:t>
            </a:r>
            <a:r>
              <a:rPr lang="ja-JP" altLang="en-US" sz="1100" b="1" dirty="0">
                <a:solidFill>
                  <a:srgbClr val="000000"/>
                </a:solidFill>
                <a:latin typeface="ＭＳ Ｐ明朝" panose="02020600040205080304" pitchFamily="18" charset="-128"/>
                <a:ea typeface="ＭＳ Ｐ明朝" panose="02020600040205080304" pitchFamily="18" charset="-128"/>
              </a:rPr>
              <a:t>」で同時に世界発信し、「宗像国際環境会議」のページにて参加出来るようにしました。</a:t>
            </a:r>
            <a:endParaRPr lang="en-US" altLang="ja-JP" sz="1100" dirty="0">
              <a:solidFill>
                <a:srgbClr val="000000"/>
              </a:solidFill>
              <a:latin typeface="ＭＳ Ｐ明朝" panose="02020600040205080304" pitchFamily="18" charset="-128"/>
              <a:ea typeface="ＭＳ Ｐ明朝" panose="02020600040205080304" pitchFamily="18" charset="-128"/>
            </a:endParaRPr>
          </a:p>
          <a:p>
            <a:pPr algn="l"/>
            <a:r>
              <a:rPr lang="ja-JP" altLang="en-US" sz="1100" b="1" dirty="0">
                <a:solidFill>
                  <a:srgbClr val="000000"/>
                </a:solidFill>
                <a:latin typeface="+mn-ea"/>
                <a:ea typeface="ＭＳ Ｐ明朝" panose="02020600040205080304"/>
              </a:rPr>
              <a:t>　</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月の</a:t>
            </a:r>
            <a:r>
              <a:rPr lang="en-US" altLang="ja-JP" sz="1100" dirty="0">
                <a:solidFill>
                  <a:srgbClr val="000000"/>
                </a:solidFill>
                <a:latin typeface="+mn-ea"/>
                <a:ea typeface="ＭＳ Ｐ明朝" panose="02020600040205080304"/>
              </a:rPr>
              <a:t>RI</a:t>
            </a:r>
            <a:r>
              <a:rPr lang="ja-JP" altLang="en-US" sz="1100" dirty="0">
                <a:solidFill>
                  <a:srgbClr val="000000"/>
                </a:solidFill>
                <a:latin typeface="+mn-ea"/>
                <a:ea typeface="ＭＳ Ｐ明朝" panose="02020600040205080304"/>
              </a:rPr>
              <a:t>会長方針を受けてからの、地区内全クラブを対象とした急な対応となったので、</a:t>
            </a:r>
            <a:r>
              <a:rPr lang="en-US" altLang="ja-JP" sz="1100" dirty="0">
                <a:solidFill>
                  <a:srgbClr val="000000"/>
                </a:solidFill>
                <a:latin typeface="+mn-ea"/>
                <a:ea typeface="ＭＳ Ｐ明朝" panose="02020600040205080304"/>
              </a:rPr>
              <a:t>2</a:t>
            </a:r>
            <a:r>
              <a:rPr lang="ja-JP" altLang="en-US" sz="1100" dirty="0">
                <a:solidFill>
                  <a:srgbClr val="000000"/>
                </a:solidFill>
                <a:latin typeface="+mn-ea"/>
                <a:ea typeface="ＭＳ Ｐ明朝" panose="02020600040205080304"/>
              </a:rPr>
              <a:t>月からの準備を時系列に紹介します。</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１</a:t>
            </a:r>
            <a:r>
              <a:rPr lang="en-US" altLang="ja-JP" sz="1100" dirty="0">
                <a:solidFill>
                  <a:srgbClr val="000000"/>
                </a:solidFill>
                <a:latin typeface="+mn-ea"/>
                <a:ea typeface="ＭＳ Ｐ明朝" panose="02020600040205080304"/>
              </a:rPr>
              <a:t>. </a:t>
            </a:r>
            <a:r>
              <a:rPr lang="ja-JP" altLang="en-US" sz="1100" dirty="0">
                <a:solidFill>
                  <a:srgbClr val="000000"/>
                </a:solidFill>
                <a:latin typeface="+mn-ea"/>
                <a:ea typeface="ＭＳ Ｐ明朝" panose="02020600040205080304"/>
              </a:rPr>
              <a:t>地区研修委員会と社会奉仕委員会・ロータリー財団委員会にて詳細検討</a:t>
            </a:r>
          </a:p>
          <a:p>
            <a:pPr algn="l"/>
            <a:r>
              <a:rPr lang="ja-JP" altLang="en-US" sz="1100" dirty="0">
                <a:solidFill>
                  <a:srgbClr val="000000"/>
                </a:solidFill>
                <a:latin typeface="+mn-ea"/>
                <a:ea typeface="ＭＳ Ｐ明朝" panose="02020600040205080304"/>
              </a:rPr>
              <a:t>２</a:t>
            </a:r>
            <a:r>
              <a:rPr lang="en-US" altLang="ja-JP" sz="1100" dirty="0">
                <a:solidFill>
                  <a:srgbClr val="000000"/>
                </a:solidFill>
                <a:latin typeface="+mn-ea"/>
                <a:ea typeface="ＭＳ Ｐ明朝" panose="02020600040205080304"/>
              </a:rPr>
              <a:t>. </a:t>
            </a:r>
            <a:r>
              <a:rPr lang="ja-JP" altLang="en-US" sz="1100" dirty="0">
                <a:solidFill>
                  <a:srgbClr val="000000"/>
                </a:solidFill>
                <a:latin typeface="+mn-ea"/>
                <a:ea typeface="ＭＳ Ｐ明朝" panose="02020600040205080304"/>
              </a:rPr>
              <a:t>地区研修委員</a:t>
            </a:r>
            <a:r>
              <a:rPr lang="en-US" altLang="ja-JP" sz="1100" dirty="0">
                <a:solidFill>
                  <a:srgbClr val="000000"/>
                </a:solidFill>
                <a:latin typeface="+mn-ea"/>
                <a:ea typeface="ＭＳ Ｐ明朝" panose="02020600040205080304"/>
              </a:rPr>
              <a:t>7</a:t>
            </a:r>
            <a:r>
              <a:rPr lang="ja-JP" altLang="en-US" sz="1100" dirty="0">
                <a:solidFill>
                  <a:srgbClr val="000000"/>
                </a:solidFill>
                <a:latin typeface="+mn-ea"/>
                <a:ea typeface="ＭＳ Ｐ明朝" panose="02020600040205080304"/>
              </a:rPr>
              <a:t>名全員を地区内</a:t>
            </a:r>
            <a:r>
              <a:rPr lang="en-US" altLang="ja-JP" sz="1100" dirty="0">
                <a:solidFill>
                  <a:srgbClr val="000000"/>
                </a:solidFill>
                <a:latin typeface="+mn-ea"/>
                <a:ea typeface="ＭＳ Ｐ明朝" panose="02020600040205080304"/>
              </a:rPr>
              <a:t>7</a:t>
            </a:r>
            <a:r>
              <a:rPr lang="ja-JP" altLang="en-US" sz="1100" dirty="0">
                <a:solidFill>
                  <a:srgbClr val="000000"/>
                </a:solidFill>
                <a:latin typeface="+mn-ea"/>
                <a:ea typeface="ＭＳ Ｐ明朝" panose="02020600040205080304"/>
              </a:rPr>
              <a:t>グループの担当とし、</a:t>
            </a:r>
            <a:r>
              <a:rPr lang="en-US" altLang="ja-JP" sz="1100" dirty="0">
                <a:solidFill>
                  <a:srgbClr val="000000"/>
                </a:solidFill>
                <a:latin typeface="+mn-ea"/>
                <a:ea typeface="ＭＳ Ｐ明朝" panose="02020600040205080304"/>
              </a:rPr>
              <a:t>7</a:t>
            </a:r>
            <a:r>
              <a:rPr lang="ja-JP" altLang="en-US" sz="1100" dirty="0">
                <a:solidFill>
                  <a:srgbClr val="000000"/>
                </a:solidFill>
                <a:latin typeface="+mn-ea"/>
                <a:ea typeface="ＭＳ Ｐ明朝" panose="02020600040205080304"/>
              </a:rPr>
              <a:t>名のガバナー補佐を支援することとし、「ロータリー奉仕デー対策  ガバナー補佐会議」を数回開催。</a:t>
            </a:r>
          </a:p>
          <a:p>
            <a:pPr algn="l"/>
            <a:r>
              <a:rPr lang="ja-JP" altLang="en-US" sz="1100" dirty="0">
                <a:solidFill>
                  <a:srgbClr val="000000"/>
                </a:solidFill>
                <a:latin typeface="+mn-ea"/>
                <a:ea typeface="ＭＳ Ｐ明朝" panose="02020600040205080304"/>
              </a:rPr>
              <a:t>３</a:t>
            </a:r>
            <a:r>
              <a:rPr lang="en-US" altLang="ja-JP" sz="1100" dirty="0">
                <a:solidFill>
                  <a:srgbClr val="000000"/>
                </a:solidFill>
                <a:latin typeface="+mn-ea"/>
                <a:ea typeface="ＭＳ Ｐ明朝" panose="02020600040205080304"/>
              </a:rPr>
              <a:t>. PETS</a:t>
            </a:r>
            <a:r>
              <a:rPr lang="ja-JP" altLang="en-US" sz="1100" dirty="0">
                <a:solidFill>
                  <a:srgbClr val="000000"/>
                </a:solidFill>
                <a:latin typeface="+mn-ea"/>
                <a:ea typeface="ＭＳ Ｐ明朝" panose="02020600040205080304"/>
              </a:rPr>
              <a:t>の全体会議にて「地区奉仕デーの概要説明と財団補助金等の適応説明」→「グループ別会議」→全体会議にて「各グループの行動予定」と「事前、事後の対外広報計画の説明」。</a:t>
            </a:r>
          </a:p>
          <a:p>
            <a:pPr algn="l"/>
            <a:r>
              <a:rPr lang="ja-JP" altLang="en-US" sz="1100" dirty="0">
                <a:solidFill>
                  <a:srgbClr val="000000"/>
                </a:solidFill>
                <a:latin typeface="+mn-ea"/>
                <a:ea typeface="ＭＳ Ｐ明朝" panose="02020600040205080304"/>
              </a:rPr>
              <a:t>４</a:t>
            </a:r>
            <a:r>
              <a:rPr lang="en-US" altLang="ja-JP" sz="1100" dirty="0">
                <a:solidFill>
                  <a:srgbClr val="000000"/>
                </a:solidFill>
                <a:latin typeface="+mn-ea"/>
                <a:ea typeface="ＭＳ Ｐ明朝" panose="02020600040205080304"/>
              </a:rPr>
              <a:t>. </a:t>
            </a:r>
            <a:r>
              <a:rPr lang="ja-JP" altLang="en-US" sz="1100" dirty="0">
                <a:solidFill>
                  <a:srgbClr val="000000"/>
                </a:solidFill>
                <a:latin typeface="+mn-ea"/>
                <a:ea typeface="ＭＳ Ｐ明朝" panose="02020600040205080304"/>
              </a:rPr>
              <a:t>地区研修・協議会にて、約</a:t>
            </a:r>
            <a:r>
              <a:rPr lang="en-US" altLang="ja-JP" sz="1100" dirty="0">
                <a:solidFill>
                  <a:srgbClr val="000000"/>
                </a:solidFill>
                <a:latin typeface="+mn-ea"/>
                <a:ea typeface="ＭＳ Ｐ明朝" panose="02020600040205080304"/>
              </a:rPr>
              <a:t>800</a:t>
            </a:r>
            <a:r>
              <a:rPr lang="ja-JP" altLang="en-US" sz="1100" dirty="0">
                <a:solidFill>
                  <a:srgbClr val="000000"/>
                </a:solidFill>
                <a:latin typeface="+mn-ea"/>
                <a:ea typeface="ＭＳ Ｐ明朝" panose="02020600040205080304"/>
              </a:rPr>
              <a:t>名の会員に「</a:t>
            </a:r>
            <a:r>
              <a:rPr lang="en-US" altLang="ja-JP" sz="1100" dirty="0">
                <a:solidFill>
                  <a:srgbClr val="000000"/>
                </a:solidFill>
                <a:latin typeface="+mn-ea"/>
                <a:ea typeface="ＭＳ Ｐ明朝" panose="02020600040205080304"/>
              </a:rPr>
              <a:t>2700</a:t>
            </a:r>
            <a:r>
              <a:rPr lang="ja-JP" altLang="en-US" sz="1100" dirty="0">
                <a:solidFill>
                  <a:srgbClr val="000000"/>
                </a:solidFill>
                <a:latin typeface="+mn-ea"/>
                <a:ea typeface="ＭＳ Ｐ明朝" panose="02020600040205080304"/>
              </a:rPr>
              <a:t>地区ロータリー奉仕デーの意義」を再度説明。</a:t>
            </a:r>
          </a:p>
          <a:p>
            <a:pPr algn="l"/>
            <a:r>
              <a:rPr lang="ja-JP" altLang="en-US" sz="1100" dirty="0">
                <a:solidFill>
                  <a:srgbClr val="000000"/>
                </a:solidFill>
                <a:latin typeface="+mn-ea"/>
                <a:ea typeface="ＭＳ Ｐ明朝" panose="02020600040205080304"/>
              </a:rPr>
              <a:t>５</a:t>
            </a:r>
            <a:r>
              <a:rPr lang="en-US" altLang="ja-JP" sz="1100" dirty="0">
                <a:solidFill>
                  <a:srgbClr val="000000"/>
                </a:solidFill>
                <a:latin typeface="+mn-ea"/>
                <a:ea typeface="ＭＳ Ｐ明朝" panose="02020600040205080304"/>
              </a:rPr>
              <a:t>. </a:t>
            </a:r>
            <a:r>
              <a:rPr lang="ja-JP" altLang="en-US" sz="1100" dirty="0">
                <a:solidFill>
                  <a:srgbClr val="000000"/>
                </a:solidFill>
                <a:latin typeface="+mn-ea"/>
                <a:ea typeface="ＭＳ Ｐ明朝" panose="02020600040205080304"/>
              </a:rPr>
              <a:t>地区内</a:t>
            </a:r>
            <a:r>
              <a:rPr lang="en-US" altLang="ja-JP" sz="1100" dirty="0">
                <a:solidFill>
                  <a:srgbClr val="000000"/>
                </a:solidFill>
                <a:latin typeface="+mn-ea"/>
                <a:ea typeface="ＭＳ Ｐ明朝" panose="02020600040205080304"/>
              </a:rPr>
              <a:t>7</a:t>
            </a:r>
            <a:r>
              <a:rPr lang="ja-JP" altLang="en-US" sz="1100" dirty="0">
                <a:solidFill>
                  <a:srgbClr val="000000"/>
                </a:solidFill>
                <a:latin typeface="+mn-ea"/>
                <a:ea typeface="ＭＳ Ｐ明朝" panose="02020600040205080304"/>
              </a:rPr>
              <a:t>グループの活動は未だ進行中の</a:t>
            </a:r>
            <a:r>
              <a:rPr lang="en-US" altLang="ja-JP" sz="1100" dirty="0">
                <a:solidFill>
                  <a:srgbClr val="000000"/>
                </a:solidFill>
                <a:latin typeface="+mn-ea"/>
                <a:ea typeface="ＭＳ Ｐ明朝" panose="02020600040205080304"/>
              </a:rPr>
              <a:t>PJ</a:t>
            </a:r>
            <a:r>
              <a:rPr lang="ja-JP" altLang="en-US" sz="1100" dirty="0">
                <a:solidFill>
                  <a:srgbClr val="000000"/>
                </a:solidFill>
                <a:latin typeface="+mn-ea"/>
                <a:ea typeface="ＭＳ Ｐ明朝" panose="02020600040205080304"/>
              </a:rPr>
              <a:t>もあるので最終的な総括は出来ていませんが、</a:t>
            </a:r>
            <a:r>
              <a:rPr lang="en-US" altLang="ja-JP" sz="1100" dirty="0">
                <a:solidFill>
                  <a:srgbClr val="000000"/>
                </a:solidFill>
                <a:latin typeface="+mn-ea"/>
                <a:ea typeface="ＭＳ Ｐ明朝" panose="02020600040205080304"/>
              </a:rPr>
              <a:t>6</a:t>
            </a:r>
            <a:r>
              <a:rPr lang="ja-JP" altLang="en-US" sz="1100" dirty="0">
                <a:solidFill>
                  <a:srgbClr val="000000"/>
                </a:solidFill>
                <a:latin typeface="+mn-ea"/>
                <a:ea typeface="ＭＳ Ｐ明朝" panose="02020600040205080304"/>
              </a:rPr>
              <a:t>グループが終わった段階で、地区会員総数</a:t>
            </a:r>
            <a:r>
              <a:rPr lang="en-US" altLang="ja-JP" sz="1100" dirty="0">
                <a:solidFill>
                  <a:srgbClr val="000000"/>
                </a:solidFill>
                <a:latin typeface="+mn-ea"/>
                <a:ea typeface="ＭＳ Ｐ明朝" panose="02020600040205080304"/>
              </a:rPr>
              <a:t>(</a:t>
            </a:r>
            <a:r>
              <a:rPr lang="ja-JP" altLang="en-US" sz="1100" dirty="0">
                <a:solidFill>
                  <a:srgbClr val="000000"/>
                </a:solidFill>
                <a:latin typeface="+mn-ea"/>
                <a:ea typeface="ＭＳ Ｐ明朝" panose="02020600040205080304"/>
              </a:rPr>
              <a:t>約</a:t>
            </a:r>
            <a:r>
              <a:rPr lang="en-US" altLang="ja-JP" sz="1100" dirty="0">
                <a:solidFill>
                  <a:srgbClr val="000000"/>
                </a:solidFill>
                <a:latin typeface="+mn-ea"/>
                <a:ea typeface="ＭＳ Ｐ明朝" panose="02020600040205080304"/>
              </a:rPr>
              <a:t>3200</a:t>
            </a:r>
            <a:r>
              <a:rPr lang="ja-JP" altLang="en-US" sz="1100" dirty="0">
                <a:solidFill>
                  <a:srgbClr val="000000"/>
                </a:solidFill>
                <a:latin typeface="+mn-ea"/>
                <a:ea typeface="ＭＳ Ｐ明朝" panose="02020600040205080304"/>
              </a:rPr>
              <a:t>名</a:t>
            </a:r>
            <a:r>
              <a:rPr lang="en-US" altLang="ja-JP" sz="1100" dirty="0">
                <a:solidFill>
                  <a:srgbClr val="000000"/>
                </a:solidFill>
                <a:latin typeface="+mn-ea"/>
                <a:ea typeface="ＭＳ Ｐ明朝" panose="02020600040205080304"/>
              </a:rPr>
              <a:t>)</a:t>
            </a:r>
            <a:r>
              <a:rPr lang="ja-JP" altLang="en-US" sz="1100" dirty="0">
                <a:solidFill>
                  <a:srgbClr val="000000"/>
                </a:solidFill>
                <a:latin typeface="+mn-ea"/>
                <a:ea typeface="ＭＳ Ｐ明朝" panose="02020600040205080304"/>
              </a:rPr>
              <a:t>の倍以上の参加人数です。</a:t>
            </a:r>
          </a:p>
          <a:p>
            <a:pPr algn="l"/>
            <a:r>
              <a:rPr lang="ja-JP" altLang="en-US" sz="1100" dirty="0">
                <a:solidFill>
                  <a:srgbClr val="000000"/>
                </a:solidFill>
                <a:latin typeface="+mn-ea"/>
                <a:ea typeface="ＭＳ Ｐ明朝" panose="02020600040205080304"/>
              </a:rPr>
              <a:t>６</a:t>
            </a:r>
            <a:r>
              <a:rPr lang="en-US" altLang="ja-JP" sz="1100" dirty="0">
                <a:solidFill>
                  <a:srgbClr val="000000"/>
                </a:solidFill>
                <a:latin typeface="+mn-ea"/>
                <a:ea typeface="ＭＳ Ｐ明朝" panose="02020600040205080304"/>
              </a:rPr>
              <a:t>. </a:t>
            </a:r>
            <a:r>
              <a:rPr lang="ja-JP" altLang="en-US" sz="1100" dirty="0">
                <a:solidFill>
                  <a:srgbClr val="000000"/>
                </a:solidFill>
                <a:latin typeface="+mn-ea"/>
                <a:ea typeface="ＭＳ Ｐ明朝" panose="02020600040205080304"/>
              </a:rPr>
              <a:t>この</a:t>
            </a:r>
            <a:r>
              <a:rPr lang="en-US" altLang="ja-JP" sz="1100" dirty="0">
                <a:solidFill>
                  <a:srgbClr val="000000"/>
                </a:solidFill>
                <a:latin typeface="+mn-ea"/>
                <a:ea typeface="ＭＳ Ｐ明朝" panose="02020600040205080304"/>
              </a:rPr>
              <a:t>PJ</a:t>
            </a:r>
            <a:r>
              <a:rPr lang="ja-JP" altLang="en-US" sz="1100" dirty="0">
                <a:solidFill>
                  <a:srgbClr val="000000"/>
                </a:solidFill>
                <a:latin typeface="+mn-ea"/>
                <a:ea typeface="ＭＳ Ｐ明朝" panose="02020600040205080304"/>
              </a:rPr>
              <a:t>は、</a:t>
            </a:r>
            <a:r>
              <a:rPr lang="en-US" altLang="ja-JP" sz="1100" dirty="0">
                <a:solidFill>
                  <a:srgbClr val="000000"/>
                </a:solidFill>
                <a:latin typeface="+mn-ea"/>
                <a:ea typeface="ＭＳ Ｐ明朝" panose="02020600040205080304"/>
              </a:rPr>
              <a:t>12</a:t>
            </a:r>
            <a:r>
              <a:rPr lang="ja-JP" altLang="en-US" sz="1100" dirty="0">
                <a:solidFill>
                  <a:srgbClr val="000000"/>
                </a:solidFill>
                <a:latin typeface="+mn-ea"/>
                <a:ea typeface="ＭＳ Ｐ明朝" panose="02020600040205080304"/>
              </a:rPr>
              <a:t>月</a:t>
            </a:r>
            <a:r>
              <a:rPr lang="en-US" altLang="ja-JP" sz="1100" dirty="0">
                <a:solidFill>
                  <a:srgbClr val="000000"/>
                </a:solidFill>
                <a:latin typeface="+mn-ea"/>
                <a:ea typeface="ＭＳ Ｐ明朝" panose="02020600040205080304"/>
              </a:rPr>
              <a:t>5</a:t>
            </a:r>
            <a:r>
              <a:rPr lang="ja-JP" altLang="en-US" sz="1100" dirty="0">
                <a:solidFill>
                  <a:srgbClr val="000000"/>
                </a:solidFill>
                <a:latin typeface="+mn-ea"/>
                <a:ea typeface="ＭＳ Ｐ明朝" panose="02020600040205080304"/>
              </a:rPr>
              <a:t>日に東京で開催された「ロータリー財団地域セミナー」にて、「第</a:t>
            </a:r>
            <a:r>
              <a:rPr lang="en-US" altLang="ja-JP" sz="1100" dirty="0">
                <a:solidFill>
                  <a:srgbClr val="000000"/>
                </a:solidFill>
                <a:latin typeface="+mn-ea"/>
                <a:ea typeface="ＭＳ Ｐ明朝" panose="02020600040205080304"/>
              </a:rPr>
              <a:t>3</a:t>
            </a:r>
            <a:r>
              <a:rPr lang="ja-JP" altLang="en-US" sz="1100" dirty="0">
                <a:solidFill>
                  <a:srgbClr val="000000"/>
                </a:solidFill>
                <a:latin typeface="+mn-ea"/>
                <a:ea typeface="ＭＳ Ｐ明朝" panose="02020600040205080304"/>
              </a:rPr>
              <a:t>地域の事業例」として報告する栄誉も賜りました。</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この事業は地区内会員や一般の方の多くの賛同と参加を得たので、</a:t>
            </a:r>
            <a:r>
              <a:rPr lang="en-US" altLang="ja-JP" sz="1100" dirty="0">
                <a:solidFill>
                  <a:srgbClr val="000000"/>
                </a:solidFill>
                <a:latin typeface="+mn-ea"/>
                <a:ea typeface="ＭＳ Ｐ明朝" panose="02020600040205080304"/>
              </a:rPr>
              <a:t>2022</a:t>
            </a:r>
            <a:r>
              <a:rPr lang="ja-JP" altLang="en-US" sz="1100" dirty="0">
                <a:solidFill>
                  <a:srgbClr val="000000"/>
                </a:solidFill>
                <a:latin typeface="+mn-ea"/>
                <a:ea typeface="ＭＳ Ｐ明朝" panose="02020600040205080304"/>
              </a:rPr>
              <a:t>年度は更にバージョンアップして、下記のような事業を計画し、既に準備が進んでいます。</a:t>
            </a:r>
            <a:endParaRPr lang="en-US" altLang="ja-JP" sz="1100" dirty="0">
              <a:solidFill>
                <a:srgbClr val="000000"/>
              </a:solidFill>
              <a:latin typeface="+mn-ea"/>
              <a:ea typeface="ＭＳ Ｐ明朝" panose="02020600040205080304"/>
            </a:endParaRPr>
          </a:p>
          <a:p>
            <a:pPr algn="l"/>
            <a:r>
              <a:rPr lang="ja-JP" altLang="en-US" sz="1100" b="1" dirty="0">
                <a:solidFill>
                  <a:srgbClr val="000000"/>
                </a:solidFill>
                <a:latin typeface="+mn-ea"/>
                <a:ea typeface="ＭＳ Ｐ明朝" panose="02020600040205080304"/>
              </a:rPr>
              <a:t>　「クラブ活性化」のために「会員基盤向上部門」「公共イメージ向上部門」と「ロータリー財団部門」の</a:t>
            </a:r>
            <a:r>
              <a:rPr lang="en-US" altLang="ja-JP" sz="1100" b="1" dirty="0">
                <a:solidFill>
                  <a:srgbClr val="000000"/>
                </a:solidFill>
                <a:latin typeface="+mn-ea"/>
                <a:ea typeface="ＭＳ Ｐ明朝" panose="02020600040205080304"/>
              </a:rPr>
              <a:t>3</a:t>
            </a:r>
            <a:r>
              <a:rPr lang="ja-JP" altLang="en-US" sz="1100" b="1" dirty="0">
                <a:solidFill>
                  <a:srgbClr val="000000"/>
                </a:solidFill>
                <a:latin typeface="+mn-ea"/>
                <a:ea typeface="ＭＳ Ｐ明朝" panose="02020600040205080304"/>
              </a:rPr>
              <a:t>部門合同の「クラブ活性化奉仕</a:t>
            </a:r>
            <a:r>
              <a:rPr lang="en-US" altLang="ja-JP" sz="1100" b="1" dirty="0">
                <a:solidFill>
                  <a:srgbClr val="000000"/>
                </a:solidFill>
                <a:latin typeface="+mn-ea"/>
                <a:ea typeface="ＭＳ Ｐ明朝" panose="02020600040205080304"/>
              </a:rPr>
              <a:t>PJ</a:t>
            </a:r>
            <a:r>
              <a:rPr lang="ja-JP" altLang="en-US" sz="1100" b="1" dirty="0">
                <a:solidFill>
                  <a:srgbClr val="000000"/>
                </a:solidFill>
                <a:latin typeface="+mn-ea"/>
                <a:ea typeface="ＭＳ Ｐ明朝" panose="02020600040205080304"/>
              </a:rPr>
              <a:t>」の企画 </a:t>
            </a:r>
            <a:r>
              <a:rPr lang="en-US" altLang="ja-JP" sz="1100" b="1" dirty="0">
                <a:solidFill>
                  <a:srgbClr val="000000"/>
                </a:solidFill>
                <a:latin typeface="+mn-ea"/>
                <a:ea typeface="ＭＳ Ｐ明朝" panose="02020600040205080304"/>
              </a:rPr>
              <a:t>2022</a:t>
            </a:r>
            <a:r>
              <a:rPr lang="ja-JP" altLang="en-US" sz="1100" b="1" dirty="0">
                <a:solidFill>
                  <a:srgbClr val="000000"/>
                </a:solidFill>
                <a:latin typeface="+mn-ea"/>
                <a:ea typeface="ＭＳ Ｐ明朝" panose="02020600040205080304"/>
              </a:rPr>
              <a:t>年度　</a:t>
            </a:r>
            <a:endParaRPr lang="en-US" altLang="ja-JP" sz="1100" b="1"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１</a:t>
            </a:r>
            <a:r>
              <a:rPr lang="en-US" altLang="ja-JP" sz="1100" dirty="0">
                <a:solidFill>
                  <a:srgbClr val="000000"/>
                </a:solidFill>
                <a:latin typeface="+mn-ea"/>
                <a:ea typeface="ＭＳ Ｐ明朝" panose="02020600040205080304"/>
              </a:rPr>
              <a:t>. </a:t>
            </a:r>
            <a:r>
              <a:rPr lang="ja-JP" altLang="en-US" sz="1100" b="1" dirty="0">
                <a:solidFill>
                  <a:srgbClr val="000000"/>
                </a:solidFill>
                <a:latin typeface="+mn-ea"/>
                <a:ea typeface="ＭＳ Ｐ明朝" panose="02020600040205080304"/>
              </a:rPr>
              <a:t>「クラブ活性化セミナーを今年</a:t>
            </a:r>
            <a:r>
              <a:rPr lang="en-US" altLang="ja-JP" sz="1100" b="1" dirty="0">
                <a:solidFill>
                  <a:srgbClr val="000000"/>
                </a:solidFill>
                <a:latin typeface="+mn-ea"/>
                <a:ea typeface="ＭＳ Ｐ明朝" panose="02020600040205080304"/>
              </a:rPr>
              <a:t>6</a:t>
            </a:r>
            <a:r>
              <a:rPr lang="ja-JP" altLang="en-US" sz="1100" b="1" dirty="0">
                <a:solidFill>
                  <a:srgbClr val="000000"/>
                </a:solidFill>
                <a:latin typeface="+mn-ea"/>
                <a:ea typeface="ＭＳ Ｐ明朝" panose="02020600040205080304"/>
              </a:rPr>
              <a:t>月に開催する」</a:t>
            </a:r>
          </a:p>
          <a:p>
            <a:pPr algn="l"/>
            <a:r>
              <a:rPr lang="ja-JP" altLang="en-US" sz="1100" dirty="0">
                <a:solidFill>
                  <a:srgbClr val="000000"/>
                </a:solidFill>
                <a:latin typeface="+mn-ea"/>
                <a:ea typeface="ＭＳ Ｐ明朝" panose="02020600040205080304"/>
              </a:rPr>
              <a:t>　担当委員会は　会員基盤向上部門・広報・公共イメージ向上部門・ロータリー財団部門の</a:t>
            </a:r>
            <a:r>
              <a:rPr lang="en-US" altLang="ja-JP" sz="1100" dirty="0">
                <a:solidFill>
                  <a:srgbClr val="000000"/>
                </a:solidFill>
                <a:latin typeface="+mn-ea"/>
                <a:ea typeface="ＭＳ Ｐ明朝" panose="02020600040205080304"/>
              </a:rPr>
              <a:t>3</a:t>
            </a:r>
            <a:r>
              <a:rPr lang="ja-JP" altLang="en-US" sz="1100" dirty="0">
                <a:solidFill>
                  <a:srgbClr val="000000"/>
                </a:solidFill>
                <a:latin typeface="+mn-ea"/>
                <a:ea typeface="ＭＳ Ｐ明朝" panose="02020600040205080304"/>
              </a:rPr>
              <a:t>部門とする。</a:t>
            </a:r>
          </a:p>
          <a:p>
            <a:pPr algn="l"/>
            <a:r>
              <a:rPr lang="ja-JP" altLang="en-US" sz="1100" dirty="0">
                <a:solidFill>
                  <a:srgbClr val="000000"/>
                </a:solidFill>
                <a:latin typeface="+mn-ea"/>
                <a:ea typeface="ＭＳ Ｐ明朝" panose="02020600040205080304"/>
              </a:rPr>
              <a:t>２</a:t>
            </a:r>
            <a:r>
              <a:rPr lang="en-US" altLang="ja-JP" sz="1100" dirty="0">
                <a:solidFill>
                  <a:srgbClr val="000000"/>
                </a:solidFill>
                <a:latin typeface="+mn-ea"/>
                <a:ea typeface="ＭＳ Ｐ明朝" panose="02020600040205080304"/>
              </a:rPr>
              <a:t>. </a:t>
            </a:r>
            <a:r>
              <a:rPr lang="ja-JP" altLang="en-US" sz="1100" b="1" dirty="0">
                <a:solidFill>
                  <a:srgbClr val="000000"/>
                </a:solidFill>
                <a:latin typeface="+mn-ea"/>
                <a:ea typeface="ＭＳ Ｐ明朝" panose="02020600040205080304"/>
              </a:rPr>
              <a:t>「オープン例会</a:t>
            </a:r>
            <a:r>
              <a:rPr lang="en-US" altLang="ja-JP" sz="1100" b="1" dirty="0">
                <a:solidFill>
                  <a:srgbClr val="000000"/>
                </a:solidFill>
                <a:latin typeface="+mn-ea"/>
                <a:ea typeface="ＭＳ Ｐ明朝" panose="02020600040205080304"/>
              </a:rPr>
              <a:t>Week</a:t>
            </a:r>
            <a:r>
              <a:rPr lang="ja-JP" altLang="en-US" sz="1100" b="1" dirty="0">
                <a:solidFill>
                  <a:srgbClr val="000000"/>
                </a:solidFill>
                <a:latin typeface="+mn-ea"/>
                <a:ea typeface="ＭＳ Ｐ明朝" panose="02020600040205080304"/>
              </a:rPr>
              <a:t>」の開催</a:t>
            </a:r>
          </a:p>
          <a:p>
            <a:pPr algn="l"/>
            <a:r>
              <a:rPr lang="ja-JP" altLang="en-US" sz="1100" dirty="0">
                <a:solidFill>
                  <a:srgbClr val="000000"/>
                </a:solidFill>
                <a:latin typeface="+mn-ea"/>
                <a:ea typeface="ＭＳ Ｐ明朝" panose="02020600040205080304"/>
              </a:rPr>
              <a:t>　会員基盤向上部門は、</a:t>
            </a:r>
            <a:r>
              <a:rPr lang="en-US" altLang="ja-JP" sz="1100" b="1" dirty="0">
                <a:solidFill>
                  <a:srgbClr val="000000"/>
                </a:solidFill>
                <a:latin typeface="+mn-ea"/>
                <a:ea typeface="ＭＳ Ｐ明朝" panose="02020600040205080304"/>
              </a:rPr>
              <a:t>7</a:t>
            </a:r>
            <a:r>
              <a:rPr lang="ja-JP" altLang="en-US" sz="1100" b="1" dirty="0">
                <a:solidFill>
                  <a:srgbClr val="000000"/>
                </a:solidFill>
                <a:latin typeface="+mn-ea"/>
                <a:ea typeface="ＭＳ Ｐ明朝" panose="02020600040205080304"/>
              </a:rPr>
              <a:t>月から</a:t>
            </a:r>
            <a:r>
              <a:rPr lang="en-US" altLang="ja-JP" sz="1100" b="1" dirty="0">
                <a:solidFill>
                  <a:srgbClr val="000000"/>
                </a:solidFill>
                <a:latin typeface="+mn-ea"/>
                <a:ea typeface="ＭＳ Ｐ明朝" panose="02020600040205080304"/>
              </a:rPr>
              <a:t>8</a:t>
            </a:r>
            <a:r>
              <a:rPr lang="ja-JP" altLang="en-US" sz="1100" b="1" dirty="0">
                <a:solidFill>
                  <a:srgbClr val="000000"/>
                </a:solidFill>
                <a:latin typeface="+mn-ea"/>
                <a:ea typeface="ＭＳ Ｐ明朝" panose="02020600040205080304"/>
              </a:rPr>
              <a:t>月にかけて</a:t>
            </a:r>
            <a:r>
              <a:rPr lang="ja-JP" altLang="en-US" sz="1100" dirty="0">
                <a:solidFill>
                  <a:srgbClr val="000000"/>
                </a:solidFill>
                <a:latin typeface="+mn-ea"/>
                <a:ea typeface="ＭＳ Ｐ明朝" panose="02020600040205080304"/>
              </a:rPr>
              <a:t>、地区全</a:t>
            </a:r>
            <a:r>
              <a:rPr lang="en-US" altLang="ja-JP" sz="1100" dirty="0">
                <a:solidFill>
                  <a:srgbClr val="000000"/>
                </a:solidFill>
                <a:latin typeface="+mn-ea"/>
                <a:ea typeface="ＭＳ Ｐ明朝" panose="02020600040205080304"/>
              </a:rPr>
              <a:t>61</a:t>
            </a:r>
            <a:r>
              <a:rPr lang="ja-JP" altLang="en-US" sz="1100" dirty="0">
                <a:solidFill>
                  <a:srgbClr val="000000"/>
                </a:solidFill>
                <a:latin typeface="+mn-ea"/>
                <a:ea typeface="ＭＳ Ｐ明朝" panose="02020600040205080304"/>
              </a:rPr>
              <a:t>クラブを対象とした</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a:t>
            </a:r>
            <a:r>
              <a:rPr lang="en-US" altLang="ja-JP" sz="1100" dirty="0">
                <a:solidFill>
                  <a:srgbClr val="000000"/>
                </a:solidFill>
                <a:latin typeface="+mn-ea"/>
                <a:ea typeface="ＭＳ Ｐ明朝" panose="02020600040205080304"/>
              </a:rPr>
              <a:t>1or2</a:t>
            </a:r>
            <a:r>
              <a:rPr lang="ja-JP" altLang="en-US" sz="1100" dirty="0">
                <a:solidFill>
                  <a:srgbClr val="000000"/>
                </a:solidFill>
                <a:latin typeface="+mn-ea"/>
                <a:ea typeface="ＭＳ Ｐ明朝" panose="02020600040205080304"/>
              </a:rPr>
              <a:t>週間の「オープン例会</a:t>
            </a:r>
            <a:r>
              <a:rPr lang="en-US" altLang="ja-JP" sz="1100" dirty="0">
                <a:solidFill>
                  <a:srgbClr val="000000"/>
                </a:solidFill>
                <a:latin typeface="+mn-ea"/>
                <a:ea typeface="ＭＳ Ｐ明朝" panose="02020600040205080304"/>
              </a:rPr>
              <a:t>Week</a:t>
            </a:r>
            <a:r>
              <a:rPr lang="ja-JP" altLang="en-US" sz="1100" dirty="0">
                <a:solidFill>
                  <a:srgbClr val="000000"/>
                </a:solidFill>
                <a:latin typeface="+mn-ea"/>
                <a:ea typeface="ＭＳ Ｐ明朝" panose="02020600040205080304"/>
              </a:rPr>
              <a:t>」の開催を働きかける。</a:t>
            </a:r>
          </a:p>
          <a:p>
            <a:pPr algn="l"/>
            <a:r>
              <a:rPr lang="ja-JP" altLang="en-US" sz="1100" dirty="0">
                <a:solidFill>
                  <a:srgbClr val="000000"/>
                </a:solidFill>
                <a:latin typeface="+mn-ea"/>
                <a:ea typeface="ＭＳ Ｐ明朝" panose="02020600040205080304"/>
              </a:rPr>
              <a:t>　オープン例会の出席対象者は、</a:t>
            </a:r>
            <a:r>
              <a:rPr lang="en-US" altLang="ja-JP" sz="1100" dirty="0">
                <a:solidFill>
                  <a:srgbClr val="000000"/>
                </a:solidFill>
                <a:latin typeface="+mn-ea"/>
                <a:ea typeface="ＭＳ Ｐ明朝" panose="02020600040205080304"/>
              </a:rPr>
              <a:t>1.</a:t>
            </a:r>
            <a:r>
              <a:rPr lang="ja-JP" altLang="en-US" sz="1100" dirty="0">
                <a:solidFill>
                  <a:srgbClr val="000000"/>
                </a:solidFill>
                <a:latin typeface="+mn-ea"/>
                <a:ea typeface="ＭＳ Ｐ明朝" panose="02020600040205080304"/>
              </a:rPr>
              <a:t>会員候補者 </a:t>
            </a:r>
            <a:r>
              <a:rPr lang="en-US" altLang="ja-JP" sz="1100" dirty="0">
                <a:solidFill>
                  <a:srgbClr val="000000"/>
                </a:solidFill>
                <a:latin typeface="+mn-ea"/>
                <a:ea typeface="ＭＳ Ｐ明朝" panose="02020600040205080304"/>
              </a:rPr>
              <a:t>2.</a:t>
            </a:r>
            <a:r>
              <a:rPr lang="ja-JP" altLang="en-US" sz="1100" dirty="0">
                <a:solidFill>
                  <a:srgbClr val="000000"/>
                </a:solidFill>
                <a:latin typeface="+mn-ea"/>
                <a:ea typeface="ＭＳ Ｐ明朝" panose="02020600040205080304"/>
              </a:rPr>
              <a:t>会員事業所の社員 </a:t>
            </a:r>
            <a:r>
              <a:rPr lang="en-US" altLang="ja-JP" sz="1100" dirty="0">
                <a:solidFill>
                  <a:srgbClr val="000000"/>
                </a:solidFill>
                <a:latin typeface="+mn-ea"/>
                <a:ea typeface="ＭＳ Ｐ明朝" panose="02020600040205080304"/>
              </a:rPr>
              <a:t>3.</a:t>
            </a:r>
            <a:r>
              <a:rPr lang="ja-JP" altLang="en-US" sz="1100" dirty="0">
                <a:solidFill>
                  <a:srgbClr val="000000"/>
                </a:solidFill>
                <a:latin typeface="+mn-ea"/>
                <a:ea typeface="ＭＳ Ｐ明朝" panose="02020600040205080304"/>
              </a:rPr>
              <a:t>会員家族  </a:t>
            </a:r>
            <a:r>
              <a:rPr lang="en-US" altLang="ja-JP" sz="1100" dirty="0">
                <a:solidFill>
                  <a:srgbClr val="000000"/>
                </a:solidFill>
                <a:latin typeface="+mn-ea"/>
                <a:ea typeface="ＭＳ Ｐ明朝" panose="02020600040205080304"/>
              </a:rPr>
              <a:t>4.</a:t>
            </a:r>
            <a:r>
              <a:rPr lang="ja-JP" altLang="en-US" sz="1100" dirty="0">
                <a:solidFill>
                  <a:srgbClr val="000000"/>
                </a:solidFill>
                <a:latin typeface="+mn-ea"/>
                <a:ea typeface="ＭＳ Ｐ明朝" panose="02020600040205080304"/>
              </a:rPr>
              <a:t>マスコミ関係　</a:t>
            </a:r>
            <a:r>
              <a:rPr lang="en-US" altLang="ja-JP" sz="1100" dirty="0">
                <a:solidFill>
                  <a:srgbClr val="000000"/>
                </a:solidFill>
                <a:latin typeface="+mn-ea"/>
                <a:ea typeface="ＭＳ Ｐ明朝" panose="02020600040205080304"/>
              </a:rPr>
              <a:t>5.</a:t>
            </a:r>
            <a:r>
              <a:rPr lang="ja-JP" altLang="en-US" sz="1100" dirty="0">
                <a:solidFill>
                  <a:srgbClr val="000000"/>
                </a:solidFill>
                <a:latin typeface="+mn-ea"/>
                <a:ea typeface="ＭＳ Ｐ明朝" panose="02020600040205080304"/>
              </a:rPr>
              <a:t>等々で、出席者の食事代金は、地区負担する。　　　</a:t>
            </a:r>
          </a:p>
          <a:p>
            <a:pPr algn="l"/>
            <a:r>
              <a:rPr lang="ja-JP" altLang="en-US" sz="1100" dirty="0">
                <a:solidFill>
                  <a:srgbClr val="000000"/>
                </a:solidFill>
                <a:latin typeface="+mn-ea"/>
                <a:ea typeface="ＭＳ Ｐ明朝" panose="02020600040205080304"/>
              </a:rPr>
              <a:t>３</a:t>
            </a:r>
            <a:r>
              <a:rPr lang="en-US" altLang="ja-JP" sz="1100" dirty="0">
                <a:solidFill>
                  <a:srgbClr val="000000"/>
                </a:solidFill>
                <a:latin typeface="+mn-ea"/>
                <a:ea typeface="ＭＳ Ｐ明朝" panose="02020600040205080304"/>
              </a:rPr>
              <a:t>. </a:t>
            </a:r>
            <a:r>
              <a:rPr lang="ja-JP" altLang="en-US" sz="1100" b="1" dirty="0">
                <a:solidFill>
                  <a:srgbClr val="000000"/>
                </a:solidFill>
                <a:latin typeface="+mn-ea"/>
                <a:ea typeface="ＭＳ Ｐ明朝" panose="02020600040205080304"/>
              </a:rPr>
              <a:t>「</a:t>
            </a:r>
            <a:r>
              <a:rPr lang="en-US" altLang="ja-JP" sz="1100" b="1" dirty="0">
                <a:solidFill>
                  <a:srgbClr val="000000"/>
                </a:solidFill>
                <a:latin typeface="+mn-ea"/>
                <a:ea typeface="ＭＳ Ｐ明朝" panose="02020600040205080304"/>
              </a:rPr>
              <a:t>2700</a:t>
            </a:r>
            <a:r>
              <a:rPr lang="ja-JP" altLang="en-US" sz="1100" b="1" dirty="0">
                <a:solidFill>
                  <a:srgbClr val="000000"/>
                </a:solidFill>
                <a:latin typeface="+mn-ea"/>
                <a:ea typeface="ＭＳ Ｐ明朝" panose="02020600040205080304"/>
              </a:rPr>
              <a:t>地区の取り組む環境保全」</a:t>
            </a:r>
            <a:r>
              <a:rPr lang="ja-JP" altLang="en-US" sz="1100" dirty="0">
                <a:solidFill>
                  <a:srgbClr val="000000"/>
                </a:solidFill>
                <a:latin typeface="+mn-ea"/>
                <a:ea typeface="ＭＳ Ｐ明朝" panose="02020600040205080304"/>
              </a:rPr>
              <a:t>の映像を作成し、オープン例会時の全てのクラブの卓話時間に使用する。</a:t>
            </a:r>
          </a:p>
          <a:p>
            <a:pPr algn="l"/>
            <a:r>
              <a:rPr lang="ja-JP" altLang="en-US" sz="1100" dirty="0">
                <a:solidFill>
                  <a:srgbClr val="000000"/>
                </a:solidFill>
                <a:latin typeface="+mn-ea"/>
                <a:ea typeface="ＭＳ Ｐ明朝" panose="02020600040205080304"/>
              </a:rPr>
              <a:t>　映像は、「国際ロータリーの紹介・国際ロータリーの環境保全活動・</a:t>
            </a:r>
            <a:r>
              <a:rPr lang="en-US" altLang="ja-JP" sz="1100" dirty="0">
                <a:solidFill>
                  <a:srgbClr val="000000"/>
                </a:solidFill>
                <a:latin typeface="+mn-ea"/>
                <a:ea typeface="ＭＳ Ｐ明朝" panose="02020600040205080304"/>
              </a:rPr>
              <a:t>2700</a:t>
            </a:r>
            <a:r>
              <a:rPr lang="ja-JP" altLang="en-US" sz="1100" dirty="0">
                <a:solidFill>
                  <a:srgbClr val="000000"/>
                </a:solidFill>
                <a:latin typeface="+mn-ea"/>
                <a:ea typeface="ＭＳ Ｐ明朝" panose="02020600040205080304"/>
              </a:rPr>
              <a:t>地区の環境保全活動」の内容の</a:t>
            </a:r>
            <a:r>
              <a:rPr lang="en-US" altLang="ja-JP" sz="1100" dirty="0">
                <a:solidFill>
                  <a:srgbClr val="000000"/>
                </a:solidFill>
                <a:latin typeface="+mn-ea"/>
                <a:ea typeface="ＭＳ Ｐ明朝" panose="02020600040205080304"/>
              </a:rPr>
              <a:t>30</a:t>
            </a:r>
            <a:r>
              <a:rPr lang="ja-JP" altLang="en-US" sz="1100" dirty="0">
                <a:solidFill>
                  <a:srgbClr val="000000"/>
                </a:solidFill>
                <a:latin typeface="+mn-ea"/>
                <a:ea typeface="ＭＳ Ｐ明朝" panose="02020600040205080304"/>
              </a:rPr>
              <a:t>分映像を、地区研修委員会が作成する</a:t>
            </a:r>
          </a:p>
          <a:p>
            <a:pPr algn="l"/>
            <a:endParaRPr lang="ja-JP" altLang="en-US" sz="1100" dirty="0">
              <a:solidFill>
                <a:srgbClr val="000000"/>
              </a:solidFill>
              <a:latin typeface="+mn-ea"/>
              <a:ea typeface="ＭＳ Ｐ明朝" panose="02020600040205080304"/>
            </a:endParaRPr>
          </a:p>
          <a:p>
            <a:pPr algn="r"/>
            <a:endParaRPr lang="ja-JP" altLang="en-US" sz="1200" b="1" dirty="0">
              <a:solidFill>
                <a:srgbClr val="000000"/>
              </a:solidFill>
              <a:latin typeface="ＭＳ Ｐ明朝" panose="02020600040205080304"/>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2022</a:t>
            </a:r>
            <a:r>
              <a:rPr kumimoji="1" lang="ja-JP" altLang="en-US" sz="1600" dirty="0">
                <a:solidFill>
                  <a:schemeClr val="accent5">
                    <a:lumMod val="50000"/>
                  </a:schemeClr>
                </a:solidFill>
              </a:rPr>
              <a:t>年</a:t>
            </a:r>
            <a:r>
              <a:rPr kumimoji="1" lang="en-US" altLang="ja-JP" sz="1600" dirty="0">
                <a:solidFill>
                  <a:schemeClr val="accent5">
                    <a:lumMod val="50000"/>
                  </a:schemeClr>
                </a:solidFill>
              </a:rPr>
              <a:t>3</a:t>
            </a:r>
            <a:r>
              <a:rPr kumimoji="1" lang="ja-JP" altLang="en-US" sz="1600" dirty="0">
                <a:solidFill>
                  <a:schemeClr val="accent5">
                    <a:lumMod val="50000"/>
                  </a:schemeClr>
                </a:solidFill>
              </a:rPr>
              <a:t>月号　</a:t>
            </a:r>
            <a:r>
              <a:rPr kumimoji="1"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3461766"/>
            <a:ext cx="7269480" cy="5341992"/>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a:solidFill>
                  <a:schemeClr val="tx1"/>
                </a:solidFill>
                <a:latin typeface="ＭＳ Ｐ明朝" panose="02020600040205080304" pitchFamily="18" charset="-128"/>
                <a:ea typeface="ＭＳ Ｐ明朝" panose="02020600040205080304" pitchFamily="18" charset="-128"/>
              </a:rPr>
              <a:t>第３地域戦略計画セミナーについて</a:t>
            </a:r>
            <a:endParaRPr lang="en-US" altLang="ja-JP" sz="1200" b="1" dirty="0">
              <a:solidFill>
                <a:schemeClr val="tx1"/>
              </a:solidFill>
              <a:latin typeface="ＭＳ Ｐ明朝" panose="02020600040205080304" pitchFamily="18" charset="-128"/>
              <a:ea typeface="ＭＳ Ｐ明朝" panose="02020600040205080304" pitchFamily="18" charset="-128"/>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ロータリーを発展させるためには、ロータリーの「ビジョン声明」にあるように持続可能なよい変化を生むために、そしてロータリーが社会の変化に適応し、社会から必要とされる団体として認知されなければなりません。</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また、ロータリーの戦略計画に３つの優先項目が決められ、「公共イメージと認知度の向上」、「クラブのサポートと強化」、「人道的奉仕の重点化と増加」であることはご存知の通りです。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この３つの項目を連携することによって会員基盤向上につながることになります。現在は４つの優先項目に変わり「より大きなインパクトをもたらす」、「参加者の基盤を広げる」、「参加者の積極的なかかわりを促す」、「適応力を高める」ための行動計画を推進することになってい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第３地域では、ロータリーコーディネーター（ＲＣ）、ロータリー財団地域コーディネーター（ＲＲＦＣ）、ロータリー公共イメージコーディネーター（ＲＰＩＣ）の地域リーダーが共同で新年度が始まって早い時期（７月第一週か第二週の土曜日）に毎年交代で担当をつとめ「戦略計画推進セミナー」を開催して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このセミナーの</a:t>
            </a:r>
            <a:r>
              <a:rPr lang="ja-JP" altLang="en-US" sz="1100">
                <a:solidFill>
                  <a:schemeClr val="tx1"/>
                </a:solidFill>
                <a:latin typeface="ＭＳ Ｐゴシック" panose="020B0600070205080204" pitchFamily="50" charset="-128"/>
                <a:ea typeface="ＭＳ Ｐ明朝" panose="02020600040205080304"/>
              </a:rPr>
              <a:t>プログラムは、各地区</a:t>
            </a:r>
            <a:r>
              <a:rPr lang="ja-JP" altLang="en-US" sz="1100" dirty="0">
                <a:solidFill>
                  <a:schemeClr val="tx1"/>
                </a:solidFill>
                <a:latin typeface="ＭＳ Ｐゴシック" panose="020B0600070205080204" pitchFamily="50" charset="-128"/>
                <a:ea typeface="ＭＳ Ｐ明朝" panose="02020600040205080304"/>
              </a:rPr>
              <a:t>ガバナーによる地区方針の発表、前年度に実施された公共イメージ向上につながる奉仕活動をメディアで報道された様子を含め有効な参考事例として紹介することを中心に構成し、かつ各地区ガバナーの交流の場として運営しています。</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しかし、ＲＣ、ＲＲＦＣ、ＲＰＩＣの活動の認知には至っておらず、地区の研修会などで発表する機会が少ないのが現状です。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ＲＣ、ＲＲＦＣ、ＲＰＩＣは３人の地域コーディネーターとそれぞれ３名の地域コーディネーター補佐で編成されていますので、是非 お声がけください。</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クラブの会員増強と活性化につながることのお手伝いが出来るように準備をしています。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オミクロン型コロナ感染拡大によってまだまだ不透明な環境ではありますが、国・行政の指針を守り、しっかりと予防対策をすることによって「一日も早く、大切な人達と安心して会える日常に戻りますこと」を願ってい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endParaRPr lang="en-US" altLang="ja-JP" sz="1100" dirty="0">
              <a:solidFill>
                <a:schemeClr val="tx1"/>
              </a:solidFill>
              <a:latin typeface="ＭＳ Ｐゴシック" panose="020B0600070205080204" pitchFamily="50" charset="-128"/>
              <a:ea typeface="ＭＳ Ｐ明朝" panose="02020600040205080304"/>
            </a:endParaRPr>
          </a:p>
          <a:p>
            <a:pPr algn="r">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r">
              <a:spcBef>
                <a:spcPts val="600"/>
              </a:spcBef>
            </a:pPr>
            <a:r>
              <a:rPr lang="ja-JP" altLang="en-US" sz="1200" b="1" dirty="0">
                <a:solidFill>
                  <a:srgbClr val="000000"/>
                </a:solidFill>
                <a:latin typeface="+mn-ea"/>
                <a:ea typeface="ＭＳ Ｐ明朝" panose="02020600040205080304"/>
              </a:rPr>
              <a:t>第</a:t>
            </a:r>
            <a:r>
              <a:rPr lang="en-US" altLang="ja-JP" sz="1200" b="1" dirty="0">
                <a:solidFill>
                  <a:srgbClr val="000000"/>
                </a:solidFill>
                <a:latin typeface="+mn-ea"/>
                <a:ea typeface="ＭＳ Ｐ明朝" panose="02020600040205080304"/>
              </a:rPr>
              <a:t>3</a:t>
            </a:r>
            <a:r>
              <a:rPr lang="ja-JP" altLang="en-US" sz="1200" b="1" dirty="0">
                <a:solidFill>
                  <a:srgbClr val="000000"/>
                </a:solidFill>
                <a:latin typeface="+mn-ea"/>
                <a:ea typeface="ＭＳ Ｐ明朝" panose="02020600040205080304"/>
              </a:rPr>
              <a:t>地域　ロータリーコーディネーター補佐　</a:t>
            </a:r>
            <a:r>
              <a:rPr lang="zh-TW" altLang="en-US" sz="1200" b="1" dirty="0">
                <a:solidFill>
                  <a:srgbClr val="000000"/>
                </a:solidFill>
                <a:latin typeface="+mn-ea"/>
                <a:ea typeface="ＭＳ Ｐ明朝" panose="02020600040205080304"/>
              </a:rPr>
              <a:t>片山　勉（大阪東</a:t>
            </a:r>
            <a:r>
              <a:rPr lang="en-US" altLang="zh-TW" sz="1200" b="1" dirty="0">
                <a:solidFill>
                  <a:srgbClr val="000000"/>
                </a:solidFill>
                <a:latin typeface="+mn-ea"/>
                <a:ea typeface="ＭＳ Ｐ明朝" panose="02020600040205080304"/>
              </a:rPr>
              <a:t>RC</a:t>
            </a:r>
            <a:r>
              <a:rPr lang="ja-JP" altLang="en-US" sz="1200" b="1" dirty="0">
                <a:solidFill>
                  <a:srgbClr val="000000"/>
                </a:solidFill>
                <a:latin typeface="+mn-ea"/>
                <a:ea typeface="ＭＳ Ｐ明朝" panose="02020600040205080304"/>
              </a:rPr>
              <a:t>）</a:t>
            </a: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2" name="テキスト プレースホルダー 128">
            <a:extLst>
              <a:ext uri="{FF2B5EF4-FFF2-40B4-BE49-F238E27FC236}">
                <a16:creationId xmlns:a16="http://schemas.microsoft.com/office/drawing/2014/main" id="{EE67F722-19A7-49A2-A217-86E4D964B4B7}"/>
              </a:ext>
            </a:extLst>
          </p:cNvPr>
          <p:cNvSpPr txBox="1">
            <a:spLocks/>
          </p:cNvSpPr>
          <p:nvPr/>
        </p:nvSpPr>
        <p:spPr>
          <a:xfrm>
            <a:off x="182879" y="1351434"/>
            <a:ext cx="7269480" cy="181086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kumimoji="1" sz="2000" b="0"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dk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dk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9pPr>
          </a:lstStyle>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４</a:t>
            </a:r>
            <a:r>
              <a:rPr lang="en-US" altLang="ja-JP" sz="1100" dirty="0">
                <a:solidFill>
                  <a:schemeClr val="tx1"/>
                </a:solidFill>
                <a:latin typeface="ＭＳ Ｐゴシック" panose="020B0600070205080204" pitchFamily="50" charset="-128"/>
                <a:ea typeface="ＭＳ Ｐ明朝" panose="02020600040205080304"/>
              </a:rPr>
              <a:t>. </a:t>
            </a:r>
            <a:r>
              <a:rPr lang="ja-JP" altLang="en-US" sz="1100" dirty="0">
                <a:solidFill>
                  <a:schemeClr val="tx1"/>
                </a:solidFill>
                <a:latin typeface="ＭＳ Ｐゴシック" panose="020B0600070205080204" pitchFamily="50" charset="-128"/>
                <a:ea typeface="ＭＳ Ｐ明朝" panose="02020600040205080304"/>
              </a:rPr>
              <a:t>「地区環境保全奉仕デー」は、</a:t>
            </a:r>
            <a:r>
              <a:rPr lang="en-US" altLang="ja-JP" sz="1100" dirty="0">
                <a:solidFill>
                  <a:schemeClr val="tx1"/>
                </a:solidFill>
                <a:latin typeface="ＭＳ Ｐゴシック" panose="020B0600070205080204" pitchFamily="50" charset="-128"/>
                <a:ea typeface="ＭＳ Ｐ明朝" panose="02020600040205080304"/>
              </a:rPr>
              <a:t>2021</a:t>
            </a:r>
            <a:r>
              <a:rPr lang="ja-JP" altLang="en-US" sz="1100" dirty="0">
                <a:solidFill>
                  <a:schemeClr val="tx1"/>
                </a:solidFill>
                <a:latin typeface="ＭＳ Ｐゴシック" panose="020B0600070205080204" pitchFamily="50" charset="-128"/>
                <a:ea typeface="ＭＳ Ｐ明朝" panose="02020600040205080304"/>
              </a:rPr>
              <a:t>年度を参考にして、地区社会奉仕委員会が主管で「宗像国際環境会議」とコラボして</a:t>
            </a:r>
            <a:r>
              <a:rPr lang="en-US" altLang="ja-JP" sz="1100" dirty="0">
                <a:solidFill>
                  <a:schemeClr val="tx1"/>
                </a:solidFill>
                <a:latin typeface="ＭＳ Ｐゴシック" panose="020B0600070205080204" pitchFamily="50" charset="-128"/>
                <a:ea typeface="ＭＳ Ｐ明朝" panose="02020600040205080304"/>
              </a:rPr>
              <a:t>9</a:t>
            </a:r>
            <a:r>
              <a:rPr lang="ja-JP" altLang="en-US" sz="1100" dirty="0">
                <a:solidFill>
                  <a:schemeClr val="tx1"/>
                </a:solidFill>
                <a:latin typeface="ＭＳ Ｐゴシック" panose="020B0600070205080204" pitchFamily="50" charset="-128"/>
                <a:ea typeface="ＭＳ Ｐ明朝" panose="02020600040205080304"/>
              </a:rPr>
              <a:t>月～</a:t>
            </a:r>
            <a:r>
              <a:rPr lang="en-US" altLang="ja-JP" sz="1100" dirty="0">
                <a:solidFill>
                  <a:schemeClr val="tx1"/>
                </a:solidFill>
                <a:latin typeface="ＭＳ Ｐゴシック" panose="020B0600070205080204" pitchFamily="50" charset="-128"/>
                <a:ea typeface="ＭＳ Ｐ明朝" panose="02020600040205080304"/>
              </a:rPr>
              <a:t>11</a:t>
            </a:r>
            <a:r>
              <a:rPr lang="ja-JP" altLang="en-US" sz="1100" dirty="0">
                <a:solidFill>
                  <a:schemeClr val="tx1"/>
                </a:solidFill>
                <a:latin typeface="ＭＳ Ｐゴシック" panose="020B0600070205080204" pitchFamily="50" charset="-128"/>
                <a:ea typeface="ＭＳ Ｐ明朝" panose="02020600040205080304"/>
              </a:rPr>
              <a:t>月の間に実施する。</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５</a:t>
            </a:r>
            <a:r>
              <a:rPr lang="en-US" altLang="ja-JP" sz="1100" dirty="0">
                <a:solidFill>
                  <a:schemeClr val="tx1"/>
                </a:solidFill>
                <a:latin typeface="ＭＳ Ｐゴシック" panose="020B0600070205080204" pitchFamily="50" charset="-128"/>
                <a:ea typeface="ＭＳ Ｐ明朝" panose="02020600040205080304"/>
              </a:rPr>
              <a:t>. </a:t>
            </a:r>
            <a:r>
              <a:rPr lang="ja-JP" altLang="en-US" sz="1100" dirty="0">
                <a:solidFill>
                  <a:schemeClr val="tx1"/>
                </a:solidFill>
                <a:latin typeface="ＭＳ Ｐゴシック" panose="020B0600070205080204" pitchFamily="50" charset="-128"/>
                <a:ea typeface="ＭＳ Ｐ明朝" panose="02020600040205080304"/>
              </a:rPr>
              <a:t>「オープン例会」と「地区環境保全デー」は、公共イメージ向上部門が事前・事後の対外広報を周到に準備する。</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６</a:t>
            </a:r>
            <a:r>
              <a:rPr lang="en-US" altLang="ja-JP" sz="1100" dirty="0">
                <a:solidFill>
                  <a:schemeClr val="tx1"/>
                </a:solidFill>
                <a:latin typeface="ＭＳ Ｐゴシック" panose="020B0600070205080204" pitchFamily="50" charset="-128"/>
                <a:ea typeface="ＭＳ Ｐ明朝" panose="02020600040205080304"/>
              </a:rPr>
              <a:t>. </a:t>
            </a:r>
            <a:r>
              <a:rPr lang="ja-JP" altLang="en-US" sz="1100" dirty="0">
                <a:solidFill>
                  <a:schemeClr val="tx1"/>
                </a:solidFill>
                <a:latin typeface="ＭＳ Ｐゴシック" panose="020B0600070205080204" pitchFamily="50" charset="-128"/>
                <a:ea typeface="ＭＳ Ｐ明朝" panose="02020600040205080304"/>
              </a:rPr>
              <a:t>「地区環境保全</a:t>
            </a:r>
            <a:r>
              <a:rPr lang="en-US" altLang="ja-JP" sz="1100" dirty="0">
                <a:solidFill>
                  <a:schemeClr val="tx1"/>
                </a:solidFill>
                <a:latin typeface="ＭＳ Ｐゴシック" panose="020B0600070205080204" pitchFamily="50" charset="-128"/>
                <a:ea typeface="ＭＳ Ｐ明朝" panose="02020600040205080304"/>
              </a:rPr>
              <a:t>PJ</a:t>
            </a:r>
            <a:r>
              <a:rPr lang="ja-JP" altLang="en-US" sz="1100" dirty="0">
                <a:solidFill>
                  <a:schemeClr val="tx1"/>
                </a:solidFill>
                <a:latin typeface="ＭＳ Ｐゴシック" panose="020B0600070205080204" pitchFamily="50" charset="-128"/>
                <a:ea typeface="ＭＳ Ｐ明朝" panose="02020600040205080304"/>
              </a:rPr>
              <a:t>」に関わる費用は、「ロータリー地区補助金」と「地区事業補助金」の対象となることを　ロータリー財団委員会は周知を図る。</a:t>
            </a:r>
          </a:p>
          <a:p>
            <a:pPr algn="r">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en-US" altLang="ja-JP" sz="1200" b="1" dirty="0">
              <a:solidFill>
                <a:srgbClr val="000000"/>
              </a:solidFill>
              <a:latin typeface="+mn-ea"/>
              <a:ea typeface="ＭＳ Ｐ明朝" panose="02020600040205080304"/>
            </a:endParaRPr>
          </a:p>
          <a:p>
            <a:pPr algn="r">
              <a:spcBef>
                <a:spcPts val="600"/>
              </a:spcBef>
            </a:pPr>
            <a:r>
              <a:rPr lang="ja-JP" altLang="ja-JP" sz="1200" b="1" dirty="0">
                <a:solidFill>
                  <a:srgbClr val="000000"/>
                </a:solidFill>
                <a:latin typeface="+mn-ea"/>
                <a:ea typeface="ＭＳ Ｐ明朝" panose="02020600040205080304"/>
              </a:rPr>
              <a:t>第</a:t>
            </a:r>
            <a:r>
              <a:rPr lang="en-US" altLang="ja-JP" sz="1200" b="1" dirty="0">
                <a:solidFill>
                  <a:srgbClr val="000000"/>
                </a:solidFill>
                <a:latin typeface="+mn-ea"/>
                <a:ea typeface="ＭＳ Ｐ明朝" panose="02020600040205080304"/>
              </a:rPr>
              <a:t>3</a:t>
            </a:r>
            <a:r>
              <a:rPr lang="ja-JP" altLang="ja-JP" sz="1200" b="1" dirty="0">
                <a:solidFill>
                  <a:srgbClr val="000000"/>
                </a:solidFill>
                <a:latin typeface="+mn-ea"/>
                <a:ea typeface="ＭＳ Ｐ明朝" panose="02020600040205080304"/>
              </a:rPr>
              <a:t>地域</a:t>
            </a:r>
            <a:r>
              <a:rPr lang="ja-JP" altLang="en-US" sz="1200" b="1" dirty="0">
                <a:solidFill>
                  <a:srgbClr val="000000"/>
                </a:solidFill>
                <a:latin typeface="+mn-ea"/>
                <a:ea typeface="ＭＳ Ｐ明朝" panose="02020600040205080304"/>
              </a:rPr>
              <a:t>　ロータリーコーディネーター補佐　</a:t>
            </a:r>
            <a:r>
              <a:rPr lang="zh-TW" altLang="en-US" sz="1200" b="1" dirty="0">
                <a:solidFill>
                  <a:srgbClr val="000000"/>
                </a:solidFill>
                <a:latin typeface="+mn-ea"/>
                <a:ea typeface="ＭＳ Ｐ明朝" panose="02020600040205080304"/>
              </a:rPr>
              <a:t>安増</a:t>
            </a:r>
            <a:r>
              <a:rPr lang="ja-JP" altLang="en-US" sz="1200" b="1" dirty="0">
                <a:solidFill>
                  <a:srgbClr val="000000"/>
                </a:solidFill>
                <a:latin typeface="+mn-ea"/>
                <a:ea typeface="ＭＳ Ｐ明朝" panose="02020600040205080304"/>
              </a:rPr>
              <a:t>　</a:t>
            </a:r>
            <a:r>
              <a:rPr lang="zh-TW" altLang="en-US" sz="1200" b="1" dirty="0">
                <a:solidFill>
                  <a:srgbClr val="000000"/>
                </a:solidFill>
                <a:latin typeface="+mn-ea"/>
                <a:ea typeface="ＭＳ Ｐ明朝" panose="02020600040205080304"/>
              </a:rPr>
              <a:t>惇夫（宗像</a:t>
            </a:r>
            <a:r>
              <a:rPr lang="en-US" altLang="zh-TW" sz="1200" b="1" dirty="0">
                <a:solidFill>
                  <a:srgbClr val="000000"/>
                </a:solidFill>
                <a:latin typeface="+mn-ea"/>
                <a:ea typeface="ＭＳ Ｐ明朝" panose="02020600040205080304"/>
              </a:rPr>
              <a:t>RC</a:t>
            </a:r>
            <a:r>
              <a:rPr lang="zh-TW" altLang="en-US" sz="1200" b="1" dirty="0">
                <a:solidFill>
                  <a:srgbClr val="000000"/>
                </a:solidFill>
                <a:latin typeface="+mn-ea"/>
                <a:ea typeface="ＭＳ Ｐ明朝" panose="02020600040205080304"/>
              </a:rPr>
              <a:t>）</a:t>
            </a: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endParaRPr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3053</TotalTime>
  <Words>1601</Words>
  <Application>Microsoft Office PowerPoint</Application>
  <PresentationFormat>ユーザー設定</PresentationFormat>
  <Paragraphs>57</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ＭＳ Ｐ明朝</vt:lpstr>
      <vt:lpstr>新細明體</vt:lpstr>
      <vt:lpstr>メイリオ</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157</cp:revision>
  <cp:lastPrinted>2019-05-08T00:40:03Z</cp:lastPrinted>
  <dcterms:created xsi:type="dcterms:W3CDTF">2016-02-04T06:10:18Z</dcterms:created>
  <dcterms:modified xsi:type="dcterms:W3CDTF">2022-02-10T07:55:18Z</dcterms:modified>
</cp:coreProperties>
</file>