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1" r:id="rId2"/>
    <p:sldId id="272" r:id="rId3"/>
    <p:sldId id="276" r:id="rId4"/>
    <p:sldId id="277" r:id="rId5"/>
    <p:sldId id="278" r:id="rId6"/>
    <p:sldId id="279" r:id="rId7"/>
    <p:sldId id="280" r:id="rId8"/>
    <p:sldId id="281" r:id="rId9"/>
    <p:sldId id="282" r:id="rId10"/>
    <p:sldId id="273" r:id="rId11"/>
    <p:sldId id="274" r:id="rId12"/>
    <p:sldId id="275"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6" d="100"/>
          <a:sy n="36" d="100"/>
        </p:scale>
        <p:origin x="244"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C8BEF-5540-431D-B73C-F2C5D220387C}" type="datetimeFigureOut">
              <a:rPr kumimoji="1" lang="ja-JP" altLang="en-US" smtClean="0"/>
              <a:t>2022/4/13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1F929-A696-4F3D-BD4D-0DC7B3176DEB}" type="slidenum">
              <a:rPr kumimoji="1" lang="ja-JP" altLang="en-US" smtClean="0"/>
              <a:t>‹#›</a:t>
            </a:fld>
            <a:endParaRPr kumimoji="1" lang="ja-JP" altLang="en-US"/>
          </a:p>
        </p:txBody>
      </p:sp>
    </p:spTree>
    <p:extLst>
      <p:ext uri="{BB962C8B-B14F-4D97-AF65-F5344CB8AC3E}">
        <p14:creationId xmlns:p14="http://schemas.microsoft.com/office/powerpoint/2010/main" val="6822227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86632" y="3241587"/>
            <a:ext cx="7893050" cy="2938777"/>
          </a:xfrm>
        </p:spPr>
        <p:txBody>
          <a:bodyPr/>
          <a:lstStyle/>
          <a:p>
            <a:r>
              <a:rPr kumimoji="1" lang="en-US" altLang="ja-JP" sz="1300" baseline="0" dirty="0"/>
              <a:t>22-23</a:t>
            </a:r>
            <a:r>
              <a:rPr kumimoji="1" lang="ja-JP" altLang="en-US" sz="1300" baseline="0" dirty="0"/>
              <a:t>年度広報公共イメージ向上委員会は　御覧の４名で活動してまいります</a:t>
            </a:r>
            <a:endParaRPr kumimoji="1" lang="en-US" altLang="ja-JP" sz="1300" baseline="0" dirty="0"/>
          </a:p>
          <a:p>
            <a:r>
              <a:rPr kumimoji="1" lang="ja-JP" altLang="en-US" sz="1300" baseline="0" dirty="0"/>
              <a:t>広報公共イメージ向上委員会の任務はロータリーの活動を地域の方々に紹介をし理解と支援を頂けることができるようにしていくことです。</a:t>
            </a:r>
            <a:endParaRPr kumimoji="1" lang="en-US" altLang="ja-JP" sz="1300" baseline="0" dirty="0"/>
          </a:p>
          <a:p>
            <a:endParaRPr kumimoji="1" lang="en-US" altLang="ja-JP" sz="1300" baseline="0" dirty="0"/>
          </a:p>
          <a:p>
            <a:r>
              <a:rPr kumimoji="1" lang="ja-JP" altLang="en-US" sz="1300" baseline="0" dirty="0"/>
              <a:t>小倉ガバナーエレク</a:t>
            </a:r>
            <a:r>
              <a:rPr lang="ja-JP" altLang="en-US" sz="1300" dirty="0"/>
              <a:t>ト</a:t>
            </a:r>
            <a:r>
              <a:rPr kumimoji="1" lang="ja-JP" altLang="en-US" sz="1300" baseline="0" dirty="0"/>
              <a:t>は「ロータリーの仲間との信頼を繋ぎ千葉から世界を変えていこう」とのスローガンを掲げておられます</a:t>
            </a:r>
            <a:endParaRPr kumimoji="1" lang="en-US" altLang="ja-JP" sz="1300" baseline="0" dirty="0"/>
          </a:p>
          <a:p>
            <a:r>
              <a:rPr kumimoji="1" lang="ja-JP" altLang="en-US" sz="1300" baseline="0" dirty="0"/>
              <a:t>そこで２７９０地区内の各クラブの皆様が行う奉仕プロジェクトを中心に発信をしていけたらと思っておりますが、皆様どんなプロジェクトを考えておられますでしょうか？</a:t>
            </a:r>
            <a:endParaRPr kumimoji="1" lang="en-US" altLang="ja-JP" sz="1300" baseline="0" dirty="0"/>
          </a:p>
          <a:p>
            <a:pPr algn="just"/>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インパクトのあるプロジェクトを実施し、その成果を世間に周知することはロータリーのブランドイメージを向上させる事でもあります。</a:t>
            </a:r>
            <a:endParaRPr lang="ja-JP" altLang="ja-JP" sz="1300" kern="100" baseline="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その活動の内容やクラブ会員の皆様のいきいきとした様子など、</a:t>
            </a:r>
            <a:r>
              <a:rPr lang="en-US"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SNS</a:t>
            </a:r>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を使って発信していく事もいいでしょう。チラシやメディアリリースを作成して取材に来て頂く事でもよいでしょう。ご自身のクラブ内に止めず広く発信をしていきましょう。</a:t>
            </a:r>
            <a:endParaRPr lang="ja-JP" altLang="ja-JP" sz="1300" kern="100" baseline="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DED6-E272-4C89-A2C4-681152067E3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490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50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639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730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68327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0215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62743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73564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0376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2667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0886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816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t>4/13/2022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3816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48204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667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4/13/2022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691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4/13/2022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657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48A87A34-81AB-432B-8DAE-1953F412C126}" type="datetimeFigureOut">
              <a:rPr lang="en-US" smtClean="0"/>
              <a:pPr/>
              <a:t>4/13/2022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1701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4/13/2022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975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4/13/2022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9717948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rid2790.jp/" TargetMode="External"/><Relationship Id="rId4" Type="http://schemas.openxmlformats.org/officeDocument/2006/relationships/hyperlink" Target="https://www.bing.com/ck/a?!&amp;&amp;p=8f339585371864fadc1eb299ac49ca029bc8752792ae86c1840980b036c5feb2JmltdHM9MTY0OTgzMzA2MiZpZ3VpZD1jYjVhODIwYS1hODJjLTQzZTQtYjkyMy1mMTc3MTA5ZjUxZmEmaW5zaWQ9NTE2NA&amp;ptn=3&amp;fclid=03715a7e-baf7-11ec-b5f0-3ec1d4dde3b9&amp;u=a1aHR0cHM6Ly93d3cucmlkMjc5MC5qcC8yMDIxL2luZGV4Lmh0bWw_bXNjbGtpZD0wMzcxNWE3ZWJhZjcxMWVjYjVmMDNlYzFkNGRkZTNiOQ&amp;ntb=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C8E541E-F46D-4823-8DB2-872BC4A72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Rectangle 23">
            <a:extLst>
              <a:ext uri="{FF2B5EF4-FFF2-40B4-BE49-F238E27FC236}">
                <a16:creationId xmlns:a16="http://schemas.microsoft.com/office/drawing/2014/main" id="{15DFA58F-DE6F-4232-907E-6B5DB371D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16">
            <a:extLst>
              <a:ext uri="{FF2B5EF4-FFF2-40B4-BE49-F238E27FC236}">
                <a16:creationId xmlns:a16="http://schemas.microsoft.com/office/drawing/2014/main" id="{8DB971D8-C6E3-4485-8895-8ABD7A9AB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2835162"/>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8" name="Rectangle 27">
            <a:extLst>
              <a:ext uri="{FF2B5EF4-FFF2-40B4-BE49-F238E27FC236}">
                <a16:creationId xmlns:a16="http://schemas.microsoft.com/office/drawing/2014/main" id="{4526474A-480D-4539-BBC4-C39D5B71B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0824"/>
            <a:ext cx="12191695" cy="1487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30" name="Freeform 5">
            <a:extLst>
              <a:ext uri="{FF2B5EF4-FFF2-40B4-BE49-F238E27FC236}">
                <a16:creationId xmlns:a16="http://schemas.microsoft.com/office/drawing/2014/main" id="{1BBBFF8E-A51B-4081-B134-B1E893A89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3136999"/>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タイトル 1">
            <a:extLst>
              <a:ext uri="{FF2B5EF4-FFF2-40B4-BE49-F238E27FC236}">
                <a16:creationId xmlns:a16="http://schemas.microsoft.com/office/drawing/2014/main" id="{2027934B-D11C-4AA3-B2A4-A167A4E3C16F}"/>
              </a:ext>
            </a:extLst>
          </p:cNvPr>
          <p:cNvSpPr>
            <a:spLocks noGrp="1"/>
          </p:cNvSpPr>
          <p:nvPr>
            <p:ph type="ctrTitle"/>
          </p:nvPr>
        </p:nvSpPr>
        <p:spPr>
          <a:xfrm>
            <a:off x="636916" y="3342640"/>
            <a:ext cx="9800896" cy="1871125"/>
          </a:xfrm>
        </p:spPr>
        <p:txBody>
          <a:bodyPr vert="horz" lIns="91440" tIns="45720" rIns="91440" bIns="45720" rtlCol="0" anchor="b">
            <a:normAutofit/>
          </a:bodyPr>
          <a:lstStyle/>
          <a:p>
            <a:pPr>
              <a:lnSpc>
                <a:spcPct val="90000"/>
              </a:lnSpc>
            </a:pPr>
            <a:r>
              <a:rPr kumimoji="1" lang="ja-JP" altLang="en-US" sz="4800" dirty="0"/>
              <a:t>クラブ奉仕　会員増強　基盤向上委員会活動方針</a:t>
            </a:r>
          </a:p>
        </p:txBody>
      </p:sp>
      <p:sp>
        <p:nvSpPr>
          <p:cNvPr id="14" name="字幕 13">
            <a:extLst>
              <a:ext uri="{FF2B5EF4-FFF2-40B4-BE49-F238E27FC236}">
                <a16:creationId xmlns:a16="http://schemas.microsoft.com/office/drawing/2014/main" id="{53EE6C65-49E3-4C41-974A-76D598DDE0C9}"/>
              </a:ext>
            </a:extLst>
          </p:cNvPr>
          <p:cNvSpPr>
            <a:spLocks noGrp="1"/>
          </p:cNvSpPr>
          <p:nvPr>
            <p:ph type="subTitle" idx="1"/>
          </p:nvPr>
        </p:nvSpPr>
        <p:spPr>
          <a:xfrm>
            <a:off x="2463201" y="2567273"/>
            <a:ext cx="7062597" cy="973400"/>
          </a:xfrm>
        </p:spPr>
        <p:txBody>
          <a:bodyPr vert="horz" lIns="91440" tIns="45720" rIns="91440" bIns="45720" rtlCol="0" anchor="t">
            <a:normAutofit/>
          </a:bodyPr>
          <a:lstStyle/>
          <a:p>
            <a:r>
              <a:rPr lang="ja-JP" altLang="en-US" b="1" dirty="0">
                <a:solidFill>
                  <a:schemeClr val="bg1"/>
                </a:solidFill>
              </a:rPr>
              <a:t>ロータリーの仲間との信頼を繋ぎ千葉から世界を変えていこう</a:t>
            </a:r>
          </a:p>
        </p:txBody>
      </p:sp>
      <p:pic>
        <p:nvPicPr>
          <p:cNvPr id="17" name="図 16" descr="黒い背景に白い文字がある&#10;&#10;低い精度で自動的に生成された説明">
            <a:extLst>
              <a:ext uri="{FF2B5EF4-FFF2-40B4-BE49-F238E27FC236}">
                <a16:creationId xmlns:a16="http://schemas.microsoft.com/office/drawing/2014/main" id="{A46F617D-DF75-4071-B5AE-2946B2D38A35}"/>
              </a:ext>
            </a:extLst>
          </p:cNvPr>
          <p:cNvPicPr>
            <a:picLocks noChangeAspect="1"/>
          </p:cNvPicPr>
          <p:nvPr/>
        </p:nvPicPr>
        <p:blipFill>
          <a:blip r:embed="rId4"/>
          <a:stretch>
            <a:fillRect/>
          </a:stretch>
        </p:blipFill>
        <p:spPr>
          <a:xfrm>
            <a:off x="636916" y="-74168"/>
            <a:ext cx="7978327" cy="2373552"/>
          </a:xfrm>
          <a:prstGeom prst="rect">
            <a:avLst/>
          </a:prstGeom>
          <a:effectLst/>
        </p:spPr>
      </p:pic>
      <p:sp>
        <p:nvSpPr>
          <p:cNvPr id="5" name="テキスト ボックス 4">
            <a:extLst>
              <a:ext uri="{FF2B5EF4-FFF2-40B4-BE49-F238E27FC236}">
                <a16:creationId xmlns:a16="http://schemas.microsoft.com/office/drawing/2014/main" id="{511FA549-D101-4D8B-8998-9600A98EEAC4}"/>
              </a:ext>
            </a:extLst>
          </p:cNvPr>
          <p:cNvSpPr txBox="1"/>
          <p:nvPr/>
        </p:nvSpPr>
        <p:spPr>
          <a:xfrm>
            <a:off x="5872043" y="5203627"/>
            <a:ext cx="6299200"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2022-23</a:t>
            </a: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年度　</a:t>
            </a:r>
            <a:r>
              <a:rPr kumimoji="0" lang="ja-JP" altLang="en-US" spc="113" dirty="0">
                <a:solidFill>
                  <a:prstClr val="white"/>
                </a:solidFill>
                <a:latin typeface="AR P丸ゴシック体M" panose="020B0600010101010101" pitchFamily="50" charset="-128"/>
                <a:ea typeface="AR P丸ゴシック体M" panose="020B0600010101010101" pitchFamily="50" charset="-128"/>
              </a:rPr>
              <a:t>クラブ奉仕　会員増強　基盤</a:t>
            </a: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向上委員会</a:t>
            </a:r>
            <a:endPar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　　　　　　委員長　</a:t>
            </a:r>
            <a:r>
              <a:rPr kumimoji="0" lang="ja-JP" altLang="en-US" spc="113" dirty="0">
                <a:solidFill>
                  <a:prstClr val="white"/>
                </a:solidFill>
                <a:latin typeface="AR P丸ゴシック体M" panose="020B0600010101010101" pitchFamily="50" charset="-128"/>
                <a:ea typeface="AR P丸ゴシック体M" panose="020B0600010101010101" pitchFamily="50" charset="-128"/>
              </a:rPr>
              <a:t>浦安ベイ</a:t>
            </a: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ＲＣ　矢代　秀明　</a:t>
            </a:r>
            <a:endPar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　　　　　　委員　　</a:t>
            </a:r>
            <a:r>
              <a:rPr kumimoji="0" lang="ja-JP" altLang="en-US" spc="113" dirty="0">
                <a:solidFill>
                  <a:prstClr val="white"/>
                </a:solidFill>
                <a:latin typeface="AR P丸ゴシック体M" panose="020B0600010101010101" pitchFamily="50" charset="-128"/>
                <a:ea typeface="AR P丸ゴシック体M" panose="020B0600010101010101" pitchFamily="50" charset="-128"/>
              </a:rPr>
              <a:t>千葉</a:t>
            </a: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ＲＣ　　　櫻井　守</a:t>
            </a:r>
            <a:endPar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　　　　　　委員　　</a:t>
            </a:r>
            <a:r>
              <a:rPr kumimoji="0" lang="ja-JP" altLang="en-US" spc="113" dirty="0">
                <a:solidFill>
                  <a:prstClr val="white"/>
                </a:solidFill>
                <a:latin typeface="AR P丸ゴシック体M" panose="020B0600010101010101" pitchFamily="50" charset="-128"/>
                <a:ea typeface="AR P丸ゴシック体M" panose="020B0600010101010101" pitchFamily="50" charset="-128"/>
              </a:rPr>
              <a:t>浦安ベイ</a:t>
            </a:r>
            <a:r>
              <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RC</a:t>
            </a: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　  月居　竜吾</a:t>
            </a:r>
            <a:endParaRPr kumimoji="0" lang="en-US" altLang="ja-JP"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ja-JP" altLang="en-US" sz="1800" b="0" i="0" u="none" strike="noStrike" kern="1200" cap="none" spc="113" normalizeH="0" baseline="0" noProof="0" dirty="0">
                <a:ln>
                  <a:noFill/>
                </a:ln>
                <a:solidFill>
                  <a:prstClr val="white"/>
                </a:solidFill>
                <a:effectLst/>
                <a:uLnTx/>
                <a:uFillTx/>
                <a:latin typeface="AR P丸ゴシック体M" panose="020B0600010101010101" pitchFamily="50" charset="-128"/>
                <a:ea typeface="AR P丸ゴシック体M" panose="020B0600010101010101" pitchFamily="50" charset="-128"/>
                <a:cs typeface="+mn-cs"/>
              </a:rPr>
              <a:t>　　　　　　</a:t>
            </a:r>
            <a:endParaRPr kumimoji="0" lang="ja-JP" altLang="en-US" sz="1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13436533"/>
      </p:ext>
    </p:extLst>
  </p:cSld>
  <p:clrMapOvr>
    <a:masterClrMapping/>
  </p:clrMapOvr>
  <mc:AlternateContent xmlns:mc="http://schemas.openxmlformats.org/markup-compatibility/2006" xmlns:p14="http://schemas.microsoft.com/office/powerpoint/2010/main">
    <mc:Choice Requires="p14">
      <p:transition spd="slow" p14:dur="2000" advTm="7935"/>
    </mc:Choice>
    <mc:Fallback xmlns="">
      <p:transition spd="slow" advTm="79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1EA66-9DDF-4567-845E-46D5C8F356A4}"/>
              </a:ext>
            </a:extLst>
          </p:cNvPr>
          <p:cNvSpPr>
            <a:spLocks noGrp="1"/>
          </p:cNvSpPr>
          <p:nvPr>
            <p:ph type="title"/>
          </p:nvPr>
        </p:nvSpPr>
        <p:spPr>
          <a:xfrm>
            <a:off x="646111" y="452718"/>
            <a:ext cx="9404723" cy="1132242"/>
          </a:xfrm>
        </p:spPr>
        <p:txBody>
          <a:bodyPr/>
          <a:lstStyle/>
          <a:p>
            <a:pPr algn="ctr"/>
            <a:r>
              <a:rPr kumimoji="1" lang="ja-JP" altLang="en-US" dirty="0"/>
              <a:t>会員増強とは</a:t>
            </a:r>
          </a:p>
        </p:txBody>
      </p:sp>
      <p:sp>
        <p:nvSpPr>
          <p:cNvPr id="3" name="コンテンツ プレースホルダー 2">
            <a:extLst>
              <a:ext uri="{FF2B5EF4-FFF2-40B4-BE49-F238E27FC236}">
                <a16:creationId xmlns:a16="http://schemas.microsoft.com/office/drawing/2014/main" id="{F5430AF2-DA42-4316-B0E4-DB0F974FF3A4}"/>
              </a:ext>
            </a:extLst>
          </p:cNvPr>
          <p:cNvSpPr>
            <a:spLocks noGrp="1"/>
          </p:cNvSpPr>
          <p:nvPr>
            <p:ph idx="1"/>
          </p:nvPr>
        </p:nvSpPr>
        <p:spPr>
          <a:xfrm>
            <a:off x="645130" y="1341120"/>
            <a:ext cx="11150630" cy="5283200"/>
          </a:xfrm>
        </p:spPr>
        <p:txBody>
          <a:bodyPr>
            <a:normAutofit lnSpcReduction="10000"/>
          </a:bodyPr>
          <a:lstStyle/>
          <a:p>
            <a:r>
              <a:rPr kumimoji="1" lang="ja-JP" altLang="en-US" sz="2800" dirty="0"/>
              <a:t>退会者を無くす。</a:t>
            </a:r>
            <a:endParaRPr kumimoji="1" lang="en-US" altLang="ja-JP" sz="2800" dirty="0"/>
          </a:p>
          <a:p>
            <a:r>
              <a:rPr lang="ja-JP" altLang="en-US" sz="2800" dirty="0"/>
              <a:t>例会を楽しくする。</a:t>
            </a:r>
            <a:endParaRPr lang="en-US" altLang="ja-JP" sz="2800" dirty="0"/>
          </a:p>
          <a:p>
            <a:r>
              <a:rPr kumimoji="1" lang="ja-JP" altLang="en-US" sz="2800" dirty="0"/>
              <a:t>ロータリーの精神を説く前に例会に参加していただきクラブの雰囲気を感じてもらう。</a:t>
            </a:r>
            <a:endParaRPr kumimoji="1" lang="en-US" altLang="ja-JP" sz="2800" dirty="0"/>
          </a:p>
          <a:p>
            <a:r>
              <a:rPr lang="ja-JP" altLang="en-US" sz="2800" dirty="0"/>
              <a:t>ゲストが参加されたら必ず懇親会を開催しましょう。</a:t>
            </a:r>
            <a:endParaRPr lang="en-US" altLang="ja-JP" sz="2800" dirty="0"/>
          </a:p>
          <a:p>
            <a:r>
              <a:rPr kumimoji="1" lang="ja-JP" altLang="en-US" sz="2800" dirty="0"/>
              <a:t>１度断られても諦めないでください。代表者でも自分が現場に出ている方もいます。売り上げが上がり余裕がでたら入会してくれるかも知れません。</a:t>
            </a:r>
            <a:endParaRPr kumimoji="1" lang="en-US" altLang="ja-JP" sz="2800" dirty="0"/>
          </a:p>
          <a:p>
            <a:r>
              <a:rPr lang="ja-JP" altLang="en-US" sz="2800" dirty="0"/>
              <a:t>法人会や商工会議所の方と積極的に懇談し会員増強を図りましょう。</a:t>
            </a:r>
            <a:endParaRPr lang="en-US" altLang="ja-JP" sz="2800" dirty="0"/>
          </a:p>
          <a:p>
            <a:r>
              <a:rPr kumimoji="1" lang="ja-JP" altLang="en-US" sz="2800" dirty="0"/>
              <a:t>クラブ内でなるべく仕事を回しましょう。</a:t>
            </a:r>
          </a:p>
        </p:txBody>
      </p:sp>
    </p:spTree>
    <p:extLst>
      <p:ext uri="{BB962C8B-B14F-4D97-AF65-F5344CB8AC3E}">
        <p14:creationId xmlns:p14="http://schemas.microsoft.com/office/powerpoint/2010/main" val="1632229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34347-41B3-4C81-B138-1A6B3566E4C1}"/>
              </a:ext>
            </a:extLst>
          </p:cNvPr>
          <p:cNvSpPr>
            <a:spLocks noGrp="1"/>
          </p:cNvSpPr>
          <p:nvPr>
            <p:ph type="title"/>
          </p:nvPr>
        </p:nvSpPr>
        <p:spPr/>
        <p:txBody>
          <a:bodyPr/>
          <a:lstStyle/>
          <a:p>
            <a:pPr algn="ctr"/>
            <a:r>
              <a:rPr kumimoji="1" lang="ja-JP" altLang="en-US" sz="2800" dirty="0"/>
              <a:t>クラブ奉仕　会員増強　基盤向上委員会でしたいこと</a:t>
            </a:r>
          </a:p>
        </p:txBody>
      </p:sp>
      <p:sp>
        <p:nvSpPr>
          <p:cNvPr id="3" name="コンテンツ プレースホルダー 2">
            <a:extLst>
              <a:ext uri="{FF2B5EF4-FFF2-40B4-BE49-F238E27FC236}">
                <a16:creationId xmlns:a16="http://schemas.microsoft.com/office/drawing/2014/main" id="{53B3C449-8BF1-46E3-983C-41E169F7EDC3}"/>
              </a:ext>
            </a:extLst>
          </p:cNvPr>
          <p:cNvSpPr>
            <a:spLocks noGrp="1"/>
          </p:cNvSpPr>
          <p:nvPr>
            <p:ph idx="1"/>
          </p:nvPr>
        </p:nvSpPr>
        <p:spPr>
          <a:xfrm>
            <a:off x="645130" y="2052918"/>
            <a:ext cx="10977910" cy="4195481"/>
          </a:xfrm>
        </p:spPr>
        <p:txBody>
          <a:bodyPr/>
          <a:lstStyle/>
          <a:p>
            <a:r>
              <a:rPr kumimoji="1" lang="ja-JP" altLang="en-US" dirty="0"/>
              <a:t>クラブ個別訪問</a:t>
            </a:r>
            <a:endParaRPr kumimoji="1" lang="en-US" altLang="ja-JP" dirty="0"/>
          </a:p>
          <a:p>
            <a:pPr marL="0" indent="0">
              <a:buNone/>
            </a:pPr>
            <a:r>
              <a:rPr kumimoji="1" lang="ja-JP" altLang="en-US" sz="3600" dirty="0"/>
              <a:t>この</a:t>
            </a:r>
            <a:r>
              <a:rPr kumimoji="1" lang="en-US" altLang="ja-JP" sz="3600" dirty="0"/>
              <a:t>2790</a:t>
            </a:r>
            <a:r>
              <a:rPr kumimoji="1" lang="ja-JP" altLang="en-US" sz="3600" dirty="0"/>
              <a:t>地区でも伸びているクラブとそうでないクラブがあると思いま　　　　す。もしお呼びしていただけたら訪問し、できることを話し合いたいと思います。各クラブに寄り添いお互いが勉強し、会員増強に努めていきたいと思います。みんなの為になるかどうか頑張って行きたいと思います。</a:t>
            </a:r>
          </a:p>
        </p:txBody>
      </p:sp>
    </p:spTree>
    <p:extLst>
      <p:ext uri="{BB962C8B-B14F-4D97-AF65-F5344CB8AC3E}">
        <p14:creationId xmlns:p14="http://schemas.microsoft.com/office/powerpoint/2010/main" val="357987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87A2B17-D3E0-4B38-823F-45312C0B3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92A21B-8E82-4396-A130-C7531DF0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16">
            <a:extLst>
              <a:ext uri="{FF2B5EF4-FFF2-40B4-BE49-F238E27FC236}">
                <a16:creationId xmlns:a16="http://schemas.microsoft.com/office/drawing/2014/main" id="{ACA9027C-9377-4A86-A639-42BA502AD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27" name="Freeform 5">
            <a:extLst>
              <a:ext uri="{FF2B5EF4-FFF2-40B4-BE49-F238E27FC236}">
                <a16:creationId xmlns:a16="http://schemas.microsoft.com/office/drawing/2014/main" id="{423EDA5B-B414-4C7C-8CBA-3D9D79973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タイトル 1">
            <a:extLst>
              <a:ext uri="{FF2B5EF4-FFF2-40B4-BE49-F238E27FC236}">
                <a16:creationId xmlns:a16="http://schemas.microsoft.com/office/drawing/2014/main" id="{9FF91CD9-6709-4FA3-8C6F-D28CCDE9C6AD}"/>
              </a:ext>
            </a:extLst>
          </p:cNvPr>
          <p:cNvSpPr>
            <a:spLocks noGrp="1"/>
          </p:cNvSpPr>
          <p:nvPr>
            <p:ph type="title"/>
          </p:nvPr>
        </p:nvSpPr>
        <p:spPr>
          <a:xfrm>
            <a:off x="1522412" y="4823394"/>
            <a:ext cx="9149350" cy="868026"/>
          </a:xfrm>
        </p:spPr>
        <p:txBody>
          <a:bodyPr vert="horz" lIns="91440" tIns="45720" rIns="91440" bIns="45720" rtlCol="0" anchor="b">
            <a:normAutofit/>
          </a:bodyPr>
          <a:lstStyle/>
          <a:p>
            <a:r>
              <a:rPr kumimoji="1" lang="ja-JP" altLang="en-US" sz="4800" dirty="0"/>
              <a:t>ご清聴ありがとうございました</a:t>
            </a:r>
          </a:p>
        </p:txBody>
      </p:sp>
      <p:pic>
        <p:nvPicPr>
          <p:cNvPr id="4" name="コンテンツ プレースホルダー 3" descr="黒い背景に白い文字がある&#10;&#10;低い精度で自動的に生成された説明">
            <a:extLst>
              <a:ext uri="{FF2B5EF4-FFF2-40B4-BE49-F238E27FC236}">
                <a16:creationId xmlns:a16="http://schemas.microsoft.com/office/drawing/2014/main" id="{F5F14744-3494-44D0-B22F-8596D1FE07DA}"/>
              </a:ext>
            </a:extLst>
          </p:cNvPr>
          <p:cNvPicPr>
            <a:picLocks noGrp="1" noChangeAspect="1"/>
          </p:cNvPicPr>
          <p:nvPr>
            <p:ph idx="1"/>
          </p:nvPr>
        </p:nvPicPr>
        <p:blipFill>
          <a:blip r:embed="rId7"/>
          <a:stretch>
            <a:fillRect/>
          </a:stretch>
        </p:blipFill>
        <p:spPr>
          <a:xfrm>
            <a:off x="1385472" y="1031331"/>
            <a:ext cx="9150807" cy="2722364"/>
          </a:xfrm>
          <a:prstGeom prst="rect">
            <a:avLst/>
          </a:prstGeom>
          <a:effectLst/>
        </p:spPr>
      </p:pic>
    </p:spTree>
    <p:extLst>
      <p:ext uri="{BB962C8B-B14F-4D97-AF65-F5344CB8AC3E}">
        <p14:creationId xmlns:p14="http://schemas.microsoft.com/office/powerpoint/2010/main" val="80073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2528C-0408-4D6D-8E24-2F0BF5DAA6E8}"/>
              </a:ext>
            </a:extLst>
          </p:cNvPr>
          <p:cNvSpPr>
            <a:spLocks noGrp="1"/>
          </p:cNvSpPr>
          <p:nvPr>
            <p:ph type="title"/>
          </p:nvPr>
        </p:nvSpPr>
        <p:spPr/>
        <p:txBody>
          <a:bodyPr/>
          <a:lstStyle/>
          <a:p>
            <a:pPr algn="ctr"/>
            <a:r>
              <a:rPr kumimoji="1" lang="ja-JP" altLang="en-US" dirty="0"/>
              <a:t>改めてクラブ紹介</a:t>
            </a:r>
          </a:p>
        </p:txBody>
      </p:sp>
      <p:sp>
        <p:nvSpPr>
          <p:cNvPr id="3" name="コンテンツ プレースホルダー 2">
            <a:extLst>
              <a:ext uri="{FF2B5EF4-FFF2-40B4-BE49-F238E27FC236}">
                <a16:creationId xmlns:a16="http://schemas.microsoft.com/office/drawing/2014/main" id="{D1B38C7B-B784-4917-BD69-D79973170CF3}"/>
              </a:ext>
            </a:extLst>
          </p:cNvPr>
          <p:cNvSpPr>
            <a:spLocks noGrp="1"/>
          </p:cNvSpPr>
          <p:nvPr>
            <p:ph idx="1"/>
          </p:nvPr>
        </p:nvSpPr>
        <p:spPr>
          <a:xfrm>
            <a:off x="762000" y="1259840"/>
            <a:ext cx="11135360" cy="5334000"/>
          </a:xfrm>
        </p:spPr>
        <p:txBody>
          <a:bodyPr>
            <a:normAutofit/>
          </a:bodyPr>
          <a:lstStyle/>
          <a:p>
            <a:r>
              <a:rPr kumimoji="1" lang="ja-JP" altLang="en-US" sz="2400" dirty="0"/>
              <a:t>所属　浦安ベイロータリークラブ所属</a:t>
            </a:r>
            <a:endParaRPr kumimoji="1" lang="en-US" altLang="ja-JP" sz="2400" dirty="0"/>
          </a:p>
          <a:p>
            <a:r>
              <a:rPr lang="ja-JP" altLang="en-US" sz="2400" dirty="0"/>
              <a:t>会員歴　</a:t>
            </a:r>
            <a:r>
              <a:rPr lang="en-US" altLang="ja-JP" sz="2400" dirty="0"/>
              <a:t>7</a:t>
            </a:r>
            <a:r>
              <a:rPr lang="ja-JP" altLang="en-US" sz="2400" dirty="0"/>
              <a:t>年目</a:t>
            </a:r>
            <a:endParaRPr lang="en-US" altLang="ja-JP" sz="2400" dirty="0"/>
          </a:p>
          <a:p>
            <a:r>
              <a:rPr kumimoji="1" lang="ja-JP" altLang="en-US" sz="2400" dirty="0"/>
              <a:t>現在　会長</a:t>
            </a:r>
            <a:endParaRPr kumimoji="1" lang="en-US" altLang="ja-JP" sz="2400" dirty="0"/>
          </a:p>
          <a:p>
            <a:r>
              <a:rPr lang="ja-JP" altLang="en-US" sz="2400" dirty="0"/>
              <a:t>近況　この１年間で会員７名増強</a:t>
            </a:r>
            <a:endParaRPr lang="en-US" altLang="ja-JP" sz="2400" dirty="0"/>
          </a:p>
          <a:p>
            <a:r>
              <a:rPr kumimoji="1" lang="ja-JP" altLang="en-US" sz="2400" dirty="0"/>
              <a:t>状況　楽しい例会づくり　前でお話をする方は本題の前に面白い話をしなければならない。</a:t>
            </a:r>
            <a:endParaRPr kumimoji="1" lang="en-US" altLang="ja-JP" sz="2400" dirty="0"/>
          </a:p>
          <a:p>
            <a:r>
              <a:rPr kumimoji="1" lang="ja-JP" altLang="en-US" sz="2400" dirty="0"/>
              <a:t>懇親　我々の例会は夜間例会なので例会後は毎回懇親会をする。</a:t>
            </a:r>
            <a:endParaRPr kumimoji="1" lang="en-US" altLang="ja-JP" sz="2400" dirty="0"/>
          </a:p>
          <a:p>
            <a:r>
              <a:rPr lang="ja-JP" altLang="en-US" sz="2400" dirty="0"/>
              <a:t>お酒　チケット制にして飲みたい方はご自由に。</a:t>
            </a:r>
            <a:endParaRPr lang="en-US" altLang="ja-JP" sz="2400" dirty="0"/>
          </a:p>
          <a:p>
            <a:r>
              <a:rPr kumimoji="1" lang="ja-JP" altLang="en-US" sz="2400" dirty="0"/>
              <a:t>信念　例会を止めない。食事は出さずマスクを常に着用する。手指を</a:t>
            </a:r>
            <a:endParaRPr kumimoji="1" lang="en-US" altLang="ja-JP" sz="2400" dirty="0"/>
          </a:p>
          <a:p>
            <a:r>
              <a:rPr kumimoji="1" lang="ja-JP" altLang="en-US" sz="2400" dirty="0"/>
              <a:t>アルコール消毒してテーブルをコの字方にしてソーシャルディスタンスを図る。</a:t>
            </a:r>
          </a:p>
        </p:txBody>
      </p:sp>
    </p:spTree>
    <p:extLst>
      <p:ext uri="{BB962C8B-B14F-4D97-AF65-F5344CB8AC3E}">
        <p14:creationId xmlns:p14="http://schemas.microsoft.com/office/powerpoint/2010/main" val="378055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C08B0D-8D70-479B-86C0-A84F613B978A}"/>
              </a:ext>
            </a:extLst>
          </p:cNvPr>
          <p:cNvSpPr>
            <a:spLocks noGrp="1"/>
          </p:cNvSpPr>
          <p:nvPr>
            <p:ph type="title"/>
          </p:nvPr>
        </p:nvSpPr>
        <p:spPr>
          <a:xfrm>
            <a:off x="7790541" y="1450259"/>
            <a:ext cx="4279060" cy="1442153"/>
          </a:xfrm>
        </p:spPr>
        <p:txBody>
          <a:bodyPr>
            <a:normAutofit/>
          </a:bodyPr>
          <a:lstStyle/>
          <a:p>
            <a:r>
              <a:rPr kumimoji="1" lang="ja-JP" altLang="en-US" sz="3300" dirty="0"/>
              <a:t>何をともかく</a:t>
            </a:r>
            <a:br>
              <a:rPr kumimoji="1" lang="en-US" altLang="ja-JP" sz="3300" dirty="0"/>
            </a:br>
            <a:r>
              <a:rPr kumimoji="1" lang="ja-JP" altLang="en-US" sz="3300" dirty="0"/>
              <a:t>ロータリー賞へ登録</a:t>
            </a:r>
          </a:p>
        </p:txBody>
      </p:sp>
      <p:pic>
        <p:nvPicPr>
          <p:cNvPr id="7" name="図 6" descr="キーボードの前に立っている人たち&#10;&#10;中程度の精度で自動的に生成された説明">
            <a:extLst>
              <a:ext uri="{FF2B5EF4-FFF2-40B4-BE49-F238E27FC236}">
                <a16:creationId xmlns:a16="http://schemas.microsoft.com/office/drawing/2014/main" id="{3D9E4E85-01CC-497D-8270-BC743519D1C8}"/>
              </a:ext>
            </a:extLst>
          </p:cNvPr>
          <p:cNvPicPr>
            <a:picLocks noChangeAspect="1"/>
          </p:cNvPicPr>
          <p:nvPr/>
        </p:nvPicPr>
        <p:blipFill rotWithShape="1">
          <a:blip r:embed="rId3">
            <a:extLst>
              <a:ext uri="{28A0092B-C50C-407E-A947-70E740481C1C}">
                <a14:useLocalDpi xmlns:a14="http://schemas.microsoft.com/office/drawing/2010/main" val="0"/>
              </a:ext>
            </a:extLst>
          </a:blip>
          <a:srcRect t="6127" r="1" b="1"/>
          <a:stretch/>
        </p:blipFill>
        <p:spPr>
          <a:xfrm>
            <a:off x="122399" y="724279"/>
            <a:ext cx="7521573" cy="5295521"/>
          </a:xfrm>
          <a:prstGeom prst="rect">
            <a:avLst/>
          </a:prstGeom>
          <a:effectLst>
            <a:outerShdw blurRad="50800" dist="38100" dir="5400000" algn="t" rotWithShape="0">
              <a:prstClr val="black">
                <a:alpha val="43000"/>
              </a:prstClr>
            </a:outerShdw>
          </a:effectLst>
        </p:spPr>
      </p:pic>
      <p:sp>
        <p:nvSpPr>
          <p:cNvPr id="9" name="Content Placeholder 8">
            <a:extLst>
              <a:ext uri="{FF2B5EF4-FFF2-40B4-BE49-F238E27FC236}">
                <a16:creationId xmlns:a16="http://schemas.microsoft.com/office/drawing/2014/main" id="{1ADB37C6-6124-D401-EFFF-32FC2E0301AC}"/>
              </a:ext>
            </a:extLst>
          </p:cNvPr>
          <p:cNvSpPr>
            <a:spLocks noGrp="1"/>
          </p:cNvSpPr>
          <p:nvPr>
            <p:ph idx="1"/>
          </p:nvPr>
        </p:nvSpPr>
        <p:spPr>
          <a:xfrm>
            <a:off x="7789312" y="3072385"/>
            <a:ext cx="3754987" cy="2947415"/>
          </a:xfrm>
        </p:spPr>
        <p:txBody>
          <a:bodyPr>
            <a:normAutofit/>
          </a:bodyPr>
          <a:lstStyle/>
          <a:p>
            <a:r>
              <a:rPr lang="ja-JP" altLang="en-US" sz="1800" b="1" u="sng">
                <a:effectLst/>
                <a:latin typeface="Roboto" panose="020B0604020202020204" pitchFamily="2" charset="0"/>
                <a:hlinkClick r:id="rId4"/>
              </a:rPr>
              <a:t>国際ロータリー 第</a:t>
            </a:r>
            <a:r>
              <a:rPr lang="en-US" altLang="ja-JP" sz="1800" b="1" u="sng">
                <a:effectLst/>
                <a:latin typeface="Roboto" panose="020B0604020202020204" pitchFamily="2" charset="0"/>
                <a:hlinkClick r:id="rId4"/>
              </a:rPr>
              <a:t>2790</a:t>
            </a:r>
            <a:r>
              <a:rPr lang="ja-JP" altLang="en-US" sz="1800" b="1" u="sng">
                <a:effectLst/>
                <a:latin typeface="Roboto" panose="020B0604020202020204" pitchFamily="2" charset="0"/>
                <a:hlinkClick r:id="rId4"/>
              </a:rPr>
              <a:t>地区 公式ホームページ </a:t>
            </a:r>
            <a:r>
              <a:rPr lang="en-US" altLang="ja-JP" sz="1800" b="1" u="sng">
                <a:effectLst/>
                <a:latin typeface="Roboto" panose="020B0604020202020204" pitchFamily="2" charset="0"/>
                <a:hlinkClick r:id="rId4"/>
              </a:rPr>
              <a:t>Rotary ...</a:t>
            </a:r>
            <a:endParaRPr lang="ja-JP" altLang="en-US" sz="1800" b="1">
              <a:effectLst/>
              <a:latin typeface="Roboto" panose="020B0604020202020204" pitchFamily="2" charset="0"/>
            </a:endParaRPr>
          </a:p>
          <a:p>
            <a:r>
              <a:rPr lang="en-US" altLang="ja-JP" sz="1800" b="0" i="0">
                <a:effectLst/>
                <a:latin typeface="Roboto" panose="020B0604020202020204" pitchFamily="2" charset="0"/>
                <a:hlinkClick r:id="rId5"/>
              </a:rPr>
              <a:t>https://www.rid2790.jp</a:t>
            </a:r>
            <a:endParaRPr lang="en-US" sz="1800"/>
          </a:p>
        </p:txBody>
      </p:sp>
    </p:spTree>
    <p:extLst>
      <p:ext uri="{BB962C8B-B14F-4D97-AF65-F5344CB8AC3E}">
        <p14:creationId xmlns:p14="http://schemas.microsoft.com/office/powerpoint/2010/main" val="114091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C0BBE0F5-F23E-41E2-8D02-DEAFCAF0D078}"/>
              </a:ext>
            </a:extLst>
          </p:cNvPr>
          <p:cNvSpPr>
            <a:spLocks noGrp="1"/>
          </p:cNvSpPr>
          <p:nvPr>
            <p:ph type="title"/>
          </p:nvPr>
        </p:nvSpPr>
        <p:spPr>
          <a:xfrm>
            <a:off x="7948469" y="1339066"/>
            <a:ext cx="4140485" cy="3842534"/>
          </a:xfrm>
        </p:spPr>
        <p:txBody>
          <a:bodyPr vert="horz" lIns="91440" tIns="45720" rIns="91440" bIns="45720" rtlCol="0" anchor="b">
            <a:normAutofit fontScale="90000"/>
          </a:bodyPr>
          <a:lstStyle/>
          <a:p>
            <a:r>
              <a:rPr kumimoji="1" lang="ja-JP" altLang="en-US" sz="5400" dirty="0"/>
              <a:t>画面下に</a:t>
            </a:r>
            <a:br>
              <a:rPr kumimoji="1" lang="en-US" altLang="ja-JP" sz="5400" dirty="0"/>
            </a:br>
            <a:r>
              <a:rPr kumimoji="1" lang="ja-JP" altLang="en-US" sz="5400" dirty="0"/>
              <a:t>スクロール</a:t>
            </a:r>
            <a:br>
              <a:rPr kumimoji="1" lang="en-US" altLang="ja-JP" sz="5400" dirty="0"/>
            </a:br>
            <a:r>
              <a:rPr kumimoji="1" lang="ja-JP" altLang="en-US" sz="5400" dirty="0"/>
              <a:t>　</a:t>
            </a:r>
            <a:br>
              <a:rPr kumimoji="1" lang="en-US" altLang="ja-JP" sz="5400" dirty="0"/>
            </a:br>
            <a:r>
              <a:rPr kumimoji="1" lang="en-US" altLang="ja-JP" sz="5400" dirty="0"/>
              <a:t>MYROTARY</a:t>
            </a:r>
            <a:r>
              <a:rPr kumimoji="1" lang="ja-JP" altLang="en-US" sz="5400" dirty="0"/>
              <a:t>をクリック</a:t>
            </a:r>
            <a:r>
              <a:rPr kumimoji="1" lang="en-US" altLang="ja-JP" sz="5400" dirty="0"/>
              <a:t>‼</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コンテンツ プレースホルダー 4" descr="ホワイトボード&#10;&#10;自動的に生成された説明">
            <a:extLst>
              <a:ext uri="{FF2B5EF4-FFF2-40B4-BE49-F238E27FC236}">
                <a16:creationId xmlns:a16="http://schemas.microsoft.com/office/drawing/2014/main" id="{F4DE0B51-1328-42C6-BAA4-990DFA28C89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998115" y="1342965"/>
            <a:ext cx="5562139" cy="4171604"/>
          </a:xfrm>
          <a:prstGeom prst="rect">
            <a:avLst/>
          </a:prstGeom>
          <a:effectLst/>
        </p:spPr>
      </p:pic>
    </p:spTree>
    <p:extLst>
      <p:ext uri="{BB962C8B-B14F-4D97-AF65-F5344CB8AC3E}">
        <p14:creationId xmlns:p14="http://schemas.microsoft.com/office/powerpoint/2010/main" val="1591702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3DEF9CC7-0192-480C-8DFA-541BC3C6C0B4}"/>
              </a:ext>
            </a:extLst>
          </p:cNvPr>
          <p:cNvSpPr>
            <a:spLocks noGrp="1"/>
          </p:cNvSpPr>
          <p:nvPr>
            <p:ph type="title"/>
          </p:nvPr>
        </p:nvSpPr>
        <p:spPr>
          <a:xfrm>
            <a:off x="7463681" y="1325880"/>
            <a:ext cx="4557084" cy="3931920"/>
          </a:xfrm>
        </p:spPr>
        <p:txBody>
          <a:bodyPr vert="horz" lIns="91440" tIns="45720" rIns="91440" bIns="45720" rtlCol="0" anchor="b">
            <a:normAutofit/>
          </a:bodyPr>
          <a:lstStyle/>
          <a:p>
            <a:r>
              <a:rPr kumimoji="1" lang="ja-JP" altLang="en-US" sz="5400" dirty="0"/>
              <a:t>ロータリー</a:t>
            </a:r>
            <a:br>
              <a:rPr kumimoji="1" lang="en-US" altLang="ja-JP" sz="5400" dirty="0"/>
            </a:br>
            <a:r>
              <a:rPr kumimoji="1" lang="ja-JP" altLang="en-US" sz="5400" dirty="0"/>
              <a:t>クラブ・</a:t>
            </a:r>
            <a:br>
              <a:rPr kumimoji="1" lang="en-US" altLang="ja-JP" sz="5400" dirty="0"/>
            </a:br>
            <a:r>
              <a:rPr kumimoji="1" lang="ja-JP" altLang="en-US" sz="5400" dirty="0"/>
              <a:t>セントラルをクリック</a:t>
            </a:r>
            <a:r>
              <a:rPr kumimoji="1" lang="en-US" altLang="ja-JP" sz="5400" dirty="0"/>
              <a:t>‼</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コンテンツ プレースホルダー 4" descr="カレンダー&#10;&#10;中程度の精度で自動的に生成された説明">
            <a:extLst>
              <a:ext uri="{FF2B5EF4-FFF2-40B4-BE49-F238E27FC236}">
                <a16:creationId xmlns:a16="http://schemas.microsoft.com/office/drawing/2014/main" id="{56FB743C-C58E-46CD-8CB0-7F9F684EE0E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382866" y="1229312"/>
            <a:ext cx="6543346" cy="4907509"/>
          </a:xfrm>
          <a:prstGeom prst="rect">
            <a:avLst/>
          </a:prstGeom>
          <a:effectLst/>
        </p:spPr>
      </p:pic>
    </p:spTree>
    <p:extLst>
      <p:ext uri="{BB962C8B-B14F-4D97-AF65-F5344CB8AC3E}">
        <p14:creationId xmlns:p14="http://schemas.microsoft.com/office/powerpoint/2010/main" val="138192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29B78D-D47E-45F8-819A-996930B0E59D}"/>
              </a:ext>
            </a:extLst>
          </p:cNvPr>
          <p:cNvSpPr>
            <a:spLocks noGrp="1"/>
          </p:cNvSpPr>
          <p:nvPr>
            <p:ph type="title"/>
          </p:nvPr>
        </p:nvSpPr>
        <p:spPr>
          <a:xfrm>
            <a:off x="5797231" y="1686560"/>
            <a:ext cx="6161089" cy="4389120"/>
          </a:xfrm>
        </p:spPr>
        <p:txBody>
          <a:bodyPr/>
          <a:lstStyle/>
          <a:p>
            <a:r>
              <a:rPr kumimoji="1" lang="ja-JP" altLang="en-US" dirty="0"/>
              <a:t>目標設定・確認センターをクリック</a:t>
            </a:r>
            <a:r>
              <a:rPr kumimoji="1" lang="en-US" altLang="ja-JP" dirty="0"/>
              <a:t>‼</a:t>
            </a:r>
            <a:endParaRPr kumimoji="1" lang="ja-JP" altLang="en-US" dirty="0"/>
          </a:p>
        </p:txBody>
      </p:sp>
      <p:pic>
        <p:nvPicPr>
          <p:cNvPr id="5" name="コンテンツ プレースホルダー 4">
            <a:extLst>
              <a:ext uri="{FF2B5EF4-FFF2-40B4-BE49-F238E27FC236}">
                <a16:creationId xmlns:a16="http://schemas.microsoft.com/office/drawing/2014/main" id="{880CCFE7-4C53-426B-995C-D8827F05E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641" y="1241702"/>
            <a:ext cx="6168031" cy="4626023"/>
          </a:xfrm>
        </p:spPr>
      </p:pic>
    </p:spTree>
    <p:extLst>
      <p:ext uri="{BB962C8B-B14F-4D97-AF65-F5344CB8AC3E}">
        <p14:creationId xmlns:p14="http://schemas.microsoft.com/office/powerpoint/2010/main" val="160899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DB044CC4-AB33-482C-91AB-90B1731000AF}"/>
              </a:ext>
            </a:extLst>
          </p:cNvPr>
          <p:cNvSpPr>
            <a:spLocks noGrp="1"/>
          </p:cNvSpPr>
          <p:nvPr>
            <p:ph type="title"/>
          </p:nvPr>
        </p:nvSpPr>
        <p:spPr>
          <a:xfrm>
            <a:off x="5282382" y="1454964"/>
            <a:ext cx="6261917" cy="3308840"/>
          </a:xfrm>
        </p:spPr>
        <p:txBody>
          <a:bodyPr vert="horz" lIns="91440" tIns="45720" rIns="91440" bIns="45720" rtlCol="0" anchor="b">
            <a:normAutofit/>
          </a:bodyPr>
          <a:lstStyle/>
          <a:p>
            <a:r>
              <a:rPr lang="ja-JP" altLang="en-US" sz="7200" dirty="0"/>
              <a:t>すべてを</a:t>
            </a:r>
            <a:br>
              <a:rPr lang="en-US" altLang="ja-JP" sz="7200" dirty="0"/>
            </a:br>
            <a:r>
              <a:rPr kumimoji="1" lang="ja-JP" altLang="en-US" sz="7200" dirty="0"/>
              <a:t>クリック！！</a:t>
            </a:r>
            <a:endParaRPr kumimoji="1" lang="en-US" altLang="ja-JP" sz="7200" dirty="0"/>
          </a:p>
        </p:txBody>
      </p:sp>
      <p:pic>
        <p:nvPicPr>
          <p:cNvPr id="5" name="コンテンツ プレースホルダー 4" descr="ダイアグラム が含まれている画像&#10;&#10;自動的に生成された説明">
            <a:extLst>
              <a:ext uri="{FF2B5EF4-FFF2-40B4-BE49-F238E27FC236}">
                <a16:creationId xmlns:a16="http://schemas.microsoft.com/office/drawing/2014/main" id="{BA18DA0D-1485-4346-B796-A500619071E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b="9892"/>
          <a:stretch/>
        </p:blipFill>
        <p:spPr>
          <a:xfrm rot="5400000">
            <a:off x="-1111660" y="1111659"/>
            <a:ext cx="6858000" cy="4634681"/>
          </a:xfrm>
          <a:prstGeom prst="rect">
            <a:avLst/>
          </a:prstGeom>
        </p:spPr>
      </p:pic>
    </p:spTree>
    <p:extLst>
      <p:ext uri="{BB962C8B-B14F-4D97-AF65-F5344CB8AC3E}">
        <p14:creationId xmlns:p14="http://schemas.microsoft.com/office/powerpoint/2010/main" val="16780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FA60A38A-1FDD-424B-AA9C-F08528F78654}"/>
              </a:ext>
            </a:extLst>
          </p:cNvPr>
          <p:cNvSpPr>
            <a:spLocks noGrp="1"/>
          </p:cNvSpPr>
          <p:nvPr>
            <p:ph type="title"/>
          </p:nvPr>
        </p:nvSpPr>
        <p:spPr>
          <a:xfrm>
            <a:off x="7809954" y="1325880"/>
            <a:ext cx="4190261" cy="3066507"/>
          </a:xfrm>
        </p:spPr>
        <p:txBody>
          <a:bodyPr vert="horz" lIns="91440" tIns="45720" rIns="91440" bIns="45720" rtlCol="0" anchor="b">
            <a:normAutofit/>
          </a:bodyPr>
          <a:lstStyle/>
          <a:p>
            <a:r>
              <a:rPr kumimoji="1" lang="ja-JP" altLang="en-US" sz="5400" dirty="0"/>
              <a:t>設定・確認センターをクリク！！</a:t>
            </a:r>
            <a:endParaRPr kumimoji="1" lang="en-US" altLang="ja-JP" sz="5400" dirty="0"/>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コンテンツ プレースホルダー 4" descr="テキスト が含まれている画像&#10;&#10;自動的に生成された説明">
            <a:extLst>
              <a:ext uri="{FF2B5EF4-FFF2-40B4-BE49-F238E27FC236}">
                <a16:creationId xmlns:a16="http://schemas.microsoft.com/office/drawing/2014/main" id="{B8EF2BA8-C5AC-47F1-AC6A-EB0FFE907E26}"/>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998115" y="1342965"/>
            <a:ext cx="5562139" cy="4171604"/>
          </a:xfrm>
          <a:prstGeom prst="rect">
            <a:avLst/>
          </a:prstGeom>
          <a:effectLst/>
        </p:spPr>
      </p:pic>
    </p:spTree>
    <p:extLst>
      <p:ext uri="{BB962C8B-B14F-4D97-AF65-F5344CB8AC3E}">
        <p14:creationId xmlns:p14="http://schemas.microsoft.com/office/powerpoint/2010/main" val="219120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D87FB761-FD8C-4531-B580-9B61A3F4D279}"/>
              </a:ext>
            </a:extLst>
          </p:cNvPr>
          <p:cNvSpPr>
            <a:spLocks noGrp="1"/>
          </p:cNvSpPr>
          <p:nvPr>
            <p:ph type="title"/>
          </p:nvPr>
        </p:nvSpPr>
        <p:spPr>
          <a:xfrm>
            <a:off x="7558369" y="2199169"/>
            <a:ext cx="4864859" cy="3554345"/>
          </a:xfrm>
        </p:spPr>
        <p:txBody>
          <a:bodyPr vert="horz" lIns="91440" tIns="45720" rIns="91440" bIns="45720" rtlCol="0" anchor="b">
            <a:noAutofit/>
          </a:bodyPr>
          <a:lstStyle/>
          <a:p>
            <a:r>
              <a:rPr kumimoji="1" lang="ja-JP" altLang="en-US" sz="4400" dirty="0"/>
              <a:t>目標を設定</a:t>
            </a:r>
            <a:r>
              <a:rPr kumimoji="1" lang="en-US" altLang="ja-JP" sz="4400" dirty="0"/>
              <a:t>‼</a:t>
            </a:r>
            <a:br>
              <a:rPr kumimoji="1" lang="en-US" altLang="ja-JP" sz="4400" dirty="0"/>
            </a:br>
            <a:br>
              <a:rPr kumimoji="1" lang="en-US" altLang="ja-JP" sz="4400" dirty="0"/>
            </a:br>
            <a:r>
              <a:rPr kumimoji="1" lang="ja-JP" altLang="en-US" sz="4000" dirty="0"/>
              <a:t>皆さん設定は</a:t>
            </a:r>
            <a:br>
              <a:rPr kumimoji="1" lang="en-US" altLang="ja-JP" sz="4000" dirty="0"/>
            </a:br>
            <a:r>
              <a:rPr kumimoji="1" lang="ja-JP" altLang="en-US" sz="4000" dirty="0"/>
              <a:t>難しくありません。ぜひ実行して</a:t>
            </a:r>
            <a:br>
              <a:rPr kumimoji="1" lang="en-US" altLang="ja-JP" sz="4000" dirty="0"/>
            </a:br>
            <a:r>
              <a:rPr kumimoji="1" lang="ja-JP" altLang="en-US" sz="4000" dirty="0"/>
              <a:t>ロータリ賞を</a:t>
            </a:r>
            <a:br>
              <a:rPr kumimoji="1" lang="en-US" altLang="ja-JP" sz="4000" dirty="0"/>
            </a:br>
            <a:r>
              <a:rPr kumimoji="1" lang="ja-JP" altLang="en-US" sz="4000" dirty="0"/>
              <a:t>ゲットしてださい</a:t>
            </a:r>
            <a:r>
              <a:rPr kumimoji="1" lang="en-US" altLang="ja-JP" sz="4000" dirty="0"/>
              <a:t>‼</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コンテンツ プレースホルダー 4" descr="ダイアグラム&#10;&#10;自動的に生成された説明">
            <a:extLst>
              <a:ext uri="{FF2B5EF4-FFF2-40B4-BE49-F238E27FC236}">
                <a16:creationId xmlns:a16="http://schemas.microsoft.com/office/drawing/2014/main" id="{0FF31355-BD49-4E0C-9E45-CC2FA28739A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rot="5400000">
            <a:off x="998115" y="1342965"/>
            <a:ext cx="5562139" cy="4171604"/>
          </a:xfrm>
          <a:prstGeom prst="rect">
            <a:avLst/>
          </a:prstGeom>
          <a:effectLst/>
        </p:spPr>
      </p:pic>
    </p:spTree>
    <p:extLst>
      <p:ext uri="{BB962C8B-B14F-4D97-AF65-F5344CB8AC3E}">
        <p14:creationId xmlns:p14="http://schemas.microsoft.com/office/powerpoint/2010/main" val="27684463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TotalTime>
  <Words>601</Words>
  <Application>Microsoft Office PowerPoint</Application>
  <PresentationFormat>ワイド画面</PresentationFormat>
  <Paragraphs>46</Paragraphs>
  <Slides>12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AR P丸ゴシック体M</vt:lpstr>
      <vt:lpstr>游ゴシック</vt:lpstr>
      <vt:lpstr>游明朝</vt:lpstr>
      <vt:lpstr>Arial</vt:lpstr>
      <vt:lpstr>Century Gothic</vt:lpstr>
      <vt:lpstr>Roboto</vt:lpstr>
      <vt:lpstr>Wingdings 3</vt:lpstr>
      <vt:lpstr>イオン</vt:lpstr>
      <vt:lpstr>クラブ奉仕　会員増強　基盤向上委員会活動方針</vt:lpstr>
      <vt:lpstr>改めてクラブ紹介</vt:lpstr>
      <vt:lpstr>何をともかく ロータリー賞へ登録</vt:lpstr>
      <vt:lpstr>画面下に スクロール 　 MYROTARYをクリック‼</vt:lpstr>
      <vt:lpstr>ロータリー クラブ・ セントラルをクリック‼</vt:lpstr>
      <vt:lpstr>目標設定・確認センターをクリック‼</vt:lpstr>
      <vt:lpstr>すべてを クリック！！</vt:lpstr>
      <vt:lpstr>設定・確認センターをクリク！！</vt:lpstr>
      <vt:lpstr>目標を設定‼  皆さん設定は 難しくありません。ぜひ実行して ロータリ賞を ゲットしてださい‼</vt:lpstr>
      <vt:lpstr>会員増強とは</vt:lpstr>
      <vt:lpstr>クラブ奉仕　会員増強　基盤向上委員会でしたいこと</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広報・公共イメージ向上委員会活動方針</dc:title>
  <dc:creator>日暮 幸信</dc:creator>
  <cp:lastModifiedBy>BTSJ01</cp:lastModifiedBy>
  <cp:revision>7</cp:revision>
  <dcterms:created xsi:type="dcterms:W3CDTF">2022-04-04T05:13:49Z</dcterms:created>
  <dcterms:modified xsi:type="dcterms:W3CDTF">2022-04-14T05:19:42Z</dcterms:modified>
</cp:coreProperties>
</file>