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057" r:id="rId1"/>
  </p:sldMasterIdLst>
  <p:notesMasterIdLst>
    <p:notesMasterId r:id="rId13"/>
  </p:notesMasterIdLst>
  <p:handoutMasterIdLst>
    <p:handoutMasterId r:id="rId14"/>
  </p:handoutMasterIdLst>
  <p:sldIdLst>
    <p:sldId id="271" r:id="rId2"/>
    <p:sldId id="277" r:id="rId3"/>
    <p:sldId id="258" r:id="rId4"/>
    <p:sldId id="259" r:id="rId5"/>
    <p:sldId id="274" r:id="rId6"/>
    <p:sldId id="279" r:id="rId7"/>
    <p:sldId id="275" r:id="rId8"/>
    <p:sldId id="266" r:id="rId9"/>
    <p:sldId id="272" r:id="rId10"/>
    <p:sldId id="280" r:id="rId11"/>
    <p:sldId id="273" r:id="rId12"/>
  </p:sldIdLst>
  <p:sldSz cx="12192000" cy="6858000"/>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日暮幸信" initials="日暮幸信" lastIdx="6" clrIdx="0">
    <p:extLst>
      <p:ext uri="{19B8F6BF-5375-455C-9EA6-DF929625EA0E}">
        <p15:presenceInfo xmlns:p15="http://schemas.microsoft.com/office/powerpoint/2012/main" userId="日暮幸信" providerId="None"/>
      </p:ext>
    </p:extLst>
  </p:cmAuthor>
  <p:cmAuthor id="2" name="日暮 幸信" initials="日暮" lastIdx="1" clrIdx="1">
    <p:extLst>
      <p:ext uri="{19B8F6BF-5375-455C-9EA6-DF929625EA0E}">
        <p15:presenceInfo xmlns:p15="http://schemas.microsoft.com/office/powerpoint/2012/main" userId="5c510de6a8d01db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8706" autoAdjust="0"/>
  </p:normalViewPr>
  <p:slideViewPr>
    <p:cSldViewPr snapToGrid="0">
      <p:cViewPr varScale="1">
        <p:scale>
          <a:sx n="78" d="100"/>
          <a:sy n="78" d="100"/>
        </p:scale>
        <p:origin x="1872" y="9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117" d="100"/>
          <a:sy n="117" d="100"/>
        </p:scale>
        <p:origin x="2088"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917EBD35-8986-4A5B-870F-424B7728B69B}"/>
              </a:ext>
            </a:extLst>
          </p:cNvPr>
          <p:cNvSpPr>
            <a:spLocks noGrp="1"/>
          </p:cNvSpPr>
          <p:nvPr>
            <p:ph type="hdr" sz="quarter"/>
          </p:nvPr>
        </p:nvSpPr>
        <p:spPr>
          <a:xfrm>
            <a:off x="6" y="2"/>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1026CCAA-080E-4AB5-A879-0F66E06D0572}"/>
              </a:ext>
            </a:extLst>
          </p:cNvPr>
          <p:cNvSpPr>
            <a:spLocks noGrp="1"/>
          </p:cNvSpPr>
          <p:nvPr>
            <p:ph type="dt" sz="quarter" idx="1"/>
          </p:nvPr>
        </p:nvSpPr>
        <p:spPr>
          <a:xfrm>
            <a:off x="3814763" y="2"/>
            <a:ext cx="2919412" cy="495300"/>
          </a:xfrm>
          <a:prstGeom prst="rect">
            <a:avLst/>
          </a:prstGeom>
        </p:spPr>
        <p:txBody>
          <a:bodyPr vert="horz" lIns="91440" tIns="45720" rIns="91440" bIns="45720" rtlCol="0"/>
          <a:lstStyle>
            <a:lvl1pPr algn="r">
              <a:defRPr sz="1200"/>
            </a:lvl1pPr>
          </a:lstStyle>
          <a:p>
            <a:fld id="{75DB2051-2A81-40A0-9667-4B77A00B29AD}" type="datetimeFigureOut">
              <a:rPr kumimoji="1" lang="ja-JP" altLang="en-US" smtClean="0"/>
              <a:t>2022/4/18</a:t>
            </a:fld>
            <a:endParaRPr kumimoji="1" lang="ja-JP" altLang="en-US"/>
          </a:p>
        </p:txBody>
      </p:sp>
      <p:sp>
        <p:nvSpPr>
          <p:cNvPr id="4" name="フッター プレースホルダー 3">
            <a:extLst>
              <a:ext uri="{FF2B5EF4-FFF2-40B4-BE49-F238E27FC236}">
                <a16:creationId xmlns:a16="http://schemas.microsoft.com/office/drawing/2014/main" id="{875CF954-328B-4F55-B7CC-3B80459BCEBA}"/>
              </a:ext>
            </a:extLst>
          </p:cNvPr>
          <p:cNvSpPr>
            <a:spLocks noGrp="1"/>
          </p:cNvSpPr>
          <p:nvPr>
            <p:ph type="ftr" sz="quarter" idx="2"/>
          </p:nvPr>
        </p:nvSpPr>
        <p:spPr>
          <a:xfrm>
            <a:off x="6" y="9371015"/>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FB0C1847-E03B-4619-AAAC-72134DD32832}"/>
              </a:ext>
            </a:extLst>
          </p:cNvPr>
          <p:cNvSpPr>
            <a:spLocks noGrp="1"/>
          </p:cNvSpPr>
          <p:nvPr>
            <p:ph type="sldNum" sz="quarter" idx="3"/>
          </p:nvPr>
        </p:nvSpPr>
        <p:spPr>
          <a:xfrm>
            <a:off x="3814763" y="9371015"/>
            <a:ext cx="2919412" cy="495300"/>
          </a:xfrm>
          <a:prstGeom prst="rect">
            <a:avLst/>
          </a:prstGeom>
        </p:spPr>
        <p:txBody>
          <a:bodyPr vert="horz" lIns="91440" tIns="45720" rIns="91440" bIns="45720" rtlCol="0" anchor="b"/>
          <a:lstStyle>
            <a:lvl1pPr algn="r">
              <a:defRPr sz="1200"/>
            </a:lvl1pPr>
          </a:lstStyle>
          <a:p>
            <a:fld id="{981FA5BA-391B-4C65-9D08-E17BF9E9183C}" type="slidenum">
              <a:rPr kumimoji="1" lang="ja-JP" altLang="en-US" smtClean="0"/>
              <a:t>‹#›</a:t>
            </a:fld>
            <a:endParaRPr kumimoji="1" lang="ja-JP" altLang="en-US"/>
          </a:p>
        </p:txBody>
      </p:sp>
    </p:spTree>
    <p:extLst>
      <p:ext uri="{BB962C8B-B14F-4D97-AF65-F5344CB8AC3E}">
        <p14:creationId xmlns:p14="http://schemas.microsoft.com/office/powerpoint/2010/main" val="1693963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18830" cy="495029"/>
          </a:xfrm>
          <a:prstGeom prst="rect">
            <a:avLst/>
          </a:prstGeom>
        </p:spPr>
        <p:txBody>
          <a:bodyPr vert="horz" lIns="90763" tIns="45382" rIns="90763" bIns="45382"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6" y="0"/>
            <a:ext cx="2918830" cy="495029"/>
          </a:xfrm>
          <a:prstGeom prst="rect">
            <a:avLst/>
          </a:prstGeom>
        </p:spPr>
        <p:txBody>
          <a:bodyPr vert="horz" lIns="90763" tIns="45382" rIns="90763" bIns="45382" rtlCol="0"/>
          <a:lstStyle>
            <a:lvl1pPr algn="r">
              <a:defRPr sz="1200"/>
            </a:lvl1pPr>
          </a:lstStyle>
          <a:p>
            <a:fld id="{DE4A67DE-1897-4D04-A3F2-F92ED517B3F4}" type="datetimeFigureOut">
              <a:rPr kumimoji="1" lang="ja-JP" altLang="en-US" smtClean="0"/>
              <a:t>2022/4/18</a:t>
            </a:fld>
            <a:endParaRPr kumimoji="1" lang="ja-JP" altLang="en-US"/>
          </a:p>
        </p:txBody>
      </p:sp>
      <p:sp>
        <p:nvSpPr>
          <p:cNvPr id="4" name="スライド イメージ プレースホルダー 3"/>
          <p:cNvSpPr>
            <a:spLocks noGrp="1" noRot="1" noChangeAspect="1"/>
          </p:cNvSpPr>
          <p:nvPr>
            <p:ph type="sldImg" idx="2"/>
          </p:nvPr>
        </p:nvSpPr>
        <p:spPr>
          <a:xfrm>
            <a:off x="407988" y="1231900"/>
            <a:ext cx="5919787" cy="3330575"/>
          </a:xfrm>
          <a:prstGeom prst="rect">
            <a:avLst/>
          </a:prstGeom>
          <a:noFill/>
          <a:ln w="12700">
            <a:solidFill>
              <a:prstClr val="black"/>
            </a:solidFill>
          </a:ln>
        </p:spPr>
        <p:txBody>
          <a:bodyPr vert="horz" lIns="90763" tIns="45382" rIns="90763" bIns="45382" rtlCol="0" anchor="ctr"/>
          <a:lstStyle/>
          <a:p>
            <a:endParaRPr lang="ja-JP" altLang="en-US"/>
          </a:p>
        </p:txBody>
      </p:sp>
      <p:sp>
        <p:nvSpPr>
          <p:cNvPr id="5" name="ノート プレースホルダー 4"/>
          <p:cNvSpPr>
            <a:spLocks noGrp="1"/>
          </p:cNvSpPr>
          <p:nvPr>
            <p:ph type="body" sz="quarter" idx="3"/>
          </p:nvPr>
        </p:nvSpPr>
        <p:spPr>
          <a:xfrm>
            <a:off x="673577" y="4748171"/>
            <a:ext cx="5388610" cy="3884861"/>
          </a:xfrm>
          <a:prstGeom prst="rect">
            <a:avLst/>
          </a:prstGeom>
        </p:spPr>
        <p:txBody>
          <a:bodyPr vert="horz" lIns="90763" tIns="45382" rIns="90763" bIns="45382"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371287"/>
            <a:ext cx="2918830" cy="495028"/>
          </a:xfrm>
          <a:prstGeom prst="rect">
            <a:avLst/>
          </a:prstGeom>
        </p:spPr>
        <p:txBody>
          <a:bodyPr vert="horz" lIns="90763" tIns="45382" rIns="90763" bIns="45382"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6" y="9371287"/>
            <a:ext cx="2918830" cy="495028"/>
          </a:xfrm>
          <a:prstGeom prst="rect">
            <a:avLst/>
          </a:prstGeom>
        </p:spPr>
        <p:txBody>
          <a:bodyPr vert="horz" lIns="90763" tIns="45382" rIns="90763" bIns="45382" rtlCol="0" anchor="b"/>
          <a:lstStyle>
            <a:lvl1pPr algn="r">
              <a:defRPr sz="1200"/>
            </a:lvl1pPr>
          </a:lstStyle>
          <a:p>
            <a:fld id="{DE9CDED6-E272-4C89-A2C4-681152067E30}" type="slidenum">
              <a:rPr kumimoji="1" lang="ja-JP" altLang="en-US" smtClean="0"/>
              <a:t>‹#›</a:t>
            </a:fld>
            <a:endParaRPr kumimoji="1" lang="ja-JP" altLang="en-US"/>
          </a:p>
        </p:txBody>
      </p:sp>
    </p:spTree>
    <p:extLst>
      <p:ext uri="{BB962C8B-B14F-4D97-AF65-F5344CB8AC3E}">
        <p14:creationId xmlns:p14="http://schemas.microsoft.com/office/powerpoint/2010/main" val="392777149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577" y="4748171"/>
            <a:ext cx="5388610" cy="4304619"/>
          </a:xfrm>
        </p:spPr>
        <p:txBody>
          <a:bodyPr/>
          <a:lstStyle/>
          <a:p>
            <a:r>
              <a:rPr kumimoji="1" lang="en-US" altLang="ja-JP" sz="1300" baseline="0" dirty="0"/>
              <a:t>22-23</a:t>
            </a:r>
            <a:r>
              <a:rPr kumimoji="1" lang="ja-JP" altLang="en-US" sz="1300" baseline="0" dirty="0"/>
              <a:t>年度広報公共イメージ向上委員会は　御覧の４名で活動してまいります</a:t>
            </a:r>
            <a:endParaRPr kumimoji="1" lang="en-US" altLang="ja-JP" sz="1300" baseline="0" dirty="0"/>
          </a:p>
          <a:p>
            <a:r>
              <a:rPr kumimoji="1" lang="ja-JP" altLang="en-US" sz="1300" baseline="0" dirty="0"/>
              <a:t>広報公共イメージ向上委員会の任務はロータリーの活動を地域の方々に紹介をし理解と支援を頂けることができるようにしていくことです。</a:t>
            </a:r>
            <a:endParaRPr kumimoji="1" lang="en-US" altLang="ja-JP" sz="1300" baseline="0" dirty="0"/>
          </a:p>
          <a:p>
            <a:endParaRPr kumimoji="1" lang="en-US" altLang="ja-JP" sz="1300" baseline="0" dirty="0"/>
          </a:p>
          <a:p>
            <a:r>
              <a:rPr kumimoji="1" lang="ja-JP" altLang="en-US" sz="1300" baseline="0" dirty="0"/>
              <a:t>小倉ガバナーエレク</a:t>
            </a:r>
            <a:r>
              <a:rPr lang="ja-JP" altLang="en-US" sz="1300" dirty="0"/>
              <a:t>ト</a:t>
            </a:r>
            <a:r>
              <a:rPr kumimoji="1" lang="ja-JP" altLang="en-US" sz="1300" baseline="0" dirty="0"/>
              <a:t>は「ロータリーの仲間との信頼を繋ぎ千葉から世界を変えていこう」とのスローガンを掲げておられます</a:t>
            </a:r>
            <a:endParaRPr kumimoji="1" lang="en-US" altLang="ja-JP" sz="1300" baseline="0" dirty="0"/>
          </a:p>
          <a:p>
            <a:r>
              <a:rPr kumimoji="1" lang="ja-JP" altLang="en-US" sz="1300" baseline="0" dirty="0"/>
              <a:t>そこで２７９０地区内の各クラブの皆様が行う奉仕プロジェクトを中心に発信をしていけたらと思っておりますが、皆様どんなプロジェクトを考えておられますでしょうか？</a:t>
            </a:r>
            <a:endParaRPr kumimoji="1" lang="en-US" altLang="ja-JP" sz="1300" baseline="0" dirty="0"/>
          </a:p>
          <a:p>
            <a:pPr algn="just"/>
            <a:r>
              <a:rPr lang="ja-JP" altLang="ja-JP" sz="1300" kern="100" baseline="0" dirty="0">
                <a:solidFill>
                  <a:srgbClr val="333333"/>
                </a:solidFill>
                <a:latin typeface="游明朝" panose="02020400000000000000" pitchFamily="18" charset="-128"/>
                <a:ea typeface="BIZ UDPゴシック" panose="020B0400000000000000" pitchFamily="50" charset="-128"/>
                <a:cs typeface="Arial" panose="020B0604020202020204" pitchFamily="34" charset="0"/>
              </a:rPr>
              <a:t>インパクトのあるプロジェクトを実施し、その成果を世間に周知することはロータリーのブランドイメージを向上させる事でもあります。</a:t>
            </a:r>
            <a:endParaRPr lang="ja-JP" altLang="ja-JP" sz="1300" kern="100" baseline="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300" kern="100" baseline="0" dirty="0">
                <a:solidFill>
                  <a:srgbClr val="333333"/>
                </a:solidFill>
                <a:latin typeface="游明朝" panose="02020400000000000000" pitchFamily="18" charset="-128"/>
                <a:ea typeface="BIZ UDPゴシック" panose="020B0400000000000000" pitchFamily="50" charset="-128"/>
                <a:cs typeface="Arial" panose="020B0604020202020204" pitchFamily="34" charset="0"/>
              </a:rPr>
              <a:t>その活動の内容やクラブ会員の皆様のいきいきとした様子など、</a:t>
            </a:r>
            <a:r>
              <a:rPr lang="en-US" altLang="ja-JP" sz="1300" kern="100" baseline="0" dirty="0">
                <a:solidFill>
                  <a:srgbClr val="333333"/>
                </a:solidFill>
                <a:latin typeface="游明朝" panose="02020400000000000000" pitchFamily="18" charset="-128"/>
                <a:ea typeface="BIZ UDPゴシック" panose="020B0400000000000000" pitchFamily="50" charset="-128"/>
                <a:cs typeface="Arial" panose="020B0604020202020204" pitchFamily="34" charset="0"/>
              </a:rPr>
              <a:t>SNS</a:t>
            </a:r>
            <a:r>
              <a:rPr lang="ja-JP" altLang="ja-JP" sz="1300" kern="100" baseline="0" dirty="0">
                <a:solidFill>
                  <a:srgbClr val="333333"/>
                </a:solidFill>
                <a:latin typeface="游明朝" panose="02020400000000000000" pitchFamily="18" charset="-128"/>
                <a:ea typeface="BIZ UDPゴシック" panose="020B0400000000000000" pitchFamily="50" charset="-128"/>
                <a:cs typeface="Arial" panose="020B0604020202020204" pitchFamily="34" charset="0"/>
              </a:rPr>
              <a:t>を使って発信していく事もいいでしょう。チラシやメディアリリースを作成して取材に来て頂く事でもよいでしょう。ご自身のクラブ内に止めず広く発信をしていきましょう。</a:t>
            </a:r>
            <a:endParaRPr lang="ja-JP" altLang="ja-JP" sz="1300" kern="100" baseline="0" dirty="0">
              <a:latin typeface="游明朝" panose="02020400000000000000" pitchFamily="18" charset="-128"/>
              <a:ea typeface="游明朝" panose="02020400000000000000" pitchFamily="18" charset="-128"/>
              <a:cs typeface="Times New Roman" panose="02020603050405020304" pitchFamily="18" charset="0"/>
            </a:endParaRPr>
          </a:p>
          <a:p>
            <a:endParaRPr kumimoji="1" lang="en-US" altLang="ja-JP" dirty="0"/>
          </a:p>
        </p:txBody>
      </p:sp>
      <p:sp>
        <p:nvSpPr>
          <p:cNvPr id="4" name="スライド番号プレースホルダー 3"/>
          <p:cNvSpPr>
            <a:spLocks noGrp="1"/>
          </p:cNvSpPr>
          <p:nvPr>
            <p:ph type="sldNum" sz="quarter" idx="5"/>
          </p:nvPr>
        </p:nvSpPr>
        <p:spPr/>
        <p:txBody>
          <a:bodyPr/>
          <a:lstStyle/>
          <a:p>
            <a:fld id="{DE9CDED6-E272-4C89-A2C4-681152067E30}" type="slidenum">
              <a:rPr kumimoji="1" lang="ja-JP" altLang="en-US" smtClean="0"/>
              <a:t>1</a:t>
            </a:fld>
            <a:endParaRPr kumimoji="1" lang="ja-JP" altLang="en-US"/>
          </a:p>
        </p:txBody>
      </p:sp>
    </p:spTree>
    <p:extLst>
      <p:ext uri="{BB962C8B-B14F-4D97-AF65-F5344CB8AC3E}">
        <p14:creationId xmlns:p14="http://schemas.microsoft.com/office/powerpoint/2010/main" val="2884901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マイロータリーの登録のお願いでございます。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登録されている方が</a:t>
            </a:r>
            <a:r>
              <a:rPr kumimoji="1" lang="en-US" altLang="ja-JP" dirty="0"/>
              <a:t>2790</a:t>
            </a:r>
            <a:r>
              <a:rPr kumimoji="1" lang="ja-JP" altLang="en-US" dirty="0"/>
              <a:t>地区全体では</a:t>
            </a:r>
            <a:r>
              <a:rPr kumimoji="1" lang="en-US" altLang="ja-JP" dirty="0"/>
              <a:t>31</a:t>
            </a:r>
            <a:r>
              <a:rPr kumimoji="1" lang="ja-JP" altLang="en-US" dirty="0"/>
              <a:t>％ほどです。クラブによって登録している割合にはかなりばらつきがあります</a:t>
            </a:r>
            <a:endParaRPr kumimoji="1" lang="en-US" altLang="ja-JP" dirty="0"/>
          </a:p>
          <a:p>
            <a:r>
              <a:rPr kumimoji="1" lang="ja-JP" altLang="en-US" dirty="0"/>
              <a:t>中には</a:t>
            </a:r>
            <a:r>
              <a:rPr kumimoji="1" lang="en-US" altLang="ja-JP" dirty="0"/>
              <a:t>100</a:t>
            </a:r>
            <a:r>
              <a:rPr kumimoji="1" lang="ja-JP" altLang="en-US" dirty="0"/>
              <a:t>％を達成しているのクラブもございます。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会員の皆様、特に新入会員の皆様には今一度登録をおすすめください。</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ロゴなどのアイテムもこのブランドリソースセンターから取り出すことができますのでご活用ください</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a:t>
            </a:r>
            <a:r>
              <a:rPr kumimoji="1" lang="en-US" altLang="ja-JP" dirty="0"/>
              <a:t>※</a:t>
            </a:r>
            <a:r>
              <a:rPr kumimoji="1" lang="ja-JP" altLang="en-US" dirty="0"/>
              <a:t>コーディネーター</a:t>
            </a:r>
            <a:r>
              <a:rPr kumimoji="1" lang="en-US" altLang="ja-JP" dirty="0"/>
              <a:t>NE</a:t>
            </a:r>
            <a:r>
              <a:rPr kumimoji="1" lang="ja-JP" altLang="en-US" dirty="0"/>
              <a:t>ＷＳ</a:t>
            </a:r>
            <a:r>
              <a:rPr kumimoji="1" lang="en-US" altLang="ja-JP" dirty="0"/>
              <a:t>5</a:t>
            </a:r>
            <a:r>
              <a:rPr kumimoji="1" lang="ja-JP" altLang="en-US" dirty="0"/>
              <a:t>月号でクラブオールでも資料が届いていると思いますが、その中でマイロータリーの登録を推奨されておりました。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登録されるとみることができるメニューがわかりやすく載っていたのでご紹介いたします。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上の段は</a:t>
            </a:r>
            <a:r>
              <a:rPr kumimoji="1" lang="en-US" altLang="ja-JP" dirty="0"/>
              <a:t>RI</a:t>
            </a:r>
            <a:r>
              <a:rPr kumimoji="1" lang="ja-JP" altLang="en-US" dirty="0"/>
              <a:t>の</a:t>
            </a:r>
            <a:r>
              <a:rPr kumimoji="1" lang="en-US" altLang="ja-JP" dirty="0"/>
              <a:t>HP</a:t>
            </a:r>
            <a:r>
              <a:rPr kumimoji="1" lang="ja-JP" altLang="en-US" dirty="0"/>
              <a:t>のメニューになります一番右側会員用の</a:t>
            </a:r>
            <a:r>
              <a:rPr kumimoji="1" lang="en-US" altLang="ja-JP" dirty="0"/>
              <a:t>MYROTARY</a:t>
            </a:r>
            <a:r>
              <a:rPr kumimoji="1" lang="ja-JP" altLang="en-US" dirty="0"/>
              <a:t>からログインすると下の段のメニューがご覧なれます。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DE9CDED6-E272-4C89-A2C4-681152067E30}" type="slidenum">
              <a:rPr kumimoji="1" lang="ja-JP" altLang="en-US" smtClean="0"/>
              <a:t>10</a:t>
            </a:fld>
            <a:endParaRPr kumimoji="1" lang="ja-JP" altLang="en-US"/>
          </a:p>
        </p:txBody>
      </p:sp>
    </p:spTree>
    <p:extLst>
      <p:ext uri="{BB962C8B-B14F-4D97-AF65-F5344CB8AC3E}">
        <p14:creationId xmlns:p14="http://schemas.microsoft.com/office/powerpoint/2010/main" val="2443195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577" y="4748171"/>
            <a:ext cx="5388610" cy="4208949"/>
          </a:xfrm>
        </p:spPr>
        <p:txBody>
          <a:bodyPr/>
          <a:lstStyle/>
          <a:p>
            <a:r>
              <a:rPr kumimoji="1" lang="ja-JP" altLang="en-US" dirty="0"/>
              <a:t>最後にまとめでございます</a:t>
            </a:r>
            <a:endParaRPr kumimoji="1" lang="en-US" altLang="ja-JP" dirty="0"/>
          </a:p>
          <a:p>
            <a:r>
              <a:rPr kumimoji="1" lang="ja-JP" altLang="en-US" dirty="0"/>
              <a:t>広報公共イメージ向上委員会としての活動方針です</a:t>
            </a:r>
            <a:endParaRPr kumimoji="1" lang="en-US" altLang="ja-JP" dirty="0"/>
          </a:p>
          <a:p>
            <a:r>
              <a:rPr kumimoji="1" lang="ja-JP" altLang="en-US" dirty="0"/>
              <a:t>・</a:t>
            </a:r>
            <a:r>
              <a:rPr kumimoji="1" lang="en-US" altLang="ja-JP" dirty="0"/>
              <a:t>LINE</a:t>
            </a:r>
            <a:r>
              <a:rPr kumimoji="1" lang="ja-JP" altLang="en-US" dirty="0"/>
              <a:t>公式アカウントをリニューアルし２７９０地区の各クラブの奉仕プロジェクトの活動予定を一元的に見ることができるようにします。</a:t>
            </a:r>
            <a:endParaRPr kumimoji="1" lang="en-US" altLang="ja-JP" dirty="0"/>
          </a:p>
          <a:p>
            <a:r>
              <a:rPr kumimoji="1" lang="ja-JP" altLang="en-US" dirty="0"/>
              <a:t>・各クラブが行うプロジェクトの活動予定の情報を冊子にまとめ関係団体やメディアに配布したいと思います。</a:t>
            </a:r>
            <a:endParaRPr kumimoji="1" lang="en-US" altLang="ja-JP" dirty="0"/>
          </a:p>
          <a:p>
            <a:endParaRPr kumimoji="1" lang="en-US" altLang="ja-JP" dirty="0"/>
          </a:p>
          <a:p>
            <a:r>
              <a:rPr kumimoji="1" lang="ja-JP" altLang="en-US" dirty="0"/>
              <a:t>そこで</a:t>
            </a:r>
            <a:r>
              <a:rPr kumimoji="1" lang="en-US" altLang="ja-JP" dirty="0"/>
              <a:t>3</a:t>
            </a:r>
            <a:r>
              <a:rPr kumimoji="1" lang="ja-JP" altLang="en-US" dirty="0"/>
              <a:t>つのお願いです</a:t>
            </a:r>
            <a:endParaRPr kumimoji="1" lang="en-US" altLang="ja-JP" dirty="0"/>
          </a:p>
          <a:p>
            <a:endParaRPr kumimoji="1" lang="en-US" altLang="ja-JP" dirty="0"/>
          </a:p>
          <a:p>
            <a:r>
              <a:rPr kumimoji="1" lang="ja-JP" altLang="en-US" dirty="0"/>
              <a:t>①</a:t>
            </a:r>
            <a:r>
              <a:rPr kumimoji="1" lang="en-US" altLang="ja-JP" dirty="0"/>
              <a:t>QR</a:t>
            </a:r>
            <a:r>
              <a:rPr kumimoji="1" lang="ja-JP" altLang="en-US" dirty="0"/>
              <a:t>コードを読み込んでいただき友達となってください。皆様の周りにもグループラインなどを使ってお知らせください。</a:t>
            </a:r>
            <a:endParaRPr kumimoji="1" lang="en-US" altLang="ja-JP" dirty="0"/>
          </a:p>
          <a:p>
            <a:r>
              <a:rPr kumimoji="1" lang="ja-JP" altLang="en-US" dirty="0"/>
              <a:t>②ご自分のクラブで行うプロジェクトの活動の予定を地区ガバナー事務所へＡ４サイズ１枚程度の告知チラシにまとめて送ってください</a:t>
            </a:r>
            <a:endParaRPr kumimoji="1" lang="en-US" altLang="ja-JP" dirty="0"/>
          </a:p>
          <a:p>
            <a:r>
              <a:rPr kumimoji="1" lang="en-US" altLang="ja-JP" dirty="0"/>
              <a:t>8</a:t>
            </a:r>
            <a:r>
              <a:rPr kumimoji="1" lang="ja-JP" altLang="en-US" dirty="0"/>
              <a:t>月末までお送りくださったものを冊子にまとめメディアに配布いたします。</a:t>
            </a:r>
            <a:endParaRPr kumimoji="1" lang="en-US" altLang="ja-JP" dirty="0"/>
          </a:p>
          <a:p>
            <a:r>
              <a:rPr kumimoji="1" lang="ja-JP" altLang="en-US" dirty="0"/>
              <a:t>③</a:t>
            </a:r>
            <a:r>
              <a:rPr kumimoji="1" lang="en-US" altLang="ja-JP" dirty="0"/>
              <a:t>MYROTARY</a:t>
            </a:r>
            <a:r>
              <a:rPr kumimoji="1" lang="ja-JP" altLang="en-US" dirty="0"/>
              <a:t>の登録もお忘れなく</a:t>
            </a:r>
            <a:endParaRPr kumimoji="1" lang="en-US" altLang="ja-JP" dirty="0"/>
          </a:p>
          <a:p>
            <a:r>
              <a:rPr kumimoji="1" lang="ja-JP" altLang="en-US" dirty="0"/>
              <a:t>ご清聴ありがとうございました。</a:t>
            </a:r>
            <a:endParaRPr kumimoji="1" lang="en-US" altLang="ja-JP" dirty="0"/>
          </a:p>
          <a:p>
            <a:endParaRPr lang="en-US" altLang="ja-JP" dirty="0"/>
          </a:p>
          <a:p>
            <a:r>
              <a:rPr lang="en-US" altLang="ja-JP" dirty="0"/>
              <a:t>※</a:t>
            </a:r>
            <a:r>
              <a:rPr lang="ja-JP" altLang="en-US" dirty="0"/>
              <a:t>活動後の報告を掲載するものではなく活動予定の告知でございますので</a:t>
            </a:r>
            <a:endParaRPr kumimoji="1" lang="en-US" altLang="ja-JP" dirty="0"/>
          </a:p>
          <a:p>
            <a:endParaRPr kumimoji="1" lang="en-US" altLang="ja-JP" dirty="0"/>
          </a:p>
          <a:p>
            <a:r>
              <a:rPr kumimoji="1" lang="ja-JP" altLang="en-US" dirty="0"/>
              <a:t>ご理解ご協力をお願いいたします。ご清聴ありがとうございました</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DE9CDED6-E272-4C89-A2C4-681152067E30}" type="slidenum">
              <a:rPr kumimoji="1" lang="ja-JP" altLang="en-US" smtClean="0"/>
              <a:t>11</a:t>
            </a:fld>
            <a:endParaRPr kumimoji="1" lang="ja-JP" altLang="en-US"/>
          </a:p>
        </p:txBody>
      </p:sp>
    </p:spTree>
    <p:extLst>
      <p:ext uri="{BB962C8B-B14F-4D97-AF65-F5344CB8AC3E}">
        <p14:creationId xmlns:p14="http://schemas.microsoft.com/office/powerpoint/2010/main" val="3657639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07633" rtl="0" eaLnBrk="1" fontAlgn="auto" latinLnBrk="0" hangingPunct="1">
              <a:lnSpc>
                <a:spcPct val="100000"/>
              </a:lnSpc>
              <a:spcBef>
                <a:spcPts val="0"/>
              </a:spcBef>
              <a:spcAft>
                <a:spcPts val="0"/>
              </a:spcAft>
              <a:buClrTx/>
              <a:buSzTx/>
              <a:buFontTx/>
              <a:buNone/>
              <a:tabLst/>
              <a:defRPr/>
            </a:pPr>
            <a:r>
              <a:rPr kumimoji="0" lang="ja-JP" altLang="en-US" sz="1200" b="0" i="0" u="none" strike="noStrike" cap="none" normalizeH="0" baseline="0" dirty="0">
                <a:ln>
                  <a:noFill/>
                </a:ln>
                <a:effectLst/>
                <a:latin typeface="Arial" panose="020B0604020202020204" pitchFamily="34" charset="0"/>
                <a:ea typeface="Noto Sans JP"/>
              </a:rPr>
              <a:t>このグラフは最近の</a:t>
            </a:r>
            <a:r>
              <a:rPr kumimoji="0" lang="en-US" altLang="ja-JP" sz="1200" b="0" i="0" u="none" strike="noStrike" cap="none" normalizeH="0" baseline="0" dirty="0">
                <a:ln>
                  <a:noFill/>
                </a:ln>
                <a:effectLst/>
                <a:latin typeface="Arial" panose="020B0604020202020204" pitchFamily="34" charset="0"/>
                <a:ea typeface="Noto Sans JP"/>
              </a:rPr>
              <a:t>SNS</a:t>
            </a:r>
            <a:r>
              <a:rPr kumimoji="0" lang="ja-JP" altLang="en-US" sz="1200" b="0" i="0" u="none" strike="noStrike" cap="none" normalizeH="0" baseline="0" dirty="0">
                <a:ln>
                  <a:noFill/>
                </a:ln>
                <a:effectLst/>
                <a:latin typeface="Arial" panose="020B0604020202020204" pitchFamily="34" charset="0"/>
                <a:ea typeface="Noto Sans JP"/>
              </a:rPr>
              <a:t>の利用状況でございます。</a:t>
            </a:r>
            <a:endParaRPr kumimoji="0" lang="en-US" altLang="ja-JP" sz="1200" b="0" i="0" u="none" strike="noStrike" cap="none" normalizeH="0" baseline="0" dirty="0">
              <a:ln>
                <a:noFill/>
              </a:ln>
              <a:effectLst/>
              <a:latin typeface="Arial" panose="020B0604020202020204" pitchFamily="34" charset="0"/>
              <a:ea typeface="Noto Sans JP"/>
            </a:endParaRPr>
          </a:p>
          <a:p>
            <a:pPr marL="0" marR="0" lvl="0" indent="0" algn="l" defTabSz="907633" rtl="0" eaLnBrk="1" fontAlgn="auto" latinLnBrk="0" hangingPunct="1">
              <a:lnSpc>
                <a:spcPct val="100000"/>
              </a:lnSpc>
              <a:spcBef>
                <a:spcPts val="0"/>
              </a:spcBef>
              <a:spcAft>
                <a:spcPts val="0"/>
              </a:spcAft>
              <a:buClrTx/>
              <a:buSzTx/>
              <a:buFontTx/>
              <a:buNone/>
              <a:tabLst/>
              <a:defRPr/>
            </a:pPr>
            <a:r>
              <a:rPr kumimoji="0" lang="ja-JP" altLang="en-US" sz="1200" b="0" i="0" u="none" strike="noStrike" cap="none" normalizeH="0" baseline="0" dirty="0">
                <a:ln>
                  <a:noFill/>
                </a:ln>
                <a:effectLst/>
                <a:latin typeface="Arial" panose="020B0604020202020204" pitchFamily="34" charset="0"/>
                <a:ea typeface="Noto Sans JP"/>
              </a:rPr>
              <a:t>皆様すでにご存じのことと思いますが、ネットを利用している人の</a:t>
            </a:r>
            <a:r>
              <a:rPr lang="en-US" altLang="ja-JP" sz="1200" b="0" i="0" dirty="0">
                <a:solidFill>
                  <a:srgbClr val="333333"/>
                </a:solidFill>
                <a:effectLst/>
                <a:latin typeface="Noto Sans JP"/>
              </a:rPr>
              <a:t>8</a:t>
            </a:r>
            <a:r>
              <a:rPr lang="ja-JP" altLang="en-US" sz="1200" b="0" i="0" dirty="0">
                <a:solidFill>
                  <a:srgbClr val="333333"/>
                </a:solidFill>
                <a:effectLst/>
                <a:latin typeface="Noto Sans JP"/>
              </a:rPr>
              <a:t>割以上の人が「人とのコミュニケーション」を行う目的で</a:t>
            </a:r>
            <a:r>
              <a:rPr lang="en-US" altLang="ja-JP" sz="1200" b="0" i="0" dirty="0">
                <a:solidFill>
                  <a:srgbClr val="333333"/>
                </a:solidFill>
                <a:effectLst/>
                <a:latin typeface="Noto Sans JP"/>
              </a:rPr>
              <a:t>SNS</a:t>
            </a:r>
            <a:r>
              <a:rPr lang="ja-JP" altLang="en-US" sz="1200" b="0" i="0" dirty="0">
                <a:solidFill>
                  <a:srgbClr val="333333"/>
                </a:solidFill>
                <a:effectLst/>
                <a:latin typeface="Noto Sans JP"/>
              </a:rPr>
              <a:t>や通話・メールアプリを利用していると回答しています。</a:t>
            </a:r>
            <a:endParaRPr kumimoji="0" lang="en-US" altLang="ja-JP" sz="1200" b="0" i="0" u="none" strike="noStrike" cap="none" normalizeH="0" baseline="0" dirty="0">
              <a:ln>
                <a:noFill/>
              </a:ln>
              <a:effectLst/>
              <a:latin typeface="Arial" panose="020B0604020202020204" pitchFamily="34" charset="0"/>
              <a:ea typeface="Noto Sans JP"/>
            </a:endParaRPr>
          </a:p>
          <a:p>
            <a:pPr marL="0" marR="0" lvl="0" indent="0" algn="l" defTabSz="907633" rtl="0" eaLnBrk="1" fontAlgn="auto" latinLnBrk="0" hangingPunct="1">
              <a:lnSpc>
                <a:spcPct val="100000"/>
              </a:lnSpc>
              <a:spcBef>
                <a:spcPts val="0"/>
              </a:spcBef>
              <a:spcAft>
                <a:spcPts val="0"/>
              </a:spcAft>
              <a:buClrTx/>
              <a:buSzTx/>
              <a:buFontTx/>
              <a:buNone/>
              <a:tabLst/>
              <a:defRPr/>
            </a:pPr>
            <a:r>
              <a:rPr kumimoji="0" lang="ja-JP" altLang="ja-JP" sz="1200" b="0" i="0" u="none" strike="noStrike" cap="none" normalizeH="0" baseline="0" dirty="0">
                <a:ln>
                  <a:noFill/>
                </a:ln>
                <a:effectLst/>
                <a:latin typeface="Arial" panose="020B0604020202020204" pitchFamily="34" charset="0"/>
                <a:ea typeface="Noto Sans JP"/>
              </a:rPr>
              <a:t>このまま普及が進めば2022年末には利用者数は8,241万人、ネットユーザー全体に占める</a:t>
            </a:r>
            <a:r>
              <a:rPr kumimoji="0" lang="ja-JP" altLang="en-US" sz="1200" b="0" i="0" u="none" strike="noStrike" cap="none" normalizeH="0" baseline="0" dirty="0">
                <a:ln>
                  <a:noFill/>
                </a:ln>
                <a:effectLst/>
                <a:latin typeface="Arial" panose="020B0604020202020204" pitchFamily="34" charset="0"/>
                <a:ea typeface="Noto Sans JP"/>
              </a:rPr>
              <a:t>ＳＮＳ　</a:t>
            </a:r>
            <a:r>
              <a:rPr kumimoji="0" lang="ja-JP" altLang="ja-JP" sz="1200" b="0" i="0" u="none" strike="noStrike" cap="none" normalizeH="0" baseline="0" dirty="0">
                <a:ln>
                  <a:noFill/>
                </a:ln>
                <a:effectLst/>
                <a:latin typeface="Arial" panose="020B0604020202020204" pitchFamily="34" charset="0"/>
                <a:ea typeface="Noto Sans JP"/>
              </a:rPr>
              <a:t>利用率は83.3％に達する見通しである。</a:t>
            </a:r>
            <a:endParaRPr kumimoji="0" lang="en-US" altLang="ja-JP" sz="1200" b="0" i="0" u="none" strike="noStrike" cap="none" normalizeH="0" baseline="0" dirty="0">
              <a:ln>
                <a:noFill/>
              </a:ln>
              <a:effectLst/>
              <a:latin typeface="Arial" panose="020B0604020202020204" pitchFamily="34" charset="0"/>
              <a:ea typeface="Noto Sans JP"/>
            </a:endParaRPr>
          </a:p>
          <a:p>
            <a:pPr marL="0" marR="0" lvl="0" indent="0" algn="l" defTabSz="907633" rtl="0" eaLnBrk="1" fontAlgn="auto" latinLnBrk="0" hangingPunct="1">
              <a:lnSpc>
                <a:spcPct val="100000"/>
              </a:lnSpc>
              <a:spcBef>
                <a:spcPts val="0"/>
              </a:spcBef>
              <a:spcAft>
                <a:spcPts val="0"/>
              </a:spcAft>
              <a:buClrTx/>
              <a:buSzTx/>
              <a:buFontTx/>
              <a:buNone/>
              <a:tabLst/>
              <a:defRPr/>
            </a:pPr>
            <a:r>
              <a:rPr kumimoji="0" lang="ja-JP" altLang="en-US" sz="1200" b="0" i="0" u="none" strike="noStrike" cap="none" normalizeH="0" baseline="0" dirty="0">
                <a:ln>
                  <a:noFill/>
                </a:ln>
                <a:effectLst/>
                <a:latin typeface="Arial" panose="020B0604020202020204" pitchFamily="34" charset="0"/>
                <a:ea typeface="Noto Sans JP"/>
              </a:rPr>
              <a:t>次</a:t>
            </a:r>
            <a:endParaRPr kumimoji="0" lang="en-US" altLang="ja-JP" sz="1200" b="0" i="0" u="none" strike="noStrike" cap="none" normalizeH="0" baseline="0" dirty="0">
              <a:ln>
                <a:noFill/>
              </a:ln>
              <a:effectLst/>
              <a:latin typeface="Arial" panose="020B0604020202020204" pitchFamily="34" charset="0"/>
              <a:ea typeface="Noto Sans JP"/>
            </a:endParaRPr>
          </a:p>
          <a:p>
            <a:pPr marL="0" marR="0" lvl="0" indent="0" algn="l" defTabSz="907633" rtl="0" eaLnBrk="1" fontAlgn="auto" latinLnBrk="0" hangingPunct="1">
              <a:lnSpc>
                <a:spcPct val="100000"/>
              </a:lnSpc>
              <a:spcBef>
                <a:spcPts val="0"/>
              </a:spcBef>
              <a:spcAft>
                <a:spcPts val="0"/>
              </a:spcAft>
              <a:buClrTx/>
              <a:buSzTx/>
              <a:buFontTx/>
              <a:buNone/>
              <a:tabLst/>
              <a:defRPr/>
            </a:pPr>
            <a:r>
              <a:rPr lang="ja-JP" altLang="en-US" sz="1200" b="0" i="0" dirty="0">
                <a:solidFill>
                  <a:srgbClr val="333333"/>
                </a:solidFill>
                <a:effectLst/>
                <a:latin typeface="Noto Sans JP"/>
              </a:rPr>
              <a:t>あるアンケート調査では、</a:t>
            </a:r>
            <a:r>
              <a:rPr lang="en-US" altLang="ja-JP" sz="1200" b="0" i="0" dirty="0">
                <a:solidFill>
                  <a:srgbClr val="333333"/>
                </a:solidFill>
                <a:effectLst/>
                <a:latin typeface="Noto Sans JP"/>
              </a:rPr>
              <a:t>4,400</a:t>
            </a:r>
            <a:r>
              <a:rPr lang="ja-JP" altLang="en-US" sz="1200" b="0" i="0" dirty="0">
                <a:solidFill>
                  <a:srgbClr val="333333"/>
                </a:solidFill>
                <a:effectLst/>
                <a:latin typeface="Noto Sans JP"/>
              </a:rPr>
              <a:t>人のアンケート対象者のうち全回答者の中で最もこのサービスの利用率が高かったのは</a:t>
            </a:r>
            <a:r>
              <a:rPr lang="en-US" altLang="ja-JP" sz="1200" b="0" i="0" dirty="0">
                <a:solidFill>
                  <a:srgbClr val="333333"/>
                </a:solidFill>
                <a:effectLst/>
                <a:latin typeface="Noto Sans JP"/>
              </a:rPr>
              <a:t>LINE</a:t>
            </a:r>
            <a:r>
              <a:rPr lang="ja-JP" altLang="en-US" sz="1200" b="0" i="0" dirty="0">
                <a:solidFill>
                  <a:srgbClr val="333333"/>
                </a:solidFill>
                <a:effectLst/>
                <a:latin typeface="Noto Sans JP"/>
              </a:rPr>
              <a:t>（ライン）で</a:t>
            </a:r>
            <a:r>
              <a:rPr lang="en-US" altLang="ja-JP" sz="1200" b="0" i="0" dirty="0">
                <a:solidFill>
                  <a:srgbClr val="333333"/>
                </a:solidFill>
                <a:effectLst/>
                <a:latin typeface="Noto Sans JP"/>
              </a:rPr>
              <a:t>77.4</a:t>
            </a:r>
            <a:r>
              <a:rPr lang="ja-JP" altLang="en-US" sz="1200" b="0" i="0" dirty="0">
                <a:solidFill>
                  <a:srgbClr val="333333"/>
                </a:solidFill>
                <a:effectLst/>
                <a:latin typeface="Noto Sans JP"/>
              </a:rPr>
              <a:t>％、</a:t>
            </a:r>
            <a:r>
              <a:rPr lang="en-US" altLang="ja-JP" sz="1200" b="0" i="0" dirty="0">
                <a:solidFill>
                  <a:srgbClr val="333333"/>
                </a:solidFill>
                <a:effectLst/>
                <a:latin typeface="Noto Sans JP"/>
              </a:rPr>
              <a:t>Twitter</a:t>
            </a:r>
            <a:r>
              <a:rPr lang="ja-JP" altLang="en-US" sz="1200" b="0" i="0" dirty="0">
                <a:solidFill>
                  <a:srgbClr val="333333"/>
                </a:solidFill>
                <a:effectLst/>
                <a:latin typeface="Noto Sans JP"/>
              </a:rPr>
              <a:t>（ツイッター）が</a:t>
            </a:r>
            <a:r>
              <a:rPr lang="en-US" altLang="ja-JP" sz="1200" b="0" i="0" dirty="0">
                <a:solidFill>
                  <a:srgbClr val="333333"/>
                </a:solidFill>
                <a:effectLst/>
                <a:latin typeface="Noto Sans JP"/>
              </a:rPr>
              <a:t>38.5</a:t>
            </a:r>
            <a:r>
              <a:rPr lang="ja-JP" altLang="en-US" sz="1200" b="0" i="0" dirty="0">
                <a:solidFill>
                  <a:srgbClr val="333333"/>
                </a:solidFill>
                <a:effectLst/>
                <a:latin typeface="Noto Sans JP"/>
              </a:rPr>
              <a:t>％、</a:t>
            </a:r>
            <a:r>
              <a:rPr lang="en-US" altLang="ja-JP" sz="1200" b="0" i="0" dirty="0">
                <a:solidFill>
                  <a:srgbClr val="333333"/>
                </a:solidFill>
                <a:effectLst/>
                <a:latin typeface="Noto Sans JP"/>
              </a:rPr>
              <a:t>Instagram</a:t>
            </a:r>
            <a:r>
              <a:rPr lang="ja-JP" altLang="en-US" sz="1200" b="0" i="0" dirty="0">
                <a:solidFill>
                  <a:srgbClr val="333333"/>
                </a:solidFill>
                <a:effectLst/>
                <a:latin typeface="Noto Sans JP"/>
              </a:rPr>
              <a:t>（インスタグラム）が</a:t>
            </a:r>
            <a:r>
              <a:rPr lang="en-US" altLang="ja-JP" sz="1200" b="0" i="0" dirty="0">
                <a:solidFill>
                  <a:srgbClr val="333333"/>
                </a:solidFill>
                <a:effectLst/>
                <a:latin typeface="Noto Sans JP"/>
              </a:rPr>
              <a:t>35.7</a:t>
            </a:r>
            <a:r>
              <a:rPr lang="ja-JP" altLang="en-US" sz="1200" b="0" i="0" dirty="0">
                <a:solidFill>
                  <a:srgbClr val="333333"/>
                </a:solidFill>
                <a:effectLst/>
                <a:latin typeface="Noto Sans JP"/>
              </a:rPr>
              <a:t>％、</a:t>
            </a:r>
            <a:r>
              <a:rPr lang="en-US" altLang="ja-JP" sz="1200" b="0" i="0" dirty="0">
                <a:solidFill>
                  <a:srgbClr val="333333"/>
                </a:solidFill>
                <a:effectLst/>
                <a:latin typeface="Noto Sans JP"/>
              </a:rPr>
              <a:t>YouTube</a:t>
            </a:r>
            <a:r>
              <a:rPr lang="ja-JP" altLang="en-US" sz="1200" b="0" i="0" dirty="0">
                <a:solidFill>
                  <a:srgbClr val="333333"/>
                </a:solidFill>
                <a:effectLst/>
                <a:latin typeface="Noto Sans JP"/>
              </a:rPr>
              <a:t>（ユーチューブ）が</a:t>
            </a:r>
            <a:r>
              <a:rPr lang="en-US" altLang="ja-JP" sz="1200" b="0" i="0" dirty="0">
                <a:solidFill>
                  <a:srgbClr val="333333"/>
                </a:solidFill>
                <a:effectLst/>
                <a:latin typeface="Noto Sans JP"/>
              </a:rPr>
              <a:t>23.2</a:t>
            </a:r>
            <a:r>
              <a:rPr lang="ja-JP" altLang="en-US" sz="1200" b="0" i="0" dirty="0">
                <a:solidFill>
                  <a:srgbClr val="333333"/>
                </a:solidFill>
                <a:effectLst/>
                <a:latin typeface="Noto Sans JP"/>
              </a:rPr>
              <a:t>％、</a:t>
            </a:r>
            <a:r>
              <a:rPr lang="en-US" altLang="ja-JP" sz="1200" b="0" i="0" dirty="0">
                <a:solidFill>
                  <a:srgbClr val="333333"/>
                </a:solidFill>
                <a:effectLst/>
                <a:latin typeface="Noto Sans JP"/>
              </a:rPr>
              <a:t>Facebook</a:t>
            </a:r>
            <a:r>
              <a:rPr lang="ja-JP" altLang="en-US" sz="1200" b="0" i="0" dirty="0">
                <a:solidFill>
                  <a:srgbClr val="333333"/>
                </a:solidFill>
                <a:effectLst/>
                <a:latin typeface="Noto Sans JP"/>
              </a:rPr>
              <a:t>（フェイスブック）が</a:t>
            </a:r>
            <a:r>
              <a:rPr lang="en-US" altLang="ja-JP" sz="1200" b="0" i="0" dirty="0">
                <a:solidFill>
                  <a:srgbClr val="333333"/>
                </a:solidFill>
                <a:effectLst/>
                <a:latin typeface="Noto Sans JP"/>
              </a:rPr>
              <a:t>21.7</a:t>
            </a:r>
            <a:r>
              <a:rPr lang="ja-JP" altLang="en-US" sz="1200" b="0" i="0" dirty="0">
                <a:solidFill>
                  <a:srgbClr val="333333"/>
                </a:solidFill>
                <a:effectLst/>
                <a:latin typeface="Noto Sans JP"/>
              </a:rPr>
              <a:t>％、</a:t>
            </a:r>
            <a:r>
              <a:rPr lang="en-US" altLang="ja-JP" sz="1200" b="0" i="0" dirty="0">
                <a:solidFill>
                  <a:srgbClr val="333333"/>
                </a:solidFill>
                <a:effectLst/>
                <a:latin typeface="Noto Sans JP"/>
              </a:rPr>
              <a:t>TikTok</a:t>
            </a:r>
            <a:r>
              <a:rPr lang="ja-JP" altLang="en-US" sz="1200" b="0" i="0" dirty="0">
                <a:solidFill>
                  <a:srgbClr val="333333"/>
                </a:solidFill>
                <a:effectLst/>
                <a:latin typeface="Noto Sans JP"/>
              </a:rPr>
              <a:t>（ティックトック）が</a:t>
            </a:r>
            <a:r>
              <a:rPr lang="en-US" altLang="ja-JP" sz="1200" b="0" i="0" dirty="0">
                <a:solidFill>
                  <a:srgbClr val="333333"/>
                </a:solidFill>
                <a:effectLst/>
                <a:latin typeface="Noto Sans JP"/>
              </a:rPr>
              <a:t>8.1</a:t>
            </a:r>
            <a:r>
              <a:rPr lang="ja-JP" altLang="en-US" sz="1200" b="0" i="0" dirty="0">
                <a:solidFill>
                  <a:srgbClr val="333333"/>
                </a:solidFill>
                <a:effectLst/>
                <a:latin typeface="Noto Sans JP"/>
              </a:rPr>
              <a:t>％、</a:t>
            </a:r>
            <a:r>
              <a:rPr lang="en-US" altLang="ja-JP" sz="1200" b="0" i="0" dirty="0">
                <a:solidFill>
                  <a:srgbClr val="333333"/>
                </a:solidFill>
                <a:effectLst/>
                <a:latin typeface="Noto Sans JP"/>
              </a:rPr>
              <a:t>Skype</a:t>
            </a:r>
            <a:r>
              <a:rPr lang="ja-JP" altLang="en-US" sz="1200" b="0" i="0" dirty="0">
                <a:solidFill>
                  <a:srgbClr val="333333"/>
                </a:solidFill>
                <a:effectLst/>
                <a:latin typeface="Noto Sans JP"/>
              </a:rPr>
              <a:t>（スカイプ）が</a:t>
            </a:r>
            <a:r>
              <a:rPr lang="en-US" altLang="ja-JP" sz="1200" b="0" i="0" dirty="0">
                <a:solidFill>
                  <a:srgbClr val="333333"/>
                </a:solidFill>
                <a:effectLst/>
                <a:latin typeface="Noto Sans JP"/>
              </a:rPr>
              <a:t>7.1</a:t>
            </a:r>
            <a:r>
              <a:rPr lang="ja-JP" altLang="en-US" sz="1200" b="0" i="0" dirty="0">
                <a:solidFill>
                  <a:srgbClr val="333333"/>
                </a:solidFill>
                <a:effectLst/>
                <a:latin typeface="Noto Sans JP"/>
              </a:rPr>
              <a:t>％、となっている。</a:t>
            </a:r>
            <a:br>
              <a:rPr lang="ja-JP" altLang="en-US" sz="1200" dirty="0"/>
            </a:br>
            <a:r>
              <a:rPr lang="ja-JP" altLang="en-US" sz="1200" b="0" i="0" dirty="0">
                <a:solidFill>
                  <a:srgbClr val="333333"/>
                </a:solidFill>
                <a:effectLst/>
                <a:latin typeface="Noto Sans JP"/>
              </a:rPr>
              <a:t>　</a:t>
            </a:r>
            <a:endParaRPr kumimoji="0" lang="en-US" altLang="ja-JP" sz="1200" b="0" i="0" u="none" strike="noStrike" cap="none" normalizeH="0" baseline="0" dirty="0">
              <a:ln>
                <a:noFill/>
              </a:ln>
              <a:solidFill>
                <a:srgbClr val="333333"/>
              </a:solidFill>
              <a:effectLst/>
              <a:latin typeface="Arial" panose="020B0604020202020204" pitchFamily="34" charset="0"/>
            </a:endParaRPr>
          </a:p>
          <a:p>
            <a:pPr defTabSz="907633">
              <a:defRPr/>
            </a:pPr>
            <a:endParaRPr kumimoji="0" lang="en-US" altLang="ja-JP" sz="1200" b="0" i="0" u="none" strike="noStrike" cap="none" normalizeH="0" baseline="0" dirty="0">
              <a:ln>
                <a:noFill/>
              </a:ln>
              <a:effectLst/>
              <a:latin typeface="Arial" panose="020B0604020202020204" pitchFamily="34" charset="0"/>
              <a:ea typeface="Noto Sans JP"/>
            </a:endParaRPr>
          </a:p>
          <a:p>
            <a:pPr defTabSz="907633">
              <a:defRPr/>
            </a:pPr>
            <a:endParaRPr kumimoji="1" lang="ja-JP" altLang="en-US" dirty="0"/>
          </a:p>
        </p:txBody>
      </p:sp>
      <p:sp>
        <p:nvSpPr>
          <p:cNvPr id="4" name="スライド番号プレースホルダー 3"/>
          <p:cNvSpPr>
            <a:spLocks noGrp="1"/>
          </p:cNvSpPr>
          <p:nvPr>
            <p:ph type="sldNum" sz="quarter" idx="5"/>
          </p:nvPr>
        </p:nvSpPr>
        <p:spPr/>
        <p:txBody>
          <a:bodyPr/>
          <a:lstStyle/>
          <a:p>
            <a:fld id="{DE9CDED6-E272-4C89-A2C4-681152067E30}" type="slidenum">
              <a:rPr kumimoji="1" lang="ja-JP" altLang="en-US" smtClean="0"/>
              <a:t>2</a:t>
            </a:fld>
            <a:endParaRPr kumimoji="1" lang="ja-JP" altLang="en-US"/>
          </a:p>
        </p:txBody>
      </p:sp>
    </p:spTree>
    <p:extLst>
      <p:ext uri="{BB962C8B-B14F-4D97-AF65-F5344CB8AC3E}">
        <p14:creationId xmlns:p14="http://schemas.microsoft.com/office/powerpoint/2010/main" val="1648473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07633" rtl="0" eaLnBrk="1" fontAlgn="auto" latinLnBrk="0" hangingPunct="1">
              <a:lnSpc>
                <a:spcPct val="100000"/>
              </a:lnSpc>
              <a:spcBef>
                <a:spcPts val="0"/>
              </a:spcBef>
              <a:spcAft>
                <a:spcPts val="0"/>
              </a:spcAft>
              <a:buClrTx/>
              <a:buSzTx/>
              <a:buFontTx/>
              <a:buNone/>
              <a:tabLst/>
              <a:defRPr/>
            </a:pPr>
            <a:r>
              <a:rPr kumimoji="0" lang="ja-JP" altLang="en-US" sz="1400" b="0" i="0" u="none" strike="noStrike" cap="none" normalizeH="0" baseline="0" dirty="0">
                <a:ln>
                  <a:noFill/>
                </a:ln>
                <a:effectLst/>
                <a:latin typeface="Arial" panose="020B0604020202020204" pitchFamily="34" charset="0"/>
                <a:ea typeface="Noto Sans JP"/>
              </a:rPr>
              <a:t>そこで広報委員会では</a:t>
            </a:r>
            <a:r>
              <a:rPr kumimoji="0" lang="en-US" altLang="ja-JP" sz="1400" b="0" i="0" u="none" strike="noStrike" cap="none" normalizeH="0" baseline="0" dirty="0">
                <a:ln>
                  <a:noFill/>
                </a:ln>
                <a:effectLst/>
                <a:latin typeface="Arial" panose="020B0604020202020204" pitchFamily="34" charset="0"/>
                <a:ea typeface="Noto Sans JP"/>
              </a:rPr>
              <a:t>21-22</a:t>
            </a:r>
            <a:r>
              <a:rPr kumimoji="0" lang="ja-JP" altLang="en-US" sz="1400" b="0" i="0" u="none" strike="noStrike" cap="none" normalizeH="0" baseline="0" dirty="0">
                <a:ln>
                  <a:noFill/>
                </a:ln>
                <a:effectLst/>
                <a:latin typeface="Arial" panose="020B0604020202020204" pitchFamily="34" charset="0"/>
                <a:ea typeface="Noto Sans JP"/>
              </a:rPr>
              <a:t>年度から多くの方が利用をしている</a:t>
            </a:r>
            <a:r>
              <a:rPr kumimoji="0" lang="en-US" altLang="ja-JP" sz="1400" b="0" i="0" u="none" strike="noStrike" cap="none" normalizeH="0" baseline="0" dirty="0">
                <a:ln>
                  <a:noFill/>
                </a:ln>
                <a:effectLst/>
                <a:latin typeface="Arial" panose="020B0604020202020204" pitchFamily="34" charset="0"/>
                <a:ea typeface="Noto Sans JP"/>
              </a:rPr>
              <a:t>LINE </a:t>
            </a:r>
            <a:r>
              <a:rPr kumimoji="0" lang="ja-JP" altLang="en-US" sz="1400" b="0" i="0" u="none" strike="noStrike" cap="none" normalizeH="0" baseline="0" dirty="0">
                <a:ln>
                  <a:noFill/>
                </a:ln>
                <a:effectLst/>
                <a:latin typeface="Arial" panose="020B0604020202020204" pitchFamily="34" charset="0"/>
                <a:ea typeface="Noto Sans JP"/>
              </a:rPr>
              <a:t>を使った広報を試みております。</a:t>
            </a:r>
            <a:endParaRPr kumimoji="0" lang="en-US" altLang="ja-JP" sz="1400" b="0" i="0" u="none" strike="noStrike" cap="none" normalizeH="0" baseline="0" dirty="0">
              <a:ln>
                <a:noFill/>
              </a:ln>
              <a:effectLst/>
              <a:latin typeface="Arial" panose="020B0604020202020204" pitchFamily="34" charset="0"/>
              <a:ea typeface="Noto Sans JP"/>
            </a:endParaRPr>
          </a:p>
          <a:p>
            <a:pPr marL="0" marR="0" lvl="0" indent="0" algn="l" defTabSz="907633" rtl="0" eaLnBrk="1" fontAlgn="auto" latinLnBrk="0" hangingPunct="1">
              <a:lnSpc>
                <a:spcPct val="100000"/>
              </a:lnSpc>
              <a:spcBef>
                <a:spcPts val="0"/>
              </a:spcBef>
              <a:spcAft>
                <a:spcPts val="0"/>
              </a:spcAft>
              <a:buClrTx/>
              <a:buSzTx/>
              <a:buFontTx/>
              <a:buNone/>
              <a:tabLst/>
              <a:defRPr/>
            </a:pPr>
            <a:endParaRPr lang="en-US" altLang="ja-JP" sz="1300" dirty="0"/>
          </a:p>
          <a:p>
            <a:pPr defTabSz="907633">
              <a:defRPr/>
            </a:pPr>
            <a:r>
              <a:rPr lang="ja-JP" altLang="en-US" sz="1300" dirty="0"/>
              <a:t>左側は昨年１０月に成田山新勝寺で行われた世界ポリオデー祈願プロジェクトの</a:t>
            </a:r>
            <a:r>
              <a:rPr lang="en-US" altLang="ja-JP" sz="1300" dirty="0"/>
              <a:t>LINE </a:t>
            </a:r>
            <a:r>
              <a:rPr lang="ja-JP" altLang="en-US" sz="1300" dirty="0"/>
              <a:t>公式アカウントのチラシでございます。</a:t>
            </a:r>
            <a:endParaRPr lang="en-US" altLang="ja-JP" sz="1300" dirty="0"/>
          </a:p>
          <a:p>
            <a:pPr defTabSz="907633">
              <a:defRPr/>
            </a:pPr>
            <a:r>
              <a:rPr kumimoji="0" lang="ja-JP" altLang="en-US" sz="1200" b="0" i="0" u="none" strike="noStrike" cap="none" normalizeH="0" baseline="0" dirty="0">
                <a:ln>
                  <a:noFill/>
                </a:ln>
                <a:effectLst/>
                <a:latin typeface="Arial" panose="020B0604020202020204" pitchFamily="34" charset="0"/>
                <a:ea typeface="Noto Sans JP"/>
              </a:rPr>
              <a:t>次年度も引き続きこのアカウントを利用し広報をしていきたいと思っております。</a:t>
            </a:r>
            <a:endParaRPr lang="en-US" altLang="ja-JP" sz="1300" dirty="0"/>
          </a:p>
          <a:p>
            <a:pPr defTabSz="907633">
              <a:defRPr/>
            </a:pPr>
            <a:r>
              <a:rPr lang="ja-JP" altLang="en-US" sz="1300" dirty="0"/>
              <a:t>この内容は現在も確認できますので</a:t>
            </a:r>
            <a:r>
              <a:rPr lang="en-US" altLang="ja-JP" sz="1300" dirty="0"/>
              <a:t>QR</a:t>
            </a:r>
            <a:r>
              <a:rPr lang="ja-JP" altLang="en-US" sz="1300" dirty="0"/>
              <a:t>コードを読み込んで見てください。（お手元資料の最後のページに</a:t>
            </a:r>
            <a:r>
              <a:rPr lang="en-US" altLang="ja-JP" sz="1300" dirty="0"/>
              <a:t>QR</a:t>
            </a:r>
            <a:r>
              <a:rPr lang="ja-JP" altLang="en-US" sz="1300" dirty="0"/>
              <a:t>コードを差し込んであります）</a:t>
            </a:r>
            <a:endParaRPr lang="en-US" altLang="ja-JP" sz="1300" dirty="0"/>
          </a:p>
          <a:p>
            <a:pPr defTabSz="907633">
              <a:defRPr/>
            </a:pPr>
            <a:r>
              <a:rPr lang="ja-JP" altLang="en-US" sz="1300" dirty="0"/>
              <a:t>ＱＲコードを読み込んでいただく事で、友達と成り、友達となった皆様には、広報委員会から情報を送ることができるようになっています。</a:t>
            </a:r>
            <a:endParaRPr lang="en-US" altLang="ja-JP" sz="1300" dirty="0"/>
          </a:p>
          <a:p>
            <a:pPr defTabSz="907633">
              <a:defRPr/>
            </a:pPr>
            <a:r>
              <a:rPr lang="ja-JP" altLang="en-US" sz="1300" dirty="0"/>
              <a:t>読み込んでいただけると次のような画面となりますが</a:t>
            </a:r>
            <a:endParaRPr lang="en-US" altLang="ja-JP" sz="1300" dirty="0"/>
          </a:p>
          <a:p>
            <a:pPr defTabSz="907633">
              <a:defRPr/>
            </a:pPr>
            <a:r>
              <a:rPr lang="ja-JP" altLang="en-US" sz="1300" dirty="0"/>
              <a:t>次</a:t>
            </a:r>
            <a:endParaRPr lang="en-US" altLang="ja-JP" sz="1300" dirty="0"/>
          </a:p>
          <a:p>
            <a:pPr defTabSz="907633">
              <a:defRPr/>
            </a:pPr>
            <a:r>
              <a:rPr lang="ja-JP" altLang="en-US" sz="1300" dirty="0"/>
              <a:t>次　下方にある</a:t>
            </a:r>
            <a:r>
              <a:rPr lang="en-US" altLang="ja-JP" sz="1300" dirty="0"/>
              <a:t>3</a:t>
            </a:r>
            <a:r>
              <a:rPr lang="ja-JP" altLang="en-US" sz="1300" dirty="0"/>
              <a:t>つのメニューはそれぞれ、イベント情報、２７９０地区のフェイスブックやガバナーのユーチューブ動画への入り口となっています。</a:t>
            </a:r>
            <a:endParaRPr lang="en-US" altLang="ja-JP" sz="1300" dirty="0"/>
          </a:p>
          <a:p>
            <a:pPr marL="0" marR="0" lvl="0" indent="0" algn="l" defTabSz="907633" rtl="0" eaLnBrk="1" fontAlgn="auto" latinLnBrk="0" hangingPunct="1">
              <a:lnSpc>
                <a:spcPct val="100000"/>
              </a:lnSpc>
              <a:spcBef>
                <a:spcPts val="0"/>
              </a:spcBef>
              <a:spcAft>
                <a:spcPts val="0"/>
              </a:spcAft>
              <a:buClrTx/>
              <a:buSzTx/>
              <a:buFontTx/>
              <a:buNone/>
              <a:tabLst/>
              <a:defRPr/>
            </a:pPr>
            <a:r>
              <a:rPr lang="ja-JP" altLang="en-US" sz="1300" dirty="0"/>
              <a:t>このアカウントを引き継ぎ各クラブの皆様が行う奉仕プロジェクトの予定を一元的にみられるような情報共有のインフラとしてリニューアルをいたします。</a:t>
            </a:r>
            <a:endParaRPr lang="en-US" altLang="ja-JP" sz="1300" dirty="0"/>
          </a:p>
          <a:p>
            <a:pPr defTabSz="907633">
              <a:defRPr/>
            </a:pPr>
            <a:r>
              <a:rPr lang="en-US" altLang="ja-JP" sz="1300" dirty="0"/>
              <a:t>※</a:t>
            </a:r>
            <a:r>
              <a:rPr lang="ja-JP" altLang="en-US" sz="1300" dirty="0"/>
              <a:t>「</a:t>
            </a:r>
            <a:r>
              <a:rPr lang="en-US" altLang="ja-JP" sz="1300" dirty="0"/>
              <a:t>21-22</a:t>
            </a:r>
            <a:r>
              <a:rPr lang="ja-JP" altLang="en-US" sz="1300" dirty="0"/>
              <a:t>年度管理統括内の</a:t>
            </a:r>
            <a:r>
              <a:rPr lang="en-US" altLang="ja-JP" sz="1300" dirty="0"/>
              <a:t>3</a:t>
            </a:r>
            <a:r>
              <a:rPr lang="ja-JP" altLang="en-US" sz="1300" dirty="0"/>
              <a:t>委員会の合同セミナーでこの仕組みについてはご説明しているので聞いた方もいるかとは思いますが、</a:t>
            </a:r>
            <a:endParaRPr lang="en-US" altLang="ja-JP" sz="1300" dirty="0"/>
          </a:p>
          <a:p>
            <a:pPr defTabSz="907633">
              <a:defRPr/>
            </a:pPr>
            <a:r>
              <a:rPr lang="ja-JP" altLang="en-US" sz="1300" dirty="0"/>
              <a:t>いま一度ご紹介させて下さい。」</a:t>
            </a:r>
            <a:endParaRPr lang="en-US" altLang="ja-JP" sz="1300" dirty="0"/>
          </a:p>
          <a:p>
            <a:pPr defTabSz="907633">
              <a:defRPr/>
            </a:pPr>
            <a:endParaRPr lang="en-US" altLang="ja-JP" sz="1300" dirty="0"/>
          </a:p>
        </p:txBody>
      </p:sp>
      <p:sp>
        <p:nvSpPr>
          <p:cNvPr id="4" name="スライド番号プレースホルダー 3"/>
          <p:cNvSpPr>
            <a:spLocks noGrp="1"/>
          </p:cNvSpPr>
          <p:nvPr>
            <p:ph type="sldNum" sz="quarter" idx="5"/>
          </p:nvPr>
        </p:nvSpPr>
        <p:spPr/>
        <p:txBody>
          <a:bodyPr/>
          <a:lstStyle/>
          <a:p>
            <a:fld id="{DE9CDED6-E272-4C89-A2C4-681152067E30}" type="slidenum">
              <a:rPr kumimoji="1" lang="ja-JP" altLang="en-US" smtClean="0"/>
              <a:t>3</a:t>
            </a:fld>
            <a:endParaRPr kumimoji="1" lang="ja-JP" altLang="en-US"/>
          </a:p>
        </p:txBody>
      </p:sp>
    </p:spTree>
    <p:extLst>
      <p:ext uri="{BB962C8B-B14F-4D97-AF65-F5344CB8AC3E}">
        <p14:creationId xmlns:p14="http://schemas.microsoft.com/office/powerpoint/2010/main" val="4126811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300" dirty="0"/>
              <a:t>もう少しこの公式ラインアカウントについてご説明させてください。</a:t>
            </a:r>
            <a:endParaRPr lang="en-US" altLang="ja-JP" sz="1300" dirty="0"/>
          </a:p>
          <a:p>
            <a:endParaRPr lang="en-US" altLang="ja-JP" sz="1300" dirty="0"/>
          </a:p>
          <a:p>
            <a:r>
              <a:rPr lang="ja-JP" altLang="en-US" sz="1300" dirty="0"/>
              <a:t>下方にある</a:t>
            </a:r>
            <a:r>
              <a:rPr lang="en-US" altLang="ja-JP" sz="1300" dirty="0"/>
              <a:t>3</a:t>
            </a:r>
            <a:r>
              <a:rPr lang="ja-JP" altLang="en-US" sz="1300" dirty="0"/>
              <a:t>つのメニューですがイベント情報には昨年行われた祈願プロジェクトの情報が載っております</a:t>
            </a:r>
            <a:endParaRPr lang="en-US" altLang="ja-JP" sz="1300" dirty="0"/>
          </a:p>
          <a:p>
            <a:r>
              <a:rPr lang="ja-JP" altLang="en-US" sz="1300" dirty="0"/>
              <a:t>この場合はグーグルマップ上に各クラブが祈願と奉仕を行った場所とコメントを入れてございます。</a:t>
            </a:r>
            <a:endParaRPr lang="en-US" altLang="ja-JP" sz="1300" dirty="0"/>
          </a:p>
          <a:p>
            <a:r>
              <a:rPr lang="ja-JP" altLang="en-US" sz="1300" dirty="0"/>
              <a:t>中央にはフェイスブックページへ入るようになっております地区の情報をアップしています。</a:t>
            </a:r>
            <a:endParaRPr lang="en-US" altLang="ja-JP" sz="1300" dirty="0"/>
          </a:p>
          <a:p>
            <a:r>
              <a:rPr lang="ja-JP" altLang="en-US" sz="1300" dirty="0"/>
              <a:t>右側には梶原ガバナーのご挨拶のユーチューブ動画を掲載しております。６月まではこの状態ですので一度ご覧いただければと思います。</a:t>
            </a:r>
            <a:endParaRPr lang="en-US" altLang="ja-JP" sz="1300" dirty="0"/>
          </a:p>
          <a:p>
            <a:endParaRPr lang="en-US" altLang="ja-JP" sz="1300" dirty="0"/>
          </a:p>
          <a:p>
            <a:endParaRPr kumimoji="1" lang="ja-JP" altLang="en-US" dirty="0"/>
          </a:p>
        </p:txBody>
      </p:sp>
      <p:sp>
        <p:nvSpPr>
          <p:cNvPr id="4" name="スライド番号プレースホルダー 3"/>
          <p:cNvSpPr>
            <a:spLocks noGrp="1"/>
          </p:cNvSpPr>
          <p:nvPr>
            <p:ph type="sldNum" sz="quarter" idx="5"/>
          </p:nvPr>
        </p:nvSpPr>
        <p:spPr/>
        <p:txBody>
          <a:bodyPr/>
          <a:lstStyle/>
          <a:p>
            <a:fld id="{DE9CDED6-E272-4C89-A2C4-681152067E30}" type="slidenum">
              <a:rPr kumimoji="1" lang="ja-JP" altLang="en-US" smtClean="0"/>
              <a:t>4</a:t>
            </a:fld>
            <a:endParaRPr kumimoji="1" lang="ja-JP" altLang="en-US"/>
          </a:p>
        </p:txBody>
      </p:sp>
    </p:spTree>
    <p:extLst>
      <p:ext uri="{BB962C8B-B14F-4D97-AF65-F5344CB8AC3E}">
        <p14:creationId xmlns:p14="http://schemas.microsoft.com/office/powerpoint/2010/main" val="2529350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また、昨年はこの公式アカウントで動画を生配信させていただきました。</a:t>
            </a:r>
            <a:endParaRPr kumimoji="1" lang="en-US" altLang="ja-JP" dirty="0"/>
          </a:p>
          <a:p>
            <a:r>
              <a:rPr kumimoji="1" lang="ja-JP" altLang="en-US" dirty="0"/>
              <a:t>左側のお二人は次年度</a:t>
            </a:r>
            <a:r>
              <a:rPr kumimoji="1" lang="en-US" altLang="ja-JP" dirty="0"/>
              <a:t>ICT </a:t>
            </a:r>
            <a:r>
              <a:rPr kumimoji="1" lang="ja-JP" altLang="en-US" dirty="0"/>
              <a:t>委員会委員長の池田さんと委員の現広報委員の岡田さんが配信している所でございます。</a:t>
            </a:r>
            <a:endParaRPr kumimoji="1" lang="en-US" altLang="ja-JP" dirty="0"/>
          </a:p>
          <a:p>
            <a:r>
              <a:rPr kumimoji="1" lang="ja-JP" altLang="en-US" dirty="0"/>
              <a:t>（岡田さんはスマホを手持ちで配信されておりましたので腕がつかれたと言いておりました）</a:t>
            </a:r>
          </a:p>
        </p:txBody>
      </p:sp>
      <p:sp>
        <p:nvSpPr>
          <p:cNvPr id="4" name="スライド番号プレースホルダー 3"/>
          <p:cNvSpPr>
            <a:spLocks noGrp="1"/>
          </p:cNvSpPr>
          <p:nvPr>
            <p:ph type="sldNum" sz="quarter" idx="5"/>
          </p:nvPr>
        </p:nvSpPr>
        <p:spPr/>
        <p:txBody>
          <a:bodyPr/>
          <a:lstStyle/>
          <a:p>
            <a:fld id="{DE9CDED6-E272-4C89-A2C4-681152067E30}" type="slidenum">
              <a:rPr kumimoji="1" lang="ja-JP" altLang="en-US" smtClean="0"/>
              <a:t>5</a:t>
            </a:fld>
            <a:endParaRPr kumimoji="1" lang="ja-JP" altLang="en-US"/>
          </a:p>
        </p:txBody>
      </p:sp>
    </p:spTree>
    <p:extLst>
      <p:ext uri="{BB962C8B-B14F-4D97-AF65-F5344CB8AC3E}">
        <p14:creationId xmlns:p14="http://schemas.microsoft.com/office/powerpoint/2010/main" val="1565685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300" dirty="0"/>
              <a:t>次に次年度のイメージですが、次年度用に作成している公式ラインアカウントのチラシでございます。</a:t>
            </a:r>
            <a:endParaRPr lang="en-US" altLang="ja-JP" sz="1300" dirty="0"/>
          </a:p>
          <a:p>
            <a:r>
              <a:rPr lang="ja-JP" altLang="en-US" sz="1300" dirty="0"/>
              <a:t>メールにて送らせていただきますので是非ご活用いただければと思います。</a:t>
            </a:r>
            <a:endParaRPr lang="en-US" altLang="ja-JP" sz="1300" dirty="0"/>
          </a:p>
          <a:p>
            <a:r>
              <a:rPr lang="ja-JP" altLang="en-US" sz="1300" dirty="0"/>
              <a:t>２７９０地区内の奉仕プロジェクトの活動予定を中心に発信しますのでタイトルも変更いたします。</a:t>
            </a:r>
            <a:endParaRPr lang="en-US" altLang="ja-JP" sz="1300" dirty="0"/>
          </a:p>
          <a:p>
            <a:r>
              <a:rPr lang="ja-JP" altLang="en-US" sz="1300" dirty="0"/>
              <a:t>次</a:t>
            </a:r>
            <a:endParaRPr lang="en-US" altLang="ja-JP" sz="1300" dirty="0"/>
          </a:p>
          <a:p>
            <a:r>
              <a:rPr lang="ja-JP" altLang="en-US" sz="1300" dirty="0"/>
              <a:t>右側にあるのは現在ある地区の</a:t>
            </a:r>
            <a:r>
              <a:rPr lang="en-US" altLang="ja-JP" sz="1300" dirty="0"/>
              <a:t>hp</a:t>
            </a:r>
            <a:r>
              <a:rPr lang="ja-JP" altLang="en-US" sz="1300" dirty="0"/>
              <a:t>です。</a:t>
            </a:r>
            <a:endParaRPr lang="en-US" altLang="ja-JP" sz="1300" dirty="0"/>
          </a:p>
          <a:p>
            <a:r>
              <a:rPr lang="ja-JP" altLang="en-US" sz="1300" dirty="0"/>
              <a:t>次</a:t>
            </a:r>
            <a:endParaRPr lang="en-US" altLang="ja-JP" sz="1300" dirty="0"/>
          </a:p>
          <a:p>
            <a:r>
              <a:rPr lang="ja-JP" altLang="en-US" sz="1300" dirty="0"/>
              <a:t>イベント情報については、地区</a:t>
            </a:r>
            <a:r>
              <a:rPr lang="en-US" altLang="ja-JP" sz="1300" dirty="0"/>
              <a:t>hp</a:t>
            </a:r>
            <a:r>
              <a:rPr lang="ja-JP" altLang="en-US" sz="1300" dirty="0"/>
              <a:t>の地区内クラブ活動予定の項目へ飛ぶようにしたいと思っております。</a:t>
            </a:r>
            <a:endParaRPr lang="en-US" altLang="ja-JP" sz="13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300" dirty="0"/>
              <a:t>各クラブの公共イメージ向上委員会の皆様には次年度皆様のクラブで行う奉仕プロジェクトの活動予定を</a:t>
            </a:r>
            <a:r>
              <a:rPr lang="en-US" altLang="ja-JP" sz="1300" dirty="0"/>
              <a:t>A</a:t>
            </a:r>
            <a:r>
              <a:rPr lang="ja-JP" altLang="en-US" sz="1300" dirty="0"/>
              <a:t>４（</a:t>
            </a:r>
            <a:r>
              <a:rPr lang="en-US" altLang="ja-JP" sz="1300" dirty="0"/>
              <a:t>PDF</a:t>
            </a:r>
            <a:r>
              <a:rPr lang="ja-JP" altLang="en-US" sz="1300" dirty="0"/>
              <a:t>）１枚程度のイベント案内チラシとして作成してください。</a:t>
            </a:r>
            <a:endParaRPr lang="en-US" altLang="ja-JP" sz="13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300" dirty="0"/>
              <a:t>ガバナー事務所に送っていただき各クラブのイベント情報がチラシのような形でダウンロードできるようにしていきたいと思っています。</a:t>
            </a:r>
            <a:endParaRPr lang="en-US" altLang="ja-JP" sz="1300" dirty="0"/>
          </a:p>
          <a:p>
            <a:r>
              <a:rPr lang="ja-JP" altLang="en-US" sz="1300" dirty="0"/>
              <a:t>一番右側にダウンロードできるように貼り付けたらいいかなと思っております。</a:t>
            </a:r>
            <a:endParaRPr lang="en-US" altLang="ja-JP" sz="1300" dirty="0"/>
          </a:p>
          <a:p>
            <a:pPr defTabSz="907633">
              <a:defRPr/>
            </a:pPr>
            <a:endParaRPr lang="en-US" altLang="ja-JP" sz="1300" dirty="0"/>
          </a:p>
        </p:txBody>
      </p:sp>
      <p:sp>
        <p:nvSpPr>
          <p:cNvPr id="4" name="スライド番号プレースホルダー 3"/>
          <p:cNvSpPr>
            <a:spLocks noGrp="1"/>
          </p:cNvSpPr>
          <p:nvPr>
            <p:ph type="sldNum" sz="quarter" idx="5"/>
          </p:nvPr>
        </p:nvSpPr>
        <p:spPr/>
        <p:txBody>
          <a:bodyPr/>
          <a:lstStyle/>
          <a:p>
            <a:fld id="{DE9CDED6-E272-4C89-A2C4-681152067E30}" type="slidenum">
              <a:rPr kumimoji="1" lang="ja-JP" altLang="en-US" smtClean="0"/>
              <a:t>6</a:t>
            </a:fld>
            <a:endParaRPr kumimoji="1" lang="ja-JP" altLang="en-US"/>
          </a:p>
        </p:txBody>
      </p:sp>
    </p:spTree>
    <p:extLst>
      <p:ext uri="{BB962C8B-B14F-4D97-AF65-F5344CB8AC3E}">
        <p14:creationId xmlns:p14="http://schemas.microsoft.com/office/powerpoint/2010/main" val="996382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これはテンプレートの見本です。チラシ・メディアリリースといったイメージで作成してください。</a:t>
            </a:r>
            <a:endParaRPr kumimoji="1" lang="en-US" altLang="ja-JP" dirty="0"/>
          </a:p>
          <a:p>
            <a:r>
              <a:rPr kumimoji="1" lang="ja-JP" altLang="en-US" dirty="0"/>
              <a:t>イベント名、その内容や背景、今後の展望など記載いただくといいと思います。</a:t>
            </a:r>
            <a:endParaRPr kumimoji="1" lang="en-US" altLang="ja-JP" dirty="0"/>
          </a:p>
          <a:p>
            <a:r>
              <a:rPr kumimoji="1" lang="ja-JP" altLang="en-US" dirty="0"/>
              <a:t>内容はもちろんですがイメージ写真があるとわかりやすいと思います。</a:t>
            </a:r>
            <a:endParaRPr kumimoji="1" lang="en-US" altLang="ja-JP" dirty="0"/>
          </a:p>
          <a:p>
            <a:r>
              <a:rPr kumimoji="1" lang="ja-JP" altLang="en-US" dirty="0"/>
              <a:t>問い合わせ先もお願いいたします。</a:t>
            </a:r>
            <a:endParaRPr kumimoji="1" lang="en-US" altLang="ja-JP" dirty="0"/>
          </a:p>
          <a:p>
            <a:r>
              <a:rPr kumimoji="1" lang="ja-JP" altLang="en-US" dirty="0"/>
              <a:t>皆様から頂いたチラシについてはそのままの状態で冊子にもまとめたいと思いますので校正の必要のない状態で送っていただきたいと思います</a:t>
            </a:r>
            <a:endParaRPr kumimoji="1" lang="en-US" altLang="ja-JP" dirty="0"/>
          </a:p>
          <a:p>
            <a:r>
              <a:rPr kumimoji="1" lang="en-US" altLang="ja-JP" dirty="0"/>
              <a:t>HP</a:t>
            </a:r>
            <a:r>
              <a:rPr kumimoji="1" lang="ja-JP" altLang="en-US" dirty="0"/>
              <a:t>のダウンロードではいただいたものをそのまま掲載可能と思いますが、冊子掲載の際は白黒の印刷となると思いますのでよろしくお願いいたします。</a:t>
            </a:r>
            <a:endParaRPr kumimoji="1" lang="en-US" altLang="ja-JP" dirty="0"/>
          </a:p>
          <a:p>
            <a:r>
              <a:rPr kumimoji="1" lang="ja-JP" altLang="en-US" dirty="0"/>
              <a:t>（文責は各々のクラブでお願いいたします。）</a:t>
            </a:r>
            <a:endParaRPr lang="en-US" altLang="ja-JP" dirty="0"/>
          </a:p>
          <a:p>
            <a:r>
              <a:rPr kumimoji="1" lang="ja-JP" altLang="en-US" dirty="0"/>
              <a:t>必要であればこのテンプレート送ります。</a:t>
            </a:r>
          </a:p>
        </p:txBody>
      </p:sp>
      <p:sp>
        <p:nvSpPr>
          <p:cNvPr id="4" name="スライド番号プレースホルダー 3"/>
          <p:cNvSpPr>
            <a:spLocks noGrp="1"/>
          </p:cNvSpPr>
          <p:nvPr>
            <p:ph type="sldNum" sz="quarter" idx="5"/>
          </p:nvPr>
        </p:nvSpPr>
        <p:spPr/>
        <p:txBody>
          <a:bodyPr/>
          <a:lstStyle/>
          <a:p>
            <a:fld id="{DE9CDED6-E272-4C89-A2C4-681152067E30}" type="slidenum">
              <a:rPr kumimoji="1" lang="ja-JP" altLang="en-US" smtClean="0"/>
              <a:t>7</a:t>
            </a:fld>
            <a:endParaRPr kumimoji="1" lang="ja-JP" altLang="en-US"/>
          </a:p>
        </p:txBody>
      </p:sp>
    </p:spTree>
    <p:extLst>
      <p:ext uri="{BB962C8B-B14F-4D97-AF65-F5344CB8AC3E}">
        <p14:creationId xmlns:p14="http://schemas.microsoft.com/office/powerpoint/2010/main" val="3261347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300" dirty="0"/>
              <a:t>右にあるのは昨年、成田山新勝寺で行った祈願プロジェクトの際、広報で作成いたしましたイベント概要をお知らせするプレスリリースです。</a:t>
            </a:r>
            <a:endParaRPr lang="en-US" altLang="ja-JP" sz="1300" dirty="0"/>
          </a:p>
          <a:p>
            <a:r>
              <a:rPr lang="ja-JP" altLang="en-US" sz="1300" dirty="0"/>
              <a:t>ロータリーという団体のこと、ポリオについて、プロジェクトの内容などを盛り込んで、新聞社などへは郵送、投函（投げ込み）といった方法のほか千葉クラブや、成田クラブに所属しているメデ</a:t>
            </a:r>
            <a:endParaRPr lang="en-US" altLang="ja-JP" sz="1300" dirty="0"/>
          </a:p>
          <a:p>
            <a:r>
              <a:rPr lang="ja-JP" altLang="en-US" sz="1300" dirty="0"/>
              <a:t>ィアの方にはお声をかけて頂きました。</a:t>
            </a:r>
            <a:endParaRPr lang="en-US" altLang="ja-JP" sz="1300" dirty="0"/>
          </a:p>
          <a:p>
            <a:endParaRPr lang="en-US" altLang="ja-JP" sz="1300" dirty="0"/>
          </a:p>
        </p:txBody>
      </p:sp>
      <p:sp>
        <p:nvSpPr>
          <p:cNvPr id="4" name="スライド番号プレースホルダー 3"/>
          <p:cNvSpPr>
            <a:spLocks noGrp="1"/>
          </p:cNvSpPr>
          <p:nvPr>
            <p:ph type="sldNum" sz="quarter" idx="5"/>
          </p:nvPr>
        </p:nvSpPr>
        <p:spPr/>
        <p:txBody>
          <a:bodyPr/>
          <a:lstStyle/>
          <a:p>
            <a:fld id="{DE9CDED6-E272-4C89-A2C4-681152067E30}" type="slidenum">
              <a:rPr kumimoji="1" lang="ja-JP" altLang="en-US" smtClean="0"/>
              <a:t>8</a:t>
            </a:fld>
            <a:endParaRPr kumimoji="1" lang="ja-JP" altLang="en-US"/>
          </a:p>
        </p:txBody>
      </p:sp>
    </p:spTree>
    <p:extLst>
      <p:ext uri="{BB962C8B-B14F-4D97-AF65-F5344CB8AC3E}">
        <p14:creationId xmlns:p14="http://schemas.microsoft.com/office/powerpoint/2010/main" val="950798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皆様から頂いた奉仕プロジェクトの活動予定を束ねて冊子にまとめ関係団体やメディアに配布したいと思います。</a:t>
            </a:r>
            <a:endParaRPr kumimoji="1" lang="en-US" altLang="ja-JP" dirty="0"/>
          </a:p>
          <a:p>
            <a:r>
              <a:rPr kumimoji="1" lang="ja-JP" altLang="en-US" dirty="0"/>
              <a:t>８月末を締め切りとしてそれまでに頂いたものをまとめますのでその時点ではっきりした日時の決定されていないものはあくまでも予定で結構ですので送ってください</a:t>
            </a:r>
            <a:endParaRPr kumimoji="1" lang="en-US" altLang="ja-JP" dirty="0"/>
          </a:p>
          <a:p>
            <a:r>
              <a:rPr kumimoji="1" lang="ja-JP" altLang="en-US" dirty="0"/>
              <a:t>またコロナの感染状況で中止になる場合もあると思うので感染状況によっては中止等記入されればよいと思います。</a:t>
            </a:r>
            <a:endParaRPr kumimoji="1" lang="en-US" altLang="ja-JP" dirty="0"/>
          </a:p>
          <a:p>
            <a:r>
              <a:rPr kumimoji="1" lang="ja-JP" altLang="en-US" dirty="0"/>
              <a:t>あくまでも活動予定をしているものを掲載し広報に役立てたいと思います。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DE9CDED6-E272-4C89-A2C4-681152067E30}" type="slidenum">
              <a:rPr kumimoji="1" lang="ja-JP" altLang="en-US" smtClean="0"/>
              <a:t>9</a:t>
            </a:fld>
            <a:endParaRPr kumimoji="1" lang="ja-JP" altLang="en-US"/>
          </a:p>
        </p:txBody>
      </p:sp>
    </p:spTree>
    <p:extLst>
      <p:ext uri="{BB962C8B-B14F-4D97-AF65-F5344CB8AC3E}">
        <p14:creationId xmlns:p14="http://schemas.microsoft.com/office/powerpoint/2010/main" val="433888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ja-JP" altLang="en-US"/>
              <a:t>マスター タイトルの書式設定</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DDD4CF6-3A3A-474F-A45C-B5E16394FC0F}" type="datetime1">
              <a:rPr lang="en-US" altLang="ja-JP" smtClean="0"/>
              <a:t>4/18/2022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18168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4E1B1F8-55E3-4AED-93F3-71BEFA044741}" type="datetime1">
              <a:rPr lang="en-US" altLang="ja-JP" smtClean="0"/>
              <a:t>4/18/2022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392626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ja-JP" altLang="en-US"/>
              <a:t>マスター タイトルの書式設定</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563F97A-D4C3-42B5-8A1F-B8B536C71D6D}" type="datetime1">
              <a:rPr lang="en-US" altLang="ja-JP" smtClean="0"/>
              <a:t>4/18/2022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56992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ja-JP" altLang="en-US"/>
              <a:t>マスター タイトルの書式設定</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4999C29-2A05-4A31-8217-E6E881C94AAF}" type="datetime1">
              <a:rPr lang="en-US" altLang="ja-JP" smtClean="0"/>
              <a:t>4/18/2022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1467590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C23BF97-C90D-43E6-9BD3-551144C48BB5}" type="datetime1">
              <a:rPr lang="en-US" altLang="ja-JP" smtClean="0"/>
              <a:t>4/18/2022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773701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33DA2D7-1DEC-4F9C-AF63-5CC2865FF5C9}" type="datetime1">
              <a:rPr lang="en-US" altLang="ja-JP" smtClean="0"/>
              <a:t>4/18/2022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491184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つの画像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41F611C-AAD9-4A68-B401-64A17DC41CBD}" type="datetime1">
              <a:rPr lang="en-US" altLang="ja-JP" smtClean="0"/>
              <a:t>4/18/2022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6228938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nchor="t" anchorCtr="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B645992-A552-4B1D-82FC-D6EAA7A3C982}" type="datetime1">
              <a:rPr lang="en-US" altLang="ja-JP" smtClean="0"/>
              <a:t>4/18/2022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5000277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95223FE-90CC-4A2C-87DC-33A9B0E6BFFE}" type="datetime1">
              <a:rPr lang="en-US" altLang="ja-JP" smtClean="0"/>
              <a:t>4/18/2022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3467883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B0DD80C-3D97-4D85-9C45-A36C7B95ED9C}" type="datetime1">
              <a:rPr lang="en-US" altLang="ja-JP" smtClean="0"/>
              <a:t>4/18/2022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189587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FF43C63-FC4D-43CF-82F2-1A160273AE90}" type="datetime1">
              <a:rPr lang="en-US" altLang="ja-JP" smtClean="0"/>
              <a:t>4/18/2022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186412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282FC4F-E641-45FA-ADDE-9BFE078AC8A2}" type="datetime1">
              <a:rPr lang="en-US" altLang="ja-JP" smtClean="0"/>
              <a:t>4/18/2022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21029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B99A02E-839A-4F70-B5DA-FCA17439A567}" type="datetime1">
              <a:rPr lang="en-US" altLang="ja-JP" smtClean="0"/>
              <a:t>4/18/2022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088153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F976935-42C0-4A2B-8258-1F29D7EA05BF}" type="datetime1">
              <a:rPr lang="en-US" altLang="ja-JP" smtClean="0"/>
              <a:t>4/18/2022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077366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7" name="Date Placeholder 2"/>
          <p:cNvSpPr>
            <a:spLocks noGrp="1"/>
          </p:cNvSpPr>
          <p:nvPr>
            <p:ph type="dt" sz="half" idx="10"/>
          </p:nvPr>
        </p:nvSpPr>
        <p:spPr/>
        <p:txBody>
          <a:bodyPr/>
          <a:lstStyle/>
          <a:p>
            <a:fld id="{AD6906B1-0967-4343-8A74-D43EF6C8E6DF}" type="datetime1">
              <a:rPr lang="en-US" altLang="ja-JP" smtClean="0"/>
              <a:t>4/18/2022</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38060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0987E67-F8CB-44EB-A1D1-6BB35538FEEB}" type="datetime1">
              <a:rPr lang="en-US" altLang="ja-JP" smtClean="0"/>
              <a:t>4/18/2022</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33553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7" name="Date Placeholder 4"/>
          <p:cNvSpPr>
            <a:spLocks noGrp="1"/>
          </p:cNvSpPr>
          <p:nvPr>
            <p:ph type="dt" sz="half" idx="10"/>
          </p:nvPr>
        </p:nvSpPr>
        <p:spPr/>
        <p:txBody>
          <a:bodyPr/>
          <a:lstStyle/>
          <a:p>
            <a:fld id="{379759A5-7EBF-4577-9421-B3425BFB3384}" type="datetime1">
              <a:rPr lang="en-US" altLang="ja-JP" smtClean="0"/>
              <a:t>4/18/2022</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14101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7250817-644F-4CA7-8F6D-96ED9D8057BE}" type="datetime1">
              <a:rPr lang="en-US" altLang="ja-JP" smtClean="0"/>
              <a:t>4/18/2022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39941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8EDFC6B9-16A5-4706-A264-61B0A789B89D}" type="datetime1">
              <a:rPr lang="en-US" altLang="ja-JP" smtClean="0"/>
              <a:t>4/18/2022</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501070418"/>
      </p:ext>
    </p:extLst>
  </p:cSld>
  <p:clrMap bg1="dk1" tx1="lt1" bg2="dk2" tx2="lt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 id="2147484069" r:id="rId12"/>
    <p:sldLayoutId id="2147484070" r:id="rId13"/>
    <p:sldLayoutId id="2147484071" r:id="rId14"/>
    <p:sldLayoutId id="2147484072" r:id="rId15"/>
    <p:sldLayoutId id="2147484073" r:id="rId16"/>
    <p:sldLayoutId id="2147484074" r:id="rId17"/>
    <p:sldLayoutId id="2147484075" r:id="rId18"/>
  </p:sldLayoutIdLst>
  <p:hf hdr="0" ftr="0" dt="0"/>
  <p:txStyles>
    <p:titleStyle>
      <a:lvl1pPr algn="l" defTabSz="457200" rtl="0" eaLnBrk="1" latinLnBrk="0" hangingPunct="1">
        <a:spcBef>
          <a:spcPct val="0"/>
        </a:spcBef>
        <a:buNone/>
        <a:defRPr kumimoji="1" sz="4200" b="0" i="0" kern="1200">
          <a:solidFill>
            <a:schemeClr val="tx2"/>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400" b="0" i="0" kern="1200">
          <a:solidFill>
            <a:schemeClr val="tx1"/>
          </a:solidFill>
          <a:latin typeface="+mj-lt"/>
          <a:ea typeface="+mj-ea"/>
          <a:cs typeface="+mj-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1.png"/><Relationship Id="rId3" Type="http://schemas.openxmlformats.org/officeDocument/2006/relationships/notesSlide" Target="../notesSlides/notesSlide4.xml"/><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18.xml"/><Relationship Id="rId7" Type="http://schemas.openxmlformats.org/officeDocument/2006/relationships/image" Target="../media/image27.png"/><Relationship Id="rId2" Type="http://schemas.openxmlformats.org/officeDocument/2006/relationships/tags" Target="../tags/tag3.xml"/><Relationship Id="rId1" Type="http://schemas.openxmlformats.org/officeDocument/2006/relationships/vmlDrawing" Target="../drawings/vmlDrawing1.vml"/><Relationship Id="rId6" Type="http://schemas.openxmlformats.org/officeDocument/2006/relationships/image" Target="../media/image26.PNG"/><Relationship Id="rId5" Type="http://schemas.openxmlformats.org/officeDocument/2006/relationships/image" Target="../media/image11.png"/><Relationship Id="rId4" Type="http://schemas.openxmlformats.org/officeDocument/2006/relationships/notesSlide" Target="../notesSlides/notesSlide6.xml"/><Relationship Id="rId9" Type="http://schemas.openxmlformats.org/officeDocument/2006/relationships/image" Target="../media/image25.emf"/></Relationships>
</file>

<file path=ppt/slides/_rels/slide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xml"/><Relationship Id="rId1" Type="http://schemas.openxmlformats.org/officeDocument/2006/relationships/vmlDrawing" Target="../drawings/vmlDrawing2.vml"/><Relationship Id="rId5" Type="http://schemas.openxmlformats.org/officeDocument/2006/relationships/image" Target="../media/image30.emf"/><Relationship Id="rId4"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C8E541E-F46D-4823-8DB2-872BC4A722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12191695" cy="47307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5DFA58F-DE6F-4232-907E-6B5DB371DC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6" name="Freeform 16">
            <a:extLst>
              <a:ext uri="{FF2B5EF4-FFF2-40B4-BE49-F238E27FC236}">
                <a16:creationId xmlns:a16="http://schemas.microsoft.com/office/drawing/2014/main" id="{8DB971D8-C6E3-4485-8895-8ABD7A9AB7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2835162"/>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2">
              <a:alpha val="20000"/>
            </a:schemeClr>
          </a:solidFill>
          <a:ln>
            <a:noFill/>
          </a:ln>
        </p:spPr>
        <p:txBody>
          <a:bodyPr rtlCol="0" anchor="ctr"/>
          <a:lstStyle/>
          <a:p>
            <a:pPr algn="ctr"/>
            <a:endParaRPr lang="en-US">
              <a:solidFill>
                <a:schemeClr val="tx1"/>
              </a:solidFill>
            </a:endParaRPr>
          </a:p>
        </p:txBody>
      </p:sp>
      <p:sp useBgFill="1">
        <p:nvSpPr>
          <p:cNvPr id="28" name="Rectangle 27">
            <a:extLst>
              <a:ext uri="{FF2B5EF4-FFF2-40B4-BE49-F238E27FC236}">
                <a16:creationId xmlns:a16="http://schemas.microsoft.com/office/drawing/2014/main" id="{4526474A-480D-4539-BBC4-C39D5B71B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70824"/>
            <a:ext cx="12191695" cy="14871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Freeform 5">
            <a:extLst>
              <a:ext uri="{FF2B5EF4-FFF2-40B4-BE49-F238E27FC236}">
                <a16:creationId xmlns:a16="http://schemas.microsoft.com/office/drawing/2014/main" id="{1BBBFF8E-A51B-4081-B134-B1E893A89F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3136999"/>
            <a:ext cx="12191695"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ln>
            <a:noFill/>
          </a:ln>
        </p:spPr>
      </p:sp>
      <p:sp>
        <p:nvSpPr>
          <p:cNvPr id="2" name="タイトル 1">
            <a:extLst>
              <a:ext uri="{FF2B5EF4-FFF2-40B4-BE49-F238E27FC236}">
                <a16:creationId xmlns:a16="http://schemas.microsoft.com/office/drawing/2014/main" id="{2027934B-D11C-4AA3-B2A4-A167A4E3C16F}"/>
              </a:ext>
            </a:extLst>
          </p:cNvPr>
          <p:cNvSpPr>
            <a:spLocks noGrp="1"/>
          </p:cNvSpPr>
          <p:nvPr>
            <p:ph type="ctrTitle"/>
          </p:nvPr>
        </p:nvSpPr>
        <p:spPr>
          <a:xfrm>
            <a:off x="636916" y="3928983"/>
            <a:ext cx="9149350" cy="1793390"/>
          </a:xfrm>
        </p:spPr>
        <p:txBody>
          <a:bodyPr vert="horz" lIns="91440" tIns="45720" rIns="91440" bIns="45720" rtlCol="0" anchor="b">
            <a:normAutofit/>
          </a:bodyPr>
          <a:lstStyle/>
          <a:p>
            <a:pPr>
              <a:lnSpc>
                <a:spcPct val="90000"/>
              </a:lnSpc>
            </a:pPr>
            <a:r>
              <a:rPr kumimoji="1" lang="ja-JP" altLang="en-US" sz="6100" dirty="0"/>
              <a:t>広報・公共イメージ向上委員会活動方針</a:t>
            </a:r>
          </a:p>
        </p:txBody>
      </p:sp>
      <p:sp>
        <p:nvSpPr>
          <p:cNvPr id="14" name="字幕 13">
            <a:extLst>
              <a:ext uri="{FF2B5EF4-FFF2-40B4-BE49-F238E27FC236}">
                <a16:creationId xmlns:a16="http://schemas.microsoft.com/office/drawing/2014/main" id="{53EE6C65-49E3-4C41-974A-76D598DDE0C9}"/>
              </a:ext>
            </a:extLst>
          </p:cNvPr>
          <p:cNvSpPr>
            <a:spLocks noGrp="1"/>
          </p:cNvSpPr>
          <p:nvPr>
            <p:ph type="subTitle" idx="1"/>
          </p:nvPr>
        </p:nvSpPr>
        <p:spPr>
          <a:xfrm>
            <a:off x="2463201" y="2900589"/>
            <a:ext cx="7062597" cy="640084"/>
          </a:xfrm>
        </p:spPr>
        <p:txBody>
          <a:bodyPr vert="horz" lIns="91440" tIns="45720" rIns="91440" bIns="45720" rtlCol="0" anchor="t">
            <a:normAutofit fontScale="92500"/>
          </a:bodyPr>
          <a:lstStyle/>
          <a:p>
            <a:r>
              <a:rPr lang="ja-JP" altLang="en-US" b="1" dirty="0">
                <a:solidFill>
                  <a:schemeClr val="bg1"/>
                </a:solidFill>
              </a:rPr>
              <a:t>ロータリーの仲間との信頼を繋ぎ千葉から世界を変えていこう</a:t>
            </a:r>
          </a:p>
        </p:txBody>
      </p:sp>
      <p:pic>
        <p:nvPicPr>
          <p:cNvPr id="17" name="図 16" descr="黒い背景に白い文字がある&#10;&#10;低い精度で自動的に生成された説明">
            <a:extLst>
              <a:ext uri="{FF2B5EF4-FFF2-40B4-BE49-F238E27FC236}">
                <a16:creationId xmlns:a16="http://schemas.microsoft.com/office/drawing/2014/main" id="{A46F617D-DF75-4071-B5AE-2946B2D38A35}"/>
              </a:ext>
            </a:extLst>
          </p:cNvPr>
          <p:cNvPicPr>
            <a:picLocks noChangeAspect="1"/>
          </p:cNvPicPr>
          <p:nvPr/>
        </p:nvPicPr>
        <p:blipFill>
          <a:blip r:embed="rId4"/>
          <a:stretch>
            <a:fillRect/>
          </a:stretch>
        </p:blipFill>
        <p:spPr>
          <a:xfrm>
            <a:off x="636916" y="375137"/>
            <a:ext cx="7978327" cy="2373552"/>
          </a:xfrm>
          <a:prstGeom prst="rect">
            <a:avLst/>
          </a:prstGeom>
          <a:effectLst/>
        </p:spPr>
      </p:pic>
      <p:sp>
        <p:nvSpPr>
          <p:cNvPr id="5" name="テキスト ボックス 4">
            <a:extLst>
              <a:ext uri="{FF2B5EF4-FFF2-40B4-BE49-F238E27FC236}">
                <a16:creationId xmlns:a16="http://schemas.microsoft.com/office/drawing/2014/main" id="{511FA549-D101-4D8B-8998-9600A98EEAC4}"/>
              </a:ext>
            </a:extLst>
          </p:cNvPr>
          <p:cNvSpPr txBox="1"/>
          <p:nvPr/>
        </p:nvSpPr>
        <p:spPr>
          <a:xfrm>
            <a:off x="6533322" y="4887798"/>
            <a:ext cx="5658678" cy="1785104"/>
          </a:xfrm>
          <a:prstGeom prst="rect">
            <a:avLst/>
          </a:prstGeom>
          <a:noFill/>
        </p:spPr>
        <p:txBody>
          <a:bodyPr wrap="square">
            <a:spAutoFit/>
          </a:bodyPr>
          <a:lstStyle/>
          <a:p>
            <a:pPr>
              <a:spcAft>
                <a:spcPts val="600"/>
              </a:spcAft>
            </a:pPr>
            <a:r>
              <a:rPr lang="en-US" altLang="ja-JP" spc="113" dirty="0">
                <a:latin typeface="AR P丸ゴシック体M" panose="020B0600010101010101" pitchFamily="50" charset="-128"/>
                <a:ea typeface="AR P丸ゴシック体M" panose="020B0600010101010101" pitchFamily="50" charset="-128"/>
              </a:rPr>
              <a:t>2022-23</a:t>
            </a:r>
            <a:r>
              <a:rPr lang="ja-JP" altLang="en-US" spc="113" dirty="0">
                <a:latin typeface="AR P丸ゴシック体M" panose="020B0600010101010101" pitchFamily="50" charset="-128"/>
                <a:ea typeface="AR P丸ゴシック体M" panose="020B0600010101010101" pitchFamily="50" charset="-128"/>
              </a:rPr>
              <a:t>年度　広報公共イメージ向上委員会</a:t>
            </a:r>
            <a:endParaRPr lang="en-US" altLang="ja-JP" spc="113" dirty="0">
              <a:latin typeface="AR P丸ゴシック体M" panose="020B0600010101010101" pitchFamily="50" charset="-128"/>
              <a:ea typeface="AR P丸ゴシック体M" panose="020B0600010101010101" pitchFamily="50" charset="-128"/>
            </a:endParaRPr>
          </a:p>
          <a:p>
            <a:pPr>
              <a:spcAft>
                <a:spcPts val="600"/>
              </a:spcAft>
            </a:pPr>
            <a:r>
              <a:rPr lang="ja-JP" altLang="en-US" spc="113" dirty="0">
                <a:latin typeface="AR P丸ゴシック体M" panose="020B0600010101010101" pitchFamily="50" charset="-128"/>
                <a:ea typeface="AR P丸ゴシック体M" panose="020B0600010101010101" pitchFamily="50" charset="-128"/>
              </a:rPr>
              <a:t>　　　　　　委員長　松戸ＲＣ　　　日暮幸信　</a:t>
            </a:r>
            <a:endParaRPr lang="en-US" altLang="ja-JP" spc="113" dirty="0">
              <a:latin typeface="AR P丸ゴシック体M" panose="020B0600010101010101" pitchFamily="50" charset="-128"/>
              <a:ea typeface="AR P丸ゴシック体M" panose="020B0600010101010101" pitchFamily="50" charset="-128"/>
            </a:endParaRPr>
          </a:p>
          <a:p>
            <a:pPr>
              <a:spcAft>
                <a:spcPts val="600"/>
              </a:spcAft>
            </a:pPr>
            <a:r>
              <a:rPr lang="ja-JP" altLang="en-US" spc="113" dirty="0">
                <a:latin typeface="AR P丸ゴシック体M" panose="020B0600010101010101" pitchFamily="50" charset="-128"/>
                <a:ea typeface="AR P丸ゴシック体M" panose="020B0600010101010101" pitchFamily="50" charset="-128"/>
              </a:rPr>
              <a:t>　　　　　　委員　　松戸中央ＲＣ　福澤昭弘</a:t>
            </a:r>
            <a:endParaRPr lang="en-US" altLang="ja-JP" spc="113" dirty="0">
              <a:latin typeface="AR P丸ゴシック体M" panose="020B0600010101010101" pitchFamily="50" charset="-128"/>
              <a:ea typeface="AR P丸ゴシック体M" panose="020B0600010101010101" pitchFamily="50" charset="-128"/>
            </a:endParaRPr>
          </a:p>
          <a:p>
            <a:pPr>
              <a:spcAft>
                <a:spcPts val="600"/>
              </a:spcAft>
            </a:pPr>
            <a:r>
              <a:rPr lang="ja-JP" altLang="en-US" spc="113" dirty="0">
                <a:latin typeface="AR P丸ゴシック体M" panose="020B0600010101010101" pitchFamily="50" charset="-128"/>
                <a:ea typeface="AR P丸ゴシック体M" panose="020B0600010101010101" pitchFamily="50" charset="-128"/>
              </a:rPr>
              <a:t>　　　　　　委員　　柏南</a:t>
            </a:r>
            <a:r>
              <a:rPr lang="en-US" altLang="ja-JP" spc="113" dirty="0">
                <a:latin typeface="AR P丸ゴシック体M" panose="020B0600010101010101" pitchFamily="50" charset="-128"/>
                <a:ea typeface="AR P丸ゴシック体M" panose="020B0600010101010101" pitchFamily="50" charset="-128"/>
              </a:rPr>
              <a:t>RC</a:t>
            </a:r>
            <a:r>
              <a:rPr lang="ja-JP" altLang="en-US" spc="113" dirty="0">
                <a:latin typeface="AR P丸ゴシック体M" panose="020B0600010101010101" pitchFamily="50" charset="-128"/>
                <a:ea typeface="AR P丸ゴシック体M" panose="020B0600010101010101" pitchFamily="50" charset="-128"/>
              </a:rPr>
              <a:t>　　　  米谷昌紀</a:t>
            </a:r>
            <a:endParaRPr lang="en-US" altLang="ja-JP" spc="113" dirty="0">
              <a:latin typeface="AR P丸ゴシック体M" panose="020B0600010101010101" pitchFamily="50" charset="-128"/>
              <a:ea typeface="AR P丸ゴシック体M" panose="020B0600010101010101" pitchFamily="50" charset="-128"/>
            </a:endParaRPr>
          </a:p>
          <a:p>
            <a:pPr>
              <a:spcAft>
                <a:spcPts val="600"/>
              </a:spcAft>
            </a:pPr>
            <a:r>
              <a:rPr lang="ja-JP" altLang="en-US" spc="113" dirty="0">
                <a:latin typeface="AR P丸ゴシック体M" panose="020B0600010101010101" pitchFamily="50" charset="-128"/>
                <a:ea typeface="AR P丸ゴシック体M" panose="020B0600010101010101" pitchFamily="50" charset="-128"/>
              </a:rPr>
              <a:t>　　　　　　委員　　新千葉ＲＣ　　中野龍介</a:t>
            </a:r>
            <a:endParaRPr lang="ja-JP" altLang="en-US" dirty="0"/>
          </a:p>
        </p:txBody>
      </p:sp>
      <p:sp>
        <p:nvSpPr>
          <p:cNvPr id="3" name="スライド番号プレースホルダー 2">
            <a:extLst>
              <a:ext uri="{FF2B5EF4-FFF2-40B4-BE49-F238E27FC236}">
                <a16:creationId xmlns:a16="http://schemas.microsoft.com/office/drawing/2014/main" id="{0A46D4A9-E786-4F97-9326-E6B6819E3B62}"/>
              </a:ext>
            </a:extLst>
          </p:cNvPr>
          <p:cNvSpPr>
            <a:spLocks noGrp="1"/>
          </p:cNvSpPr>
          <p:nvPr>
            <p:ph type="sldNum" sz="quarter" idx="12"/>
          </p:nvPr>
        </p:nvSpPr>
        <p:spPr/>
        <p:txBody>
          <a:bodyPr/>
          <a:lstStyle/>
          <a:p>
            <a:fld id="{6D22F896-40B5-4ADD-8801-0D06FADFA095}" type="slidenum">
              <a:rPr lang="en-US" smtClean="0"/>
              <a:t>1</a:t>
            </a:fld>
            <a:endParaRPr lang="en-US" dirty="0"/>
          </a:p>
        </p:txBody>
      </p:sp>
    </p:spTree>
    <p:extLst>
      <p:ext uri="{BB962C8B-B14F-4D97-AF65-F5344CB8AC3E}">
        <p14:creationId xmlns:p14="http://schemas.microsoft.com/office/powerpoint/2010/main" val="13436533"/>
      </p:ext>
    </p:extLst>
  </p:cSld>
  <p:clrMapOvr>
    <a:masterClrMapping/>
  </p:clrMapOvr>
  <mc:AlternateContent xmlns:mc="http://schemas.openxmlformats.org/markup-compatibility/2006" xmlns:p14="http://schemas.microsoft.com/office/powerpoint/2010/main">
    <mc:Choice Requires="p14">
      <p:transition spd="slow" p14:dur="2000" advTm="7935"/>
    </mc:Choice>
    <mc:Fallback xmlns="">
      <p:transition spd="slow" advTm="793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E1E1DF9E-5FFE-44C6-A56C-803C7917D4C2}"/>
              </a:ext>
            </a:extLst>
          </p:cNvPr>
          <p:cNvPicPr>
            <a:picLocks noChangeAspect="1"/>
          </p:cNvPicPr>
          <p:nvPr/>
        </p:nvPicPr>
        <p:blipFill>
          <a:blip r:embed="rId3"/>
          <a:stretch>
            <a:fillRect/>
          </a:stretch>
        </p:blipFill>
        <p:spPr>
          <a:xfrm>
            <a:off x="142102" y="0"/>
            <a:ext cx="11907795" cy="7253416"/>
          </a:xfrm>
          <a:prstGeom prst="rect">
            <a:avLst/>
          </a:prstGeom>
        </p:spPr>
      </p:pic>
      <p:sp>
        <p:nvSpPr>
          <p:cNvPr id="3" name="コンテンツ プレースホルダー 2">
            <a:extLst>
              <a:ext uri="{FF2B5EF4-FFF2-40B4-BE49-F238E27FC236}">
                <a16:creationId xmlns:a16="http://schemas.microsoft.com/office/drawing/2014/main" id="{A10D6854-5739-41A4-98DB-57DD32855130}"/>
              </a:ext>
            </a:extLst>
          </p:cNvPr>
          <p:cNvSpPr>
            <a:spLocks noGrp="1"/>
          </p:cNvSpPr>
          <p:nvPr>
            <p:ph sz="quarter" idx="13"/>
          </p:nvPr>
        </p:nvSpPr>
        <p:spPr>
          <a:xfrm rot="10800000" flipV="1">
            <a:off x="5597611" y="6035933"/>
            <a:ext cx="5828270" cy="340153"/>
          </a:xfrm>
        </p:spPr>
        <p:txBody>
          <a:bodyPr>
            <a:normAutofit fontScale="55000" lnSpcReduction="20000"/>
          </a:bodyPr>
          <a:lstStyle/>
          <a:p>
            <a:r>
              <a:rPr kumimoji="1" lang="ja-JP" altLang="en-US" dirty="0">
                <a:solidFill>
                  <a:schemeClr val="bg1"/>
                </a:solidFill>
              </a:rPr>
              <a:t>国際ロータリー第２地域ロータリーコーディネーター補佐　関邦則様資料より</a:t>
            </a:r>
            <a:endParaRPr kumimoji="1" lang="en-US" altLang="ja-JP" dirty="0">
              <a:solidFill>
                <a:schemeClr val="bg1"/>
              </a:solidFill>
            </a:endParaRPr>
          </a:p>
          <a:p>
            <a:endParaRPr kumimoji="1" lang="ja-JP" altLang="en-US" dirty="0">
              <a:solidFill>
                <a:schemeClr val="bg1"/>
              </a:solidFill>
            </a:endParaRPr>
          </a:p>
        </p:txBody>
      </p:sp>
      <p:sp>
        <p:nvSpPr>
          <p:cNvPr id="4" name="スライド番号プレースホルダー 3">
            <a:extLst>
              <a:ext uri="{FF2B5EF4-FFF2-40B4-BE49-F238E27FC236}">
                <a16:creationId xmlns:a16="http://schemas.microsoft.com/office/drawing/2014/main" id="{40DF2131-DF9F-4848-B8AC-3454EB49C8D5}"/>
              </a:ext>
            </a:extLst>
          </p:cNvPr>
          <p:cNvSpPr>
            <a:spLocks noGrp="1"/>
          </p:cNvSpPr>
          <p:nvPr>
            <p:ph type="sldNum" sz="quarter" idx="12"/>
          </p:nvPr>
        </p:nvSpPr>
        <p:spPr/>
        <p:txBody>
          <a:bodyPr/>
          <a:lstStyle/>
          <a:p>
            <a:fld id="{6D22F896-40B5-4ADD-8801-0D06FADFA095}" type="slidenum">
              <a:rPr lang="en-US" smtClean="0"/>
              <a:t>10</a:t>
            </a:fld>
            <a:endParaRPr lang="en-US" dirty="0"/>
          </a:p>
        </p:txBody>
      </p:sp>
    </p:spTree>
    <p:extLst>
      <p:ext uri="{BB962C8B-B14F-4D97-AF65-F5344CB8AC3E}">
        <p14:creationId xmlns:p14="http://schemas.microsoft.com/office/powerpoint/2010/main" val="2465815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3" name="Picture 12">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5" name="Oval 14">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7" name="Picture 16">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9" name="Picture 18">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1" name="Rectangle 20">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タイトル 1">
            <a:extLst>
              <a:ext uri="{FF2B5EF4-FFF2-40B4-BE49-F238E27FC236}">
                <a16:creationId xmlns:a16="http://schemas.microsoft.com/office/drawing/2014/main" id="{8F584547-AF69-4994-9EC5-B1712419D9B5}"/>
              </a:ext>
            </a:extLst>
          </p:cNvPr>
          <p:cNvSpPr>
            <a:spLocks noGrp="1"/>
          </p:cNvSpPr>
          <p:nvPr>
            <p:ph type="title"/>
          </p:nvPr>
        </p:nvSpPr>
        <p:spPr>
          <a:xfrm>
            <a:off x="561214" y="376300"/>
            <a:ext cx="5616217" cy="1622321"/>
          </a:xfrm>
        </p:spPr>
        <p:txBody>
          <a:bodyPr vert="horz" lIns="91440" tIns="45720" rIns="91440" bIns="45720" rtlCol="0" anchor="t">
            <a:normAutofit/>
          </a:bodyPr>
          <a:lstStyle/>
          <a:p>
            <a:r>
              <a:rPr kumimoji="1" lang="ja-JP" altLang="en-US" dirty="0"/>
              <a:t>まとめ</a:t>
            </a:r>
          </a:p>
        </p:txBody>
      </p:sp>
      <p:sp>
        <p:nvSpPr>
          <p:cNvPr id="4" name="コンテンツ プレースホルダー 3">
            <a:extLst>
              <a:ext uri="{FF2B5EF4-FFF2-40B4-BE49-F238E27FC236}">
                <a16:creationId xmlns:a16="http://schemas.microsoft.com/office/drawing/2014/main" id="{1B9A8875-DC46-4BF5-8AF0-25DD23857CFF}"/>
              </a:ext>
            </a:extLst>
          </p:cNvPr>
          <p:cNvSpPr>
            <a:spLocks noGrp="1"/>
          </p:cNvSpPr>
          <p:nvPr>
            <p:ph sz="half" idx="2"/>
          </p:nvPr>
        </p:nvSpPr>
        <p:spPr>
          <a:xfrm>
            <a:off x="480358" y="1156025"/>
            <a:ext cx="5862885" cy="5531378"/>
          </a:xfrm>
        </p:spPr>
        <p:txBody>
          <a:bodyPr vert="horz" lIns="91440" tIns="45720" rIns="91440" bIns="45720" rtlCol="0">
            <a:noAutofit/>
          </a:bodyPr>
          <a:lstStyle/>
          <a:p>
            <a:pPr>
              <a:lnSpc>
                <a:spcPct val="90000"/>
              </a:lnSpc>
            </a:pPr>
            <a:r>
              <a:rPr kumimoji="1" lang="en-US" altLang="ja-JP" sz="2000" dirty="0"/>
              <a:t>LINE</a:t>
            </a:r>
            <a:r>
              <a:rPr kumimoji="1" lang="ja-JP" altLang="en-US" sz="2000" dirty="0"/>
              <a:t>公式アカウントをリニューアルし２７９０地区の各クラブの奉仕プロジェクトの活動予定を一元的に見ることができるようにします。</a:t>
            </a:r>
            <a:endParaRPr kumimoji="1" lang="en-US" altLang="ja-JP" sz="2000" dirty="0"/>
          </a:p>
          <a:p>
            <a:pPr>
              <a:lnSpc>
                <a:spcPct val="90000"/>
              </a:lnSpc>
            </a:pPr>
            <a:r>
              <a:rPr kumimoji="1" lang="ja-JP" altLang="en-US" sz="2000" dirty="0"/>
              <a:t>各クラブが行うプロジェクトの活動予定の情報を冊子にして発信したいと思います。</a:t>
            </a:r>
            <a:endParaRPr kumimoji="1" lang="en-US" altLang="ja-JP" sz="2000" dirty="0"/>
          </a:p>
          <a:p>
            <a:pPr>
              <a:lnSpc>
                <a:spcPct val="90000"/>
              </a:lnSpc>
            </a:pPr>
            <a:endParaRPr kumimoji="1" lang="en-US" altLang="ja-JP" sz="2000" dirty="0"/>
          </a:p>
          <a:p>
            <a:pPr marL="0" indent="0">
              <a:lnSpc>
                <a:spcPct val="90000"/>
              </a:lnSpc>
              <a:buNone/>
            </a:pPr>
            <a:r>
              <a:rPr lang="en-US" altLang="ja-JP" sz="3600" dirty="0"/>
              <a:t>3</a:t>
            </a:r>
            <a:r>
              <a:rPr kumimoji="1" lang="ja-JP" altLang="en-US" sz="3600" dirty="0"/>
              <a:t>つのお願い</a:t>
            </a:r>
            <a:endParaRPr kumimoji="1" lang="en-US" altLang="ja-JP" sz="3600" dirty="0"/>
          </a:p>
          <a:p>
            <a:pPr>
              <a:lnSpc>
                <a:spcPct val="90000"/>
              </a:lnSpc>
            </a:pPr>
            <a:r>
              <a:rPr lang="en-US" altLang="ja-JP" sz="2000" dirty="0"/>
              <a:t>①QR</a:t>
            </a:r>
            <a:r>
              <a:rPr lang="ja-JP" altLang="en-US" sz="2000" dirty="0"/>
              <a:t>コードを読み込んでいただき友達となってください。</a:t>
            </a:r>
            <a:endParaRPr lang="en-US" altLang="ja-JP" sz="2000" dirty="0"/>
          </a:p>
          <a:p>
            <a:pPr>
              <a:lnSpc>
                <a:spcPct val="90000"/>
              </a:lnSpc>
            </a:pPr>
            <a:r>
              <a:rPr kumimoji="1" lang="en-US" altLang="ja-JP" sz="2000" dirty="0"/>
              <a:t>②</a:t>
            </a:r>
            <a:r>
              <a:rPr kumimoji="1" lang="ja-JP" altLang="en-US" sz="2000" dirty="0"/>
              <a:t>クラブの奉仕プロジェクトの活動予定を</a:t>
            </a:r>
            <a:r>
              <a:rPr kumimoji="1" lang="en-US" altLang="ja-JP" sz="2000" dirty="0"/>
              <a:t>A</a:t>
            </a:r>
            <a:r>
              <a:rPr kumimoji="1" lang="ja-JP" altLang="en-US" sz="2000" dirty="0"/>
              <a:t>４一枚程度の告知チラシとしてまとめガバナー事務所へお送りください</a:t>
            </a:r>
            <a:endParaRPr kumimoji="1" lang="en-US" altLang="ja-JP" sz="2000" dirty="0"/>
          </a:p>
          <a:p>
            <a:pPr marL="0" indent="0">
              <a:lnSpc>
                <a:spcPct val="90000"/>
              </a:lnSpc>
              <a:buNone/>
            </a:pPr>
            <a:r>
              <a:rPr kumimoji="1" lang="ja-JP" altLang="en-US" sz="2000" dirty="0"/>
              <a:t>　</a:t>
            </a:r>
            <a:r>
              <a:rPr lang="ja-JP" altLang="en-US" sz="2000" dirty="0"/>
              <a:t>（冊子分は８月</a:t>
            </a:r>
            <a:r>
              <a:rPr kumimoji="1" lang="ja-JP" altLang="en-US" sz="2000" dirty="0"/>
              <a:t>末締切）</a:t>
            </a:r>
            <a:endParaRPr kumimoji="1" lang="en-US" altLang="ja-JP" sz="2000" dirty="0"/>
          </a:p>
          <a:p>
            <a:pPr>
              <a:lnSpc>
                <a:spcPct val="90000"/>
              </a:lnSpc>
            </a:pPr>
            <a:r>
              <a:rPr lang="ja-JP" altLang="en-US" sz="2000" dirty="0"/>
              <a:t>③</a:t>
            </a:r>
            <a:r>
              <a:rPr lang="en-US" altLang="ja-JP" sz="2000" dirty="0"/>
              <a:t>MY</a:t>
            </a:r>
            <a:r>
              <a:rPr lang="ja-JP" altLang="en-US" sz="2000" dirty="0"/>
              <a:t>　</a:t>
            </a:r>
            <a:r>
              <a:rPr lang="en-US" altLang="ja-JP" sz="2000" dirty="0"/>
              <a:t>ROTARY</a:t>
            </a:r>
            <a:r>
              <a:rPr lang="ja-JP" altLang="en-US" sz="2000" dirty="0"/>
              <a:t>に登録しましょう</a:t>
            </a:r>
            <a:endParaRPr lang="en-US" altLang="ja-JP" sz="2000" dirty="0"/>
          </a:p>
          <a:p>
            <a:pPr>
              <a:lnSpc>
                <a:spcPct val="90000"/>
              </a:lnSpc>
            </a:pPr>
            <a:r>
              <a:rPr lang="ja-JP" altLang="en-US" sz="2000" dirty="0"/>
              <a:t>ご清聴ありがとうございました</a:t>
            </a:r>
            <a:endParaRPr kumimoji="1" lang="en-US" altLang="ja-JP" sz="2000" dirty="0"/>
          </a:p>
        </p:txBody>
      </p:sp>
      <p:sp>
        <p:nvSpPr>
          <p:cNvPr id="23" name="Freeform 31">
            <a:extLst>
              <a:ext uri="{FF2B5EF4-FFF2-40B4-BE49-F238E27FC236}">
                <a16:creationId xmlns:a16="http://schemas.microsoft.com/office/drawing/2014/main" id="{1F7E4252-2F8C-4EA5-8B25-80F4D86EEA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49843"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5" name="Rectangle 24">
            <a:extLst>
              <a:ext uri="{FF2B5EF4-FFF2-40B4-BE49-F238E27FC236}">
                <a16:creationId xmlns:a16="http://schemas.microsoft.com/office/drawing/2014/main" id="{1AE682A4-5C0C-437A-88CB-93903D449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4139" y="0"/>
            <a:ext cx="463828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5">
            <a:extLst>
              <a:ext uri="{FF2B5EF4-FFF2-40B4-BE49-F238E27FC236}">
                <a16:creationId xmlns:a16="http://schemas.microsoft.com/office/drawing/2014/main" id="{BCB0AB8E-3445-441A-B43E-CED27841E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906400"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6" name="コンテンツ プレースホルダー 5" descr="QR コード&#10;&#10;自動的に生成された説明">
            <a:extLst>
              <a:ext uri="{FF2B5EF4-FFF2-40B4-BE49-F238E27FC236}">
                <a16:creationId xmlns:a16="http://schemas.microsoft.com/office/drawing/2014/main" id="{305054CC-9F90-43A8-8167-EC717C052C03}"/>
              </a:ext>
            </a:extLst>
          </p:cNvPr>
          <p:cNvPicPr>
            <a:picLocks noGrp="1" noChangeAspect="1"/>
          </p:cNvPicPr>
          <p:nvPr>
            <p:ph sz="half" idx="1"/>
          </p:nvPr>
        </p:nvPicPr>
        <p:blipFill>
          <a:blip r:embed="rId8"/>
          <a:stretch>
            <a:fillRect/>
          </a:stretch>
        </p:blipFill>
        <p:spPr>
          <a:xfrm>
            <a:off x="7563742" y="1438929"/>
            <a:ext cx="3980139" cy="3980139"/>
          </a:xfrm>
          <a:prstGeom prst="rect">
            <a:avLst/>
          </a:prstGeom>
          <a:effectLst/>
        </p:spPr>
      </p:pic>
      <p:sp>
        <p:nvSpPr>
          <p:cNvPr id="29" name="Rectangle 28">
            <a:extLst>
              <a:ext uri="{FF2B5EF4-FFF2-40B4-BE49-F238E27FC236}">
                <a16:creationId xmlns:a16="http://schemas.microsoft.com/office/drawing/2014/main" id="{60202AA6-BAFE-417F-904D-4F7027D36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6" name="テキスト ボックス 15">
            <a:extLst>
              <a:ext uri="{FF2B5EF4-FFF2-40B4-BE49-F238E27FC236}">
                <a16:creationId xmlns:a16="http://schemas.microsoft.com/office/drawing/2014/main" id="{D917A58C-707D-4FE6-8F4C-CEAAFD2B335F}"/>
              </a:ext>
            </a:extLst>
          </p:cNvPr>
          <p:cNvSpPr txBox="1"/>
          <p:nvPr/>
        </p:nvSpPr>
        <p:spPr>
          <a:xfrm>
            <a:off x="7715034" y="5530331"/>
            <a:ext cx="3828035"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schemeClr val="bg1"/>
                </a:solidFill>
                <a:effectLst/>
                <a:uLnTx/>
                <a:uFillTx/>
                <a:latin typeface="AR P丸ゴシック体M" panose="020B0600010101010101" pitchFamily="50" charset="-128"/>
                <a:ea typeface="AR P丸ゴシック体M" panose="020B0600010101010101" pitchFamily="50" charset="-128"/>
                <a:cs typeface="+mn-cs"/>
              </a:rPr>
              <a:t>公式</a:t>
            </a:r>
            <a:r>
              <a:rPr kumimoji="0" lang="en-US" altLang="ja-JP" sz="2400" b="0" i="0" u="none" strike="noStrike" kern="1200" cap="none" spc="0" normalizeH="0" baseline="0" noProof="0" dirty="0">
                <a:ln>
                  <a:noFill/>
                </a:ln>
                <a:solidFill>
                  <a:schemeClr val="bg1"/>
                </a:solidFill>
                <a:effectLst/>
                <a:uLnTx/>
                <a:uFillTx/>
                <a:latin typeface="AR P丸ゴシック体M" panose="020B0600010101010101" pitchFamily="50" charset="-128"/>
                <a:ea typeface="AR P丸ゴシック体M" panose="020B0600010101010101" pitchFamily="50" charset="-128"/>
                <a:cs typeface="+mn-cs"/>
              </a:rPr>
              <a:t>LINE</a:t>
            </a:r>
            <a:r>
              <a:rPr kumimoji="0" lang="ja-JP" altLang="en-US" sz="2400" b="0" i="0" u="none" strike="noStrike" kern="1200" cap="none" spc="0" normalizeH="0" baseline="0" noProof="0" dirty="0">
                <a:ln>
                  <a:noFill/>
                </a:ln>
                <a:solidFill>
                  <a:schemeClr val="bg1"/>
                </a:solidFill>
                <a:effectLst/>
                <a:uLnTx/>
                <a:uFillTx/>
                <a:latin typeface="AR P丸ゴシック体M" panose="020B0600010101010101" pitchFamily="50" charset="-128"/>
                <a:ea typeface="AR P丸ゴシック体M" panose="020B0600010101010101" pitchFamily="50" charset="-128"/>
                <a:cs typeface="+mn-cs"/>
              </a:rPr>
              <a:t>アカウント</a:t>
            </a:r>
            <a:endParaRPr kumimoji="0" lang="en-US" altLang="ja-JP" sz="2400" b="0" i="0" u="none" strike="noStrike" kern="1200" cap="none" spc="0" normalizeH="0" baseline="0" noProof="0" dirty="0">
              <a:ln>
                <a:noFill/>
              </a:ln>
              <a:solidFill>
                <a:schemeClr val="bg1"/>
              </a:solidFill>
              <a:effectLst/>
              <a:uLnTx/>
              <a:uFillTx/>
              <a:latin typeface="AR P丸ゴシック体M" panose="020B0600010101010101" pitchFamily="50" charset="-128"/>
              <a:ea typeface="AR P丸ゴシック体M" panose="020B0600010101010101"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400" dirty="0">
                <a:solidFill>
                  <a:schemeClr val="bg1"/>
                </a:solidFill>
                <a:latin typeface="AR P丸ゴシック体M" panose="020B0600010101010101" pitchFamily="50" charset="-128"/>
                <a:ea typeface="AR P丸ゴシック体M" panose="020B0600010101010101" pitchFamily="50" charset="-128"/>
              </a:rPr>
              <a:t>　　　　　　　</a:t>
            </a:r>
            <a:r>
              <a:rPr kumimoji="0" lang="ja-JP" altLang="en-US" sz="2400" b="0" i="0" u="none" strike="noStrike" kern="1200" cap="none" spc="0" normalizeH="0" baseline="0" noProof="0" dirty="0">
                <a:ln>
                  <a:noFill/>
                </a:ln>
                <a:solidFill>
                  <a:schemeClr val="bg1"/>
                </a:solidFill>
                <a:effectLst/>
                <a:uLnTx/>
                <a:uFillTx/>
                <a:latin typeface="AR P丸ゴシック体M" panose="020B0600010101010101" pitchFamily="50" charset="-128"/>
                <a:ea typeface="AR P丸ゴシック体M" panose="020B0600010101010101" pitchFamily="50" charset="-128"/>
                <a:cs typeface="+mn-cs"/>
              </a:rPr>
              <a:t>Ｑ</a:t>
            </a:r>
            <a:r>
              <a:rPr lang="en-US" altLang="ja-JP" sz="2400" dirty="0">
                <a:solidFill>
                  <a:schemeClr val="bg1"/>
                </a:solidFill>
                <a:latin typeface="AR P丸ゴシック体M" panose="020B0600010101010101" pitchFamily="50" charset="-128"/>
                <a:ea typeface="AR P丸ゴシック体M" panose="020B0600010101010101" pitchFamily="50" charset="-128"/>
              </a:rPr>
              <a:t>R</a:t>
            </a:r>
            <a:r>
              <a:rPr lang="ja-JP" altLang="en-US" sz="2400" dirty="0">
                <a:solidFill>
                  <a:schemeClr val="bg1"/>
                </a:solidFill>
                <a:latin typeface="AR P丸ゴシック体M" panose="020B0600010101010101" pitchFamily="50" charset="-128"/>
                <a:ea typeface="AR P丸ゴシック体M" panose="020B0600010101010101" pitchFamily="50" charset="-128"/>
              </a:rPr>
              <a:t>コード</a:t>
            </a:r>
            <a:endParaRPr kumimoji="0" lang="ja-JP" altLang="en-US" sz="2400" b="0" i="0" u="none" strike="noStrike" kern="1200" cap="none" spc="0" normalizeH="0" baseline="0" noProof="0" dirty="0">
              <a:ln>
                <a:noFill/>
              </a:ln>
              <a:solidFill>
                <a:schemeClr val="bg1"/>
              </a:solidFill>
              <a:effectLst/>
              <a:uLnTx/>
              <a:uFillTx/>
              <a:latin typeface="AR P丸ゴシック体M" panose="020B0600010101010101" pitchFamily="50" charset="-128"/>
              <a:ea typeface="AR P丸ゴシック体M" panose="020B0600010101010101" pitchFamily="50" charset="-128"/>
              <a:cs typeface="+mn-cs"/>
            </a:endParaRPr>
          </a:p>
        </p:txBody>
      </p:sp>
      <p:sp>
        <p:nvSpPr>
          <p:cNvPr id="3" name="スライド番号プレースホルダー 2">
            <a:extLst>
              <a:ext uri="{FF2B5EF4-FFF2-40B4-BE49-F238E27FC236}">
                <a16:creationId xmlns:a16="http://schemas.microsoft.com/office/drawing/2014/main" id="{E75D78AD-2178-4C35-BBB0-EDD2940FB6D3}"/>
              </a:ext>
            </a:extLst>
          </p:cNvPr>
          <p:cNvSpPr>
            <a:spLocks noGrp="1"/>
          </p:cNvSpPr>
          <p:nvPr>
            <p:ph type="sldNum" sz="quarter" idx="12"/>
          </p:nvPr>
        </p:nvSpPr>
        <p:spPr/>
        <p:txBody>
          <a:bodyPr/>
          <a:lstStyle/>
          <a:p>
            <a:fld id="{6D22F896-40B5-4ADD-8801-0D06FADFA095}" type="slidenum">
              <a:rPr lang="en-US" smtClean="0"/>
              <a:pPr/>
              <a:t>11</a:t>
            </a:fld>
            <a:endParaRPr lang="en-US" dirty="0"/>
          </a:p>
        </p:txBody>
      </p:sp>
    </p:spTree>
    <p:extLst>
      <p:ext uri="{BB962C8B-B14F-4D97-AF65-F5344CB8AC3E}">
        <p14:creationId xmlns:p14="http://schemas.microsoft.com/office/powerpoint/2010/main" val="1710512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462829-363E-4767-8EBF-665A28E4D298}"/>
              </a:ext>
            </a:extLst>
          </p:cNvPr>
          <p:cNvSpPr>
            <a:spLocks noGrp="1"/>
          </p:cNvSpPr>
          <p:nvPr>
            <p:ph type="title"/>
          </p:nvPr>
        </p:nvSpPr>
        <p:spPr>
          <a:xfrm>
            <a:off x="646111" y="609601"/>
            <a:ext cx="4793473" cy="5105399"/>
          </a:xfrm>
        </p:spPr>
        <p:txBody>
          <a:bodyPr>
            <a:normAutofit/>
          </a:bodyPr>
          <a:lstStyle/>
          <a:p>
            <a:pPr marL="0" marR="0" lvl="0" indent="0" defTabSz="914400" rtl="0" eaLnBrk="0" fontAlgn="base" latinLnBrk="0" hangingPunct="0">
              <a:lnSpc>
                <a:spcPct val="90000"/>
              </a:lnSpc>
              <a:spcBef>
                <a:spcPct val="0"/>
              </a:spcBef>
              <a:spcAft>
                <a:spcPct val="0"/>
              </a:spcAft>
              <a:buClrTx/>
              <a:buSzTx/>
              <a:buFontTx/>
              <a:buNone/>
              <a:tabLst/>
            </a:pPr>
            <a:endParaRPr kumimoji="0" lang="ja-JP" altLang="ja-JP" sz="1100" b="0" i="0" u="none" strike="noStrike" cap="none" normalizeH="0" baseline="0" dirty="0">
              <a:ln>
                <a:noFill/>
              </a:ln>
              <a:effectLst/>
              <a:latin typeface="Arial" panose="020B0604020202020204" pitchFamily="34" charset="0"/>
            </a:endParaRPr>
          </a:p>
        </p:txBody>
      </p:sp>
      <p:pic>
        <p:nvPicPr>
          <p:cNvPr id="2050" name="Picture 2">
            <a:extLst>
              <a:ext uri="{FF2B5EF4-FFF2-40B4-BE49-F238E27FC236}">
                <a16:creationId xmlns:a16="http://schemas.microsoft.com/office/drawing/2014/main" id="{D2C4EF0C-64B8-41D6-BFE0-EE4996B981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711" r="2" b="2"/>
          <a:stretch/>
        </p:blipFill>
        <p:spPr bwMode="auto">
          <a:xfrm>
            <a:off x="6094412" y="1143000"/>
            <a:ext cx="5748918" cy="4822371"/>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CF6A01C6-A042-42B0-99DC-981834787F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コンテンツ プレースホルダー 2">
            <a:extLst>
              <a:ext uri="{FF2B5EF4-FFF2-40B4-BE49-F238E27FC236}">
                <a16:creationId xmlns:a16="http://schemas.microsoft.com/office/drawing/2014/main" id="{EF2F3C34-9F76-4C94-8E0E-70374C970A21}"/>
              </a:ext>
            </a:extLst>
          </p:cNvPr>
          <p:cNvSpPr>
            <a:spLocks noGrp="1"/>
          </p:cNvSpPr>
          <p:nvPr>
            <p:ph sz="quarter" idx="13"/>
          </p:nvPr>
        </p:nvSpPr>
        <p:spPr>
          <a:xfrm>
            <a:off x="6941375" y="6098496"/>
            <a:ext cx="4799145" cy="252877"/>
          </a:xfrm>
        </p:spPr>
        <p:txBody>
          <a:bodyPr>
            <a:normAutofit fontScale="55000" lnSpcReduction="20000"/>
          </a:bodyPr>
          <a:lstStyle/>
          <a:p>
            <a:r>
              <a:rPr kumimoji="1" lang="en-US" altLang="ja-JP" dirty="0"/>
              <a:t>ICT</a:t>
            </a:r>
            <a:r>
              <a:rPr kumimoji="1" lang="ja-JP" altLang="en-US" dirty="0"/>
              <a:t>総研</a:t>
            </a:r>
            <a:r>
              <a:rPr kumimoji="1" lang="en-US" altLang="ja-JP" dirty="0"/>
              <a:t>2020</a:t>
            </a:r>
            <a:r>
              <a:rPr kumimoji="1" lang="ja-JP" altLang="en-US" dirty="0"/>
              <a:t>年度</a:t>
            </a:r>
            <a:r>
              <a:rPr lang="ja-JP" altLang="en-US" dirty="0"/>
              <a:t>利用動向の関する</a:t>
            </a:r>
            <a:r>
              <a:rPr kumimoji="1" lang="ja-JP" altLang="en-US" dirty="0"/>
              <a:t>調査</a:t>
            </a:r>
          </a:p>
        </p:txBody>
      </p:sp>
      <p:pic>
        <p:nvPicPr>
          <p:cNvPr id="2052" name="Picture 4">
            <a:extLst>
              <a:ext uri="{FF2B5EF4-FFF2-40B4-BE49-F238E27FC236}">
                <a16:creationId xmlns:a16="http://schemas.microsoft.com/office/drawing/2014/main" id="{DC460C2F-EEF1-4058-A712-F930A687F8E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154" r="2" b="4450"/>
          <a:stretch/>
        </p:blipFill>
        <p:spPr bwMode="auto">
          <a:xfrm>
            <a:off x="156656" y="1143000"/>
            <a:ext cx="5772382" cy="4822370"/>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a:solidFill>
                  <a:srgbClr val="FFFFFF"/>
                </a:solidFill>
              </a14:hiddenFill>
            </a:ext>
          </a:extLst>
        </p:spPr>
      </p:pic>
      <p:sp>
        <p:nvSpPr>
          <p:cNvPr id="4" name="スライド番号プレースホルダー 3">
            <a:extLst>
              <a:ext uri="{FF2B5EF4-FFF2-40B4-BE49-F238E27FC236}">
                <a16:creationId xmlns:a16="http://schemas.microsoft.com/office/drawing/2014/main" id="{81CDC107-AB7E-4AA4-9349-16BA88DE1C4C}"/>
              </a:ext>
            </a:extLst>
          </p:cNvPr>
          <p:cNvSpPr>
            <a:spLocks noGrp="1"/>
          </p:cNvSpPr>
          <p:nvPr>
            <p:ph type="sldNum" sz="quarter" idx="12"/>
          </p:nvPr>
        </p:nvSpPr>
        <p:spPr/>
        <p:txBody>
          <a:bodyPr/>
          <a:lstStyle/>
          <a:p>
            <a:fld id="{6D22F896-40B5-4ADD-8801-0D06FADFA095}" type="slidenum">
              <a:rPr lang="en-US" smtClean="0"/>
              <a:t>2</a:t>
            </a:fld>
            <a:endParaRPr lang="en-US" dirty="0"/>
          </a:p>
        </p:txBody>
      </p:sp>
    </p:spTree>
    <p:extLst>
      <p:ext uri="{BB962C8B-B14F-4D97-AF65-F5344CB8AC3E}">
        <p14:creationId xmlns:p14="http://schemas.microsoft.com/office/powerpoint/2010/main" val="416202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88D5BB-4730-44E6-A728-E7EA3A8BFCE7}"/>
              </a:ext>
            </a:extLst>
          </p:cNvPr>
          <p:cNvSpPr>
            <a:spLocks noGrp="1"/>
          </p:cNvSpPr>
          <p:nvPr>
            <p:ph type="title"/>
          </p:nvPr>
        </p:nvSpPr>
        <p:spPr>
          <a:xfrm>
            <a:off x="862321" y="5334"/>
            <a:ext cx="6705600" cy="1499616"/>
          </a:xfrm>
        </p:spPr>
        <p:txBody>
          <a:bodyPr>
            <a:normAutofit/>
          </a:bodyPr>
          <a:lstStyle/>
          <a:p>
            <a:r>
              <a:rPr kumimoji="1" lang="ja-JP" altLang="en-US" sz="3200" b="1" dirty="0">
                <a:solidFill>
                  <a:schemeClr val="tx1"/>
                </a:solidFill>
                <a:latin typeface="+mn-ea"/>
                <a:ea typeface="+mn-ea"/>
              </a:rPr>
              <a:t>世界ポリオデー・祈願プロジェクトＬＩＮＥ公式アカウント</a:t>
            </a:r>
          </a:p>
        </p:txBody>
      </p:sp>
      <p:sp>
        <p:nvSpPr>
          <p:cNvPr id="3" name="コンテンツ プレースホルダー 2">
            <a:extLst>
              <a:ext uri="{FF2B5EF4-FFF2-40B4-BE49-F238E27FC236}">
                <a16:creationId xmlns:a16="http://schemas.microsoft.com/office/drawing/2014/main" id="{1B47293A-055D-4F9F-BD0A-0800267992E3}"/>
              </a:ext>
            </a:extLst>
          </p:cNvPr>
          <p:cNvSpPr>
            <a:spLocks noGrp="1"/>
          </p:cNvSpPr>
          <p:nvPr>
            <p:ph sz="quarter" idx="13"/>
          </p:nvPr>
        </p:nvSpPr>
        <p:spPr>
          <a:xfrm>
            <a:off x="4367404" y="1504950"/>
            <a:ext cx="4656236" cy="5058988"/>
          </a:xfrm>
          <a:noFill/>
        </p:spPr>
        <p:txBody>
          <a:bodyPr>
            <a:normAutofit/>
          </a:bodyPr>
          <a:lstStyle/>
          <a:p>
            <a:r>
              <a:rPr lang="ja-JP" altLang="en-US" sz="2000" cap="all" dirty="0">
                <a:latin typeface="AR P丸ゴシック体M" panose="020B0600010101010101" pitchFamily="50" charset="-128"/>
                <a:ea typeface="AR P丸ゴシック体M" panose="020B0600010101010101" pitchFamily="50" charset="-128"/>
              </a:rPr>
              <a:t>世界ポリオデー・祈願プロジェクト公式ＬＩＮＥアカウント内には</a:t>
            </a:r>
            <a:r>
              <a:rPr lang="ja-JP" altLang="en-US" sz="2000" b="1" cap="all" dirty="0">
                <a:latin typeface="AR P丸ゴシック体M" panose="020B0600010101010101" pitchFamily="50" charset="-128"/>
                <a:ea typeface="AR P丸ゴシック体M" panose="020B0600010101010101" pitchFamily="50" charset="-128"/>
              </a:rPr>
              <a:t>３つのメニュー</a:t>
            </a:r>
            <a:r>
              <a:rPr lang="ja-JP" altLang="en-US" sz="2000" cap="all" dirty="0">
                <a:latin typeface="AR P丸ゴシック体M" panose="020B0600010101010101" pitchFamily="50" charset="-128"/>
                <a:ea typeface="AR P丸ゴシック体M" panose="020B0600010101010101" pitchFamily="50" charset="-128"/>
              </a:rPr>
              <a:t>を作成。</a:t>
            </a:r>
            <a:endParaRPr lang="en-US" altLang="ja-JP" sz="2000" cap="all" dirty="0">
              <a:latin typeface="AR P丸ゴシック体M" panose="020B0600010101010101" pitchFamily="50" charset="-128"/>
              <a:ea typeface="AR P丸ゴシック体M" panose="020B0600010101010101" pitchFamily="50" charset="-128"/>
            </a:endParaRPr>
          </a:p>
          <a:p>
            <a:r>
              <a:rPr lang="ja-JP" altLang="en-US" sz="2000" b="1" cap="all" dirty="0">
                <a:latin typeface="AR P丸ゴシック体M" panose="020B0600010101010101" pitchFamily="50" charset="-128"/>
                <a:ea typeface="AR P丸ゴシック体M" panose="020B0600010101010101" pitchFamily="50" charset="-128"/>
              </a:rPr>
              <a:t>イベント情報</a:t>
            </a:r>
            <a:r>
              <a:rPr lang="ja-JP" altLang="en-US" sz="2000" cap="all" dirty="0">
                <a:latin typeface="AR P丸ゴシック体M" panose="020B0600010101010101" pitchFamily="50" charset="-128"/>
                <a:ea typeface="AR P丸ゴシック体M" panose="020B0600010101010101" pitchFamily="50" charset="-128"/>
              </a:rPr>
              <a:t>はグーグルマップに地区内各地の催し会場を記載。</a:t>
            </a:r>
          </a:p>
          <a:p>
            <a:r>
              <a:rPr kumimoji="1" lang="en-US" altLang="ja-JP" sz="2000" b="1" cap="all" dirty="0">
                <a:latin typeface="AR P丸ゴシック体M" panose="020B0600010101010101" pitchFamily="50" charset="-128"/>
                <a:ea typeface="AR P丸ゴシック体M" panose="020B0600010101010101" pitchFamily="50" charset="-128"/>
              </a:rPr>
              <a:t>Facebook</a:t>
            </a:r>
            <a:r>
              <a:rPr kumimoji="1" lang="ja-JP" altLang="en-US" sz="2000" cap="all" dirty="0">
                <a:latin typeface="AR P丸ゴシック体M" panose="020B0600010101010101" pitchFamily="50" charset="-128"/>
                <a:ea typeface="AR P丸ゴシック体M" panose="020B0600010101010101" pitchFamily="50" charset="-128"/>
              </a:rPr>
              <a:t>では地区の行事を配信し</a:t>
            </a:r>
            <a:r>
              <a:rPr kumimoji="1" lang="en-US" altLang="ja-JP" sz="2000" cap="all" dirty="0">
                <a:latin typeface="AR P丸ゴシック体M" panose="020B0600010101010101" pitchFamily="50" charset="-128"/>
                <a:ea typeface="AR P丸ゴシック体M" panose="020B0600010101010101" pitchFamily="50" charset="-128"/>
              </a:rPr>
              <a:t>HP</a:t>
            </a:r>
            <a:r>
              <a:rPr kumimoji="1" lang="ja-JP" altLang="en-US" sz="2000" cap="all" dirty="0">
                <a:latin typeface="AR P丸ゴシック体M" panose="020B0600010101010101" pitchFamily="50" charset="-128"/>
                <a:ea typeface="AR P丸ゴシック体M" panose="020B0600010101010101" pitchFamily="50" charset="-128"/>
              </a:rPr>
              <a:t>へも入りやすいようにしています</a:t>
            </a:r>
            <a:endParaRPr kumimoji="1" lang="en-US" altLang="ja-JP" sz="2000" cap="all" dirty="0">
              <a:latin typeface="AR P丸ゴシック体M" panose="020B0600010101010101" pitchFamily="50" charset="-128"/>
              <a:ea typeface="AR P丸ゴシック体M" panose="020B0600010101010101" pitchFamily="50" charset="-128"/>
            </a:endParaRPr>
          </a:p>
          <a:p>
            <a:r>
              <a:rPr kumimoji="1" lang="ja-JP" altLang="en-US" sz="2000" b="1" cap="all" dirty="0">
                <a:latin typeface="AR P丸ゴシック体M" panose="020B0600010101010101" pitchFamily="50" charset="-128"/>
                <a:ea typeface="AR P丸ゴシック体M" panose="020B0600010101010101" pitchFamily="50" charset="-128"/>
              </a:rPr>
              <a:t>ガバナー挨拶</a:t>
            </a:r>
            <a:r>
              <a:rPr kumimoji="1" lang="ja-JP" altLang="en-US" sz="2000" cap="all" dirty="0">
                <a:latin typeface="AR P丸ゴシック体M" panose="020B0600010101010101" pitchFamily="50" charset="-128"/>
                <a:ea typeface="AR P丸ゴシック体M" panose="020B0600010101010101" pitchFamily="50" charset="-128"/>
              </a:rPr>
              <a:t>ユーチューブ動画へ一般の方にもわかりやすい動画で配信中。</a:t>
            </a:r>
            <a:endParaRPr kumimoji="1" lang="en-US" altLang="ja-JP" sz="2000" cap="all" dirty="0">
              <a:latin typeface="AR P丸ゴシック体M" panose="020B0600010101010101" pitchFamily="50" charset="-128"/>
              <a:ea typeface="AR P丸ゴシック体M" panose="020B0600010101010101" pitchFamily="50" charset="-128"/>
            </a:endParaRPr>
          </a:p>
          <a:p>
            <a:endParaRPr lang="en-US" altLang="ja-JP" cap="all" dirty="0">
              <a:latin typeface="AR P丸ゴシック体M" panose="020B0600010101010101" pitchFamily="50" charset="-128"/>
              <a:ea typeface="AR P丸ゴシック体M" panose="020B0600010101010101" pitchFamily="50" charset="-128"/>
            </a:endParaRPr>
          </a:p>
          <a:p>
            <a:pPr marL="0" indent="0">
              <a:buNone/>
            </a:pPr>
            <a:endParaRPr kumimoji="1" lang="ja-JP" altLang="en-US" sz="2000" cap="all" dirty="0">
              <a:latin typeface="AR P丸ゴシック体M" panose="020B0600010101010101" pitchFamily="50" charset="-128"/>
              <a:ea typeface="AR P丸ゴシック体M" panose="020B0600010101010101" pitchFamily="50" charset="-128"/>
            </a:endParaRPr>
          </a:p>
        </p:txBody>
      </p:sp>
      <p:pic>
        <p:nvPicPr>
          <p:cNvPr id="7" name="図 6">
            <a:extLst>
              <a:ext uri="{FF2B5EF4-FFF2-40B4-BE49-F238E27FC236}">
                <a16:creationId xmlns:a16="http://schemas.microsoft.com/office/drawing/2014/main" id="{4D31ABF5-A63E-4A69-965B-233DF8BFE597}"/>
              </a:ext>
            </a:extLst>
          </p:cNvPr>
          <p:cNvPicPr>
            <a:picLocks noChangeAspect="1"/>
          </p:cNvPicPr>
          <p:nvPr/>
        </p:nvPicPr>
        <p:blipFill>
          <a:blip r:embed="rId4"/>
          <a:stretch>
            <a:fillRect/>
          </a:stretch>
        </p:blipFill>
        <p:spPr>
          <a:xfrm>
            <a:off x="9229725" y="1896242"/>
            <a:ext cx="2548497" cy="4432168"/>
          </a:xfrm>
          <a:prstGeom prst="rect">
            <a:avLst/>
          </a:prstGeom>
        </p:spPr>
      </p:pic>
      <p:pic>
        <p:nvPicPr>
          <p:cNvPr id="11" name="図 10">
            <a:extLst>
              <a:ext uri="{FF2B5EF4-FFF2-40B4-BE49-F238E27FC236}">
                <a16:creationId xmlns:a16="http://schemas.microsoft.com/office/drawing/2014/main" id="{D1FAA150-793C-4C20-A6E1-CFB9BB740137}"/>
              </a:ext>
            </a:extLst>
          </p:cNvPr>
          <p:cNvPicPr>
            <a:picLocks noChangeAspect="1"/>
          </p:cNvPicPr>
          <p:nvPr/>
        </p:nvPicPr>
        <p:blipFill>
          <a:blip r:embed="rId5"/>
          <a:stretch>
            <a:fillRect/>
          </a:stretch>
        </p:blipFill>
        <p:spPr>
          <a:xfrm>
            <a:off x="244060" y="1242568"/>
            <a:ext cx="4020301" cy="5583752"/>
          </a:xfrm>
          <a:prstGeom prst="rect">
            <a:avLst/>
          </a:prstGeom>
          <a:scene3d>
            <a:camera prst="orthographicFront"/>
            <a:lightRig rig="threePt" dir="t">
              <a:rot lat="0" lon="0" rev="2700000"/>
            </a:lightRig>
          </a:scene3d>
          <a:sp3d contourW="6350">
            <a:bevelT h="38100"/>
            <a:contourClr>
              <a:srgbClr val="C0C0C0"/>
            </a:contourClr>
          </a:sp3d>
        </p:spPr>
      </p:pic>
      <p:pic>
        <p:nvPicPr>
          <p:cNvPr id="12" name="図 11" descr="アイコン&#10;&#10;自動的に生成された説明">
            <a:extLst>
              <a:ext uri="{FF2B5EF4-FFF2-40B4-BE49-F238E27FC236}">
                <a16:creationId xmlns:a16="http://schemas.microsoft.com/office/drawing/2014/main" id="{FF2B55DD-82E0-4BBE-8AFE-DB8D9DBB360A}"/>
              </a:ext>
            </a:extLst>
          </p:cNvPr>
          <p:cNvPicPr>
            <a:picLocks noChangeAspect="1"/>
          </p:cNvPicPr>
          <p:nvPr/>
        </p:nvPicPr>
        <p:blipFill>
          <a:blip r:embed="rId6"/>
          <a:stretch>
            <a:fillRect/>
          </a:stretch>
        </p:blipFill>
        <p:spPr>
          <a:xfrm>
            <a:off x="175905" y="358140"/>
            <a:ext cx="686416" cy="685730"/>
          </a:xfrm>
          <a:prstGeom prst="rect">
            <a:avLst/>
          </a:prstGeom>
        </p:spPr>
      </p:pic>
      <p:sp>
        <p:nvSpPr>
          <p:cNvPr id="4" name="矢印: 右 3">
            <a:extLst>
              <a:ext uri="{FF2B5EF4-FFF2-40B4-BE49-F238E27FC236}">
                <a16:creationId xmlns:a16="http://schemas.microsoft.com/office/drawing/2014/main" id="{69C93E35-51F0-4127-A7D9-31A210B25A00}"/>
              </a:ext>
            </a:extLst>
          </p:cNvPr>
          <p:cNvSpPr/>
          <p:nvPr/>
        </p:nvSpPr>
        <p:spPr>
          <a:xfrm>
            <a:off x="4609547" y="5128591"/>
            <a:ext cx="4269410" cy="1590261"/>
          </a:xfrm>
          <a:prstGeom prst="rightArrow">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a:solidFill>
                  <a:schemeClr val="bg1"/>
                </a:solidFill>
              </a:rPr>
              <a:t>QR</a:t>
            </a:r>
            <a:r>
              <a:rPr kumimoji="1" lang="ja-JP" altLang="en-US" sz="1400" dirty="0">
                <a:solidFill>
                  <a:schemeClr val="bg1"/>
                </a:solidFill>
              </a:rPr>
              <a:t>コードを読み込んで頂くと表示される画面</a:t>
            </a:r>
          </a:p>
        </p:txBody>
      </p:sp>
      <p:sp>
        <p:nvSpPr>
          <p:cNvPr id="5" name="楕円 4">
            <a:extLst>
              <a:ext uri="{FF2B5EF4-FFF2-40B4-BE49-F238E27FC236}">
                <a16:creationId xmlns:a16="http://schemas.microsoft.com/office/drawing/2014/main" id="{5881B945-6013-4547-A9AB-A67FD8BE843F}"/>
              </a:ext>
            </a:extLst>
          </p:cNvPr>
          <p:cNvSpPr/>
          <p:nvPr/>
        </p:nvSpPr>
        <p:spPr>
          <a:xfrm>
            <a:off x="9265783" y="4937205"/>
            <a:ext cx="2382687" cy="1199819"/>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6" name="スライド番号プレースホルダー 5">
            <a:extLst>
              <a:ext uri="{FF2B5EF4-FFF2-40B4-BE49-F238E27FC236}">
                <a16:creationId xmlns:a16="http://schemas.microsoft.com/office/drawing/2014/main" id="{54C40A8A-E5AF-4648-8857-A505626A2BD4}"/>
              </a:ext>
            </a:extLst>
          </p:cNvPr>
          <p:cNvSpPr>
            <a:spLocks noGrp="1"/>
          </p:cNvSpPr>
          <p:nvPr>
            <p:ph type="sldNum" sz="quarter" idx="12"/>
          </p:nvPr>
        </p:nvSpPr>
        <p:spPr/>
        <p:txBody>
          <a:bodyPr/>
          <a:lstStyle/>
          <a:p>
            <a:fld id="{6D22F896-40B5-4ADD-8801-0D06FADFA095}" type="slidenum">
              <a:rPr lang="en-US" smtClean="0"/>
              <a:t>3</a:t>
            </a:fld>
            <a:endParaRPr lang="en-US" dirty="0"/>
          </a:p>
        </p:txBody>
      </p:sp>
    </p:spTree>
    <p:custDataLst>
      <p:tags r:id="rId1"/>
    </p:custDataLst>
    <p:extLst>
      <p:ext uri="{BB962C8B-B14F-4D97-AF65-F5344CB8AC3E}">
        <p14:creationId xmlns:p14="http://schemas.microsoft.com/office/powerpoint/2010/main" val="647926357"/>
      </p:ext>
    </p:extLst>
  </p:cSld>
  <p:clrMapOvr>
    <a:masterClrMapping/>
  </p:clrMapOvr>
  <mc:AlternateContent xmlns:mc="http://schemas.openxmlformats.org/markup-compatibility/2006" xmlns:p14="http://schemas.microsoft.com/office/powerpoint/2010/main">
    <mc:Choice Requires="p14">
      <p:transition spd="slow" p14:dur="2000" advTm="85952"/>
    </mc:Choice>
    <mc:Fallback xmlns="">
      <p:transition spd="slow" advTm="859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タイトル 22">
            <a:extLst>
              <a:ext uri="{FF2B5EF4-FFF2-40B4-BE49-F238E27FC236}">
                <a16:creationId xmlns:a16="http://schemas.microsoft.com/office/drawing/2014/main" id="{7E6DDFB6-EAFC-4634-8238-755BE8682A99}"/>
              </a:ext>
            </a:extLst>
          </p:cNvPr>
          <p:cNvSpPr>
            <a:spLocks noGrp="1"/>
          </p:cNvSpPr>
          <p:nvPr>
            <p:ph type="title"/>
          </p:nvPr>
        </p:nvSpPr>
        <p:spPr>
          <a:xfrm>
            <a:off x="2982710" y="5986806"/>
            <a:ext cx="1878042" cy="724570"/>
          </a:xfrm>
        </p:spPr>
        <p:txBody>
          <a:bodyPr>
            <a:normAutofit/>
          </a:bodyPr>
          <a:lstStyle/>
          <a:p>
            <a:r>
              <a:rPr lang="ja-JP" altLang="en-US" sz="2000" dirty="0">
                <a:solidFill>
                  <a:srgbClr val="FFFF00"/>
                </a:solidFill>
                <a:latin typeface="HGP創英角ﾎﾟｯﾌﾟ体" panose="040B0A00000000000000" pitchFamily="50" charset="-128"/>
                <a:ea typeface="HGP創英角ﾎﾟｯﾌﾟ体" panose="040B0A00000000000000" pitchFamily="50" charset="-128"/>
              </a:rPr>
              <a:t>表示される</a:t>
            </a:r>
            <a:br>
              <a:rPr lang="en-US" altLang="ja-JP" sz="2000" dirty="0">
                <a:solidFill>
                  <a:srgbClr val="FFFF00"/>
                </a:solidFill>
                <a:latin typeface="HGP創英角ﾎﾟｯﾌﾟ体" panose="040B0A00000000000000" pitchFamily="50" charset="-128"/>
                <a:ea typeface="HGP創英角ﾎﾟｯﾌﾟ体" panose="040B0A00000000000000" pitchFamily="50" charset="-128"/>
              </a:rPr>
            </a:br>
            <a:r>
              <a:rPr lang="ja-JP" altLang="en-US" sz="2000" dirty="0">
                <a:solidFill>
                  <a:srgbClr val="FFFF00"/>
                </a:solidFill>
                <a:latin typeface="HGP創英角ﾎﾟｯﾌﾟ体" panose="040B0A00000000000000" pitchFamily="50" charset="-128"/>
                <a:ea typeface="HGP創英角ﾎﾟｯﾌﾟ体" panose="040B0A00000000000000" pitchFamily="50" charset="-128"/>
              </a:rPr>
              <a:t>３つのメニュー</a:t>
            </a:r>
          </a:p>
        </p:txBody>
      </p:sp>
      <p:sp>
        <p:nvSpPr>
          <p:cNvPr id="3" name="コンテンツ プレースホルダー 2">
            <a:extLst>
              <a:ext uri="{FF2B5EF4-FFF2-40B4-BE49-F238E27FC236}">
                <a16:creationId xmlns:a16="http://schemas.microsoft.com/office/drawing/2014/main" id="{8C3C8211-CA5C-422C-8DC4-49FBEAE76026}"/>
              </a:ext>
            </a:extLst>
          </p:cNvPr>
          <p:cNvSpPr>
            <a:spLocks noGrp="1"/>
          </p:cNvSpPr>
          <p:nvPr>
            <p:ph sz="quarter" idx="13"/>
          </p:nvPr>
        </p:nvSpPr>
        <p:spPr>
          <a:xfrm>
            <a:off x="4350206" y="-84899"/>
            <a:ext cx="5146219" cy="670055"/>
          </a:xfrm>
        </p:spPr>
        <p:txBody>
          <a:bodyPr vert="horz" lIns="91440" tIns="91440" rIns="91440" bIns="91440" rtlCol="0" anchor="ctr">
            <a:noAutofit/>
          </a:bodyPr>
          <a:lstStyle/>
          <a:p>
            <a:pPr marL="0" indent="0">
              <a:buNone/>
            </a:pPr>
            <a:r>
              <a:rPr kumimoji="1" lang="ja-JP" altLang="en-US" sz="2400" cap="all" dirty="0">
                <a:solidFill>
                  <a:srgbClr val="FFFF00"/>
                </a:solidFill>
                <a:latin typeface="HGP創英角ﾎﾟｯﾌﾟ体" panose="040B0A00000000000000" pitchFamily="50" charset="-128"/>
                <a:ea typeface="HGP創英角ﾎﾟｯﾌﾟ体" panose="040B0A00000000000000" pitchFamily="50" charset="-128"/>
              </a:rPr>
              <a:t>３つのメニューからそれぞれのページへ</a:t>
            </a:r>
            <a:endParaRPr kumimoji="1" lang="en-US" altLang="ja-JP" sz="2400" cap="all" dirty="0">
              <a:solidFill>
                <a:srgbClr val="FFFF00"/>
              </a:solidFill>
              <a:latin typeface="HGP創英角ﾎﾟｯﾌﾟ体" panose="040B0A00000000000000" pitchFamily="50" charset="-128"/>
              <a:ea typeface="HGP創英角ﾎﾟｯﾌﾟ体" panose="040B0A00000000000000" pitchFamily="50" charset="-128"/>
            </a:endParaRPr>
          </a:p>
        </p:txBody>
      </p:sp>
      <p:pic>
        <p:nvPicPr>
          <p:cNvPr id="16" name="図 15" descr="グラフィカル ユーザー インターフェイス&#10;&#10;中程度の精度で自動的に生成された説明">
            <a:extLst>
              <a:ext uri="{FF2B5EF4-FFF2-40B4-BE49-F238E27FC236}">
                <a16:creationId xmlns:a16="http://schemas.microsoft.com/office/drawing/2014/main" id="{0C093CB3-0AF3-47F9-A917-ECDA4A58663D}"/>
              </a:ext>
            </a:extLst>
          </p:cNvPr>
          <p:cNvPicPr>
            <a:picLocks noChangeAspect="1"/>
          </p:cNvPicPr>
          <p:nvPr/>
        </p:nvPicPr>
        <p:blipFill>
          <a:blip r:embed="rId4"/>
          <a:stretch>
            <a:fillRect/>
          </a:stretch>
        </p:blipFill>
        <p:spPr>
          <a:xfrm>
            <a:off x="4549278" y="1086061"/>
            <a:ext cx="1878040" cy="3334998"/>
          </a:xfrm>
          <a:prstGeom prst="rect">
            <a:avLst/>
          </a:prstGeom>
        </p:spPr>
      </p:pic>
      <p:pic>
        <p:nvPicPr>
          <p:cNvPr id="10" name="図 9" descr="グラフィカル ユーザー インターフェイス&#10;&#10;自動的に生成された説明">
            <a:extLst>
              <a:ext uri="{FF2B5EF4-FFF2-40B4-BE49-F238E27FC236}">
                <a16:creationId xmlns:a16="http://schemas.microsoft.com/office/drawing/2014/main" id="{A52361D6-59B7-4BA3-85A8-6C3B90DA08D9}"/>
              </a:ext>
            </a:extLst>
          </p:cNvPr>
          <p:cNvPicPr>
            <a:picLocks noChangeAspect="1"/>
          </p:cNvPicPr>
          <p:nvPr/>
        </p:nvPicPr>
        <p:blipFill rotWithShape="1">
          <a:blip r:embed="rId5"/>
          <a:srcRect l="126" t="1323" r="-126" b="41604"/>
          <a:stretch/>
        </p:blipFill>
        <p:spPr>
          <a:xfrm>
            <a:off x="9109010" y="4108029"/>
            <a:ext cx="2923579" cy="2676830"/>
          </a:xfrm>
          <a:prstGeom prst="rect">
            <a:avLst/>
          </a:prstGeom>
        </p:spPr>
      </p:pic>
      <p:sp>
        <p:nvSpPr>
          <p:cNvPr id="65" name="コンテンツ プレースホルダー 2">
            <a:extLst>
              <a:ext uri="{FF2B5EF4-FFF2-40B4-BE49-F238E27FC236}">
                <a16:creationId xmlns:a16="http://schemas.microsoft.com/office/drawing/2014/main" id="{BDC815EE-42C3-4113-B39E-24A24BAAC911}"/>
              </a:ext>
            </a:extLst>
          </p:cNvPr>
          <p:cNvSpPr txBox="1">
            <a:spLocks/>
          </p:cNvSpPr>
          <p:nvPr/>
        </p:nvSpPr>
        <p:spPr>
          <a:xfrm>
            <a:off x="2910394" y="578113"/>
            <a:ext cx="1659710" cy="2119808"/>
          </a:xfrm>
          <a:prstGeom prst="rect">
            <a:avLst/>
          </a:prstGeom>
        </p:spPr>
        <p:txBody>
          <a:bodyPr vert="horz" lIns="91440" tIns="91440" rIns="91440" bIns="91440" rtlCol="0" anchor="ct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kumimoji="1"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kumimoji="1"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kumimoji="1"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kumimoji="1"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kumimoji="1"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kumimoji="1"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kumimoji="1"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kumimoji="1"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kumimoji="1" sz="1400" kern="1200">
                <a:solidFill>
                  <a:schemeClr val="tx1"/>
                </a:solidFill>
                <a:latin typeface="+mn-lt"/>
                <a:ea typeface="+mn-ea"/>
                <a:cs typeface="+mn-cs"/>
              </a:defRPr>
            </a:lvl9pPr>
          </a:lstStyle>
          <a:p>
            <a:pPr marL="0" indent="0">
              <a:buFont typeface="Tw Cen MT" panose="020B0602020104020603" pitchFamily="34" charset="0"/>
              <a:buNone/>
            </a:pPr>
            <a:endParaRPr lang="ja-JP" altLang="en-US" sz="1800" cap="all" dirty="0">
              <a:solidFill>
                <a:schemeClr val="tx1">
                  <a:lumMod val="95000"/>
                  <a:lumOff val="5000"/>
                </a:schemeClr>
              </a:solidFill>
            </a:endParaRPr>
          </a:p>
        </p:txBody>
      </p:sp>
      <p:sp>
        <p:nvSpPr>
          <p:cNvPr id="66" name="コンテンツ プレースホルダー 2">
            <a:extLst>
              <a:ext uri="{FF2B5EF4-FFF2-40B4-BE49-F238E27FC236}">
                <a16:creationId xmlns:a16="http://schemas.microsoft.com/office/drawing/2014/main" id="{D35C0095-A1A9-4666-A1AB-C7123FFE1EDE}"/>
              </a:ext>
            </a:extLst>
          </p:cNvPr>
          <p:cNvSpPr txBox="1">
            <a:spLocks/>
          </p:cNvSpPr>
          <p:nvPr/>
        </p:nvSpPr>
        <p:spPr>
          <a:xfrm>
            <a:off x="4694546" y="4546274"/>
            <a:ext cx="1878041" cy="2780666"/>
          </a:xfrm>
          <a:prstGeom prst="rect">
            <a:avLst/>
          </a:prstGeom>
        </p:spPr>
        <p:txBody>
          <a:bodyPr vert="horz" lIns="91440" tIns="91440" rIns="91440" bIns="91440" rtlCol="0" anchor="ct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kumimoji="1"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kumimoji="1"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kumimoji="1"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kumimoji="1"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kumimoji="1"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kumimoji="1"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kumimoji="1"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kumimoji="1"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kumimoji="1" sz="1400" kern="1200">
                <a:solidFill>
                  <a:schemeClr val="tx1"/>
                </a:solidFill>
                <a:latin typeface="+mn-lt"/>
                <a:ea typeface="+mn-ea"/>
                <a:cs typeface="+mn-cs"/>
              </a:defRPr>
            </a:lvl9pPr>
          </a:lstStyle>
          <a:p>
            <a:pPr marL="0" indent="0">
              <a:buFont typeface="Tw Cen MT" panose="020B0602020104020603" pitchFamily="34" charset="0"/>
              <a:buNone/>
            </a:pPr>
            <a:endParaRPr lang="ja-JP" altLang="en-US" sz="1800" cap="all" dirty="0">
              <a:solidFill>
                <a:schemeClr val="tx1">
                  <a:lumMod val="95000"/>
                  <a:lumOff val="5000"/>
                </a:schemeClr>
              </a:solidFill>
              <a:latin typeface="AR P丸ゴシック体M" panose="020B0600010101010101" pitchFamily="50" charset="-128"/>
              <a:ea typeface="AR P丸ゴシック体M" panose="020B0600010101010101" pitchFamily="50" charset="-128"/>
            </a:endParaRPr>
          </a:p>
        </p:txBody>
      </p:sp>
      <p:pic>
        <p:nvPicPr>
          <p:cNvPr id="6" name="図 5" descr="テキスト&#10;&#10;自動的に生成された説明">
            <a:extLst>
              <a:ext uri="{FF2B5EF4-FFF2-40B4-BE49-F238E27FC236}">
                <a16:creationId xmlns:a16="http://schemas.microsoft.com/office/drawing/2014/main" id="{D45B6BC8-EF5A-43C0-92AE-546A287D9D35}"/>
              </a:ext>
            </a:extLst>
          </p:cNvPr>
          <p:cNvPicPr>
            <a:picLocks noChangeAspect="1"/>
          </p:cNvPicPr>
          <p:nvPr/>
        </p:nvPicPr>
        <p:blipFill>
          <a:blip r:embed="rId6"/>
          <a:stretch>
            <a:fillRect/>
          </a:stretch>
        </p:blipFill>
        <p:spPr>
          <a:xfrm>
            <a:off x="45096" y="2988905"/>
            <a:ext cx="2160348" cy="3842539"/>
          </a:xfrm>
          <a:prstGeom prst="rect">
            <a:avLst/>
          </a:prstGeom>
        </p:spPr>
      </p:pic>
      <p:pic>
        <p:nvPicPr>
          <p:cNvPr id="19" name="図 18" descr="マップ&#10;&#10;自動的に生成された説明">
            <a:extLst>
              <a:ext uri="{FF2B5EF4-FFF2-40B4-BE49-F238E27FC236}">
                <a16:creationId xmlns:a16="http://schemas.microsoft.com/office/drawing/2014/main" id="{82DE72C2-D118-44D2-9D14-EE0D818AC487}"/>
              </a:ext>
            </a:extLst>
          </p:cNvPr>
          <p:cNvPicPr>
            <a:picLocks noChangeAspect="1"/>
          </p:cNvPicPr>
          <p:nvPr/>
        </p:nvPicPr>
        <p:blipFill>
          <a:blip r:embed="rId7"/>
          <a:stretch>
            <a:fillRect/>
          </a:stretch>
        </p:blipFill>
        <p:spPr>
          <a:xfrm>
            <a:off x="28782" y="0"/>
            <a:ext cx="2160349" cy="3836320"/>
          </a:xfrm>
          <a:prstGeom prst="rect">
            <a:avLst/>
          </a:prstGeom>
        </p:spPr>
      </p:pic>
      <p:pic>
        <p:nvPicPr>
          <p:cNvPr id="9" name="図 8" descr="グラフィカル ユーザー インターフェイス, アプリケーション, Web サイト&#10;&#10;自動的に生成された説明">
            <a:extLst>
              <a:ext uri="{FF2B5EF4-FFF2-40B4-BE49-F238E27FC236}">
                <a16:creationId xmlns:a16="http://schemas.microsoft.com/office/drawing/2014/main" id="{15B5DEA0-F6DB-4967-BF26-F1C40D1D27E5}"/>
              </a:ext>
            </a:extLst>
          </p:cNvPr>
          <p:cNvPicPr>
            <a:picLocks noChangeAspect="1"/>
          </p:cNvPicPr>
          <p:nvPr/>
        </p:nvPicPr>
        <p:blipFill>
          <a:blip r:embed="rId8"/>
          <a:stretch>
            <a:fillRect/>
          </a:stretch>
        </p:blipFill>
        <p:spPr>
          <a:xfrm>
            <a:off x="2205444" y="330507"/>
            <a:ext cx="2164305" cy="3849578"/>
          </a:xfrm>
          <a:prstGeom prst="rect">
            <a:avLst/>
          </a:prstGeom>
        </p:spPr>
      </p:pic>
      <p:sp>
        <p:nvSpPr>
          <p:cNvPr id="2" name="吹き出し: 角を丸めた四角形 1">
            <a:extLst>
              <a:ext uri="{FF2B5EF4-FFF2-40B4-BE49-F238E27FC236}">
                <a16:creationId xmlns:a16="http://schemas.microsoft.com/office/drawing/2014/main" id="{7DD0DF2B-8C55-49F1-9790-01001C461892}"/>
              </a:ext>
            </a:extLst>
          </p:cNvPr>
          <p:cNvSpPr/>
          <p:nvPr/>
        </p:nvSpPr>
        <p:spPr>
          <a:xfrm>
            <a:off x="2262085" y="4946074"/>
            <a:ext cx="2114799" cy="949134"/>
          </a:xfrm>
          <a:prstGeom prst="wedgeRoundRectCallout">
            <a:avLst>
              <a:gd name="adj1" fmla="val -68150"/>
              <a:gd name="adj2" fmla="val -78664"/>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800" dirty="0">
                <a:solidFill>
                  <a:schemeClr val="bg1"/>
                </a:solidFill>
                <a:latin typeface="+mn-ea"/>
              </a:rPr>
              <a:t>ブイベント情報グーグルマップへ</a:t>
            </a:r>
            <a:endParaRPr lang="en-US" altLang="ja-JP" sz="1800" dirty="0">
              <a:solidFill>
                <a:schemeClr val="bg1"/>
              </a:solidFill>
              <a:latin typeface="+mn-ea"/>
            </a:endParaRPr>
          </a:p>
        </p:txBody>
      </p:sp>
      <p:pic>
        <p:nvPicPr>
          <p:cNvPr id="5" name="図 4" descr="アプリケーション が含まれている画像&#10;&#10;自動的に生成された説明">
            <a:extLst>
              <a:ext uri="{FF2B5EF4-FFF2-40B4-BE49-F238E27FC236}">
                <a16:creationId xmlns:a16="http://schemas.microsoft.com/office/drawing/2014/main" id="{F5E91FC0-4814-48C0-91E9-5E27BA828374}"/>
              </a:ext>
            </a:extLst>
          </p:cNvPr>
          <p:cNvPicPr>
            <a:picLocks noChangeAspect="1"/>
          </p:cNvPicPr>
          <p:nvPr/>
        </p:nvPicPr>
        <p:blipFill>
          <a:blip r:embed="rId9"/>
          <a:stretch>
            <a:fillRect/>
          </a:stretch>
        </p:blipFill>
        <p:spPr>
          <a:xfrm>
            <a:off x="4756088" y="5676212"/>
            <a:ext cx="2570992" cy="1155232"/>
          </a:xfrm>
          <a:prstGeom prst="rect">
            <a:avLst/>
          </a:prstGeom>
        </p:spPr>
      </p:pic>
      <p:sp>
        <p:nvSpPr>
          <p:cNvPr id="7" name="矢印: 折線 6">
            <a:extLst>
              <a:ext uri="{FF2B5EF4-FFF2-40B4-BE49-F238E27FC236}">
                <a16:creationId xmlns:a16="http://schemas.microsoft.com/office/drawing/2014/main" id="{A594EB72-5E09-4DAD-BD56-013751E1C028}"/>
              </a:ext>
            </a:extLst>
          </p:cNvPr>
          <p:cNvSpPr/>
          <p:nvPr/>
        </p:nvSpPr>
        <p:spPr>
          <a:xfrm flipH="1">
            <a:off x="2669443" y="4420418"/>
            <a:ext cx="2570992" cy="1085722"/>
          </a:xfrm>
          <a:prstGeom prst="bentArrow">
            <a:avLst>
              <a:gd name="adj1" fmla="val 25000"/>
              <a:gd name="adj2" fmla="val 25000"/>
              <a:gd name="adj3" fmla="val 25000"/>
              <a:gd name="adj4" fmla="val 4375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11" name="図 10" descr="テキスト&#10;&#10;低い精度で自動的に生成された説明">
            <a:extLst>
              <a:ext uri="{FF2B5EF4-FFF2-40B4-BE49-F238E27FC236}">
                <a16:creationId xmlns:a16="http://schemas.microsoft.com/office/drawing/2014/main" id="{4365542E-31F3-4A79-BD6C-7DA65118EE27}"/>
              </a:ext>
            </a:extLst>
          </p:cNvPr>
          <p:cNvPicPr>
            <a:picLocks noChangeAspect="1"/>
          </p:cNvPicPr>
          <p:nvPr/>
        </p:nvPicPr>
        <p:blipFill>
          <a:blip r:embed="rId10"/>
          <a:stretch>
            <a:fillRect/>
          </a:stretch>
        </p:blipFill>
        <p:spPr>
          <a:xfrm>
            <a:off x="6443632" y="710371"/>
            <a:ext cx="1878040" cy="3340407"/>
          </a:xfrm>
          <a:prstGeom prst="rect">
            <a:avLst/>
          </a:prstGeom>
        </p:spPr>
      </p:pic>
      <p:pic>
        <p:nvPicPr>
          <p:cNvPr id="13" name="図 12" descr="テキスト が含まれている画像&#10;&#10;自動的に生成された説明">
            <a:extLst>
              <a:ext uri="{FF2B5EF4-FFF2-40B4-BE49-F238E27FC236}">
                <a16:creationId xmlns:a16="http://schemas.microsoft.com/office/drawing/2014/main" id="{CD510AF3-CD5A-4A3B-AB5D-A5C27E3805CA}"/>
              </a:ext>
            </a:extLst>
          </p:cNvPr>
          <p:cNvPicPr>
            <a:picLocks noChangeAspect="1"/>
          </p:cNvPicPr>
          <p:nvPr/>
        </p:nvPicPr>
        <p:blipFill>
          <a:blip r:embed="rId11"/>
          <a:stretch>
            <a:fillRect/>
          </a:stretch>
        </p:blipFill>
        <p:spPr>
          <a:xfrm>
            <a:off x="8350724" y="430225"/>
            <a:ext cx="1845413" cy="3282376"/>
          </a:xfrm>
          <a:prstGeom prst="rect">
            <a:avLst/>
          </a:prstGeom>
        </p:spPr>
      </p:pic>
      <p:pic>
        <p:nvPicPr>
          <p:cNvPr id="15" name="図 14" descr="グラフィカル ユーザー インターフェイス, Web サイト&#10;&#10;自動的に生成された説明">
            <a:extLst>
              <a:ext uri="{FF2B5EF4-FFF2-40B4-BE49-F238E27FC236}">
                <a16:creationId xmlns:a16="http://schemas.microsoft.com/office/drawing/2014/main" id="{BB31CF28-6169-423A-AB8B-FDB48C0FEC46}"/>
              </a:ext>
            </a:extLst>
          </p:cNvPr>
          <p:cNvPicPr>
            <a:picLocks noChangeAspect="1"/>
          </p:cNvPicPr>
          <p:nvPr/>
        </p:nvPicPr>
        <p:blipFill>
          <a:blip r:embed="rId12"/>
          <a:stretch>
            <a:fillRect/>
          </a:stretch>
        </p:blipFill>
        <p:spPr>
          <a:xfrm>
            <a:off x="10212451" y="26747"/>
            <a:ext cx="1941373" cy="3453056"/>
          </a:xfrm>
          <a:prstGeom prst="rect">
            <a:avLst/>
          </a:prstGeom>
        </p:spPr>
      </p:pic>
      <p:sp>
        <p:nvSpPr>
          <p:cNvPr id="17" name="矢印: 右 16">
            <a:extLst>
              <a:ext uri="{FF2B5EF4-FFF2-40B4-BE49-F238E27FC236}">
                <a16:creationId xmlns:a16="http://schemas.microsoft.com/office/drawing/2014/main" id="{302E01E9-3528-4ED3-9890-AE3D08C36824}"/>
              </a:ext>
            </a:extLst>
          </p:cNvPr>
          <p:cNvSpPr/>
          <p:nvPr/>
        </p:nvSpPr>
        <p:spPr>
          <a:xfrm>
            <a:off x="7413479" y="6022935"/>
            <a:ext cx="1419435" cy="484632"/>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 name="図 23" descr="アイコン&#10;&#10;自動的に生成された説明">
            <a:extLst>
              <a:ext uri="{FF2B5EF4-FFF2-40B4-BE49-F238E27FC236}">
                <a16:creationId xmlns:a16="http://schemas.microsoft.com/office/drawing/2014/main" id="{F3B6D912-63FD-4356-84FF-C866A7BAF554}"/>
              </a:ext>
            </a:extLst>
          </p:cNvPr>
          <p:cNvPicPr>
            <a:picLocks noChangeAspect="1"/>
          </p:cNvPicPr>
          <p:nvPr/>
        </p:nvPicPr>
        <p:blipFill>
          <a:blip r:embed="rId13"/>
          <a:stretch>
            <a:fillRect/>
          </a:stretch>
        </p:blipFill>
        <p:spPr>
          <a:xfrm>
            <a:off x="2312153" y="6032278"/>
            <a:ext cx="686416" cy="685730"/>
          </a:xfrm>
          <a:prstGeom prst="rect">
            <a:avLst/>
          </a:prstGeom>
        </p:spPr>
      </p:pic>
      <p:sp>
        <p:nvSpPr>
          <p:cNvPr id="20" name="矢印: 上 19">
            <a:extLst>
              <a:ext uri="{FF2B5EF4-FFF2-40B4-BE49-F238E27FC236}">
                <a16:creationId xmlns:a16="http://schemas.microsoft.com/office/drawing/2014/main" id="{ABC4C10D-6159-4D92-A77A-341A9F81FC86}"/>
              </a:ext>
            </a:extLst>
          </p:cNvPr>
          <p:cNvSpPr/>
          <p:nvPr/>
        </p:nvSpPr>
        <p:spPr>
          <a:xfrm>
            <a:off x="5786324" y="4532869"/>
            <a:ext cx="484632" cy="978408"/>
          </a:xfrm>
          <a:prstGeom prst="up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吹き出し: 角を丸めた四角形 20">
            <a:extLst>
              <a:ext uri="{FF2B5EF4-FFF2-40B4-BE49-F238E27FC236}">
                <a16:creationId xmlns:a16="http://schemas.microsoft.com/office/drawing/2014/main" id="{8C32C25B-DDD6-4EA2-9F12-2D9CB819EC22}"/>
              </a:ext>
            </a:extLst>
          </p:cNvPr>
          <p:cNvSpPr/>
          <p:nvPr/>
        </p:nvSpPr>
        <p:spPr>
          <a:xfrm>
            <a:off x="6463804" y="4420967"/>
            <a:ext cx="1417394" cy="847246"/>
          </a:xfrm>
          <a:prstGeom prst="wedgeRoundRectCallout">
            <a:avLst>
              <a:gd name="adj1" fmla="val -85221"/>
              <a:gd name="adj2" fmla="val -171455"/>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bg1"/>
                </a:solidFill>
                <a:latin typeface="+mn-ea"/>
              </a:rPr>
              <a:t>Facebook</a:t>
            </a:r>
            <a:r>
              <a:rPr kumimoji="1" lang="ja-JP" altLang="en-US" dirty="0">
                <a:solidFill>
                  <a:schemeClr val="bg1"/>
                </a:solidFill>
                <a:latin typeface="+mn-ea"/>
              </a:rPr>
              <a:t>ページへ</a:t>
            </a:r>
          </a:p>
        </p:txBody>
      </p:sp>
      <p:sp>
        <p:nvSpPr>
          <p:cNvPr id="22" name="吹き出し: 角を丸めた四角形 21">
            <a:extLst>
              <a:ext uri="{FF2B5EF4-FFF2-40B4-BE49-F238E27FC236}">
                <a16:creationId xmlns:a16="http://schemas.microsoft.com/office/drawing/2014/main" id="{701C411C-861C-4BC2-B037-AD03AFECD20F}"/>
              </a:ext>
            </a:extLst>
          </p:cNvPr>
          <p:cNvSpPr/>
          <p:nvPr/>
        </p:nvSpPr>
        <p:spPr>
          <a:xfrm>
            <a:off x="7413479" y="5379583"/>
            <a:ext cx="1398567" cy="679509"/>
          </a:xfrm>
          <a:prstGeom prst="wedgeRoundRectCallout">
            <a:avLst>
              <a:gd name="adj1" fmla="val 70834"/>
              <a:gd name="adj2" fmla="val -127177"/>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bg1"/>
                </a:solidFill>
              </a:rPr>
              <a:t>YouTube</a:t>
            </a:r>
            <a:r>
              <a:rPr kumimoji="1" lang="ja-JP" altLang="en-US" dirty="0">
                <a:solidFill>
                  <a:schemeClr val="bg1"/>
                </a:solidFill>
              </a:rPr>
              <a:t>動画へ</a:t>
            </a:r>
            <a:endParaRPr kumimoji="1" lang="ja-JP" altLang="en-US" dirty="0"/>
          </a:p>
        </p:txBody>
      </p:sp>
      <p:sp>
        <p:nvSpPr>
          <p:cNvPr id="25" name="楕円 24">
            <a:extLst>
              <a:ext uri="{FF2B5EF4-FFF2-40B4-BE49-F238E27FC236}">
                <a16:creationId xmlns:a16="http://schemas.microsoft.com/office/drawing/2014/main" id="{0C168816-79EE-4B34-928A-0B3A3E5511FE}"/>
              </a:ext>
            </a:extLst>
          </p:cNvPr>
          <p:cNvSpPr/>
          <p:nvPr/>
        </p:nvSpPr>
        <p:spPr>
          <a:xfrm>
            <a:off x="4630040" y="5506140"/>
            <a:ext cx="2783439" cy="1390788"/>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B9814642-4FFB-4074-AEC6-0DD8ECA8272D}"/>
              </a:ext>
            </a:extLst>
          </p:cNvPr>
          <p:cNvSpPr>
            <a:spLocks noGrp="1"/>
          </p:cNvSpPr>
          <p:nvPr>
            <p:ph type="sldNum" sz="quarter" idx="12"/>
          </p:nvPr>
        </p:nvSpPr>
        <p:spPr/>
        <p:txBody>
          <a:bodyPr/>
          <a:lstStyle/>
          <a:p>
            <a:fld id="{6D22F896-40B5-4ADD-8801-0D06FADFA095}" type="slidenum">
              <a:rPr lang="en-US" smtClean="0"/>
              <a:t>4</a:t>
            </a:fld>
            <a:endParaRPr lang="en-US" dirty="0"/>
          </a:p>
        </p:txBody>
      </p:sp>
    </p:spTree>
    <p:custDataLst>
      <p:tags r:id="rId1"/>
    </p:custDataLst>
    <p:extLst>
      <p:ext uri="{BB962C8B-B14F-4D97-AF65-F5344CB8AC3E}">
        <p14:creationId xmlns:p14="http://schemas.microsoft.com/office/powerpoint/2010/main" val="3550023647"/>
      </p:ext>
    </p:extLst>
  </p:cSld>
  <p:clrMapOvr>
    <a:masterClrMapping/>
  </p:clrMapOvr>
  <mc:AlternateContent xmlns:mc="http://schemas.openxmlformats.org/markup-compatibility/2006" xmlns:p14="http://schemas.microsoft.com/office/powerpoint/2010/main">
    <mc:Choice Requires="p14">
      <p:transition spd="slow" p14:dur="2000" advTm="95535"/>
    </mc:Choice>
    <mc:Fallback xmlns="">
      <p:transition spd="slow" advTm="955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0"/>
                                        <p:tgtEl>
                                          <p:spTgt spid="17"/>
                                        </p:tgtEl>
                                      </p:cBhvr>
                                    </p:animEffect>
                                    <p:anim calcmode="lin" valueType="num">
                                      <p:cBhvr>
                                        <p:cTn id="50" dur="1000" fill="hold"/>
                                        <p:tgtEl>
                                          <p:spTgt spid="17"/>
                                        </p:tgtEl>
                                        <p:attrNameLst>
                                          <p:attrName>ppt_x</p:attrName>
                                        </p:attrNameLst>
                                      </p:cBhvr>
                                      <p:tavLst>
                                        <p:tav tm="0">
                                          <p:val>
                                            <p:strVal val="#ppt_x"/>
                                          </p:val>
                                        </p:tav>
                                        <p:tav tm="100000">
                                          <p:val>
                                            <p:strVal val="#ppt_x"/>
                                          </p:val>
                                        </p:tav>
                                      </p:tavLst>
                                    </p:anim>
                                    <p:anim calcmode="lin" valueType="num">
                                      <p:cBhvr>
                                        <p:cTn id="51" dur="1000" fill="hold"/>
                                        <p:tgtEl>
                                          <p:spTgt spid="17"/>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1000"/>
                                        <p:tgtEl>
                                          <p:spTgt spid="10"/>
                                        </p:tgtEl>
                                      </p:cBhvr>
                                    </p:animEffect>
                                    <p:anim calcmode="lin" valueType="num">
                                      <p:cBhvr>
                                        <p:cTn id="55" dur="1000" fill="hold"/>
                                        <p:tgtEl>
                                          <p:spTgt spid="10"/>
                                        </p:tgtEl>
                                        <p:attrNameLst>
                                          <p:attrName>ppt_x</p:attrName>
                                        </p:attrNameLst>
                                      </p:cBhvr>
                                      <p:tavLst>
                                        <p:tav tm="0">
                                          <p:val>
                                            <p:strVal val="#ppt_x"/>
                                          </p:val>
                                        </p:tav>
                                        <p:tav tm="100000">
                                          <p:val>
                                            <p:strVal val="#ppt_x"/>
                                          </p:val>
                                        </p:tav>
                                      </p:tavLst>
                                    </p:anim>
                                    <p:anim calcmode="lin" valueType="num">
                                      <p:cBhvr>
                                        <p:cTn id="5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1000"/>
                                        <p:tgtEl>
                                          <p:spTgt spid="22"/>
                                        </p:tgtEl>
                                      </p:cBhvr>
                                    </p:animEffect>
                                    <p:anim calcmode="lin" valueType="num">
                                      <p:cBhvr>
                                        <p:cTn id="62" dur="1000" fill="hold"/>
                                        <p:tgtEl>
                                          <p:spTgt spid="22"/>
                                        </p:tgtEl>
                                        <p:attrNameLst>
                                          <p:attrName>ppt_x</p:attrName>
                                        </p:attrNameLst>
                                      </p:cBhvr>
                                      <p:tavLst>
                                        <p:tav tm="0">
                                          <p:val>
                                            <p:strVal val="#ppt_x"/>
                                          </p:val>
                                        </p:tav>
                                        <p:tav tm="100000">
                                          <p:val>
                                            <p:strVal val="#ppt_x"/>
                                          </p:val>
                                        </p:tav>
                                      </p:tavLst>
                                    </p:anim>
                                    <p:anim calcmode="lin" valueType="num">
                                      <p:cBhvr>
                                        <p:cTn id="63" dur="1000" fill="hold"/>
                                        <p:tgtEl>
                                          <p:spTgt spid="22"/>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1000"/>
                                        <p:tgtEl>
                                          <p:spTgt spid="21"/>
                                        </p:tgtEl>
                                      </p:cBhvr>
                                    </p:animEffect>
                                    <p:anim calcmode="lin" valueType="num">
                                      <p:cBhvr>
                                        <p:cTn id="67" dur="1000" fill="hold"/>
                                        <p:tgtEl>
                                          <p:spTgt spid="21"/>
                                        </p:tgtEl>
                                        <p:attrNameLst>
                                          <p:attrName>ppt_x</p:attrName>
                                        </p:attrNameLst>
                                      </p:cBhvr>
                                      <p:tavLst>
                                        <p:tav tm="0">
                                          <p:val>
                                            <p:strVal val="#ppt_x"/>
                                          </p:val>
                                        </p:tav>
                                        <p:tav tm="100000">
                                          <p:val>
                                            <p:strVal val="#ppt_x"/>
                                          </p:val>
                                        </p:tav>
                                      </p:tavLst>
                                    </p:anim>
                                    <p:anim calcmode="lin" valueType="num">
                                      <p:cBhvr>
                                        <p:cTn id="68" dur="1000" fill="hold"/>
                                        <p:tgtEl>
                                          <p:spTgt spid="21"/>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1000"/>
                                        <p:tgtEl>
                                          <p:spTgt spid="2"/>
                                        </p:tgtEl>
                                      </p:cBhvr>
                                    </p:animEffect>
                                    <p:anim calcmode="lin" valueType="num">
                                      <p:cBhvr>
                                        <p:cTn id="72" dur="1000" fill="hold"/>
                                        <p:tgtEl>
                                          <p:spTgt spid="2"/>
                                        </p:tgtEl>
                                        <p:attrNameLst>
                                          <p:attrName>ppt_x</p:attrName>
                                        </p:attrNameLst>
                                      </p:cBhvr>
                                      <p:tavLst>
                                        <p:tav tm="0">
                                          <p:val>
                                            <p:strVal val="#ppt_x"/>
                                          </p:val>
                                        </p:tav>
                                        <p:tav tm="100000">
                                          <p:val>
                                            <p:strVal val="#ppt_x"/>
                                          </p:val>
                                        </p:tav>
                                      </p:tavLst>
                                    </p:anim>
                                    <p:anim calcmode="lin" valueType="num">
                                      <p:cBhvr>
                                        <p:cTn id="7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7" grpId="0" animBg="1"/>
      <p:bldP spid="20" grpId="0" animBg="1"/>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FC35BE-BBBD-45B0-8D98-CCD9649E24C4}"/>
              </a:ext>
            </a:extLst>
          </p:cNvPr>
          <p:cNvSpPr>
            <a:spLocks noGrp="1"/>
          </p:cNvSpPr>
          <p:nvPr>
            <p:ph type="title"/>
          </p:nvPr>
        </p:nvSpPr>
        <p:spPr>
          <a:xfrm>
            <a:off x="7715250" y="452718"/>
            <a:ext cx="3925206" cy="2048496"/>
          </a:xfrm>
        </p:spPr>
        <p:txBody>
          <a:bodyPr/>
          <a:lstStyle/>
          <a:p>
            <a:r>
              <a:rPr kumimoji="1" lang="ja-JP" altLang="en-US" dirty="0">
                <a:solidFill>
                  <a:schemeClr val="tx1"/>
                </a:solidFill>
              </a:rPr>
              <a:t>生配信</a:t>
            </a:r>
          </a:p>
        </p:txBody>
      </p:sp>
      <p:pic>
        <p:nvPicPr>
          <p:cNvPr id="4" name="コンテンツ プレースホルダー 3">
            <a:extLst>
              <a:ext uri="{FF2B5EF4-FFF2-40B4-BE49-F238E27FC236}">
                <a16:creationId xmlns:a16="http://schemas.microsoft.com/office/drawing/2014/main" id="{1D9055FD-CDBB-442E-B99C-7D19C470574E}"/>
              </a:ext>
            </a:extLst>
          </p:cNvPr>
          <p:cNvPicPr>
            <a:picLocks noGrp="1" noChangeAspect="1"/>
          </p:cNvPicPr>
          <p:nvPr>
            <p:ph sz="quarter" idx="13"/>
          </p:nvPr>
        </p:nvPicPr>
        <p:blipFill>
          <a:blip r:embed="rId3"/>
          <a:stretch>
            <a:fillRect/>
          </a:stretch>
        </p:blipFill>
        <p:spPr>
          <a:xfrm>
            <a:off x="3811024" y="366633"/>
            <a:ext cx="3580676" cy="6359474"/>
          </a:xfrm>
          <a:prstGeom prst="rect">
            <a:avLst/>
          </a:prstGeom>
        </p:spPr>
      </p:pic>
      <p:pic>
        <p:nvPicPr>
          <p:cNvPr id="5" name="図 4">
            <a:extLst>
              <a:ext uri="{FF2B5EF4-FFF2-40B4-BE49-F238E27FC236}">
                <a16:creationId xmlns:a16="http://schemas.microsoft.com/office/drawing/2014/main" id="{C1D05353-D03B-4792-A511-21A81D38A64C}"/>
              </a:ext>
            </a:extLst>
          </p:cNvPr>
          <p:cNvPicPr>
            <a:picLocks noChangeAspect="1"/>
          </p:cNvPicPr>
          <p:nvPr/>
        </p:nvPicPr>
        <p:blipFill>
          <a:blip r:embed="rId4"/>
          <a:srcRect/>
          <a:stretch/>
        </p:blipFill>
        <p:spPr>
          <a:xfrm>
            <a:off x="215546" y="1408932"/>
            <a:ext cx="3160470" cy="4211586"/>
          </a:xfrm>
          <a:prstGeom prst="rect">
            <a:avLst/>
          </a:prstGeom>
        </p:spPr>
      </p:pic>
      <p:pic>
        <p:nvPicPr>
          <p:cNvPr id="7" name="図 6">
            <a:extLst>
              <a:ext uri="{FF2B5EF4-FFF2-40B4-BE49-F238E27FC236}">
                <a16:creationId xmlns:a16="http://schemas.microsoft.com/office/drawing/2014/main" id="{448C071A-162D-44BE-BEB2-45C772971E09}"/>
              </a:ext>
            </a:extLst>
          </p:cNvPr>
          <p:cNvPicPr>
            <a:picLocks noChangeAspect="1"/>
          </p:cNvPicPr>
          <p:nvPr/>
        </p:nvPicPr>
        <p:blipFill>
          <a:blip r:embed="rId5"/>
          <a:srcRect/>
          <a:stretch/>
        </p:blipFill>
        <p:spPr>
          <a:xfrm>
            <a:off x="4517882" y="2216347"/>
            <a:ext cx="1731952" cy="1298378"/>
          </a:xfrm>
          <a:prstGeom prst="rect">
            <a:avLst/>
          </a:prstGeom>
        </p:spPr>
      </p:pic>
      <p:pic>
        <p:nvPicPr>
          <p:cNvPr id="8" name="コンテンツ プレースホルダー 21">
            <a:extLst>
              <a:ext uri="{FF2B5EF4-FFF2-40B4-BE49-F238E27FC236}">
                <a16:creationId xmlns:a16="http://schemas.microsoft.com/office/drawing/2014/main" id="{AEA6210D-2A25-4148-8128-056B89A8389A}"/>
              </a:ext>
            </a:extLst>
          </p:cNvPr>
          <p:cNvPicPr>
            <a:picLocks noChangeAspect="1"/>
          </p:cNvPicPr>
          <p:nvPr/>
        </p:nvPicPr>
        <p:blipFill>
          <a:blip r:embed="rId6"/>
          <a:srcRect/>
          <a:stretch/>
        </p:blipFill>
        <p:spPr>
          <a:xfrm>
            <a:off x="7479694" y="2339011"/>
            <a:ext cx="4712306" cy="3534229"/>
          </a:xfrm>
          <a:prstGeom prst="rect">
            <a:avLst/>
          </a:prstGeom>
        </p:spPr>
      </p:pic>
      <p:sp>
        <p:nvSpPr>
          <p:cNvPr id="3" name="スライド番号プレースホルダー 2">
            <a:extLst>
              <a:ext uri="{FF2B5EF4-FFF2-40B4-BE49-F238E27FC236}">
                <a16:creationId xmlns:a16="http://schemas.microsoft.com/office/drawing/2014/main" id="{BC1741D6-D52C-4C14-B870-092A4365D344}"/>
              </a:ext>
            </a:extLst>
          </p:cNvPr>
          <p:cNvSpPr>
            <a:spLocks noGrp="1"/>
          </p:cNvSpPr>
          <p:nvPr>
            <p:ph type="sldNum" sz="quarter" idx="12"/>
          </p:nvPr>
        </p:nvSpPr>
        <p:spPr/>
        <p:txBody>
          <a:bodyPr/>
          <a:lstStyle/>
          <a:p>
            <a:fld id="{6D22F896-40B5-4ADD-8801-0D06FADFA095}" type="slidenum">
              <a:rPr lang="en-US" smtClean="0"/>
              <a:t>5</a:t>
            </a:fld>
            <a:endParaRPr lang="en-US" dirty="0"/>
          </a:p>
        </p:txBody>
      </p:sp>
    </p:spTree>
    <p:extLst>
      <p:ext uri="{BB962C8B-B14F-4D97-AF65-F5344CB8AC3E}">
        <p14:creationId xmlns:p14="http://schemas.microsoft.com/office/powerpoint/2010/main" val="878474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88D5BB-4730-44E6-A728-E7EA3A8BFCE7}"/>
              </a:ext>
            </a:extLst>
          </p:cNvPr>
          <p:cNvSpPr>
            <a:spLocks noGrp="1"/>
          </p:cNvSpPr>
          <p:nvPr>
            <p:ph type="title"/>
          </p:nvPr>
        </p:nvSpPr>
        <p:spPr>
          <a:xfrm>
            <a:off x="862320" y="5334"/>
            <a:ext cx="11329680" cy="1499616"/>
          </a:xfrm>
        </p:spPr>
        <p:txBody>
          <a:bodyPr>
            <a:normAutofit/>
          </a:bodyPr>
          <a:lstStyle/>
          <a:p>
            <a:r>
              <a:rPr kumimoji="1" lang="ja-JP" altLang="en-US" sz="3200" b="1" dirty="0">
                <a:solidFill>
                  <a:schemeClr val="tx1"/>
                </a:solidFill>
                <a:latin typeface="+mn-ea"/>
                <a:ea typeface="+mn-ea"/>
              </a:rPr>
              <a:t>世界ポリオデー・祈願プロジェクトＬＩＮＥ公式アカウント→リニューアル後のイメージ</a:t>
            </a:r>
          </a:p>
        </p:txBody>
      </p:sp>
      <p:pic>
        <p:nvPicPr>
          <p:cNvPr id="12" name="図 11" descr="アイコン&#10;&#10;自動的に生成された説明">
            <a:extLst>
              <a:ext uri="{FF2B5EF4-FFF2-40B4-BE49-F238E27FC236}">
                <a16:creationId xmlns:a16="http://schemas.microsoft.com/office/drawing/2014/main" id="{FF2B55DD-82E0-4BBE-8AFE-DB8D9DBB360A}"/>
              </a:ext>
            </a:extLst>
          </p:cNvPr>
          <p:cNvPicPr>
            <a:picLocks noChangeAspect="1"/>
          </p:cNvPicPr>
          <p:nvPr/>
        </p:nvPicPr>
        <p:blipFill>
          <a:blip r:embed="rId5"/>
          <a:stretch>
            <a:fillRect/>
          </a:stretch>
        </p:blipFill>
        <p:spPr>
          <a:xfrm>
            <a:off x="175904" y="177807"/>
            <a:ext cx="686416" cy="685730"/>
          </a:xfrm>
          <a:prstGeom prst="rect">
            <a:avLst/>
          </a:prstGeom>
        </p:spPr>
      </p:pic>
      <p:pic>
        <p:nvPicPr>
          <p:cNvPr id="6" name="図 5" descr="グラフィカル ユーザー インターフェイス, テキスト, アプリケーション&#10;&#10;自動的に生成された説明">
            <a:extLst>
              <a:ext uri="{FF2B5EF4-FFF2-40B4-BE49-F238E27FC236}">
                <a16:creationId xmlns:a16="http://schemas.microsoft.com/office/drawing/2014/main" id="{1112E35A-AD32-4C17-B833-48D8B6FAAC3E}"/>
              </a:ext>
            </a:extLst>
          </p:cNvPr>
          <p:cNvPicPr>
            <a:picLocks noChangeAspect="1"/>
          </p:cNvPicPr>
          <p:nvPr/>
        </p:nvPicPr>
        <p:blipFill>
          <a:blip r:embed="rId6"/>
          <a:stretch>
            <a:fillRect/>
          </a:stretch>
        </p:blipFill>
        <p:spPr>
          <a:xfrm>
            <a:off x="5241358" y="1022368"/>
            <a:ext cx="6947587" cy="5539903"/>
          </a:xfrm>
          <a:prstGeom prst="rect">
            <a:avLst/>
          </a:prstGeom>
        </p:spPr>
      </p:pic>
      <p:pic>
        <p:nvPicPr>
          <p:cNvPr id="10" name="コンテンツ プレースホルダー 9">
            <a:extLst>
              <a:ext uri="{FF2B5EF4-FFF2-40B4-BE49-F238E27FC236}">
                <a16:creationId xmlns:a16="http://schemas.microsoft.com/office/drawing/2014/main" id="{A75FB555-EDD0-425A-AF81-ED081E83DEF7}"/>
              </a:ext>
            </a:extLst>
          </p:cNvPr>
          <p:cNvPicPr>
            <a:picLocks noGrp="1" noChangeAspect="1"/>
          </p:cNvPicPr>
          <p:nvPr>
            <p:ph sz="quarter" idx="13"/>
          </p:nvPr>
        </p:nvPicPr>
        <p:blipFill>
          <a:blip r:embed="rId7"/>
          <a:stretch>
            <a:fillRect/>
          </a:stretch>
        </p:blipFill>
        <p:spPr>
          <a:xfrm>
            <a:off x="4377908" y="5699660"/>
            <a:ext cx="2572735" cy="1158340"/>
          </a:xfrm>
          <a:prstGeom prst="rect">
            <a:avLst/>
          </a:prstGeom>
        </p:spPr>
      </p:pic>
      <p:sp>
        <p:nvSpPr>
          <p:cNvPr id="13" name="矢印: 折線 12">
            <a:extLst>
              <a:ext uri="{FF2B5EF4-FFF2-40B4-BE49-F238E27FC236}">
                <a16:creationId xmlns:a16="http://schemas.microsoft.com/office/drawing/2014/main" id="{F8B4AD4E-BD9E-4B52-B37B-2D114BFD0DBE}"/>
              </a:ext>
            </a:extLst>
          </p:cNvPr>
          <p:cNvSpPr/>
          <p:nvPr/>
        </p:nvSpPr>
        <p:spPr>
          <a:xfrm>
            <a:off x="4609070" y="5350476"/>
            <a:ext cx="629233" cy="349184"/>
          </a:xfrm>
          <a:prstGeom prst="bentArrow">
            <a:avLst>
              <a:gd name="adj1" fmla="val 25000"/>
              <a:gd name="adj2" fmla="val 25000"/>
              <a:gd name="adj3" fmla="val 25000"/>
              <a:gd name="adj4" fmla="val 4375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 name="正方形/長方形 3">
            <a:extLst>
              <a:ext uri="{FF2B5EF4-FFF2-40B4-BE49-F238E27FC236}">
                <a16:creationId xmlns:a16="http://schemas.microsoft.com/office/drawing/2014/main" id="{7123068B-DD77-494B-B729-18CE2A92258F}"/>
              </a:ext>
            </a:extLst>
          </p:cNvPr>
          <p:cNvSpPr/>
          <p:nvPr/>
        </p:nvSpPr>
        <p:spPr>
          <a:xfrm>
            <a:off x="10771639" y="4869082"/>
            <a:ext cx="1322472" cy="28237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err="1">
                <a:solidFill>
                  <a:schemeClr val="bg2"/>
                </a:solidFill>
              </a:rPr>
              <a:t>dow</a:t>
            </a:r>
            <a:r>
              <a:rPr kumimoji="1" lang="ja-JP" altLang="en-US" sz="1400" dirty="0">
                <a:solidFill>
                  <a:schemeClr val="bg2"/>
                </a:solidFill>
              </a:rPr>
              <a:t>ｎ</a:t>
            </a:r>
            <a:r>
              <a:rPr kumimoji="1" lang="en-US" altLang="ja-JP" sz="1400" dirty="0">
                <a:solidFill>
                  <a:schemeClr val="bg2"/>
                </a:solidFill>
              </a:rPr>
              <a:t>load</a:t>
            </a:r>
            <a:endParaRPr kumimoji="1" lang="ja-JP" altLang="en-US" sz="1400" dirty="0">
              <a:solidFill>
                <a:schemeClr val="bg2"/>
              </a:solidFill>
            </a:endParaRPr>
          </a:p>
        </p:txBody>
      </p:sp>
      <p:sp>
        <p:nvSpPr>
          <p:cNvPr id="3" name="スライド番号プレースホルダー 2">
            <a:extLst>
              <a:ext uri="{FF2B5EF4-FFF2-40B4-BE49-F238E27FC236}">
                <a16:creationId xmlns:a16="http://schemas.microsoft.com/office/drawing/2014/main" id="{C6D68D33-EDD9-459A-9054-DC9C175F9320}"/>
              </a:ext>
            </a:extLst>
          </p:cNvPr>
          <p:cNvSpPr>
            <a:spLocks noGrp="1"/>
          </p:cNvSpPr>
          <p:nvPr>
            <p:ph type="sldNum" sz="quarter" idx="12"/>
          </p:nvPr>
        </p:nvSpPr>
        <p:spPr/>
        <p:txBody>
          <a:bodyPr/>
          <a:lstStyle/>
          <a:p>
            <a:fld id="{6D22F896-40B5-4ADD-8801-0D06FADFA095}" type="slidenum">
              <a:rPr lang="en-US" smtClean="0"/>
              <a:t>6</a:t>
            </a:fld>
            <a:endParaRPr lang="en-US" dirty="0"/>
          </a:p>
        </p:txBody>
      </p:sp>
      <p:graphicFrame>
        <p:nvGraphicFramePr>
          <p:cNvPr id="5" name="オブジェクト 4">
            <a:extLst>
              <a:ext uri="{FF2B5EF4-FFF2-40B4-BE49-F238E27FC236}">
                <a16:creationId xmlns:a16="http://schemas.microsoft.com/office/drawing/2014/main" id="{D0B0C17E-2534-4983-B490-7C2D0C284E14}"/>
              </a:ext>
            </a:extLst>
          </p:cNvPr>
          <p:cNvGraphicFramePr>
            <a:graphicFrameLocks noChangeAspect="1"/>
          </p:cNvGraphicFramePr>
          <p:nvPr>
            <p:extLst>
              <p:ext uri="{D42A27DB-BD31-4B8C-83A1-F6EECF244321}">
                <p14:modId xmlns:p14="http://schemas.microsoft.com/office/powerpoint/2010/main" val="1874217763"/>
              </p:ext>
            </p:extLst>
          </p:nvPr>
        </p:nvGraphicFramePr>
        <p:xfrm>
          <a:off x="97890" y="1246844"/>
          <a:ext cx="4155332" cy="5539903"/>
        </p:xfrm>
        <a:graphic>
          <a:graphicData uri="http://schemas.openxmlformats.org/presentationml/2006/ole">
            <mc:AlternateContent xmlns:mc="http://schemas.openxmlformats.org/markup-compatibility/2006">
              <mc:Choice xmlns:v="urn:schemas-microsoft-com:vml" Requires="v">
                <p:oleObj spid="_x0000_s2051" name="Acrobat Document" r:id="rId8" imgW="9144000" imgH="12191893" progId="AcroExch.Document.DC">
                  <p:embed/>
                </p:oleObj>
              </mc:Choice>
              <mc:Fallback>
                <p:oleObj name="Acrobat Document" r:id="rId8" imgW="9144000" imgH="12191893" progId="AcroExch.Document.DC">
                  <p:embed/>
                  <p:pic>
                    <p:nvPicPr>
                      <p:cNvPr id="0" name=""/>
                      <p:cNvPicPr/>
                      <p:nvPr/>
                    </p:nvPicPr>
                    <p:blipFill>
                      <a:blip r:embed="rId9"/>
                      <a:stretch>
                        <a:fillRect/>
                      </a:stretch>
                    </p:blipFill>
                    <p:spPr>
                      <a:xfrm>
                        <a:off x="97890" y="1246844"/>
                        <a:ext cx="4155332" cy="5539903"/>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1126462752"/>
      </p:ext>
    </p:extLst>
  </p:cSld>
  <p:clrMapOvr>
    <a:masterClrMapping/>
  </p:clrMapOvr>
  <mc:AlternateContent xmlns:mc="http://schemas.openxmlformats.org/markup-compatibility/2006" xmlns:p14="http://schemas.microsoft.com/office/powerpoint/2010/main">
    <mc:Choice Requires="p14">
      <p:transition spd="slow" p14:dur="2000" advTm="85952"/>
    </mc:Choice>
    <mc:Fallback xmlns="">
      <p:transition spd="slow" advTm="859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A96B62-1E2E-4B27-A35E-77F23624F805}"/>
              </a:ext>
            </a:extLst>
          </p:cNvPr>
          <p:cNvSpPr>
            <a:spLocks noGrp="1"/>
          </p:cNvSpPr>
          <p:nvPr>
            <p:ph type="title"/>
          </p:nvPr>
        </p:nvSpPr>
        <p:spPr>
          <a:xfrm>
            <a:off x="5526157" y="452718"/>
            <a:ext cx="5764695" cy="5828812"/>
          </a:xfrm>
        </p:spPr>
        <p:txBody>
          <a:bodyPr/>
          <a:lstStyle/>
          <a:p>
            <a:r>
              <a:rPr kumimoji="1" lang="ja-JP" altLang="en-US" sz="3200" dirty="0">
                <a:solidFill>
                  <a:schemeClr val="tx1"/>
                </a:solidFill>
              </a:rPr>
              <a:t>・イメージ写真</a:t>
            </a:r>
            <a:br>
              <a:rPr kumimoji="1" lang="en-US" altLang="ja-JP" sz="3200" dirty="0">
                <a:solidFill>
                  <a:schemeClr val="tx1"/>
                </a:solidFill>
              </a:rPr>
            </a:br>
            <a:r>
              <a:rPr kumimoji="1" lang="ja-JP" altLang="en-US" sz="3200" dirty="0">
                <a:solidFill>
                  <a:schemeClr val="tx1"/>
                </a:solidFill>
              </a:rPr>
              <a:t>・イベント名</a:t>
            </a:r>
            <a:br>
              <a:rPr kumimoji="1" lang="en-US" altLang="ja-JP" sz="3200" dirty="0">
                <a:solidFill>
                  <a:schemeClr val="tx1"/>
                </a:solidFill>
              </a:rPr>
            </a:br>
            <a:r>
              <a:rPr kumimoji="1" lang="ja-JP" altLang="en-US" sz="3200" dirty="0">
                <a:solidFill>
                  <a:schemeClr val="tx1"/>
                </a:solidFill>
              </a:rPr>
              <a:t>・イベント日時・場所</a:t>
            </a:r>
            <a:br>
              <a:rPr kumimoji="1" lang="en-US" altLang="ja-JP" sz="3200" dirty="0">
                <a:solidFill>
                  <a:schemeClr val="tx1"/>
                </a:solidFill>
              </a:rPr>
            </a:br>
            <a:r>
              <a:rPr kumimoji="1" lang="ja-JP" altLang="en-US" sz="3200" dirty="0">
                <a:solidFill>
                  <a:schemeClr val="tx1"/>
                </a:solidFill>
              </a:rPr>
              <a:t>・プロジェクトの内容</a:t>
            </a:r>
            <a:br>
              <a:rPr kumimoji="1" lang="en-US" altLang="ja-JP" sz="3200" dirty="0">
                <a:solidFill>
                  <a:schemeClr val="tx1"/>
                </a:solidFill>
              </a:rPr>
            </a:br>
            <a:r>
              <a:rPr kumimoji="1" lang="ja-JP" altLang="en-US" sz="3200" dirty="0">
                <a:solidFill>
                  <a:schemeClr val="tx1"/>
                </a:solidFill>
              </a:rPr>
              <a:t>・プロジェクトの背景</a:t>
            </a:r>
            <a:br>
              <a:rPr kumimoji="1" lang="en-US" altLang="ja-JP" sz="3200" dirty="0">
                <a:solidFill>
                  <a:schemeClr val="tx1"/>
                </a:solidFill>
              </a:rPr>
            </a:br>
            <a:r>
              <a:rPr kumimoji="1" lang="ja-JP" altLang="en-US" sz="3200" dirty="0">
                <a:solidFill>
                  <a:schemeClr val="tx1"/>
                </a:solidFill>
              </a:rPr>
              <a:t>・今後の展望など</a:t>
            </a:r>
            <a:br>
              <a:rPr kumimoji="1" lang="en-US" altLang="ja-JP" sz="3200" dirty="0">
                <a:solidFill>
                  <a:schemeClr val="tx1"/>
                </a:solidFill>
              </a:rPr>
            </a:br>
            <a:r>
              <a:rPr kumimoji="1" lang="ja-JP" altLang="en-US" sz="3200" dirty="0">
                <a:solidFill>
                  <a:schemeClr val="tx1"/>
                </a:solidFill>
              </a:rPr>
              <a:t>・クラブ名</a:t>
            </a:r>
            <a:br>
              <a:rPr kumimoji="1" lang="en-US" altLang="ja-JP" sz="3200" dirty="0">
                <a:solidFill>
                  <a:schemeClr val="tx1"/>
                </a:solidFill>
              </a:rPr>
            </a:br>
            <a:r>
              <a:rPr kumimoji="1" lang="ja-JP" altLang="en-US" sz="3200" dirty="0">
                <a:solidFill>
                  <a:schemeClr val="tx1"/>
                </a:solidFill>
              </a:rPr>
              <a:t>・問い合わせ先</a:t>
            </a:r>
            <a:br>
              <a:rPr kumimoji="1" lang="en-US" altLang="ja-JP" sz="3200" dirty="0">
                <a:solidFill>
                  <a:schemeClr val="tx1"/>
                </a:solidFill>
              </a:rPr>
            </a:br>
            <a:br>
              <a:rPr kumimoji="1" lang="en-US" altLang="ja-JP" sz="3200" dirty="0">
                <a:solidFill>
                  <a:schemeClr val="tx1"/>
                </a:solidFill>
              </a:rPr>
            </a:br>
            <a:r>
              <a:rPr kumimoji="1" lang="ja-JP" altLang="en-US" sz="3200" dirty="0">
                <a:solidFill>
                  <a:schemeClr val="tx1"/>
                </a:solidFill>
              </a:rPr>
              <a:t>など記入してください</a:t>
            </a:r>
            <a:br>
              <a:rPr kumimoji="1" lang="en-US" altLang="ja-JP" sz="3200" dirty="0">
                <a:solidFill>
                  <a:schemeClr val="tx1"/>
                </a:solidFill>
              </a:rPr>
            </a:br>
            <a:r>
              <a:rPr kumimoji="1" lang="en-US" altLang="ja-JP" sz="3200" dirty="0">
                <a:solidFill>
                  <a:schemeClr val="tx1"/>
                </a:solidFill>
              </a:rPr>
              <a:t>※</a:t>
            </a:r>
            <a:r>
              <a:rPr kumimoji="1" lang="ja-JP" altLang="en-US" sz="3200" dirty="0">
                <a:solidFill>
                  <a:schemeClr val="tx1"/>
                </a:solidFill>
              </a:rPr>
              <a:t>ロゴの使い方には注意</a:t>
            </a:r>
          </a:p>
        </p:txBody>
      </p:sp>
      <p:pic>
        <p:nvPicPr>
          <p:cNvPr id="4" name="コンテンツ プレースホルダー 3">
            <a:extLst>
              <a:ext uri="{FF2B5EF4-FFF2-40B4-BE49-F238E27FC236}">
                <a16:creationId xmlns:a16="http://schemas.microsoft.com/office/drawing/2014/main" id="{4CF89501-4630-4B7C-AD4A-958CD1182508}"/>
              </a:ext>
            </a:extLst>
          </p:cNvPr>
          <p:cNvPicPr>
            <a:picLocks noGrp="1" noChangeAspect="1"/>
          </p:cNvPicPr>
          <p:nvPr>
            <p:ph sz="quarter" idx="13"/>
          </p:nvPr>
        </p:nvPicPr>
        <p:blipFill>
          <a:blip r:embed="rId3"/>
          <a:stretch>
            <a:fillRect/>
          </a:stretch>
        </p:blipFill>
        <p:spPr>
          <a:xfrm>
            <a:off x="278296" y="123008"/>
            <a:ext cx="4711148" cy="66119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スライド番号プレースホルダー 2">
            <a:extLst>
              <a:ext uri="{FF2B5EF4-FFF2-40B4-BE49-F238E27FC236}">
                <a16:creationId xmlns:a16="http://schemas.microsoft.com/office/drawing/2014/main" id="{1A6C1DB6-D227-4077-9B78-6214CCEF965B}"/>
              </a:ext>
            </a:extLst>
          </p:cNvPr>
          <p:cNvSpPr>
            <a:spLocks noGrp="1"/>
          </p:cNvSpPr>
          <p:nvPr>
            <p:ph type="sldNum" sz="quarter" idx="12"/>
          </p:nvPr>
        </p:nvSpPr>
        <p:spPr/>
        <p:txBody>
          <a:bodyPr/>
          <a:lstStyle/>
          <a:p>
            <a:fld id="{6D22F896-40B5-4ADD-8801-0D06FADFA095}" type="slidenum">
              <a:rPr lang="en-US" smtClean="0"/>
              <a:t>7</a:t>
            </a:fld>
            <a:endParaRPr lang="en-US" dirty="0"/>
          </a:p>
        </p:txBody>
      </p:sp>
    </p:spTree>
    <p:extLst>
      <p:ext uri="{BB962C8B-B14F-4D97-AF65-F5344CB8AC3E}">
        <p14:creationId xmlns:p14="http://schemas.microsoft.com/office/powerpoint/2010/main" val="278266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A6C735-13C8-4CBF-9C27-98C3676DD116}"/>
              </a:ext>
            </a:extLst>
          </p:cNvPr>
          <p:cNvSpPr>
            <a:spLocks noGrp="1"/>
          </p:cNvSpPr>
          <p:nvPr>
            <p:ph type="title"/>
          </p:nvPr>
        </p:nvSpPr>
        <p:spPr>
          <a:xfrm>
            <a:off x="424131" y="463894"/>
            <a:ext cx="4539430" cy="598863"/>
          </a:xfrm>
        </p:spPr>
        <p:txBody>
          <a:bodyPr vert="horz" lIns="91440" tIns="45720" rIns="91440" bIns="45720" rtlCol="0" anchor="b">
            <a:normAutofit fontScale="90000"/>
          </a:bodyPr>
          <a:lstStyle/>
          <a:p>
            <a:r>
              <a:rPr kumimoji="1" lang="ja-JP" altLang="en-US" kern="1200" dirty="0">
                <a:solidFill>
                  <a:srgbClr val="FFFF00"/>
                </a:solidFill>
                <a:latin typeface="+mj-lt"/>
                <a:ea typeface="+mj-ea"/>
                <a:cs typeface="+mj-cs"/>
              </a:rPr>
              <a:t>プレスリリース</a:t>
            </a:r>
          </a:p>
        </p:txBody>
      </p:sp>
      <p:pic>
        <p:nvPicPr>
          <p:cNvPr id="4" name="コンテンツ プレースホルダー 3">
            <a:extLst>
              <a:ext uri="{FF2B5EF4-FFF2-40B4-BE49-F238E27FC236}">
                <a16:creationId xmlns:a16="http://schemas.microsoft.com/office/drawing/2014/main" id="{0FC32E39-504F-4933-9338-D0DF2824A658}"/>
              </a:ext>
            </a:extLst>
          </p:cNvPr>
          <p:cNvPicPr>
            <a:picLocks noGrp="1" noChangeAspect="1"/>
          </p:cNvPicPr>
          <p:nvPr>
            <p:ph sz="quarter" idx="13"/>
          </p:nvPr>
        </p:nvPicPr>
        <p:blipFill>
          <a:blip r:embed="rId3"/>
          <a:stretch>
            <a:fillRect/>
          </a:stretch>
        </p:blipFill>
        <p:spPr>
          <a:xfrm>
            <a:off x="6282976" y="1"/>
            <a:ext cx="5143498" cy="6857998"/>
          </a:xfrm>
          <a:prstGeom prst="rect">
            <a:avLst/>
          </a:prstGeom>
        </p:spPr>
      </p:pic>
      <p:sp>
        <p:nvSpPr>
          <p:cNvPr id="19" name="タイトル 1">
            <a:extLst>
              <a:ext uri="{FF2B5EF4-FFF2-40B4-BE49-F238E27FC236}">
                <a16:creationId xmlns:a16="http://schemas.microsoft.com/office/drawing/2014/main" id="{66A3C97D-54C8-426D-B03E-694EC566266C}"/>
              </a:ext>
            </a:extLst>
          </p:cNvPr>
          <p:cNvSpPr txBox="1">
            <a:spLocks/>
          </p:cNvSpPr>
          <p:nvPr/>
        </p:nvSpPr>
        <p:spPr>
          <a:xfrm>
            <a:off x="313258" y="1004826"/>
            <a:ext cx="4539430" cy="242417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000" b="1" i="0" u="none" strike="noStrike" kern="1200" cap="none" spc="0" normalizeH="0" baseline="0" noProof="0" dirty="0">
                <a:ln>
                  <a:noFill/>
                </a:ln>
                <a:effectLst/>
                <a:uLnTx/>
                <a:uFillTx/>
                <a:latin typeface="Calibri Light" panose="020F0302020204030204"/>
                <a:ea typeface="游ゴシック Light" panose="020B0300000000000000" pitchFamily="50" charset="-128"/>
                <a:cs typeface="+mj-cs"/>
              </a:rPr>
              <a:t>千葉県政記者クラブへの投げ込み</a:t>
            </a:r>
            <a:endParaRPr kumimoji="1" lang="en-US" altLang="ja-JP" sz="2000" b="1" i="0" u="none" strike="noStrike" kern="1200" cap="none" spc="0" normalizeH="0" baseline="0" noProof="0" dirty="0">
              <a:ln>
                <a:noFill/>
              </a:ln>
              <a:effectLst/>
              <a:uLnTx/>
              <a:uFillTx/>
              <a:latin typeface="Calibri Light" panose="020F0302020204030204"/>
              <a:ea typeface="游ゴシック Light" panose="020B0300000000000000" pitchFamily="50" charset="-128"/>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1" lang="en-US" altLang="ja-JP" sz="2000" b="1" i="0" u="none" strike="noStrike" kern="1200" cap="none" spc="0" normalizeH="0" baseline="0" noProof="0" dirty="0">
              <a:ln>
                <a:noFill/>
              </a:ln>
              <a:effectLst/>
              <a:uLnTx/>
              <a:uFillTx/>
              <a:latin typeface="AR P丸ゴシック体M" panose="020B0600010101010101" pitchFamily="50" charset="-128"/>
              <a:ea typeface="AR P丸ゴシック体M" panose="020B0600010101010101" pitchFamily="50" charset="-128"/>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000" b="0" i="0" u="none" strike="noStrike" kern="1200" cap="none" spc="0" normalizeH="0" baseline="0" noProof="0" dirty="0">
                <a:ln>
                  <a:noFill/>
                </a:ln>
                <a:effectLst/>
                <a:uLnTx/>
                <a:uFillTx/>
                <a:latin typeface="AR P丸ゴシック体M" panose="020B0600010101010101" pitchFamily="50" charset="-128"/>
                <a:ea typeface="AR P丸ゴシック体M" panose="020B0600010101010101" pitchFamily="50" charset="-128"/>
                <a:cs typeface="+mj-cs"/>
              </a:rPr>
              <a:t>千葉日報・朝日新聞・毎日新聞</a:t>
            </a:r>
            <a:endParaRPr kumimoji="1" lang="en-US" altLang="ja-JP" sz="2000" b="0" i="0" u="none" strike="noStrike" kern="1200" cap="none" spc="0" normalizeH="0" baseline="0" noProof="0" dirty="0">
              <a:ln>
                <a:noFill/>
              </a:ln>
              <a:effectLst/>
              <a:uLnTx/>
              <a:uFillTx/>
              <a:latin typeface="AR P丸ゴシック体M" panose="020B0600010101010101" pitchFamily="50" charset="-128"/>
              <a:ea typeface="AR P丸ゴシック体M" panose="020B0600010101010101" pitchFamily="50" charset="-128"/>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000" b="0" i="0" u="none" strike="noStrike" kern="1200" cap="none" spc="0" normalizeH="0" baseline="0" noProof="0" dirty="0">
                <a:ln>
                  <a:noFill/>
                </a:ln>
                <a:effectLst/>
                <a:uLnTx/>
                <a:uFillTx/>
                <a:latin typeface="AR P丸ゴシック体M" panose="020B0600010101010101" pitchFamily="50" charset="-128"/>
                <a:ea typeface="AR P丸ゴシック体M" panose="020B0600010101010101" pitchFamily="50" charset="-128"/>
                <a:cs typeface="+mj-cs"/>
              </a:rPr>
              <a:t>・読売新聞・産経新聞・日本経済新聞</a:t>
            </a:r>
            <a:endParaRPr kumimoji="1" lang="en-US" altLang="ja-JP" sz="2000" b="0" i="0" u="none" strike="noStrike" kern="1200" cap="none" spc="0" normalizeH="0" baseline="0" noProof="0" dirty="0">
              <a:ln>
                <a:noFill/>
              </a:ln>
              <a:effectLst/>
              <a:uLnTx/>
              <a:uFillTx/>
              <a:latin typeface="AR P丸ゴシック体M" panose="020B0600010101010101" pitchFamily="50" charset="-128"/>
              <a:ea typeface="AR P丸ゴシック体M" panose="020B0600010101010101" pitchFamily="50" charset="-128"/>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000" b="0" i="0" u="none" strike="noStrike" kern="1200" cap="none" spc="0" normalizeH="0" baseline="0" noProof="0" dirty="0">
                <a:ln>
                  <a:noFill/>
                </a:ln>
                <a:effectLst/>
                <a:uLnTx/>
                <a:uFillTx/>
                <a:latin typeface="AR P丸ゴシック体M" panose="020B0600010101010101" pitchFamily="50" charset="-128"/>
                <a:ea typeface="AR P丸ゴシック体M" panose="020B0600010101010101" pitchFamily="50" charset="-128"/>
                <a:cs typeface="+mj-cs"/>
              </a:rPr>
              <a:t>・東京新聞・日刊工業新聞</a:t>
            </a:r>
            <a:endParaRPr kumimoji="1" lang="en-US" altLang="ja-JP" sz="2000" b="0" i="0" u="none" strike="noStrike" kern="1200" cap="none" spc="0" normalizeH="0" baseline="0" noProof="0" dirty="0">
              <a:ln>
                <a:noFill/>
              </a:ln>
              <a:effectLst/>
              <a:uLnTx/>
              <a:uFillTx/>
              <a:latin typeface="AR P丸ゴシック体M" panose="020B0600010101010101" pitchFamily="50" charset="-128"/>
              <a:ea typeface="AR P丸ゴシック体M" panose="020B0600010101010101" pitchFamily="50" charset="-128"/>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000" b="0" i="0" u="none" strike="noStrike" kern="1200" cap="none" spc="0" normalizeH="0" baseline="0" noProof="0" dirty="0">
                <a:ln>
                  <a:noFill/>
                </a:ln>
                <a:effectLst/>
                <a:uLnTx/>
                <a:uFillTx/>
                <a:latin typeface="AR P丸ゴシック体M" panose="020B0600010101010101" pitchFamily="50" charset="-128"/>
                <a:ea typeface="AR P丸ゴシック体M" panose="020B0600010101010101" pitchFamily="50" charset="-128"/>
                <a:cs typeface="+mj-cs"/>
              </a:rPr>
              <a:t>・フジサンケイビジネスアイ</a:t>
            </a:r>
            <a:endParaRPr kumimoji="1" lang="en-US" altLang="ja-JP" sz="2000" b="0" i="0" u="none" strike="noStrike" kern="1200" cap="none" spc="0" normalizeH="0" baseline="0" noProof="0" dirty="0">
              <a:ln>
                <a:noFill/>
              </a:ln>
              <a:effectLst/>
              <a:uLnTx/>
              <a:uFillTx/>
              <a:latin typeface="AR P丸ゴシック体M" panose="020B0600010101010101" pitchFamily="50" charset="-128"/>
              <a:ea typeface="AR P丸ゴシック体M" panose="020B0600010101010101" pitchFamily="50" charset="-128"/>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000" b="0" i="0" u="none" strike="noStrike" kern="1200" cap="none" spc="0" normalizeH="0" baseline="0" noProof="0" dirty="0">
                <a:ln>
                  <a:noFill/>
                </a:ln>
                <a:effectLst/>
                <a:uLnTx/>
                <a:uFillTx/>
                <a:latin typeface="AR P丸ゴシック体M" panose="020B0600010101010101" pitchFamily="50" charset="-128"/>
                <a:ea typeface="AR P丸ゴシック体M" panose="020B0600010101010101" pitchFamily="50" charset="-128"/>
                <a:cs typeface="+mj-cs"/>
              </a:rPr>
              <a:t>・共同通信・時事通信</a:t>
            </a:r>
            <a:endParaRPr kumimoji="1" lang="en-US" altLang="ja-JP" sz="2000" b="0" i="0" u="none" strike="noStrike" kern="1200" cap="none" spc="0" normalizeH="0" baseline="0" noProof="0" dirty="0">
              <a:ln>
                <a:noFill/>
              </a:ln>
              <a:effectLst/>
              <a:uLnTx/>
              <a:uFillTx/>
              <a:latin typeface="AR P丸ゴシック体M" panose="020B0600010101010101" pitchFamily="50" charset="-128"/>
              <a:ea typeface="AR P丸ゴシック体M" panose="020B0600010101010101" pitchFamily="50" charset="-128"/>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000" b="0" i="0" u="none" strike="noStrike" kern="1200" cap="none" spc="0" normalizeH="0" baseline="0" noProof="0" dirty="0">
                <a:ln>
                  <a:noFill/>
                </a:ln>
                <a:effectLst/>
                <a:uLnTx/>
                <a:uFillTx/>
                <a:latin typeface="AR P丸ゴシック体M" panose="020B0600010101010101" pitchFamily="50" charset="-128"/>
                <a:ea typeface="AR P丸ゴシック体M" panose="020B0600010101010101" pitchFamily="50" charset="-128"/>
                <a:cs typeface="+mj-cs"/>
              </a:rPr>
              <a:t>・ＮＨＫ・千葉テレビ</a:t>
            </a:r>
          </a:p>
        </p:txBody>
      </p:sp>
      <p:sp>
        <p:nvSpPr>
          <p:cNvPr id="21" name="テキスト ボックス 20">
            <a:extLst>
              <a:ext uri="{FF2B5EF4-FFF2-40B4-BE49-F238E27FC236}">
                <a16:creationId xmlns:a16="http://schemas.microsoft.com/office/drawing/2014/main" id="{32AAA45E-D432-4795-B6A3-CE8C5378A187}"/>
              </a:ext>
            </a:extLst>
          </p:cNvPr>
          <p:cNvSpPr txBox="1"/>
          <p:nvPr/>
        </p:nvSpPr>
        <p:spPr>
          <a:xfrm>
            <a:off x="297389" y="4492547"/>
            <a:ext cx="4085688" cy="203132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effectLst/>
                <a:uLnTx/>
                <a:uFillTx/>
                <a:latin typeface="AR P丸ゴシック体M" panose="020B0600010101010101" pitchFamily="50" charset="-128"/>
                <a:ea typeface="AR P丸ゴシック体M" panose="020B0600010101010101" pitchFamily="50" charset="-128"/>
                <a:cs typeface="+mn-cs"/>
              </a:rPr>
              <a:t>読売新聞千葉支局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effectLst/>
                <a:uLnTx/>
                <a:uFillTx/>
                <a:latin typeface="AR P丸ゴシック体M" panose="020B0600010101010101" pitchFamily="50" charset="-128"/>
                <a:ea typeface="AR P丸ゴシック体M" panose="020B0600010101010101" pitchFamily="50" charset="-128"/>
                <a:cs typeface="+mn-cs"/>
              </a:rPr>
              <a:t>朝日新聞千葉毎日新聞　千葉支局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effectLst/>
                <a:uLnTx/>
                <a:uFillTx/>
                <a:latin typeface="AR P丸ゴシック体M" panose="020B0600010101010101" pitchFamily="50" charset="-128"/>
                <a:ea typeface="AR P丸ゴシック体M" panose="020B0600010101010101" pitchFamily="50" charset="-128"/>
                <a:cs typeface="+mn-cs"/>
              </a:rPr>
              <a:t>産經新聞　千葉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effectLst/>
                <a:uLnTx/>
                <a:uFillTx/>
                <a:latin typeface="AR P丸ゴシック体M" panose="020B0600010101010101" pitchFamily="50" charset="-128"/>
                <a:ea typeface="AR P丸ゴシック体M" panose="020B0600010101010101" pitchFamily="50" charset="-128"/>
                <a:cs typeface="+mn-cs"/>
              </a:rPr>
              <a:t>東京新聞千葉支局 千葉テレビ放送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effectLst/>
                <a:uLnTx/>
                <a:uFillTx/>
                <a:latin typeface="AR P丸ゴシック体M" panose="020B0600010101010101" pitchFamily="50" charset="-128"/>
                <a:ea typeface="AR P丸ゴシック体M" panose="020B0600010101010101" pitchFamily="50" charset="-128"/>
                <a:cs typeface="+mn-cs"/>
              </a:rPr>
              <a:t>ベイエフエム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effectLst/>
                <a:uLnTx/>
                <a:uFillTx/>
                <a:latin typeface="AR P丸ゴシック体M" panose="020B0600010101010101" pitchFamily="50" charset="-128"/>
                <a:ea typeface="AR P丸ゴシック体M" panose="020B0600010101010101" pitchFamily="50" charset="-128"/>
                <a:cs typeface="+mn-cs"/>
              </a:rPr>
              <a:t>NHK</a:t>
            </a:r>
            <a:r>
              <a:rPr kumimoji="0" lang="ja-JP" altLang="en-US" sz="1800" b="0" i="0" u="none" strike="noStrike" kern="1200" cap="none" spc="0" normalizeH="0" baseline="0" noProof="0" dirty="0">
                <a:ln>
                  <a:noFill/>
                </a:ln>
                <a:effectLst/>
                <a:uLnTx/>
                <a:uFillTx/>
                <a:latin typeface="AR P丸ゴシック体M" panose="020B0600010101010101" pitchFamily="50" charset="-128"/>
                <a:ea typeface="AR P丸ゴシック体M" panose="020B0600010101010101" pitchFamily="50" charset="-128"/>
                <a:cs typeface="+mn-cs"/>
              </a:rPr>
              <a:t>千葉放送局</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effectLst/>
                <a:uLnTx/>
                <a:uFillTx/>
                <a:latin typeface="AR P丸ゴシック体M" panose="020B0600010101010101" pitchFamily="50" charset="-128"/>
                <a:ea typeface="AR P丸ゴシック体M" panose="020B0600010101010101" pitchFamily="50" charset="-128"/>
                <a:cs typeface="+mn-cs"/>
              </a:rPr>
              <a:t>千葉テレビ放送　成田国際空支局 </a:t>
            </a:r>
          </a:p>
        </p:txBody>
      </p:sp>
      <p:sp>
        <p:nvSpPr>
          <p:cNvPr id="24" name="テキスト ボックス 23">
            <a:extLst>
              <a:ext uri="{FF2B5EF4-FFF2-40B4-BE49-F238E27FC236}">
                <a16:creationId xmlns:a16="http://schemas.microsoft.com/office/drawing/2014/main" id="{393491AB-8465-4490-A70C-DD9DC43092A6}"/>
              </a:ext>
            </a:extLst>
          </p:cNvPr>
          <p:cNvSpPr txBox="1"/>
          <p:nvPr/>
        </p:nvSpPr>
        <p:spPr>
          <a:xfrm>
            <a:off x="297389" y="4158418"/>
            <a:ext cx="910307"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郵送</a:t>
            </a:r>
          </a:p>
        </p:txBody>
      </p:sp>
      <p:sp>
        <p:nvSpPr>
          <p:cNvPr id="3" name="スライド番号プレースホルダー 2">
            <a:extLst>
              <a:ext uri="{FF2B5EF4-FFF2-40B4-BE49-F238E27FC236}">
                <a16:creationId xmlns:a16="http://schemas.microsoft.com/office/drawing/2014/main" id="{B6ECC014-8967-450C-858F-B5D2E066356F}"/>
              </a:ext>
            </a:extLst>
          </p:cNvPr>
          <p:cNvSpPr>
            <a:spLocks noGrp="1"/>
          </p:cNvSpPr>
          <p:nvPr>
            <p:ph type="sldNum" sz="quarter" idx="12"/>
          </p:nvPr>
        </p:nvSpPr>
        <p:spPr/>
        <p:txBody>
          <a:bodyPr/>
          <a:lstStyle/>
          <a:p>
            <a:fld id="{6D22F896-40B5-4ADD-8801-0D06FADFA095}" type="slidenum">
              <a:rPr lang="en-US" smtClean="0"/>
              <a:t>8</a:t>
            </a:fld>
            <a:endParaRPr lang="en-US" dirty="0"/>
          </a:p>
        </p:txBody>
      </p:sp>
    </p:spTree>
    <p:extLst>
      <p:ext uri="{BB962C8B-B14F-4D97-AF65-F5344CB8AC3E}">
        <p14:creationId xmlns:p14="http://schemas.microsoft.com/office/powerpoint/2010/main" val="39234371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3087"/>
    </mc:Choice>
    <mc:Fallback xmlns="">
      <p:transition spd="slow" advTm="4308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2F6B5A-F528-49FC-A289-4ADB1226605F}"/>
              </a:ext>
            </a:extLst>
          </p:cNvPr>
          <p:cNvSpPr>
            <a:spLocks noGrp="1"/>
          </p:cNvSpPr>
          <p:nvPr>
            <p:ph type="title"/>
          </p:nvPr>
        </p:nvSpPr>
        <p:spPr>
          <a:xfrm>
            <a:off x="5172172" y="1494256"/>
            <a:ext cx="6788727" cy="872836"/>
          </a:xfrm>
        </p:spPr>
        <p:txBody>
          <a:bodyPr/>
          <a:lstStyle/>
          <a:p>
            <a:r>
              <a:rPr kumimoji="1" lang="ja-JP" altLang="en-US" dirty="0">
                <a:solidFill>
                  <a:schemeClr val="tx1"/>
                </a:solidFill>
              </a:rPr>
              <a:t>奉仕プロジェクトの冊子</a:t>
            </a:r>
          </a:p>
        </p:txBody>
      </p:sp>
      <p:sp>
        <p:nvSpPr>
          <p:cNvPr id="3" name="コンテンツ プレースホルダー 2">
            <a:extLst>
              <a:ext uri="{FF2B5EF4-FFF2-40B4-BE49-F238E27FC236}">
                <a16:creationId xmlns:a16="http://schemas.microsoft.com/office/drawing/2014/main" id="{992A2AD5-A7CF-4B7F-9346-9EABF1B9A95A}"/>
              </a:ext>
            </a:extLst>
          </p:cNvPr>
          <p:cNvSpPr>
            <a:spLocks noGrp="1"/>
          </p:cNvSpPr>
          <p:nvPr>
            <p:ph sz="quarter" idx="13"/>
          </p:nvPr>
        </p:nvSpPr>
        <p:spPr>
          <a:xfrm>
            <a:off x="5389418" y="2367092"/>
            <a:ext cx="5888182" cy="3978290"/>
          </a:xfrm>
        </p:spPr>
        <p:txBody>
          <a:bodyPr>
            <a:normAutofit fontScale="92500" lnSpcReduction="20000"/>
          </a:bodyPr>
          <a:lstStyle/>
          <a:p>
            <a:r>
              <a:rPr kumimoji="1" lang="ja-JP" altLang="en-US" sz="2500" dirty="0"/>
              <a:t>各クラブからいただいた奉仕プロ</a:t>
            </a:r>
            <a:r>
              <a:rPr lang="ja-JP" altLang="en-US" sz="2500" dirty="0"/>
              <a:t>ジェクトの活動予定を冊子にまとめる</a:t>
            </a:r>
            <a:endParaRPr lang="en-US" altLang="ja-JP" sz="2500" dirty="0"/>
          </a:p>
          <a:p>
            <a:r>
              <a:rPr kumimoji="1" lang="ja-JP" altLang="en-US" sz="2500" dirty="0"/>
              <a:t>関係団体やメディアへ配布しプロジェクトの活動予定を広報誌として利用</a:t>
            </a:r>
            <a:endParaRPr lang="en-US" altLang="ja-JP" sz="2500" dirty="0"/>
          </a:p>
          <a:p>
            <a:r>
              <a:rPr kumimoji="1" lang="ja-JP" altLang="en-US" sz="2500" dirty="0"/>
              <a:t>各クラブがプロジェクトの活動予定の情報を共有</a:t>
            </a:r>
            <a:endParaRPr kumimoji="1" lang="en-US" altLang="ja-JP" sz="2500" dirty="0"/>
          </a:p>
          <a:p>
            <a:endParaRPr lang="en-US" altLang="ja-JP" dirty="0"/>
          </a:p>
          <a:p>
            <a:endParaRPr kumimoji="1" lang="en-US" altLang="ja-JP" dirty="0"/>
          </a:p>
          <a:p>
            <a:endParaRPr lang="en-US" altLang="ja-JP" dirty="0"/>
          </a:p>
          <a:p>
            <a:endParaRPr kumimoji="1" lang="en-US" altLang="ja-JP" dirty="0"/>
          </a:p>
          <a:p>
            <a:r>
              <a:rPr lang="ja-JP" altLang="en-US" dirty="0"/>
              <a:t>　　　　　　　　　　</a:t>
            </a:r>
            <a:r>
              <a:rPr lang="ja-JP" altLang="en-US" sz="2600" dirty="0"/>
              <a:t>表紙はイメージです</a:t>
            </a:r>
            <a:endParaRPr kumimoji="1" lang="en-US" altLang="ja-JP" sz="2600" dirty="0"/>
          </a:p>
          <a:p>
            <a:endParaRPr kumimoji="1" lang="en-US" altLang="ja-JP" dirty="0">
              <a:solidFill>
                <a:schemeClr val="bg1"/>
              </a:solidFill>
            </a:endParaRPr>
          </a:p>
        </p:txBody>
      </p:sp>
      <p:graphicFrame>
        <p:nvGraphicFramePr>
          <p:cNvPr id="6" name="オブジェクト 5">
            <a:extLst>
              <a:ext uri="{FF2B5EF4-FFF2-40B4-BE49-F238E27FC236}">
                <a16:creationId xmlns:a16="http://schemas.microsoft.com/office/drawing/2014/main" id="{68A8A9F5-EAB8-49E6-B30C-389DAE0DEBBE}"/>
              </a:ext>
            </a:extLst>
          </p:cNvPr>
          <p:cNvGraphicFramePr>
            <a:graphicFrameLocks noChangeAspect="1"/>
          </p:cNvGraphicFramePr>
          <p:nvPr>
            <p:extLst>
              <p:ext uri="{D42A27DB-BD31-4B8C-83A1-F6EECF244321}">
                <p14:modId xmlns:p14="http://schemas.microsoft.com/office/powerpoint/2010/main" val="662515629"/>
              </p:ext>
            </p:extLst>
          </p:nvPr>
        </p:nvGraphicFramePr>
        <p:xfrm>
          <a:off x="646113" y="177800"/>
          <a:ext cx="4257675" cy="6026150"/>
        </p:xfrm>
        <a:graphic>
          <a:graphicData uri="http://schemas.openxmlformats.org/presentationml/2006/ole">
            <mc:AlternateContent xmlns:mc="http://schemas.openxmlformats.org/markup-compatibility/2006">
              <mc:Choice xmlns:v="urn:schemas-microsoft-com:vml" Requires="v">
                <p:oleObj spid="_x0000_s1060" name="Acrobat Document" r:id="rId4" imgW="5667124" imgH="8019903" progId="AcroExch.Document.DC">
                  <p:embed/>
                </p:oleObj>
              </mc:Choice>
              <mc:Fallback>
                <p:oleObj name="Acrobat Document" r:id="rId4" imgW="5667124" imgH="8019903" progId="AcroExch.Document.DC">
                  <p:embed/>
                  <p:pic>
                    <p:nvPicPr>
                      <p:cNvPr id="0" name=""/>
                      <p:cNvPicPr/>
                      <p:nvPr/>
                    </p:nvPicPr>
                    <p:blipFill>
                      <a:blip r:embed="rId5"/>
                      <a:stretch>
                        <a:fillRect/>
                      </a:stretch>
                    </p:blipFill>
                    <p:spPr>
                      <a:xfrm>
                        <a:off x="646113" y="177800"/>
                        <a:ext cx="4257675" cy="6026150"/>
                      </a:xfrm>
                      <a:prstGeom prst="rect">
                        <a:avLst/>
                      </a:prstGeom>
                      <a:ln w="57150" cmpd="dbl">
                        <a:solidFill>
                          <a:schemeClr val="bg1"/>
                        </a:solidFill>
                      </a:ln>
                    </p:spPr>
                  </p:pic>
                </p:oleObj>
              </mc:Fallback>
            </mc:AlternateContent>
          </a:graphicData>
        </a:graphic>
      </p:graphicFrame>
      <p:sp>
        <p:nvSpPr>
          <p:cNvPr id="4" name="スライド番号プレースホルダー 3">
            <a:extLst>
              <a:ext uri="{FF2B5EF4-FFF2-40B4-BE49-F238E27FC236}">
                <a16:creationId xmlns:a16="http://schemas.microsoft.com/office/drawing/2014/main" id="{B047003C-9659-4FAD-A91C-1B3696BDA5F9}"/>
              </a:ext>
            </a:extLst>
          </p:cNvPr>
          <p:cNvSpPr>
            <a:spLocks noGrp="1"/>
          </p:cNvSpPr>
          <p:nvPr>
            <p:ph type="sldNum" sz="quarter" idx="12"/>
          </p:nvPr>
        </p:nvSpPr>
        <p:spPr/>
        <p:txBody>
          <a:bodyPr/>
          <a:lstStyle/>
          <a:p>
            <a:fld id="{6D22F896-40B5-4ADD-8801-0D06FADFA095}" type="slidenum">
              <a:rPr lang="en-US" smtClean="0"/>
              <a:t>9</a:t>
            </a:fld>
            <a:endParaRPr lang="en-US" dirty="0"/>
          </a:p>
        </p:txBody>
      </p:sp>
    </p:spTree>
    <p:extLst>
      <p:ext uri="{BB962C8B-B14F-4D97-AF65-F5344CB8AC3E}">
        <p14:creationId xmlns:p14="http://schemas.microsoft.com/office/powerpoint/2010/main" val="69418852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1.6|7.4|20|8.5|9.6|8.4"/>
</p:tagLst>
</file>

<file path=ppt/tags/tag2.xml><?xml version="1.0" encoding="utf-8"?>
<p:tagLst xmlns:a="http://schemas.openxmlformats.org/drawingml/2006/main" xmlns:r="http://schemas.openxmlformats.org/officeDocument/2006/relationships" xmlns:p="http://schemas.openxmlformats.org/presentationml/2006/main">
  <p:tag name="TIMING" val="|8|2.4|8.9|7.8|13.3|2.3|7.2|6.6|4.7|6.5|2.4|6.1|3.2|2.7"/>
</p:tagLst>
</file>

<file path=ppt/tags/tag3.xml><?xml version="1.0" encoding="utf-8"?>
<p:tagLst xmlns:a="http://schemas.openxmlformats.org/drawingml/2006/main" xmlns:r="http://schemas.openxmlformats.org/officeDocument/2006/relationships" xmlns:p="http://schemas.openxmlformats.org/presentationml/2006/main">
  <p:tag name="TIMING" val="|21.6|7.4|20|8.5|9.6|8.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イオン">
  <a:themeElements>
    <a:clrScheme name="イオン">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イオン">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イオン">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4766</TotalTime>
  <Words>2084</Words>
  <Application>Microsoft Office PowerPoint</Application>
  <PresentationFormat>ワイド画面</PresentationFormat>
  <Paragraphs>168</Paragraphs>
  <Slides>11</Slides>
  <Notes>11</Notes>
  <HiddenSlides>0</HiddenSlides>
  <MMClips>0</MMClips>
  <ScaleCrop>false</ScaleCrop>
  <HeadingPairs>
    <vt:vector size="8" baseType="variant">
      <vt:variant>
        <vt:lpstr>使用されているフォント</vt:lpstr>
      </vt:variant>
      <vt:variant>
        <vt:i4>12</vt:i4>
      </vt:variant>
      <vt:variant>
        <vt:lpstr>テーマ</vt:lpstr>
      </vt:variant>
      <vt:variant>
        <vt:i4>1</vt:i4>
      </vt:variant>
      <vt:variant>
        <vt:lpstr>埋め込まれた OLE サーバー</vt:lpstr>
      </vt:variant>
      <vt:variant>
        <vt:i4>2</vt:i4>
      </vt:variant>
      <vt:variant>
        <vt:lpstr>スライド タイトル</vt:lpstr>
      </vt:variant>
      <vt:variant>
        <vt:i4>11</vt:i4>
      </vt:variant>
    </vt:vector>
  </HeadingPairs>
  <TitlesOfParts>
    <vt:vector size="26" baseType="lpstr">
      <vt:lpstr>AR P丸ゴシック体M</vt:lpstr>
      <vt:lpstr>HGP創英角ﾎﾟｯﾌﾟ体</vt:lpstr>
      <vt:lpstr>Noto Sans JP</vt:lpstr>
      <vt:lpstr>メイリオ</vt:lpstr>
      <vt:lpstr>游ゴシック</vt:lpstr>
      <vt:lpstr>游明朝</vt:lpstr>
      <vt:lpstr>Arial</vt:lpstr>
      <vt:lpstr>Calibri</vt:lpstr>
      <vt:lpstr>Calibri Light</vt:lpstr>
      <vt:lpstr>Century Gothic</vt:lpstr>
      <vt:lpstr>Tw Cen MT</vt:lpstr>
      <vt:lpstr>Wingdings 3</vt:lpstr>
      <vt:lpstr>イオン</vt:lpstr>
      <vt:lpstr>Acrobat Document</vt:lpstr>
      <vt:lpstr>Adobe Acrobat Document</vt:lpstr>
      <vt:lpstr>広報・公共イメージ向上委員会活動方針</vt:lpstr>
      <vt:lpstr>PowerPoint プレゼンテーション</vt:lpstr>
      <vt:lpstr>世界ポリオデー・祈願プロジェクトＬＩＮＥ公式アカウント</vt:lpstr>
      <vt:lpstr>表示される ３つのメニュー</vt:lpstr>
      <vt:lpstr>生配信</vt:lpstr>
      <vt:lpstr>世界ポリオデー・祈願プロジェクトＬＩＮＥ公式アカウント→リニューアル後のイメージ</vt:lpstr>
      <vt:lpstr>・イメージ写真 ・イベント名 ・イベント日時・場所 ・プロジェクトの内容 ・プロジェクトの背景 ・今後の展望など ・クラブ名 ・問い合わせ先  など記入してください ※ロゴの使い方には注意</vt:lpstr>
      <vt:lpstr>プレスリリース</vt:lpstr>
      <vt:lpstr>奉仕プロジェクトの冊子</vt:lpstr>
      <vt:lpstr>PowerPoint プレゼンテーション</vt:lpstr>
      <vt:lpstr>まとめ</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祈願プロジェクトと公共イメージ</dc:title>
  <dc:creator>日暮幸信</dc:creator>
  <cp:lastModifiedBy>日暮 幸信</cp:lastModifiedBy>
  <cp:revision>86</cp:revision>
  <cp:lastPrinted>2022-04-09T03:14:11Z</cp:lastPrinted>
  <dcterms:created xsi:type="dcterms:W3CDTF">2021-08-11T07:43:29Z</dcterms:created>
  <dcterms:modified xsi:type="dcterms:W3CDTF">2022-04-18T03:21:06Z</dcterms:modified>
</cp:coreProperties>
</file>