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71" r:id="rId2"/>
    <p:sldId id="272" r:id="rId3"/>
    <p:sldId id="273" r:id="rId4"/>
    <p:sldId id="274" r:id="rId5"/>
    <p:sldId id="275"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7" d="100"/>
          <a:sy n="67" d="100"/>
        </p:scale>
        <p:origin x="6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CC8BEF-5540-431D-B73C-F2C5D220387C}" type="datetimeFigureOut">
              <a:rPr kumimoji="1" lang="ja-JP" altLang="en-US" smtClean="0"/>
              <a:t>2022/4/23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E1F929-A696-4F3D-BD4D-0DC7B3176DEB}" type="slidenum">
              <a:rPr kumimoji="1" lang="ja-JP" altLang="en-US" smtClean="0"/>
              <a:t>‹#›</a:t>
            </a:fld>
            <a:endParaRPr kumimoji="1" lang="ja-JP" altLang="en-US"/>
          </a:p>
        </p:txBody>
      </p:sp>
    </p:spTree>
    <p:extLst>
      <p:ext uri="{BB962C8B-B14F-4D97-AF65-F5344CB8AC3E}">
        <p14:creationId xmlns:p14="http://schemas.microsoft.com/office/powerpoint/2010/main" val="6822227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986632" y="3241587"/>
            <a:ext cx="7893050" cy="2938777"/>
          </a:xfrm>
        </p:spPr>
        <p:txBody>
          <a:bodyPr/>
          <a:lstStyle/>
          <a:p>
            <a:r>
              <a:rPr kumimoji="1" lang="en-US" altLang="ja-JP" sz="1300" baseline="0" dirty="0"/>
              <a:t>22-23</a:t>
            </a:r>
            <a:r>
              <a:rPr kumimoji="1" lang="ja-JP" altLang="en-US" sz="1300" baseline="0" dirty="0"/>
              <a:t>年度広報公共イメージ向上委員会は　御覧の４名で活動してまいります</a:t>
            </a:r>
            <a:endParaRPr kumimoji="1" lang="en-US" altLang="ja-JP" sz="1300" baseline="0" dirty="0"/>
          </a:p>
          <a:p>
            <a:r>
              <a:rPr kumimoji="1" lang="ja-JP" altLang="en-US" sz="1300" baseline="0" dirty="0"/>
              <a:t>広報公共イメージ向上委員会の任務はロータリーの活動を地域の方々に紹介をし理解と支援を頂けることができるようにしていくことです。</a:t>
            </a:r>
            <a:endParaRPr kumimoji="1" lang="en-US" altLang="ja-JP" sz="1300" baseline="0" dirty="0"/>
          </a:p>
          <a:p>
            <a:endParaRPr kumimoji="1" lang="en-US" altLang="ja-JP" sz="1300" baseline="0" dirty="0"/>
          </a:p>
          <a:p>
            <a:r>
              <a:rPr kumimoji="1" lang="ja-JP" altLang="en-US" sz="1300" baseline="0" dirty="0"/>
              <a:t>小倉ガバナーエレク</a:t>
            </a:r>
            <a:r>
              <a:rPr lang="ja-JP" altLang="en-US" sz="1300" dirty="0"/>
              <a:t>ト</a:t>
            </a:r>
            <a:r>
              <a:rPr kumimoji="1" lang="ja-JP" altLang="en-US" sz="1300" baseline="0" dirty="0"/>
              <a:t>は「ロータリーの仲間との信頼を繋ぎ千葉から世界を変えていこう」とのスローガンを掲げておられます</a:t>
            </a:r>
            <a:endParaRPr kumimoji="1" lang="en-US" altLang="ja-JP" sz="1300" baseline="0" dirty="0"/>
          </a:p>
          <a:p>
            <a:r>
              <a:rPr kumimoji="1" lang="ja-JP" altLang="en-US" sz="1300" baseline="0" dirty="0"/>
              <a:t>そこで２７９０地区内の各クラブの皆様が行う奉仕プロジェクトを中心に発信をしていけたらと思っておりますが、皆様どんなプロジェクトを考えておられますでしょうか？</a:t>
            </a:r>
            <a:endParaRPr kumimoji="1" lang="en-US" altLang="ja-JP" sz="1300" baseline="0" dirty="0"/>
          </a:p>
          <a:p>
            <a:pPr algn="just"/>
            <a:r>
              <a:rPr lang="ja-JP" altLang="ja-JP" sz="1300" kern="100" baseline="0" dirty="0">
                <a:solidFill>
                  <a:srgbClr val="333333"/>
                </a:solidFill>
                <a:latin typeface="游明朝" panose="02020400000000000000" pitchFamily="18" charset="-128"/>
                <a:ea typeface="BIZ UDPゴシック" panose="020B0400000000000000" pitchFamily="50" charset="-128"/>
                <a:cs typeface="Arial" panose="020B0604020202020204" pitchFamily="34" charset="0"/>
              </a:rPr>
              <a:t>インパクトのあるプロジェクトを実施し、その成果を世間に周知することはロータリーのブランドイメージを向上させる事でもあります。</a:t>
            </a:r>
            <a:endParaRPr lang="ja-JP" altLang="ja-JP" sz="1300" kern="100" baseline="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1300" kern="100" baseline="0" dirty="0">
                <a:solidFill>
                  <a:srgbClr val="333333"/>
                </a:solidFill>
                <a:latin typeface="游明朝" panose="02020400000000000000" pitchFamily="18" charset="-128"/>
                <a:ea typeface="BIZ UDPゴシック" panose="020B0400000000000000" pitchFamily="50" charset="-128"/>
                <a:cs typeface="Arial" panose="020B0604020202020204" pitchFamily="34" charset="0"/>
              </a:rPr>
              <a:t>その活動の内容やクラブ会員の皆様のいきいきとした様子など、</a:t>
            </a:r>
            <a:r>
              <a:rPr lang="en-US" altLang="ja-JP" sz="1300" kern="100" baseline="0" dirty="0">
                <a:solidFill>
                  <a:srgbClr val="333333"/>
                </a:solidFill>
                <a:latin typeface="游明朝" panose="02020400000000000000" pitchFamily="18" charset="-128"/>
                <a:ea typeface="BIZ UDPゴシック" panose="020B0400000000000000" pitchFamily="50" charset="-128"/>
                <a:cs typeface="Arial" panose="020B0604020202020204" pitchFamily="34" charset="0"/>
              </a:rPr>
              <a:t>SNS</a:t>
            </a:r>
            <a:r>
              <a:rPr lang="ja-JP" altLang="ja-JP" sz="1300" kern="100" baseline="0" dirty="0">
                <a:solidFill>
                  <a:srgbClr val="333333"/>
                </a:solidFill>
                <a:latin typeface="游明朝" panose="02020400000000000000" pitchFamily="18" charset="-128"/>
                <a:ea typeface="BIZ UDPゴシック" panose="020B0400000000000000" pitchFamily="50" charset="-128"/>
                <a:cs typeface="Arial" panose="020B0604020202020204" pitchFamily="34" charset="0"/>
              </a:rPr>
              <a:t>を使って発信していく事もいいでしょう。チラシやメディアリリースを作成して取材に来て頂く事でもよいでしょう。ご自身のクラブ内に止めず広く発信をしていきましょう。</a:t>
            </a:r>
            <a:endParaRPr lang="ja-JP" altLang="ja-JP" sz="1300" kern="100" baseline="0" dirty="0">
              <a:latin typeface="游明朝" panose="02020400000000000000" pitchFamily="18" charset="-128"/>
              <a:ea typeface="游明朝" panose="02020400000000000000" pitchFamily="18" charset="-128"/>
              <a:cs typeface="Times New Roman" panose="02020603050405020304" pitchFamily="18" charset="0"/>
            </a:endParaRPr>
          </a:p>
          <a:p>
            <a:endParaRPr kumimoji="1" lang="en-US" altLang="ja-JP"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9CDED6-E272-4C89-A2C4-681152067E30}"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84901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ja-JP" altLang="en-US"/>
              <a:t>マスター タイトルの書式設定</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7501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smtClean="0"/>
              <a:pPr/>
              <a:t>4/23/2022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46397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ja-JP" altLang="en-US"/>
              <a:t>マスター タイトルの書式設定</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8A87A34-81AB-432B-8DAE-1953F412C126}" type="datetimeFigureOut">
              <a:rPr lang="en-US" smtClean="0"/>
              <a:pPr/>
              <a:t>4/23/2022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473006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ja-JP" altLang="en-US"/>
              <a:t>マスター タイトルの書式設定</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8A87A34-81AB-432B-8DAE-1953F412C126}" type="datetimeFigureOut">
              <a:rPr lang="en-US" smtClean="0"/>
              <a:pPr/>
              <a:t>4/23/2022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6683275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8A87A34-81AB-432B-8DAE-1953F412C126}" type="datetimeFigureOut">
              <a:rPr lang="en-US" smtClean="0"/>
              <a:pPr/>
              <a:t>4/23/2022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021518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pPr/>
              <a:t>4/23/2022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627438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pPr/>
              <a:t>4/23/2022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735645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nchorCtr="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03768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126678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608860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58167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8A87A34-81AB-432B-8DAE-1953F412C126}" type="datetimeFigureOut">
              <a:rPr lang="en-US" smtClean="0"/>
              <a:t>4/23/2022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38162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4/23/2022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48204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4/23/2022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56674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7" name="Date Placeholder 2"/>
          <p:cNvSpPr>
            <a:spLocks noGrp="1"/>
          </p:cNvSpPr>
          <p:nvPr>
            <p:ph type="dt" sz="half" idx="10"/>
          </p:nvPr>
        </p:nvSpPr>
        <p:spPr/>
        <p:txBody>
          <a:bodyPr/>
          <a:lstStyle/>
          <a:p>
            <a:fld id="{48A87A34-81AB-432B-8DAE-1953F412C126}" type="datetimeFigureOut">
              <a:rPr lang="en-US" smtClean="0"/>
              <a:t>4/23/2022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56914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8A87A34-81AB-432B-8DAE-1953F412C126}" type="datetimeFigureOut">
              <a:rPr lang="en-US" smtClean="0"/>
              <a:t>4/23/2022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86578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7" name="Date Placeholder 4"/>
          <p:cNvSpPr>
            <a:spLocks noGrp="1"/>
          </p:cNvSpPr>
          <p:nvPr>
            <p:ph type="dt" sz="half" idx="10"/>
          </p:nvPr>
        </p:nvSpPr>
        <p:spPr/>
        <p:txBody>
          <a:bodyPr/>
          <a:lstStyle/>
          <a:p>
            <a:fld id="{48A87A34-81AB-432B-8DAE-1953F412C126}" type="datetimeFigureOut">
              <a:rPr lang="en-US" smtClean="0"/>
              <a:pPr/>
              <a:t>4/23/2022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17011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smtClean="0"/>
              <a:t>4/23/2022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99754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5.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0">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1">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2">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3">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8A87A34-81AB-432B-8DAE-1953F412C126}" type="datetimeFigureOut">
              <a:rPr lang="en-US" smtClean="0"/>
              <a:pPr/>
              <a:t>4/23/2022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9717948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457200" rtl="0" eaLnBrk="1" latinLnBrk="0" hangingPunct="1">
        <a:spcBef>
          <a:spcPct val="0"/>
        </a:spcBef>
        <a:buNone/>
        <a:defRPr kumimoji="1" sz="4200" b="0" i="0" kern="1200">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BC8E541E-F46D-4823-8DB2-872BC4A722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
            <a:ext cx="12191695" cy="473074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4" name="Rectangle 23">
            <a:extLst>
              <a:ext uri="{FF2B5EF4-FFF2-40B4-BE49-F238E27FC236}">
                <a16:creationId xmlns:a16="http://schemas.microsoft.com/office/drawing/2014/main" id="{15DFA58F-DE6F-4232-907E-6B5DB371DC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6" name="Freeform 16">
            <a:extLst>
              <a:ext uri="{FF2B5EF4-FFF2-40B4-BE49-F238E27FC236}">
                <a16:creationId xmlns:a16="http://schemas.microsoft.com/office/drawing/2014/main" id="{8DB971D8-C6E3-4485-8895-8ABD7A9AB7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2835162"/>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2">
              <a:alpha val="20000"/>
            </a:schemeClr>
          </a:solidFill>
          <a:ln>
            <a:noFill/>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useBgFill="1">
        <p:nvSpPr>
          <p:cNvPr id="28" name="Rectangle 27">
            <a:extLst>
              <a:ext uri="{FF2B5EF4-FFF2-40B4-BE49-F238E27FC236}">
                <a16:creationId xmlns:a16="http://schemas.microsoft.com/office/drawing/2014/main" id="{4526474A-480D-4539-BBC4-C39D5B71B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70824"/>
            <a:ext cx="12191695" cy="14871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useBgFill="1">
        <p:nvSpPr>
          <p:cNvPr id="30" name="Freeform 5">
            <a:extLst>
              <a:ext uri="{FF2B5EF4-FFF2-40B4-BE49-F238E27FC236}">
                <a16:creationId xmlns:a16="http://schemas.microsoft.com/office/drawing/2014/main" id="{1BBBFF8E-A51B-4081-B134-B1E893A89F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3136999"/>
            <a:ext cx="12191695" cy="2802467"/>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ln>
            <a:noFill/>
          </a:ln>
        </p:spPr>
      </p:sp>
      <p:sp>
        <p:nvSpPr>
          <p:cNvPr id="2" name="タイトル 1">
            <a:extLst>
              <a:ext uri="{FF2B5EF4-FFF2-40B4-BE49-F238E27FC236}">
                <a16:creationId xmlns:a16="http://schemas.microsoft.com/office/drawing/2014/main" id="{2027934B-D11C-4AA3-B2A4-A167A4E3C16F}"/>
              </a:ext>
            </a:extLst>
          </p:cNvPr>
          <p:cNvSpPr>
            <a:spLocks noGrp="1"/>
          </p:cNvSpPr>
          <p:nvPr>
            <p:ph type="ctrTitle"/>
          </p:nvPr>
        </p:nvSpPr>
        <p:spPr>
          <a:xfrm>
            <a:off x="408792" y="3759522"/>
            <a:ext cx="11374110" cy="953656"/>
          </a:xfrm>
        </p:spPr>
        <p:txBody>
          <a:bodyPr vert="horz" lIns="91440" tIns="45720" rIns="91440" bIns="45720" rtlCol="0" anchor="b">
            <a:normAutofit/>
          </a:bodyPr>
          <a:lstStyle/>
          <a:p>
            <a:pPr>
              <a:lnSpc>
                <a:spcPct val="90000"/>
              </a:lnSpc>
            </a:pPr>
            <a:r>
              <a:rPr kumimoji="1" lang="ja-JP" altLang="en-US" sz="4000" dirty="0"/>
              <a:t>フェローシップ・親睦活動委員会　活動方針</a:t>
            </a:r>
          </a:p>
        </p:txBody>
      </p:sp>
      <p:sp>
        <p:nvSpPr>
          <p:cNvPr id="14" name="字幕 13">
            <a:extLst>
              <a:ext uri="{FF2B5EF4-FFF2-40B4-BE49-F238E27FC236}">
                <a16:creationId xmlns:a16="http://schemas.microsoft.com/office/drawing/2014/main" id="{53EE6C65-49E3-4C41-974A-76D598DDE0C9}"/>
              </a:ext>
            </a:extLst>
          </p:cNvPr>
          <p:cNvSpPr>
            <a:spLocks noGrp="1"/>
          </p:cNvSpPr>
          <p:nvPr>
            <p:ph type="subTitle" idx="1"/>
          </p:nvPr>
        </p:nvSpPr>
        <p:spPr>
          <a:xfrm>
            <a:off x="2463201" y="2900589"/>
            <a:ext cx="7062597" cy="640084"/>
          </a:xfrm>
        </p:spPr>
        <p:txBody>
          <a:bodyPr vert="horz" lIns="91440" tIns="45720" rIns="91440" bIns="45720" rtlCol="0" anchor="t">
            <a:normAutofit fontScale="92500"/>
          </a:bodyPr>
          <a:lstStyle/>
          <a:p>
            <a:r>
              <a:rPr lang="ja-JP" altLang="en-US" b="1" dirty="0">
                <a:solidFill>
                  <a:schemeClr val="bg1"/>
                </a:solidFill>
              </a:rPr>
              <a:t>ロータリーの仲間との信頼を繋ぎ千葉から世界を変えていこう</a:t>
            </a:r>
          </a:p>
        </p:txBody>
      </p:sp>
      <p:pic>
        <p:nvPicPr>
          <p:cNvPr id="17" name="図 16" descr="黒い背景に白い文字がある&#10;&#10;低い精度で自動的に生成された説明">
            <a:extLst>
              <a:ext uri="{FF2B5EF4-FFF2-40B4-BE49-F238E27FC236}">
                <a16:creationId xmlns:a16="http://schemas.microsoft.com/office/drawing/2014/main" id="{A46F617D-DF75-4071-B5AE-2946B2D38A35}"/>
              </a:ext>
            </a:extLst>
          </p:cNvPr>
          <p:cNvPicPr>
            <a:picLocks noChangeAspect="1"/>
          </p:cNvPicPr>
          <p:nvPr/>
        </p:nvPicPr>
        <p:blipFill>
          <a:blip r:embed="rId4"/>
          <a:stretch>
            <a:fillRect/>
          </a:stretch>
        </p:blipFill>
        <p:spPr>
          <a:xfrm>
            <a:off x="636916" y="327512"/>
            <a:ext cx="7978327" cy="2373552"/>
          </a:xfrm>
          <a:prstGeom prst="rect">
            <a:avLst/>
          </a:prstGeom>
          <a:effectLst/>
        </p:spPr>
      </p:pic>
      <p:sp>
        <p:nvSpPr>
          <p:cNvPr id="5" name="テキスト ボックス 4">
            <a:extLst>
              <a:ext uri="{FF2B5EF4-FFF2-40B4-BE49-F238E27FC236}">
                <a16:creationId xmlns:a16="http://schemas.microsoft.com/office/drawing/2014/main" id="{511FA549-D101-4D8B-8998-9600A98EEAC4}"/>
              </a:ext>
            </a:extLst>
          </p:cNvPr>
          <p:cNvSpPr txBox="1"/>
          <p:nvPr/>
        </p:nvSpPr>
        <p:spPr>
          <a:xfrm>
            <a:off x="4248150" y="4824733"/>
            <a:ext cx="6875462" cy="178510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US" altLang="ja-JP" sz="1800" b="0" i="0" u="none" strike="noStrike" kern="1200" cap="none" spc="113" normalizeH="0" baseline="0" noProof="0" dirty="0">
                <a:ln>
                  <a:noFill/>
                </a:ln>
                <a:solidFill>
                  <a:prstClr val="white"/>
                </a:solidFill>
                <a:effectLst/>
                <a:uLnTx/>
                <a:uFillTx/>
                <a:latin typeface="AR P丸ゴシック体M" panose="020B0600010101010101" pitchFamily="50" charset="-128"/>
                <a:ea typeface="AR P丸ゴシック体M" panose="020B0600010101010101" pitchFamily="50" charset="-128"/>
                <a:cs typeface="+mn-cs"/>
              </a:rPr>
              <a:t>2022-23</a:t>
            </a:r>
            <a:r>
              <a:rPr kumimoji="0" lang="ja-JP" altLang="en-US" sz="1800" b="0" i="0" u="none" strike="noStrike" kern="1200" cap="none" spc="113" normalizeH="0" baseline="0" noProof="0" dirty="0">
                <a:ln>
                  <a:noFill/>
                </a:ln>
                <a:solidFill>
                  <a:prstClr val="white"/>
                </a:solidFill>
                <a:effectLst/>
                <a:uLnTx/>
                <a:uFillTx/>
                <a:latin typeface="AR P丸ゴシック体M" panose="020B0600010101010101" pitchFamily="50" charset="-128"/>
                <a:ea typeface="AR P丸ゴシック体M" panose="020B0600010101010101" pitchFamily="50" charset="-128"/>
                <a:cs typeface="+mn-cs"/>
              </a:rPr>
              <a:t>年度　フェローシップ・親睦活動委員会委員会</a:t>
            </a:r>
            <a:endParaRPr kumimoji="0" lang="en-US" altLang="ja-JP" sz="1800" b="0" i="0" u="none" strike="noStrike" kern="1200" cap="none" spc="113" normalizeH="0" baseline="0" noProof="0" dirty="0">
              <a:ln>
                <a:noFill/>
              </a:ln>
              <a:solidFill>
                <a:prstClr val="white"/>
              </a:solidFill>
              <a:effectLst/>
              <a:uLnTx/>
              <a:uFillTx/>
              <a:latin typeface="AR P丸ゴシック体M" panose="020B0600010101010101" pitchFamily="50" charset="-128"/>
              <a:ea typeface="AR P丸ゴシック体M" panose="020B0600010101010101"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800" b="0" i="0" u="none" strike="noStrike" kern="1200" cap="none" spc="113" normalizeH="0" baseline="0" noProof="0" dirty="0">
                <a:ln>
                  <a:noFill/>
                </a:ln>
                <a:solidFill>
                  <a:prstClr val="white"/>
                </a:solidFill>
                <a:effectLst/>
                <a:uLnTx/>
                <a:uFillTx/>
                <a:latin typeface="AR P丸ゴシック体M" panose="020B0600010101010101" pitchFamily="50" charset="-128"/>
                <a:ea typeface="AR P丸ゴシック体M" panose="020B0600010101010101" pitchFamily="50" charset="-128"/>
                <a:cs typeface="+mn-cs"/>
              </a:rPr>
              <a:t>　　　　　　委員長　茂原ＲＣ　　　渡辺　智志　</a:t>
            </a:r>
            <a:endParaRPr kumimoji="0" lang="en-US" altLang="ja-JP" sz="1800" b="0" i="0" u="none" strike="noStrike" kern="1200" cap="none" spc="113" normalizeH="0" baseline="0" noProof="0" dirty="0">
              <a:ln>
                <a:noFill/>
              </a:ln>
              <a:solidFill>
                <a:prstClr val="white"/>
              </a:solidFill>
              <a:effectLst/>
              <a:uLnTx/>
              <a:uFillTx/>
              <a:latin typeface="AR P丸ゴシック体M" panose="020B0600010101010101" pitchFamily="50" charset="-128"/>
              <a:ea typeface="AR P丸ゴシック体M" panose="020B0600010101010101"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800" b="0" i="0" u="none" strike="noStrike" kern="1200" cap="none" spc="113" normalizeH="0" baseline="0" noProof="0" dirty="0">
                <a:ln>
                  <a:noFill/>
                </a:ln>
                <a:solidFill>
                  <a:prstClr val="white"/>
                </a:solidFill>
                <a:effectLst/>
                <a:uLnTx/>
                <a:uFillTx/>
                <a:latin typeface="AR P丸ゴシック体M" panose="020B0600010101010101" pitchFamily="50" charset="-128"/>
                <a:ea typeface="AR P丸ゴシック体M" panose="020B0600010101010101" pitchFamily="50" charset="-128"/>
                <a:cs typeface="+mn-cs"/>
              </a:rPr>
              <a:t>　　　　　　委員　　千葉ＲＣ　　　大塚　勝之　</a:t>
            </a:r>
            <a:endParaRPr kumimoji="0" lang="en-US" altLang="ja-JP" sz="1800" b="0" i="0" u="none" strike="noStrike" kern="1200" cap="none" spc="113" normalizeH="0" baseline="0" noProof="0" dirty="0">
              <a:ln>
                <a:noFill/>
              </a:ln>
              <a:solidFill>
                <a:prstClr val="white"/>
              </a:solidFill>
              <a:effectLst/>
              <a:uLnTx/>
              <a:uFillTx/>
              <a:latin typeface="AR P丸ゴシック体M" panose="020B0600010101010101" pitchFamily="50" charset="-128"/>
              <a:ea typeface="AR P丸ゴシック体M" panose="020B0600010101010101"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800" b="0" i="0" u="none" strike="noStrike" kern="1200" cap="none" spc="113" normalizeH="0" baseline="0" noProof="0" dirty="0">
                <a:ln>
                  <a:noFill/>
                </a:ln>
                <a:solidFill>
                  <a:prstClr val="white"/>
                </a:solidFill>
                <a:effectLst/>
                <a:uLnTx/>
                <a:uFillTx/>
                <a:latin typeface="AR P丸ゴシック体M" panose="020B0600010101010101" pitchFamily="50" charset="-128"/>
                <a:ea typeface="AR P丸ゴシック体M" panose="020B0600010101010101" pitchFamily="50" charset="-128"/>
                <a:cs typeface="+mn-cs"/>
              </a:rPr>
              <a:t>　　　　　　委員　　千葉</a:t>
            </a:r>
            <a:r>
              <a:rPr kumimoji="0" lang="en-US" altLang="ja-JP" sz="1800" b="0" i="0" u="none" strike="noStrike" kern="1200" cap="none" spc="113" normalizeH="0" baseline="0" noProof="0" dirty="0">
                <a:ln>
                  <a:noFill/>
                </a:ln>
                <a:solidFill>
                  <a:prstClr val="white"/>
                </a:solidFill>
                <a:effectLst/>
                <a:uLnTx/>
                <a:uFillTx/>
                <a:latin typeface="AR P丸ゴシック体M" panose="020B0600010101010101" pitchFamily="50" charset="-128"/>
                <a:ea typeface="AR P丸ゴシック体M" panose="020B0600010101010101" pitchFamily="50" charset="-128"/>
                <a:cs typeface="+mn-cs"/>
              </a:rPr>
              <a:t>RC</a:t>
            </a:r>
            <a:r>
              <a:rPr kumimoji="0" lang="ja-JP" altLang="en-US" sz="1800" b="0" i="0" u="none" strike="noStrike" kern="1200" cap="none" spc="113" normalizeH="0" baseline="0" noProof="0" dirty="0">
                <a:ln>
                  <a:noFill/>
                </a:ln>
                <a:solidFill>
                  <a:prstClr val="white"/>
                </a:solidFill>
                <a:effectLst/>
                <a:uLnTx/>
                <a:uFillTx/>
                <a:latin typeface="AR P丸ゴシック体M" panose="020B0600010101010101" pitchFamily="50" charset="-128"/>
                <a:ea typeface="AR P丸ゴシック体M" panose="020B0600010101010101" pitchFamily="50" charset="-128"/>
                <a:cs typeface="+mn-cs"/>
              </a:rPr>
              <a:t>　　　  宮腰　次郎</a:t>
            </a:r>
            <a:endParaRPr kumimoji="0" lang="en-US" altLang="ja-JP" sz="1800" b="0" i="0" u="none" strike="noStrike" kern="1200" cap="none" spc="113" normalizeH="0" baseline="0" noProof="0" dirty="0">
              <a:ln>
                <a:noFill/>
              </a:ln>
              <a:solidFill>
                <a:prstClr val="white"/>
              </a:solidFill>
              <a:effectLst/>
              <a:uLnTx/>
              <a:uFillTx/>
              <a:latin typeface="AR P丸ゴシック体M" panose="020B0600010101010101" pitchFamily="50" charset="-128"/>
              <a:ea typeface="AR P丸ゴシック体M" panose="020B0600010101010101" pitchFamily="50" charset="-128"/>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ja-JP" altLang="en-US" sz="1800" b="0" i="0" u="none" strike="noStrike" kern="1200" cap="none" spc="113" normalizeH="0" baseline="0" noProof="0" dirty="0">
                <a:ln>
                  <a:noFill/>
                </a:ln>
                <a:solidFill>
                  <a:prstClr val="white"/>
                </a:solidFill>
                <a:effectLst/>
                <a:uLnTx/>
                <a:uFillTx/>
                <a:latin typeface="AR P丸ゴシック体M" panose="020B0600010101010101" pitchFamily="50" charset="-128"/>
                <a:ea typeface="AR P丸ゴシック体M" panose="020B0600010101010101" pitchFamily="50" charset="-128"/>
                <a:cs typeface="+mn-cs"/>
              </a:rPr>
              <a:t>　　　　　　委員　　大原ＲＣ　　　矢島　吾郎</a:t>
            </a:r>
            <a:endParaRPr kumimoji="0" lang="ja-JP" altLang="en-US" sz="1800" b="0" i="0" u="none" strike="noStrike" kern="1200" cap="none" spc="0" normalizeH="0" baseline="0" noProof="0" dirty="0">
              <a:ln>
                <a:noFill/>
              </a:ln>
              <a:solidFill>
                <a:prstClr val="white"/>
              </a:solidFill>
              <a:effectLst/>
              <a:uLnTx/>
              <a:uFillTx/>
              <a:latin typeface="Century Gothic" panose="020B0502020202020204"/>
              <a:ea typeface="メイリオ" panose="020B0604030504040204" pitchFamily="50" charset="-128"/>
              <a:cs typeface="+mn-cs"/>
            </a:endParaRPr>
          </a:p>
        </p:txBody>
      </p:sp>
    </p:spTree>
    <p:extLst>
      <p:ext uri="{BB962C8B-B14F-4D97-AF65-F5344CB8AC3E}">
        <p14:creationId xmlns:p14="http://schemas.microsoft.com/office/powerpoint/2010/main" val="13436533"/>
      </p:ext>
    </p:extLst>
  </p:cSld>
  <p:clrMapOvr>
    <a:masterClrMapping/>
  </p:clrMapOvr>
  <mc:AlternateContent xmlns:mc="http://schemas.openxmlformats.org/markup-compatibility/2006" xmlns:p14="http://schemas.microsoft.com/office/powerpoint/2010/main">
    <mc:Choice Requires="p14">
      <p:transition spd="slow" p14:dur="2000" advTm="7935"/>
    </mc:Choice>
    <mc:Fallback xmlns="">
      <p:transition spd="slow" advTm="793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034EC8-E50F-4867-A296-942FF0E2FAFB}"/>
              </a:ext>
            </a:extLst>
          </p:cNvPr>
          <p:cNvSpPr>
            <a:spLocks noGrp="1"/>
          </p:cNvSpPr>
          <p:nvPr>
            <p:ph type="title"/>
          </p:nvPr>
        </p:nvSpPr>
        <p:spPr/>
        <p:txBody>
          <a:bodyPr/>
          <a:lstStyle/>
          <a:p>
            <a:r>
              <a:rPr kumimoji="1" lang="ja-JP" altLang="en-US" dirty="0"/>
              <a:t>小倉年度の当委員会の活動の柱</a:t>
            </a:r>
          </a:p>
        </p:txBody>
      </p:sp>
      <p:sp>
        <p:nvSpPr>
          <p:cNvPr id="3" name="コンテンツ プレースホルダー 2">
            <a:extLst>
              <a:ext uri="{FF2B5EF4-FFF2-40B4-BE49-F238E27FC236}">
                <a16:creationId xmlns:a16="http://schemas.microsoft.com/office/drawing/2014/main" id="{439D2286-D3A3-45C8-8861-92663F0F637F}"/>
              </a:ext>
            </a:extLst>
          </p:cNvPr>
          <p:cNvSpPr>
            <a:spLocks noGrp="1"/>
          </p:cNvSpPr>
          <p:nvPr>
            <p:ph idx="1"/>
          </p:nvPr>
        </p:nvSpPr>
        <p:spPr>
          <a:xfrm>
            <a:off x="762000" y="2052918"/>
            <a:ext cx="10534650" cy="4195481"/>
          </a:xfrm>
        </p:spPr>
        <p:txBody>
          <a:bodyPr/>
          <a:lstStyle/>
          <a:p>
            <a:r>
              <a:rPr kumimoji="1" lang="ja-JP" altLang="en-US" sz="2400" dirty="0"/>
              <a:t>同好会のサポート・奨励金支給</a:t>
            </a:r>
            <a:endParaRPr kumimoji="1" lang="en-US" altLang="ja-JP" sz="2400" dirty="0"/>
          </a:p>
          <a:p>
            <a:pPr marL="0" indent="0">
              <a:buNone/>
            </a:pPr>
            <a:r>
              <a:rPr lang="ja-JP" altLang="en-US" sz="2400" dirty="0"/>
              <a:t>　　野球リーグ・二輪走友会・女性会員の交流会・スリランカクラブの</a:t>
            </a:r>
            <a:endParaRPr lang="en-US" altLang="ja-JP" sz="2400" dirty="0"/>
          </a:p>
          <a:p>
            <a:pPr marL="0" indent="0">
              <a:buNone/>
            </a:pPr>
            <a:r>
              <a:rPr lang="ja-JP" altLang="en-US" sz="2400" dirty="0"/>
              <a:t>　地区内会員への広報サポートや奨励金支給</a:t>
            </a:r>
            <a:endParaRPr lang="en-US" altLang="ja-JP" sz="2400" dirty="0"/>
          </a:p>
          <a:p>
            <a:pPr marL="0" indent="0">
              <a:buNone/>
            </a:pPr>
            <a:endParaRPr lang="en-US" altLang="ja-JP" sz="2400" dirty="0"/>
          </a:p>
          <a:p>
            <a:r>
              <a:rPr kumimoji="1" lang="ja-JP" altLang="en-US" sz="2400" dirty="0"/>
              <a:t>奨励金を受けることができる親睦グループ・同好会などの設立サポート・設立の承認（</a:t>
            </a:r>
            <a:r>
              <a:rPr kumimoji="1" lang="en-US" altLang="ja-JP" sz="2400" dirty="0"/>
              <a:t>※</a:t>
            </a:r>
            <a:r>
              <a:rPr kumimoji="1" lang="ja-JP" altLang="en-US" sz="2400" dirty="0"/>
              <a:t>平成２９年１２月１日施行ロータリー親睦グループ認定基準＆奨励金基準）</a:t>
            </a:r>
            <a:endParaRPr kumimoji="1" lang="en-US" altLang="ja-JP" sz="2400" dirty="0"/>
          </a:p>
          <a:p>
            <a:pPr marL="0" indent="0">
              <a:buNone/>
            </a:pPr>
            <a:endParaRPr lang="en-US" altLang="ja-JP" sz="2400" dirty="0"/>
          </a:p>
          <a:p>
            <a:r>
              <a:rPr kumimoji="1" lang="ja-JP" altLang="en-US" sz="2400" dirty="0"/>
              <a:t>千葉県ロータリーマップの登録募集・管理・運用</a:t>
            </a:r>
            <a:endParaRPr kumimoji="1" lang="en-US" altLang="ja-JP" sz="2400" dirty="0"/>
          </a:p>
          <a:p>
            <a:endParaRPr lang="en-US" altLang="ja-JP" dirty="0"/>
          </a:p>
          <a:p>
            <a:endParaRPr kumimoji="1" lang="ja-JP" altLang="en-US" dirty="0"/>
          </a:p>
        </p:txBody>
      </p:sp>
    </p:spTree>
    <p:extLst>
      <p:ext uri="{BB962C8B-B14F-4D97-AF65-F5344CB8AC3E}">
        <p14:creationId xmlns:p14="http://schemas.microsoft.com/office/powerpoint/2010/main" val="2205933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895F46-4313-4EDC-BB57-AAFC093DA642}"/>
              </a:ext>
            </a:extLst>
          </p:cNvPr>
          <p:cNvSpPr>
            <a:spLocks noGrp="1"/>
          </p:cNvSpPr>
          <p:nvPr>
            <p:ph type="title"/>
          </p:nvPr>
        </p:nvSpPr>
        <p:spPr/>
        <p:txBody>
          <a:bodyPr/>
          <a:lstStyle/>
          <a:p>
            <a:r>
              <a:rPr kumimoji="1" lang="ja-JP" altLang="en-US" sz="4400" dirty="0"/>
              <a:t>ロータリー親睦グループ設立の設立サポート・設立承認</a:t>
            </a:r>
          </a:p>
        </p:txBody>
      </p:sp>
      <p:sp>
        <p:nvSpPr>
          <p:cNvPr id="3" name="コンテンツ プレースホルダー 2">
            <a:extLst>
              <a:ext uri="{FF2B5EF4-FFF2-40B4-BE49-F238E27FC236}">
                <a16:creationId xmlns:a16="http://schemas.microsoft.com/office/drawing/2014/main" id="{58CFE649-9EB1-497A-96E0-641E78045D8D}"/>
              </a:ext>
            </a:extLst>
          </p:cNvPr>
          <p:cNvSpPr>
            <a:spLocks noGrp="1"/>
          </p:cNvSpPr>
          <p:nvPr>
            <p:ph idx="1"/>
          </p:nvPr>
        </p:nvSpPr>
        <p:spPr>
          <a:xfrm>
            <a:off x="1103312" y="2052918"/>
            <a:ext cx="9631363" cy="4195481"/>
          </a:xfrm>
        </p:spPr>
        <p:txBody>
          <a:bodyPr>
            <a:normAutofit fontScale="92500" lnSpcReduction="20000"/>
          </a:bodyPr>
          <a:lstStyle/>
          <a:p>
            <a:endParaRPr kumimoji="1" lang="en-US" altLang="ja-JP" sz="2400" dirty="0"/>
          </a:p>
          <a:p>
            <a:r>
              <a:rPr kumimoji="1" lang="ja-JP" altLang="en-US" sz="2600" dirty="0"/>
              <a:t>第２７９０地区の親睦グループや同好会として一定の要件をみたし，承認を受けると奨励金を受けることができます。</a:t>
            </a:r>
            <a:endParaRPr kumimoji="1" lang="en-US" altLang="ja-JP" sz="2600" dirty="0"/>
          </a:p>
          <a:p>
            <a:endParaRPr kumimoji="1" lang="en-US" altLang="ja-JP" sz="2600" dirty="0"/>
          </a:p>
          <a:p>
            <a:endParaRPr kumimoji="1" lang="en-US" altLang="ja-JP" sz="2600" dirty="0"/>
          </a:p>
          <a:p>
            <a:r>
              <a:rPr kumimoji="1" lang="ja-JP" altLang="en-US" sz="2600" dirty="0"/>
              <a:t>第２７９０地区の親睦グループや同好会などを設立する場合には当委員会にご相談ください。</a:t>
            </a:r>
            <a:endParaRPr kumimoji="1" lang="en-US" altLang="ja-JP" sz="2600" dirty="0"/>
          </a:p>
          <a:p>
            <a:endParaRPr kumimoji="1" lang="en-US" altLang="ja-JP" sz="2600" dirty="0"/>
          </a:p>
          <a:p>
            <a:endParaRPr lang="en-US" altLang="ja-JP" sz="2600" dirty="0"/>
          </a:p>
          <a:p>
            <a:r>
              <a:rPr lang="ja-JP" altLang="en-US" sz="2600" dirty="0"/>
              <a:t>設立後３年目から奨励金基準に従って奨励金を支給します。</a:t>
            </a:r>
            <a:endParaRPr lang="en-US" altLang="ja-JP" sz="2600" dirty="0"/>
          </a:p>
          <a:p>
            <a:endParaRPr lang="en-US" altLang="ja-JP" sz="2600" dirty="0"/>
          </a:p>
          <a:p>
            <a:endParaRPr lang="en-US" altLang="ja-JP" dirty="0"/>
          </a:p>
          <a:p>
            <a:endParaRPr kumimoji="1" lang="en-US" altLang="ja-JP" dirty="0"/>
          </a:p>
          <a:p>
            <a:endParaRPr lang="en-US" altLang="ja-JP" dirty="0"/>
          </a:p>
          <a:p>
            <a:endParaRPr kumimoji="1" lang="ja-JP" altLang="en-US" dirty="0"/>
          </a:p>
        </p:txBody>
      </p:sp>
    </p:spTree>
    <p:extLst>
      <p:ext uri="{BB962C8B-B14F-4D97-AF65-F5344CB8AC3E}">
        <p14:creationId xmlns:p14="http://schemas.microsoft.com/office/powerpoint/2010/main" val="341898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CB765B-8A4E-4259-84DB-DDB7CB0803D5}"/>
              </a:ext>
            </a:extLst>
          </p:cNvPr>
          <p:cNvSpPr>
            <a:spLocks noGrp="1"/>
          </p:cNvSpPr>
          <p:nvPr>
            <p:ph type="title"/>
          </p:nvPr>
        </p:nvSpPr>
        <p:spPr/>
        <p:txBody>
          <a:bodyPr/>
          <a:lstStyle/>
          <a:p>
            <a:r>
              <a:rPr kumimoji="1" lang="ja-JP" altLang="en-US" dirty="0"/>
              <a:t>千葉県ロータリーマップの登録募集</a:t>
            </a:r>
          </a:p>
        </p:txBody>
      </p:sp>
      <p:sp>
        <p:nvSpPr>
          <p:cNvPr id="3" name="コンテンツ プレースホルダー 2">
            <a:extLst>
              <a:ext uri="{FF2B5EF4-FFF2-40B4-BE49-F238E27FC236}">
                <a16:creationId xmlns:a16="http://schemas.microsoft.com/office/drawing/2014/main" id="{E8F706A3-6623-4121-88DF-B46F54F3F506}"/>
              </a:ext>
            </a:extLst>
          </p:cNvPr>
          <p:cNvSpPr>
            <a:spLocks noGrp="1"/>
          </p:cNvSpPr>
          <p:nvPr>
            <p:ph idx="1"/>
          </p:nvPr>
        </p:nvSpPr>
        <p:spPr>
          <a:xfrm>
            <a:off x="1103312" y="2052918"/>
            <a:ext cx="6507163" cy="4195481"/>
          </a:xfrm>
        </p:spPr>
        <p:txBody>
          <a:bodyPr>
            <a:normAutofit/>
          </a:bodyPr>
          <a:lstStyle/>
          <a:p>
            <a:r>
              <a:rPr kumimoji="1" lang="ja-JP" altLang="en-US" sz="2400" dirty="0"/>
              <a:t>千葉県ロータリーマップの特長</a:t>
            </a:r>
            <a:endParaRPr kumimoji="1" lang="en-US" altLang="ja-JP" sz="2400" dirty="0"/>
          </a:p>
          <a:p>
            <a:r>
              <a:rPr lang="ja-JP" altLang="en-US" sz="2400" dirty="0"/>
              <a:t>梶原年度内に地区ＨＰに掲載予定</a:t>
            </a:r>
            <a:endParaRPr lang="en-US" altLang="ja-JP" sz="2400" dirty="0"/>
          </a:p>
          <a:p>
            <a:r>
              <a:rPr kumimoji="1" lang="ja-JP" altLang="en-US" sz="2400" dirty="0"/>
              <a:t>現在ご登録いただいている事業者様は</a:t>
            </a:r>
            <a:endParaRPr kumimoji="1" lang="en-US" altLang="ja-JP" sz="2400" dirty="0"/>
          </a:p>
          <a:p>
            <a:pPr marL="0" indent="0">
              <a:buNone/>
            </a:pPr>
            <a:r>
              <a:rPr kumimoji="1" lang="ja-JP" altLang="en-US" sz="2400" dirty="0"/>
              <a:t>　１００件超</a:t>
            </a:r>
            <a:endParaRPr lang="en-US" altLang="ja-JP" sz="2400" dirty="0"/>
          </a:p>
          <a:p>
            <a:r>
              <a:rPr kumimoji="1" lang="ja-JP" altLang="en-US" sz="2400" dirty="0"/>
              <a:t>皆様のクラブ内においても登録の募集を</a:t>
            </a:r>
            <a:endParaRPr kumimoji="1" lang="en-US" altLang="ja-JP" sz="2400" dirty="0"/>
          </a:p>
          <a:p>
            <a:pPr marL="0" indent="0">
              <a:buNone/>
            </a:pPr>
            <a:r>
              <a:rPr kumimoji="1" lang="ja-JP" altLang="en-US" sz="2400" dirty="0"/>
              <a:t>　お願いします。</a:t>
            </a:r>
            <a:endParaRPr lang="en-US" altLang="ja-JP" sz="2400" dirty="0"/>
          </a:p>
          <a:p>
            <a:r>
              <a:rPr kumimoji="1" lang="ja-JP" altLang="en-US" sz="2400" dirty="0"/>
              <a:t>ロータリーマップに関する感想・ご意見を</a:t>
            </a:r>
            <a:endParaRPr kumimoji="1" lang="en-US" altLang="ja-JP" sz="2400" dirty="0"/>
          </a:p>
          <a:p>
            <a:pPr marL="0" indent="0">
              <a:buNone/>
            </a:pPr>
            <a:r>
              <a:rPr kumimoji="1" lang="ja-JP" altLang="en-US" sz="2400" dirty="0"/>
              <a:t>　お願いします。</a:t>
            </a:r>
            <a:endParaRPr kumimoji="1" lang="en-US" altLang="ja-JP" sz="2400" dirty="0"/>
          </a:p>
          <a:p>
            <a:endParaRPr lang="en-US" altLang="ja-JP" dirty="0"/>
          </a:p>
        </p:txBody>
      </p:sp>
      <p:pic>
        <p:nvPicPr>
          <p:cNvPr id="4" name="図形 1">
            <a:extLst>
              <a:ext uri="{FF2B5EF4-FFF2-40B4-BE49-F238E27FC236}">
                <a16:creationId xmlns:a16="http://schemas.microsoft.com/office/drawing/2014/main" id="{D952E811-A2CC-4C22-BB7C-EDEFAC045E15}"/>
              </a:ext>
            </a:extLst>
          </p:cNvPr>
          <p:cNvPicPr>
            <a:picLocks noChangeAspect="1"/>
          </p:cNvPicPr>
          <p:nvPr/>
        </p:nvPicPr>
        <p:blipFill>
          <a:blip r:embed="rId2"/>
          <a:stretch>
            <a:fillRect/>
          </a:stretch>
        </p:blipFill>
        <p:spPr>
          <a:xfrm>
            <a:off x="7477125" y="1447604"/>
            <a:ext cx="3944939" cy="4913472"/>
          </a:xfrm>
          <a:prstGeom prst="rect">
            <a:avLst/>
          </a:prstGeom>
          <a:noFill/>
          <a:ln w="9525">
            <a:noFill/>
            <a:miter/>
          </a:ln>
        </p:spPr>
      </p:pic>
    </p:spTree>
    <p:extLst>
      <p:ext uri="{BB962C8B-B14F-4D97-AF65-F5344CB8AC3E}">
        <p14:creationId xmlns:p14="http://schemas.microsoft.com/office/powerpoint/2010/main" val="3618229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539117-E10B-4BC0-B630-1D6201474477}"/>
              </a:ext>
            </a:extLst>
          </p:cNvPr>
          <p:cNvSpPr>
            <a:spLocks noGrp="1"/>
          </p:cNvSpPr>
          <p:nvPr>
            <p:ph type="title"/>
          </p:nvPr>
        </p:nvSpPr>
        <p:spPr/>
        <p:txBody>
          <a:bodyPr/>
          <a:lstStyle/>
          <a:p>
            <a:r>
              <a:rPr kumimoji="1" lang="ja-JP" altLang="en-US" dirty="0"/>
              <a:t>千葉県ロータリーマップ</a:t>
            </a:r>
          </a:p>
        </p:txBody>
      </p:sp>
      <p:sp>
        <p:nvSpPr>
          <p:cNvPr id="3" name="コンテンツ プレースホルダー 2">
            <a:extLst>
              <a:ext uri="{FF2B5EF4-FFF2-40B4-BE49-F238E27FC236}">
                <a16:creationId xmlns:a16="http://schemas.microsoft.com/office/drawing/2014/main" id="{96B2DCE3-3D42-4C3B-9A4B-457270EA193C}"/>
              </a:ext>
            </a:extLst>
          </p:cNvPr>
          <p:cNvSpPr>
            <a:spLocks noGrp="1"/>
          </p:cNvSpPr>
          <p:nvPr>
            <p:ph idx="1"/>
          </p:nvPr>
        </p:nvSpPr>
        <p:spPr/>
        <p:txBody>
          <a:bodyPr>
            <a:normAutofit/>
          </a:bodyPr>
          <a:lstStyle/>
          <a:p>
            <a:r>
              <a:rPr kumimoji="1" lang="ja-JP" altLang="en-US" sz="5400" dirty="0"/>
              <a:t>ＩＤ</a:t>
            </a:r>
            <a:endParaRPr kumimoji="1" lang="en-US" altLang="ja-JP" sz="5400" dirty="0"/>
          </a:p>
          <a:p>
            <a:pPr marL="0" indent="0">
              <a:buNone/>
            </a:pPr>
            <a:r>
              <a:rPr lang="ja-JP" altLang="en-US" sz="5400" dirty="0"/>
              <a:t>　　ｒｏｔａｒｙ</a:t>
            </a:r>
            <a:endParaRPr lang="en-US" altLang="ja-JP" sz="5400" dirty="0"/>
          </a:p>
          <a:p>
            <a:r>
              <a:rPr kumimoji="1" lang="ja-JP" altLang="en-US" sz="5400" dirty="0"/>
              <a:t>パスワード</a:t>
            </a:r>
            <a:endParaRPr kumimoji="1" lang="en-US" altLang="ja-JP" sz="5400" dirty="0"/>
          </a:p>
          <a:p>
            <a:pPr marL="0" indent="0">
              <a:buNone/>
            </a:pPr>
            <a:r>
              <a:rPr kumimoji="1" lang="ja-JP" altLang="en-US" sz="5400" dirty="0"/>
              <a:t>　　２７９０</a:t>
            </a:r>
          </a:p>
        </p:txBody>
      </p:sp>
    </p:spTree>
    <p:extLst>
      <p:ext uri="{BB962C8B-B14F-4D97-AF65-F5344CB8AC3E}">
        <p14:creationId xmlns:p14="http://schemas.microsoft.com/office/powerpoint/2010/main" val="24957479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オン">
  <a:themeElements>
    <a:clrScheme name="イオン">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イオン">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イオン">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TotalTime>
  <Words>463</Words>
  <Application>Microsoft Office PowerPoint</Application>
  <PresentationFormat>ワイド画面</PresentationFormat>
  <Paragraphs>49</Paragraphs>
  <Slides>5</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AR P丸ゴシック体M</vt:lpstr>
      <vt:lpstr>游ゴシック</vt:lpstr>
      <vt:lpstr>游明朝</vt:lpstr>
      <vt:lpstr>Arial</vt:lpstr>
      <vt:lpstr>Century Gothic</vt:lpstr>
      <vt:lpstr>Wingdings 3</vt:lpstr>
      <vt:lpstr>イオン</vt:lpstr>
      <vt:lpstr>フェローシップ・親睦活動委員会　活動方針</vt:lpstr>
      <vt:lpstr>小倉年度の当委員会の活動の柱</vt:lpstr>
      <vt:lpstr>ロータリー親睦グループ設立の設立サポート・設立承認</vt:lpstr>
      <vt:lpstr>千葉県ロータリーマップの登録募集</vt:lpstr>
      <vt:lpstr>千葉県ロータリーマップ</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広報・公共イメージ向上委員会活動方針</dc:title>
  <dc:creator>日暮 幸信</dc:creator>
  <cp:lastModifiedBy>渡辺 智志</cp:lastModifiedBy>
  <cp:revision>7</cp:revision>
  <dcterms:created xsi:type="dcterms:W3CDTF">2022-04-04T05:13:49Z</dcterms:created>
  <dcterms:modified xsi:type="dcterms:W3CDTF">2022-04-23T01:10:20Z</dcterms:modified>
</cp:coreProperties>
</file>