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2.xml" ContentType="application/vnd.openxmlformats-officedocument.presentationml.comments+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58" r:id="rId3"/>
    <p:sldId id="260" r:id="rId4"/>
    <p:sldId id="261" r:id="rId5"/>
    <p:sldId id="263" r:id="rId6"/>
    <p:sldId id="323" r:id="rId7"/>
    <p:sldId id="325" r:id="rId8"/>
    <p:sldId id="324" r:id="rId9"/>
    <p:sldId id="264" r:id="rId10"/>
    <p:sldId id="265" r:id="rId11"/>
    <p:sldId id="266" r:id="rId12"/>
    <p:sldId id="267" r:id="rId13"/>
    <p:sldId id="268" r:id="rId14"/>
    <p:sldId id="273" r:id="rId15"/>
    <p:sldId id="269" r:id="rId16"/>
    <p:sldId id="270" r:id="rId17"/>
    <p:sldId id="271" r:id="rId18"/>
    <p:sldId id="274" r:id="rId19"/>
    <p:sldId id="275" r:id="rId20"/>
    <p:sldId id="287" r:id="rId21"/>
    <p:sldId id="288" r:id="rId22"/>
    <p:sldId id="276" r:id="rId23"/>
    <p:sldId id="289" r:id="rId24"/>
    <p:sldId id="277" r:id="rId25"/>
    <p:sldId id="278" r:id="rId26"/>
    <p:sldId id="290" r:id="rId27"/>
    <p:sldId id="279" r:id="rId28"/>
    <p:sldId id="326" r:id="rId29"/>
    <p:sldId id="280" r:id="rId30"/>
    <p:sldId id="281" r:id="rId31"/>
    <p:sldId id="291" r:id="rId32"/>
    <p:sldId id="282" r:id="rId33"/>
    <p:sldId id="283" r:id="rId34"/>
    <p:sldId id="284" r:id="rId35"/>
    <p:sldId id="285" r:id="rId36"/>
    <p:sldId id="311" r:id="rId37"/>
    <p:sldId id="312" r:id="rId38"/>
    <p:sldId id="313" r:id="rId39"/>
    <p:sldId id="314" r:id="rId40"/>
    <p:sldId id="315" r:id="rId41"/>
    <p:sldId id="327" r:id="rId42"/>
    <p:sldId id="316" r:id="rId43"/>
    <p:sldId id="318" r:id="rId44"/>
    <p:sldId id="320" r:id="rId45"/>
    <p:sldId id="321" r:id="rId46"/>
    <p:sldId id="322" r:id="rId47"/>
    <p:sldId id="286" r:id="rId48"/>
    <p:sldId id="292" r:id="rId49"/>
    <p:sldId id="293" r:id="rId50"/>
    <p:sldId id="294" r:id="rId51"/>
    <p:sldId id="295" r:id="rId52"/>
    <p:sldId id="296" r:id="rId53"/>
    <p:sldId id="297" r:id="rId54"/>
    <p:sldId id="298" r:id="rId55"/>
    <p:sldId id="299" r:id="rId56"/>
    <p:sldId id="300" r:id="rId57"/>
    <p:sldId id="301" r:id="rId58"/>
    <p:sldId id="302" r:id="rId59"/>
    <p:sldId id="305" r:id="rId60"/>
    <p:sldId id="306" r:id="rId61"/>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下 清俊" initials="山下" lastIdx="2" clrIdx="0">
    <p:extLst>
      <p:ext uri="{19B8F6BF-5375-455C-9EA6-DF929625EA0E}">
        <p15:presenceInfo xmlns:p15="http://schemas.microsoft.com/office/powerpoint/2012/main" userId="50c9b114c3d53729" providerId="Windows Live"/>
      </p:ext>
    </p:extLst>
  </p:cmAuthor>
  <p:cmAuthor id="2" name="得居 法律事務所" initials="得居" lastIdx="3" clrIdx="1">
    <p:extLst>
      <p:ext uri="{19B8F6BF-5375-455C-9EA6-DF929625EA0E}">
        <p15:presenceInfo xmlns:p15="http://schemas.microsoft.com/office/powerpoint/2012/main" userId="e454475254c1b3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F528F"/>
    <a:srgbClr val="CCCCFF"/>
    <a:srgbClr val="CCFFCC"/>
    <a:srgbClr val="000000"/>
    <a:srgbClr val="FF0000"/>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643" autoAdjust="0"/>
  </p:normalViewPr>
  <p:slideViewPr>
    <p:cSldViewPr snapToGrid="0" showGuides="1">
      <p:cViewPr varScale="1">
        <p:scale>
          <a:sx n="98" d="100"/>
          <a:sy n="98" d="100"/>
        </p:scale>
        <p:origin x="1956" y="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7-10T15:23:20.485" idx="2">
    <p:pos x="4404" y="-1242"/>
    <p:text/>
    <p:extLst>
      <p:ext uri="{C676402C-5697-4E1C-873F-D02D1690AC5C}">
        <p15:threadingInfo xmlns:p15="http://schemas.microsoft.com/office/powerpoint/2012/main" timeZoneBias="-5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7-09T17:04:01.166" idx="1">
    <p:pos x="5808" y="246"/>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8765C325-BCA0-4338-A7A5-EBA63395FF74}" type="datetimeFigureOut">
              <a:rPr kumimoji="1" lang="ja-JP" altLang="en-US" smtClean="0"/>
              <a:t>2022/7/16</a:t>
            </a:fld>
            <a:endParaRPr kumimoji="1" lang="ja-JP" altLang="en-US"/>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6B67A970-FB02-41CB-B7F5-C639A93645FB}" type="slidenum">
              <a:rPr kumimoji="1" lang="ja-JP" altLang="en-US" smtClean="0"/>
              <a:t>‹#›</a:t>
            </a:fld>
            <a:endParaRPr kumimoji="1" lang="ja-JP" altLang="en-US"/>
          </a:p>
        </p:txBody>
      </p:sp>
    </p:spTree>
    <p:extLst>
      <p:ext uri="{BB962C8B-B14F-4D97-AF65-F5344CB8AC3E}">
        <p14:creationId xmlns:p14="http://schemas.microsoft.com/office/powerpoint/2010/main" val="2821650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67A970-FB02-41CB-B7F5-C639A93645FB}" type="slidenum">
              <a:rPr kumimoji="1" lang="ja-JP" altLang="en-US" smtClean="0"/>
              <a:t>5</a:t>
            </a:fld>
            <a:endParaRPr kumimoji="1" lang="ja-JP" altLang="en-US"/>
          </a:p>
        </p:txBody>
      </p:sp>
    </p:spTree>
    <p:extLst>
      <p:ext uri="{BB962C8B-B14F-4D97-AF65-F5344CB8AC3E}">
        <p14:creationId xmlns:p14="http://schemas.microsoft.com/office/powerpoint/2010/main" val="1204098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67A970-FB02-41CB-B7F5-C639A93645FB}" type="slidenum">
              <a:rPr kumimoji="1" lang="ja-JP" altLang="en-US" smtClean="0"/>
              <a:t>14</a:t>
            </a:fld>
            <a:endParaRPr kumimoji="1" lang="ja-JP" altLang="en-US"/>
          </a:p>
        </p:txBody>
      </p:sp>
    </p:spTree>
    <p:extLst>
      <p:ext uri="{BB962C8B-B14F-4D97-AF65-F5344CB8AC3E}">
        <p14:creationId xmlns:p14="http://schemas.microsoft.com/office/powerpoint/2010/main" val="3905635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67A970-FB02-41CB-B7F5-C639A93645FB}" type="slidenum">
              <a:rPr kumimoji="1" lang="ja-JP" altLang="en-US" smtClean="0"/>
              <a:t>31</a:t>
            </a:fld>
            <a:endParaRPr kumimoji="1" lang="ja-JP" altLang="en-US"/>
          </a:p>
        </p:txBody>
      </p:sp>
    </p:spTree>
    <p:extLst>
      <p:ext uri="{BB962C8B-B14F-4D97-AF65-F5344CB8AC3E}">
        <p14:creationId xmlns:p14="http://schemas.microsoft.com/office/powerpoint/2010/main" val="3371711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72E1B1-7903-4777-BA87-F9D0E1ED1E4B}" type="datetime1">
              <a:rPr kumimoji="1" lang="ja-JP" altLang="en-US" smtClean="0"/>
              <a:t>2022/7/16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167345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23F28F-E87C-4526-AEA6-F9EB98574809}" type="datetime1">
              <a:rPr kumimoji="1" lang="ja-JP" altLang="en-US" smtClean="0"/>
              <a:t>2022/7/16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288967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E5AEF2-0642-45FF-9A15-F3C79302C184}" type="datetime1">
              <a:rPr kumimoji="1" lang="ja-JP" altLang="en-US" smtClean="0"/>
              <a:t>2022/7/16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248067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AC5666-1E5C-4578-9FFD-36E94120E0F9}" type="datetime1">
              <a:rPr kumimoji="1" lang="ja-JP" altLang="en-US" smtClean="0"/>
              <a:t>2022/7/16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257972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AA909A-843A-4E78-96BA-9E32C2219032}" type="datetime1">
              <a:rPr kumimoji="1" lang="ja-JP" altLang="en-US" smtClean="0"/>
              <a:t>2022/7/16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556137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EB7333-BA1C-4E42-83EC-E702F5B019C3}" type="datetime1">
              <a:rPr kumimoji="1" lang="ja-JP" altLang="en-US" smtClean="0"/>
              <a:t>2022/7/16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187906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9BD883-8C0E-4D5B-B664-1D9D78880703}" type="datetime1">
              <a:rPr kumimoji="1" lang="ja-JP" altLang="en-US" smtClean="0"/>
              <a:t>2022/7/16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65349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70F6C2-4341-4936-A101-C9807E3011DB}" type="datetime1">
              <a:rPr kumimoji="1" lang="ja-JP" altLang="en-US" smtClean="0"/>
              <a:t>2022/7/16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54109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A4C91-7317-4E3E-A459-1804F464555F}" type="datetime1">
              <a:rPr kumimoji="1" lang="ja-JP" altLang="en-US" smtClean="0"/>
              <a:t>2022/7/16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235318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AD5442-C30B-4D98-9432-1B9CCBE4FCD1}" type="datetime1">
              <a:rPr kumimoji="1" lang="ja-JP" altLang="en-US" smtClean="0"/>
              <a:t>2022/7/16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2788523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5C00F9C-613E-41E0-89FA-D54406ECC378}" type="datetime1">
              <a:rPr kumimoji="1" lang="ja-JP" altLang="en-US" smtClean="0"/>
              <a:t>2022/7/16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3961630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96141-AD90-44F6-AB46-B11C37E27AE2}" type="datetime1">
              <a:rPr kumimoji="1" lang="ja-JP" altLang="en-US" smtClean="0"/>
              <a:t>2022/7/16</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E3EA1-40CC-4232-BC86-F24775A0F9BD}" type="slidenum">
              <a:rPr kumimoji="1" lang="ja-JP" altLang="en-US" smtClean="0"/>
              <a:t>‹#›</a:t>
            </a:fld>
            <a:endParaRPr kumimoji="1" lang="ja-JP" altLang="en-US"/>
          </a:p>
        </p:txBody>
      </p:sp>
    </p:spTree>
    <p:extLst>
      <p:ext uri="{BB962C8B-B14F-4D97-AF65-F5344CB8AC3E}">
        <p14:creationId xmlns:p14="http://schemas.microsoft.com/office/powerpoint/2010/main" val="1951041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60106-7F86-6926-8385-91A6B417D459}"/>
              </a:ext>
            </a:extLst>
          </p:cNvPr>
          <p:cNvSpPr>
            <a:spLocks noGrp="1"/>
          </p:cNvSpPr>
          <p:nvPr>
            <p:ph type="ctrTitle"/>
          </p:nvPr>
        </p:nvSpPr>
        <p:spPr>
          <a:xfrm>
            <a:off x="685800" y="1234204"/>
            <a:ext cx="7772400" cy="2585323"/>
          </a:xfrm>
        </p:spPr>
        <p:txBody>
          <a:bodyPr>
            <a:spAutoFit/>
          </a:bodyPr>
          <a:lstStyle/>
          <a:p>
            <a:r>
              <a:rPr kumimoji="1" lang="ja-JP" altLang="en-US" dirty="0">
                <a:latin typeface="HGS創英角ｺﾞｼｯｸUB" panose="020B0900000000000000" pitchFamily="50" charset="-128"/>
                <a:ea typeface="HGS創英角ｺﾞｼｯｸUB" panose="020B0900000000000000" pitchFamily="50" charset="-128"/>
              </a:rPr>
              <a:t>国際ロータリー</a:t>
            </a:r>
            <a:br>
              <a:rPr kumimoji="1" lang="en-US" altLang="ja-JP" dirty="0">
                <a:latin typeface="HGS創英角ｺﾞｼｯｸUB" panose="020B0900000000000000" pitchFamily="50" charset="-128"/>
                <a:ea typeface="HGS創英角ｺﾞｼｯｸUB" panose="020B0900000000000000" pitchFamily="50" charset="-128"/>
              </a:rPr>
            </a:br>
            <a:r>
              <a:rPr kumimoji="1" lang="ja-JP" altLang="en-US" dirty="0">
                <a:latin typeface="HGS創英角ｺﾞｼｯｸUB" panose="020B0900000000000000" pitchFamily="50" charset="-128"/>
                <a:ea typeface="HGS創英角ｺﾞｼｯｸUB" panose="020B0900000000000000" pitchFamily="50" charset="-128"/>
              </a:rPr>
              <a:t>２０２２年度</a:t>
            </a:r>
            <a:br>
              <a:rPr kumimoji="1" lang="en-US" altLang="ja-JP" dirty="0">
                <a:latin typeface="HGS創英角ｺﾞｼｯｸUB" panose="020B0900000000000000" pitchFamily="50" charset="-128"/>
                <a:ea typeface="HGS創英角ｺﾞｼｯｸUB" panose="020B0900000000000000" pitchFamily="50" charset="-128"/>
              </a:rPr>
            </a:br>
            <a:r>
              <a:rPr kumimoji="1" lang="ja-JP" altLang="en-US" dirty="0">
                <a:latin typeface="HGS創英角ｺﾞｼｯｸUB" panose="020B0900000000000000" pitchFamily="50" charset="-128"/>
                <a:ea typeface="HGS創英角ｺﾞｼｯｸUB" panose="020B0900000000000000" pitchFamily="50" charset="-128"/>
              </a:rPr>
              <a:t>規定審議会報告</a:t>
            </a:r>
          </a:p>
        </p:txBody>
      </p:sp>
      <p:sp>
        <p:nvSpPr>
          <p:cNvPr id="3" name="字幕 2">
            <a:extLst>
              <a:ext uri="{FF2B5EF4-FFF2-40B4-BE49-F238E27FC236}">
                <a16:creationId xmlns:a16="http://schemas.microsoft.com/office/drawing/2014/main" id="{D9BE4063-0054-58E7-99A2-6F5406DD0820}"/>
              </a:ext>
            </a:extLst>
          </p:cNvPr>
          <p:cNvSpPr>
            <a:spLocks noGrp="1"/>
          </p:cNvSpPr>
          <p:nvPr>
            <p:ph type="subTitle" idx="1"/>
          </p:nvPr>
        </p:nvSpPr>
        <p:spPr>
          <a:xfrm>
            <a:off x="1600200" y="5080391"/>
            <a:ext cx="6858000" cy="1106970"/>
          </a:xfrm>
        </p:spPr>
        <p:txBody>
          <a:bodyPr>
            <a:spAutoFit/>
          </a:bodyPr>
          <a:lstStyle/>
          <a:p>
            <a:r>
              <a:rPr lang="ja-JP" altLang="en-US" sz="3200" dirty="0">
                <a:latin typeface="HGS創英角ｺﾞｼｯｸUB" panose="020B0900000000000000" pitchFamily="50" charset="-128"/>
                <a:ea typeface="HGS創英角ｺﾞｼｯｸUB" panose="020B0900000000000000" pitchFamily="50" charset="-128"/>
              </a:rPr>
              <a:t>第２７９０地区地区代表議員</a:t>
            </a:r>
            <a:endParaRPr lang="en-US" altLang="ja-JP" sz="3200" dirty="0">
              <a:latin typeface="HGS創英角ｺﾞｼｯｸUB" panose="020B0900000000000000" pitchFamily="50" charset="-128"/>
              <a:ea typeface="HGS創英角ｺﾞｼｯｸUB" panose="020B0900000000000000" pitchFamily="50" charset="-128"/>
            </a:endParaRPr>
          </a:p>
          <a:p>
            <a:pPr algn="r"/>
            <a:r>
              <a:rPr lang="ja-JP" altLang="en-US" sz="3200" dirty="0">
                <a:latin typeface="HGS創英角ｺﾞｼｯｸUB" panose="020B0900000000000000" pitchFamily="50" charset="-128"/>
                <a:ea typeface="HGS創英角ｺﾞｼｯｸUB" panose="020B0900000000000000" pitchFamily="50" charset="-128"/>
              </a:rPr>
              <a:t>得居　仁</a:t>
            </a:r>
          </a:p>
        </p:txBody>
      </p:sp>
      <p:sp>
        <p:nvSpPr>
          <p:cNvPr id="5" name="スライド番号プレースホルダー 4">
            <a:extLst>
              <a:ext uri="{FF2B5EF4-FFF2-40B4-BE49-F238E27FC236}">
                <a16:creationId xmlns:a16="http://schemas.microsoft.com/office/drawing/2014/main" id="{240B2876-889F-EE52-6726-528AA6D412CE}"/>
              </a:ext>
            </a:extLst>
          </p:cNvPr>
          <p:cNvSpPr>
            <a:spLocks noGrp="1"/>
          </p:cNvSpPr>
          <p:nvPr>
            <p:ph type="sldNum" sz="quarter" idx="12"/>
          </p:nvPr>
        </p:nvSpPr>
        <p:spPr/>
        <p:txBody>
          <a:bodyPr/>
          <a:lstStyle/>
          <a:p>
            <a:fld id="{018E3EA1-40CC-4232-BC86-F24775A0F9BD}" type="slidenum">
              <a:rPr kumimoji="1" lang="ja-JP" altLang="en-US" smtClean="0"/>
              <a:t>1</a:t>
            </a:fld>
            <a:endParaRPr kumimoji="1" lang="ja-JP" altLang="en-US"/>
          </a:p>
        </p:txBody>
      </p:sp>
    </p:spTree>
    <p:extLst>
      <p:ext uri="{BB962C8B-B14F-4D97-AF65-F5344CB8AC3E}">
        <p14:creationId xmlns:p14="http://schemas.microsoft.com/office/powerpoint/2010/main" val="330235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63313A9-2A16-43CE-BB09-DDC025AACA5B}"/>
              </a:ext>
            </a:extLst>
          </p:cNvPr>
          <p:cNvSpPr>
            <a:spLocks noGrp="1"/>
          </p:cNvSpPr>
          <p:nvPr>
            <p:ph type="sldNum" sz="quarter" idx="12"/>
          </p:nvPr>
        </p:nvSpPr>
        <p:spPr/>
        <p:txBody>
          <a:bodyPr/>
          <a:lstStyle/>
          <a:p>
            <a:fld id="{018E3EA1-40CC-4232-BC86-F24775A0F9BD}" type="slidenum">
              <a:rPr kumimoji="1" lang="ja-JP" altLang="en-US" smtClean="0"/>
              <a:t>10</a:t>
            </a:fld>
            <a:endParaRPr kumimoji="1" lang="ja-JP" altLang="en-US"/>
          </a:p>
        </p:txBody>
      </p:sp>
      <p:sp>
        <p:nvSpPr>
          <p:cNvPr id="3" name="テキスト ボックス 2">
            <a:extLst>
              <a:ext uri="{FF2B5EF4-FFF2-40B4-BE49-F238E27FC236}">
                <a16:creationId xmlns:a16="http://schemas.microsoft.com/office/drawing/2014/main" id="{313B9857-07A4-E578-E8BC-1DAABFC83A51}"/>
              </a:ext>
            </a:extLst>
          </p:cNvPr>
          <p:cNvSpPr txBox="1"/>
          <p:nvPr/>
        </p:nvSpPr>
        <p:spPr>
          <a:xfrm>
            <a:off x="252413" y="982176"/>
            <a:ext cx="8501062" cy="5016758"/>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②</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22-10</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バランスの取れた会員基盤の構成要素に、公平さとインクルージョンを加える件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err="1">
                <a:latin typeface="HGS創英角ｺﾞｼｯｸUB" panose="020B0900000000000000" pitchFamily="50" charset="-128"/>
                <a:ea typeface="HGS創英角ｺﾞｼｯｸUB" panose="020B0900000000000000" pitchFamily="50" charset="-128"/>
                <a:cs typeface="Times New Roman" panose="02020603050405020304" pitchFamily="18" charset="0"/>
              </a:rPr>
              <a:t>Annanagar</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err="1">
                <a:latin typeface="HGS創英角ｺﾞｼｯｸUB" panose="020B0900000000000000" pitchFamily="50" charset="-128"/>
                <a:ea typeface="HGS創英角ｺﾞｼｯｸUB" panose="020B0900000000000000" pitchFamily="50" charset="-128"/>
                <a:cs typeface="Times New Roman" panose="02020603050405020304" pitchFamily="18" charset="0"/>
              </a:rPr>
              <a:t>Aadithya</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RC </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インド</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3232</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3200" b="1" dirty="0">
              <a:latin typeface="ＭＳ 明朝" panose="02020609040205080304" pitchFamily="17"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条クラブの会員身分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4.070.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会員の多様性</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8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会員の多様性</a:t>
            </a:r>
            <a:r>
              <a:rPr lang="ja-JP" altLang="en-US" sz="28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の後</a:t>
            </a:r>
            <a:r>
              <a:rPr lang="ja-JP" altLang="ja-JP" sz="28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に、公平さ、インクルージョンを加えて</a:t>
            </a:r>
            <a:r>
              <a:rPr lang="ja-JP" altLang="en-US" sz="28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8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DEI</a:t>
            </a:r>
            <a:r>
              <a:rPr lang="ja-JP" altLang="ja-JP" sz="28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を明文化する。</a:t>
            </a:r>
          </a:p>
          <a:p>
            <a:pPr algn="just"/>
            <a:endPar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p:txBody>
      </p:sp>
    </p:spTree>
    <p:extLst>
      <p:ext uri="{BB962C8B-B14F-4D97-AF65-F5344CB8AC3E}">
        <p14:creationId xmlns:p14="http://schemas.microsoft.com/office/powerpoint/2010/main" val="1437402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CE3A819-9F50-34F2-819A-DA1591132AC2}"/>
              </a:ext>
            </a:extLst>
          </p:cNvPr>
          <p:cNvSpPr>
            <a:spLocks noGrp="1"/>
          </p:cNvSpPr>
          <p:nvPr>
            <p:ph type="sldNum" sz="quarter" idx="12"/>
          </p:nvPr>
        </p:nvSpPr>
        <p:spPr/>
        <p:txBody>
          <a:bodyPr/>
          <a:lstStyle/>
          <a:p>
            <a:fld id="{018E3EA1-40CC-4232-BC86-F24775A0F9BD}" type="slidenum">
              <a:rPr kumimoji="1" lang="ja-JP" altLang="en-US" smtClean="0"/>
              <a:t>11</a:t>
            </a:fld>
            <a:endParaRPr kumimoji="1" lang="ja-JP" altLang="en-US"/>
          </a:p>
        </p:txBody>
      </p:sp>
      <p:sp>
        <p:nvSpPr>
          <p:cNvPr id="3" name="テキスト ボックス 2">
            <a:extLst>
              <a:ext uri="{FF2B5EF4-FFF2-40B4-BE49-F238E27FC236}">
                <a16:creationId xmlns:a16="http://schemas.microsoft.com/office/drawing/2014/main" id="{7D548EA1-48A3-E3A6-364A-2CB3E0295543}"/>
              </a:ext>
            </a:extLst>
          </p:cNvPr>
          <p:cNvSpPr txBox="1"/>
          <p:nvPr/>
        </p:nvSpPr>
        <p:spPr>
          <a:xfrm>
            <a:off x="347663" y="617094"/>
            <a:ext cx="8272462" cy="6247864"/>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③</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22-13</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会員がクラブの所在地域に住居または事業場を有する要件を削除する件</a:t>
            </a:r>
          </a:p>
          <a:p>
            <a:pPr algn="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East Sacrament RC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アメリカ</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5180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400" b="1"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定款第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条会員　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節クラブの構成</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a:t>
            </a:r>
            <a:endPar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標準ロータリークラブ定款第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13</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条会員身分の存続</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第２節自動的終結</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会員がクラブの所在地域に住居または事業場を有している必要が無くなった。</a:t>
            </a:r>
            <a:endPar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824842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A3209F2-ED05-5CA5-28C6-204F730C714C}"/>
              </a:ext>
            </a:extLst>
          </p:cNvPr>
          <p:cNvSpPr>
            <a:spLocks noGrp="1"/>
          </p:cNvSpPr>
          <p:nvPr>
            <p:ph type="sldNum" sz="quarter" idx="12"/>
          </p:nvPr>
        </p:nvSpPr>
        <p:spPr/>
        <p:txBody>
          <a:bodyPr/>
          <a:lstStyle/>
          <a:p>
            <a:fld id="{018E3EA1-40CC-4232-BC86-F24775A0F9BD}" type="slidenum">
              <a:rPr kumimoji="1" lang="ja-JP" altLang="en-US" smtClean="0"/>
              <a:t>12</a:t>
            </a:fld>
            <a:endParaRPr kumimoji="1" lang="ja-JP" altLang="en-US"/>
          </a:p>
        </p:txBody>
      </p:sp>
      <p:sp>
        <p:nvSpPr>
          <p:cNvPr id="4" name="テキスト ボックス 3">
            <a:extLst>
              <a:ext uri="{FF2B5EF4-FFF2-40B4-BE49-F238E27FC236}">
                <a16:creationId xmlns:a16="http://schemas.microsoft.com/office/drawing/2014/main" id="{80AA3676-28F1-5D01-301D-1FA1CA585F22}"/>
              </a:ext>
            </a:extLst>
          </p:cNvPr>
          <p:cNvSpPr txBox="1"/>
          <p:nvPr/>
        </p:nvSpPr>
        <p:spPr>
          <a:xfrm>
            <a:off x="261939" y="502792"/>
            <a:ext cx="8386763" cy="3662541"/>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④</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22-14</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正会員がどのクラブに対してでも入会候補者を推薦できるようにする件</a:t>
            </a:r>
          </a:p>
          <a:p>
            <a:pPr algn="r"/>
            <a:r>
              <a:rPr lang="en-US" altLang="ja-JP" sz="3200" kern="100" dirty="0" err="1">
                <a:latin typeface="HGS創英角ｺﾞｼｯｸUB" panose="020B0900000000000000" pitchFamily="50" charset="-128"/>
                <a:ea typeface="HGS創英角ｺﾞｼｯｸUB" panose="020B0900000000000000" pitchFamily="50" charset="-128"/>
                <a:cs typeface="Times New Roman" panose="02020603050405020304" pitchFamily="18" charset="0"/>
              </a:rPr>
              <a:t>Itajai</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-Porta 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ブラジル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4652</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400" b="1"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細則第４条クラブの会員身分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4.100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．新会員のスポンサー　</a:t>
            </a:r>
          </a:p>
          <a:p>
            <a:pPr algn="just"/>
            <a:endParaRPr lang="en-US"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p:txBody>
      </p:sp>
    </p:spTree>
    <p:extLst>
      <p:ext uri="{BB962C8B-B14F-4D97-AF65-F5344CB8AC3E}">
        <p14:creationId xmlns:p14="http://schemas.microsoft.com/office/powerpoint/2010/main" val="421334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CCDB76C-E024-67B0-F291-CE85A698E362}"/>
              </a:ext>
            </a:extLst>
          </p:cNvPr>
          <p:cNvSpPr>
            <a:spLocks noGrp="1"/>
          </p:cNvSpPr>
          <p:nvPr>
            <p:ph type="sldNum" sz="quarter" idx="12"/>
          </p:nvPr>
        </p:nvSpPr>
        <p:spPr/>
        <p:txBody>
          <a:bodyPr/>
          <a:lstStyle/>
          <a:p>
            <a:fld id="{018E3EA1-40CC-4232-BC86-F24775A0F9BD}" type="slidenum">
              <a:rPr kumimoji="1" lang="ja-JP" altLang="en-US" smtClean="0"/>
              <a:t>13</a:t>
            </a:fld>
            <a:endParaRPr kumimoji="1" lang="ja-JP" altLang="en-US"/>
          </a:p>
        </p:txBody>
      </p:sp>
      <p:sp>
        <p:nvSpPr>
          <p:cNvPr id="3" name="テキスト ボックス 2">
            <a:extLst>
              <a:ext uri="{FF2B5EF4-FFF2-40B4-BE49-F238E27FC236}">
                <a16:creationId xmlns:a16="http://schemas.microsoft.com/office/drawing/2014/main" id="{1C7B8939-CE51-A610-A5D1-822DEEE6EF62}"/>
              </a:ext>
            </a:extLst>
          </p:cNvPr>
          <p:cNvSpPr txBox="1"/>
          <p:nvPr/>
        </p:nvSpPr>
        <p:spPr>
          <a:xfrm>
            <a:off x="309562" y="531367"/>
            <a:ext cx="8205788" cy="6401753"/>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⑤</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22-15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衛星クラブの会員に関する規定を改正する件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アメリカ・カナダ</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5060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ja-JP"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細則第１条定義</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10.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衛星クラブ　</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第４条クラブの会員身分</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4.040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二重会員の禁止</a:t>
            </a: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標準ロータリークラブ定款</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第１条定義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6.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衛星クラブ </a:t>
            </a: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第８条会員身分  第４節衛星クラブの会員 </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第５節二重会員の禁止</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a:t>
            </a:r>
          </a:p>
          <a:p>
            <a:pPr algn="just"/>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a:p>
            <a:pPr algn="just"/>
            <a:endPar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二つ以上のクラブが１つの衛星クラブを作ることができるようになる。</a:t>
            </a:r>
          </a:p>
          <a:p>
            <a:pPr algn="just"/>
            <a:endPar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966432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CCDB76C-E024-67B0-F291-CE85A698E362}"/>
              </a:ext>
            </a:extLst>
          </p:cNvPr>
          <p:cNvSpPr>
            <a:spLocks noGrp="1"/>
          </p:cNvSpPr>
          <p:nvPr>
            <p:ph type="sldNum" sz="quarter" idx="12"/>
          </p:nvPr>
        </p:nvSpPr>
        <p:spPr/>
        <p:txBody>
          <a:bodyPr/>
          <a:lstStyle/>
          <a:p>
            <a:fld id="{018E3EA1-40CC-4232-BC86-F24775A0F9BD}" type="slidenum">
              <a:rPr kumimoji="1" lang="ja-JP" altLang="en-US" smtClean="0"/>
              <a:t>14</a:t>
            </a:fld>
            <a:endParaRPr kumimoji="1" lang="ja-JP" altLang="en-US"/>
          </a:p>
        </p:txBody>
      </p:sp>
      <p:sp>
        <p:nvSpPr>
          <p:cNvPr id="3" name="テキスト ボックス 2">
            <a:extLst>
              <a:ext uri="{FF2B5EF4-FFF2-40B4-BE49-F238E27FC236}">
                <a16:creationId xmlns:a16="http://schemas.microsoft.com/office/drawing/2014/main" id="{1C7B8939-CE51-A610-A5D1-822DEEE6EF62}"/>
              </a:ext>
            </a:extLst>
          </p:cNvPr>
          <p:cNvSpPr txBox="1"/>
          <p:nvPr/>
        </p:nvSpPr>
        <p:spPr>
          <a:xfrm>
            <a:off x="364331" y="170044"/>
            <a:ext cx="8415338" cy="6709529"/>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⑥</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22-18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ローターアクトクラブの会員が</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の委員会の委員となれることを明文化する件</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p>
          <a:p>
            <a:pPr algn="just"/>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p>
          <a:p>
            <a:pPr algn="just"/>
            <a:endParaRPr lang="en-US" altLang="ja-JP" sz="2400" b="1"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17</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17.080.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委員会の委員</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p>
          <a:p>
            <a:pPr algn="just"/>
            <a:r>
              <a:rPr kumimoji="0" lang="ja-JP" altLang="ja-JP" sz="2800" b="0" i="0" u="none" strike="noStrike" kern="100" cap="none" spc="0" normalizeH="0" baseline="0" noProof="0" dirty="0">
                <a:ln>
                  <a:noFill/>
                </a:ln>
                <a:solidFill>
                  <a:srgbClr val="0000FF"/>
                </a:solidFill>
                <a:effectLst/>
                <a:uLnTx/>
                <a:uFillTx/>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800" b="1" dirty="0">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1600" b="1"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b="1"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22-84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ローターアクターがロータリークラブの例会に出席することを許可する件</a:t>
            </a:r>
          </a:p>
          <a:p>
            <a:pPr algn="just"/>
            <a:r>
              <a:rPr lang="ja-JP" altLang="en-US"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事前審査同意議題で採択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22-63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ローターアクトクラブが立法案と決議案を提案し、ローターアクターが投票権を有する審議会議員となることを許可する件</a:t>
            </a:r>
          </a:p>
          <a:p>
            <a:pPr algn="just"/>
            <a:r>
              <a:rPr lang="ja-JP" altLang="en-US" sz="24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理事会提案を撤回</a:t>
            </a:r>
            <a:r>
              <a:rPr lang="ja-JP" altLang="en-US" sz="24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1600"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510129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1C55D06-2B82-EC59-4D37-87578BCC59AC}"/>
              </a:ext>
            </a:extLst>
          </p:cNvPr>
          <p:cNvSpPr>
            <a:spLocks noGrp="1"/>
          </p:cNvSpPr>
          <p:nvPr>
            <p:ph type="sldNum" sz="quarter" idx="12"/>
          </p:nvPr>
        </p:nvSpPr>
        <p:spPr/>
        <p:txBody>
          <a:bodyPr/>
          <a:lstStyle/>
          <a:p>
            <a:fld id="{018E3EA1-40CC-4232-BC86-F24775A0F9BD}" type="slidenum">
              <a:rPr kumimoji="1" lang="ja-JP" altLang="en-US" smtClean="0"/>
              <a:t>15</a:t>
            </a:fld>
            <a:endParaRPr kumimoji="1" lang="ja-JP" altLang="en-US"/>
          </a:p>
        </p:txBody>
      </p:sp>
      <p:sp>
        <p:nvSpPr>
          <p:cNvPr id="3" name="テキスト ボックス 2">
            <a:extLst>
              <a:ext uri="{FF2B5EF4-FFF2-40B4-BE49-F238E27FC236}">
                <a16:creationId xmlns:a16="http://schemas.microsoft.com/office/drawing/2014/main" id="{082521DD-BDFC-4E62-1955-653095782EB9}"/>
              </a:ext>
            </a:extLst>
          </p:cNvPr>
          <p:cNvSpPr txBox="1"/>
          <p:nvPr/>
        </p:nvSpPr>
        <p:spPr>
          <a:xfrm>
            <a:off x="309562" y="531367"/>
            <a:ext cx="8415338" cy="6093976"/>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⑦</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22-28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ゾーン内セクションの変更過程を改正する件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11</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条理事の指名と選挙 </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11.010.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ゾーン制の理事の指名</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11.010.5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ゾーン内のセクション</a:t>
            </a:r>
          </a:p>
          <a:p>
            <a:pPr algn="just"/>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ゾーン内のセクションの新設、変更、廃止にクラブの過半数の承認が必要としていた規定を削除するもの。ゾーンの境界の変更と同様にする。</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293581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BC7EDB-317B-429B-AC0A-16711B6A18AE}"/>
              </a:ext>
            </a:extLst>
          </p:cNvPr>
          <p:cNvSpPr>
            <a:spLocks noGrp="1"/>
          </p:cNvSpPr>
          <p:nvPr>
            <p:ph type="sldNum" sz="quarter" idx="12"/>
          </p:nvPr>
        </p:nvSpPr>
        <p:spPr/>
        <p:txBody>
          <a:bodyPr/>
          <a:lstStyle/>
          <a:p>
            <a:fld id="{018E3EA1-40CC-4232-BC86-F24775A0F9BD}" type="slidenum">
              <a:rPr kumimoji="1" lang="ja-JP" altLang="en-US" smtClean="0"/>
              <a:t>16</a:t>
            </a:fld>
            <a:endParaRPr kumimoji="1" lang="ja-JP" altLang="en-US"/>
          </a:p>
        </p:txBody>
      </p:sp>
      <p:sp>
        <p:nvSpPr>
          <p:cNvPr id="3" name="テキスト ボックス 2">
            <a:extLst>
              <a:ext uri="{FF2B5EF4-FFF2-40B4-BE49-F238E27FC236}">
                <a16:creationId xmlns:a16="http://schemas.microsoft.com/office/drawing/2014/main" id="{EABBE8D9-4486-0E28-D573-E2BCD3F57016}"/>
              </a:ext>
            </a:extLst>
          </p:cNvPr>
          <p:cNvSpPr txBox="1"/>
          <p:nvPr/>
        </p:nvSpPr>
        <p:spPr>
          <a:xfrm>
            <a:off x="510647" y="68095"/>
            <a:ext cx="7855140" cy="584775"/>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＜４月１２日（第２日目）＞</a:t>
            </a:r>
            <a:endPar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9018575C-936C-43A9-D20C-67F4FB5E9ADE}"/>
              </a:ext>
            </a:extLst>
          </p:cNvPr>
          <p:cNvSpPr txBox="1"/>
          <p:nvPr/>
        </p:nvSpPr>
        <p:spPr>
          <a:xfrm>
            <a:off x="296598" y="836580"/>
            <a:ext cx="8516662" cy="5324535"/>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①</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22-34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機関雑誌において全会員に電子版を、希望者に印刷版も提供することを規定する件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チリ</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4355</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地区、ブラジル</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4420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地区の２</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、ブラジル</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4590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4621</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コストと環境への悪影響の軽減を理由とするものであったが否決された。機関雑誌を印刷物のまま発行することが継続される。</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雑誌購読を任意とする</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22-35</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（大阪</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RC2660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地区など</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13</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地区提案）も</a:t>
            </a:r>
            <a:r>
              <a:rPr lang="ja-JP" altLang="ja-JP" sz="24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否決</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された。</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2790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地区ガバナー月信の</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2023</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月号以降の</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発行問題</a:t>
            </a:r>
          </a:p>
        </p:txBody>
      </p:sp>
    </p:spTree>
    <p:extLst>
      <p:ext uri="{BB962C8B-B14F-4D97-AF65-F5344CB8AC3E}">
        <p14:creationId xmlns:p14="http://schemas.microsoft.com/office/powerpoint/2010/main" val="3570732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8CEE01D-AA96-DAE6-BE5D-23DC3136C48B}"/>
              </a:ext>
            </a:extLst>
          </p:cNvPr>
          <p:cNvSpPr>
            <a:spLocks noGrp="1"/>
          </p:cNvSpPr>
          <p:nvPr>
            <p:ph type="sldNum" sz="quarter" idx="12"/>
          </p:nvPr>
        </p:nvSpPr>
        <p:spPr/>
        <p:txBody>
          <a:bodyPr/>
          <a:lstStyle/>
          <a:p>
            <a:fld id="{018E3EA1-40CC-4232-BC86-F24775A0F9BD}" type="slidenum">
              <a:rPr kumimoji="1" lang="ja-JP" altLang="en-US" smtClean="0"/>
              <a:t>17</a:t>
            </a:fld>
            <a:endParaRPr kumimoji="1" lang="ja-JP" altLang="en-US"/>
          </a:p>
        </p:txBody>
      </p:sp>
      <p:sp>
        <p:nvSpPr>
          <p:cNvPr id="3" name="テキスト ボックス 2">
            <a:extLst>
              <a:ext uri="{FF2B5EF4-FFF2-40B4-BE49-F238E27FC236}">
                <a16:creationId xmlns:a16="http://schemas.microsoft.com/office/drawing/2014/main" id="{240B6BFC-7297-0020-23EF-A8462E161D97}"/>
              </a:ext>
            </a:extLst>
          </p:cNvPr>
          <p:cNvSpPr txBox="1"/>
          <p:nvPr/>
        </p:nvSpPr>
        <p:spPr>
          <a:xfrm>
            <a:off x="127471" y="541097"/>
            <a:ext cx="8695515" cy="6958929"/>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②</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22-38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地区に対して訴訟を起こしたクラブもしくはローターアクトクラブを加盟停止又は終結する権限を理事会に与える件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ブラジル</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4590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400" b="1" dirty="0">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細則第３条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脱会、加盟停止、または加盟の終結</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3.020.1  </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加盟停止または終結</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(c)</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p>
          <a:p>
            <a:pPr algn="just"/>
            <a:endPar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TRF</a:t>
            </a:r>
            <a:r>
              <a:rPr lang="ja-JP" altLang="en-US"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に対するのと</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同様に</a:t>
            </a:r>
            <a:r>
              <a:rPr lang="ja-JP" altLang="en-US"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して、</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地区に対する訴訟の提起を妨げるための改正。</a:t>
            </a:r>
          </a:p>
          <a:p>
            <a:pPr algn="just"/>
            <a:endParaRPr lang="en-US"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3200" b="1" dirty="0">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ja-JP"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24009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2474142-643B-B288-E1B2-B8C3A1E8F99D}"/>
              </a:ext>
            </a:extLst>
          </p:cNvPr>
          <p:cNvSpPr>
            <a:spLocks noGrp="1"/>
          </p:cNvSpPr>
          <p:nvPr>
            <p:ph type="sldNum" sz="quarter" idx="12"/>
          </p:nvPr>
        </p:nvSpPr>
        <p:spPr/>
        <p:txBody>
          <a:bodyPr/>
          <a:lstStyle/>
          <a:p>
            <a:fld id="{018E3EA1-40CC-4232-BC86-F24775A0F9BD}" type="slidenum">
              <a:rPr kumimoji="1" lang="ja-JP" altLang="en-US" smtClean="0"/>
              <a:t>18</a:t>
            </a:fld>
            <a:endParaRPr kumimoji="1" lang="ja-JP" altLang="en-US"/>
          </a:p>
        </p:txBody>
      </p:sp>
      <p:sp>
        <p:nvSpPr>
          <p:cNvPr id="3" name="テキスト ボックス 2">
            <a:extLst>
              <a:ext uri="{FF2B5EF4-FFF2-40B4-BE49-F238E27FC236}">
                <a16:creationId xmlns:a16="http://schemas.microsoft.com/office/drawing/2014/main" id="{911F2732-1FD2-6302-6712-5AE678713A12}"/>
              </a:ext>
            </a:extLst>
          </p:cNvPr>
          <p:cNvSpPr txBox="1"/>
          <p:nvPr/>
        </p:nvSpPr>
        <p:spPr>
          <a:xfrm>
            <a:off x="0" y="240804"/>
            <a:ext cx="8939720" cy="6001643"/>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③</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22-39 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の委員会に関する規定を改正する件（常任</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委員</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会と特別委員会について個別に構成等を規定するのではなく、共通の一般規定を設ける形式とする）</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defRPr/>
            </a:pP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17</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 委員会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17.010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．「常任ならびにその他の委員会」</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US" altLang="ja-JP" sz="2000" b="0" i="0" u="none" strike="noStrike" kern="100" cap="none" spc="0" normalizeH="0" baseline="0" noProof="0" dirty="0">
              <a:ln>
                <a:noFill/>
              </a:ln>
              <a:solidFill>
                <a:srgbClr val="0000FF"/>
              </a:solidFill>
              <a:effectLst/>
              <a:uLnTx/>
              <a:uFillTx/>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defRPr/>
            </a:pP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監査、定款細則、地区編成、選挙審査、財務、会員増強、運営審査、戦略計画の</a:t>
            </a:r>
            <a:r>
              <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7</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常任委員会以外の委員会は、理事会が必要に応じて設置できるものとし、その他の委員会を</a:t>
            </a:r>
            <a:r>
              <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細則は規定しない。</a:t>
            </a:r>
            <a:endPar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defRPr/>
            </a:pPr>
            <a:endParaRPr lang="en-US" altLang="ja-JP"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defRPr/>
            </a:pPr>
            <a:r>
              <a:rPr lang="ja-JP" altLang="en-US"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2259958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93E48B6-273D-32D5-FC23-9A4CFCDAFDE5}"/>
              </a:ext>
            </a:extLst>
          </p:cNvPr>
          <p:cNvSpPr>
            <a:spLocks noGrp="1"/>
          </p:cNvSpPr>
          <p:nvPr>
            <p:ph type="sldNum" sz="quarter" idx="12"/>
          </p:nvPr>
        </p:nvSpPr>
        <p:spPr/>
        <p:txBody>
          <a:bodyPr/>
          <a:lstStyle/>
          <a:p>
            <a:fld id="{018E3EA1-40CC-4232-BC86-F24775A0F9BD}" type="slidenum">
              <a:rPr kumimoji="1" lang="ja-JP" altLang="en-US" smtClean="0"/>
              <a:t>19</a:t>
            </a:fld>
            <a:endParaRPr kumimoji="1" lang="ja-JP" altLang="en-US"/>
          </a:p>
        </p:txBody>
      </p:sp>
      <p:sp>
        <p:nvSpPr>
          <p:cNvPr id="3" name="テキスト ボックス 2">
            <a:extLst>
              <a:ext uri="{FF2B5EF4-FFF2-40B4-BE49-F238E27FC236}">
                <a16:creationId xmlns:a16="http://schemas.microsoft.com/office/drawing/2014/main" id="{C5B11801-A68C-5726-2849-52F96A131574}"/>
              </a:ext>
            </a:extLst>
          </p:cNvPr>
          <p:cNvSpPr txBox="1"/>
          <p:nvPr/>
        </p:nvSpPr>
        <p:spPr>
          <a:xfrm>
            <a:off x="-68094" y="0"/>
            <a:ext cx="8920264" cy="6986528"/>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④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22-46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人頭分担金を増額する件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当初案　</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2023-24</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半年ごとに</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36</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50</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セント</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2024-25</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半年ごとに</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37</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50</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セント</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2025-26</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年度とそれ以降</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38</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50</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セント</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修正案　</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2023-24</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半年ごとに</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37</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50</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セント</a:t>
            </a:r>
          </a:p>
          <a:p>
            <a:pPr algn="just"/>
            <a:r>
              <a:rPr lang="ja-JP" altLang="ja-JP" sz="20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2024-25</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半年ごとに</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39</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25</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セント</a:t>
            </a:r>
          </a:p>
          <a:p>
            <a:pPr algn="just"/>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2025-26</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半年ごとに</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41</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p>
          <a:p>
            <a:pPr algn="just"/>
            <a:r>
              <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当初案</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は毎年</a:t>
            </a:r>
            <a:r>
              <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２㌦</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値上げ。</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 </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年間で</a:t>
            </a:r>
            <a:r>
              <a:rPr lang="ja-JP" altLang="ja-JP" sz="20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６㌦</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値上げ</a:t>
            </a:r>
          </a:p>
          <a:p>
            <a:pPr algn="just"/>
            <a:r>
              <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修正案</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は</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 </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年目</a:t>
            </a:r>
            <a:r>
              <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４㌦</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２年目</a:t>
            </a:r>
            <a:r>
              <a:rPr lang="en-US"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3.5</a:t>
            </a:r>
            <a:r>
              <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年目</a:t>
            </a:r>
            <a:r>
              <a:rPr lang="en-US"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3.5</a:t>
            </a:r>
            <a:r>
              <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年間で</a:t>
            </a:r>
            <a:r>
              <a:rPr lang="en-US" altLang="ja-JP" sz="20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11</a:t>
            </a:r>
            <a:r>
              <a:rPr lang="ja-JP" altLang="ja-JP" sz="20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値上げ</a:t>
            </a:r>
          </a:p>
          <a:p>
            <a:pPr algn="just"/>
            <a:r>
              <a:rPr lang="en-US"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の意見</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事務総長：値上案が否決されると準備金が</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年間で枯渇する。インフレ率が高いこと、会員数が想定より低いことからの提案である。</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会長</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:100</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万ドルの節約をしている。</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事務局の人件費がまかなえない。賛成して欲しい。</a:t>
            </a: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提案者理事</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この会議に</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300 </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万ドルかかっている。グローバルネットワーク維持のため賛成して下さい。</a:t>
            </a: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（ジョン・ヒューコ事務総長を頂点とする</a:t>
            </a:r>
            <a:r>
              <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本部職員組織）が</a:t>
            </a:r>
            <a:r>
              <a:rPr lang="ja-JP" altLang="en-US"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、会員増強どころか、</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会員減少</a:t>
            </a:r>
            <a:r>
              <a:rPr lang="ja-JP" altLang="en-US"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止</a:t>
            </a:r>
            <a:r>
              <a:rPr lang="ja-JP" altLang="en-US"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めることが難しいだろ</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うと想定していることが強く窺えた。</a:t>
            </a:r>
          </a:p>
        </p:txBody>
      </p:sp>
    </p:spTree>
    <p:extLst>
      <p:ext uri="{BB962C8B-B14F-4D97-AF65-F5344CB8AC3E}">
        <p14:creationId xmlns:p14="http://schemas.microsoft.com/office/powerpoint/2010/main" val="160349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CCC5D1-62C7-EE49-387B-C9F20547A739}"/>
              </a:ext>
            </a:extLst>
          </p:cNvPr>
          <p:cNvSpPr>
            <a:spLocks noGrp="1"/>
          </p:cNvSpPr>
          <p:nvPr>
            <p:ph type="title"/>
          </p:nvPr>
        </p:nvSpPr>
        <p:spPr>
          <a:xfrm>
            <a:off x="0" y="287867"/>
            <a:ext cx="8515350" cy="787400"/>
          </a:xfrm>
        </p:spPr>
        <p:txBody>
          <a:bodyPr>
            <a:normAutofit fontScale="90000"/>
          </a:bodyPr>
          <a:lstStyle/>
          <a:p>
            <a:r>
              <a:rPr kumimoji="1" lang="ja-JP" altLang="en-US" dirty="0">
                <a:latin typeface="HGS創英角ｺﾞｼｯｸUB" panose="020B0900000000000000" pitchFamily="50" charset="-128"/>
                <a:ea typeface="HGS創英角ｺﾞｼｯｸUB" panose="020B0900000000000000" pitchFamily="50" charset="-128"/>
              </a:rPr>
              <a:t>１　資料</a:t>
            </a:r>
            <a:br>
              <a:rPr kumimoji="1" lang="en-US" altLang="ja-JP" dirty="0">
                <a:latin typeface="HGS創英角ｺﾞｼｯｸUB" panose="020B0900000000000000" pitchFamily="50" charset="-128"/>
                <a:ea typeface="HGS創英角ｺﾞｼｯｸUB" panose="020B0900000000000000" pitchFamily="50" charset="-128"/>
              </a:rPr>
            </a:br>
            <a:r>
              <a:rPr kumimoji="1" lang="ja-JP" altLang="en-US" dirty="0">
                <a:latin typeface="HGS創英角ｺﾞｼｯｸUB" panose="020B0900000000000000" pitchFamily="50" charset="-128"/>
                <a:ea typeface="HGS創英角ｺﾞｼｯｸUB" panose="020B0900000000000000" pitchFamily="50" charset="-128"/>
              </a:rPr>
              <a:t>　　</a:t>
            </a:r>
          </a:p>
        </p:txBody>
      </p:sp>
      <p:sp>
        <p:nvSpPr>
          <p:cNvPr id="3" name="コンテンツ プレースホルダー 2">
            <a:extLst>
              <a:ext uri="{FF2B5EF4-FFF2-40B4-BE49-F238E27FC236}">
                <a16:creationId xmlns:a16="http://schemas.microsoft.com/office/drawing/2014/main" id="{28D788A5-4337-2EC3-1F47-3A037C96643A}"/>
              </a:ext>
            </a:extLst>
          </p:cNvPr>
          <p:cNvSpPr>
            <a:spLocks noGrp="1"/>
          </p:cNvSpPr>
          <p:nvPr>
            <p:ph idx="1"/>
          </p:nvPr>
        </p:nvSpPr>
        <p:spPr>
          <a:xfrm>
            <a:off x="152400" y="948267"/>
            <a:ext cx="8839200" cy="5544607"/>
          </a:xfrm>
        </p:spPr>
        <p:txBody>
          <a:bodyPr>
            <a:normAutofit/>
          </a:bodyPr>
          <a:lstStyle/>
          <a:p>
            <a:pPr marL="0" indent="0">
              <a:buNone/>
            </a:pPr>
            <a:r>
              <a:rPr lang="en-US" altLang="ja-JP" dirty="0">
                <a:latin typeface="HGS創英角ｺﾞｼｯｸUB" panose="020B0900000000000000" pitchFamily="50" charset="-128"/>
                <a:ea typeface="HGS創英角ｺﾞｼｯｸUB" panose="020B0900000000000000" pitchFamily="50" charset="-128"/>
              </a:rPr>
              <a:t>(1)</a:t>
            </a:r>
            <a:r>
              <a:rPr lang="ja-JP" altLang="en-US" dirty="0">
                <a:latin typeface="HGS創英角ｺﾞｼｯｸUB" panose="020B0900000000000000" pitchFamily="50" charset="-128"/>
                <a:ea typeface="HGS創英角ｺﾞｼｯｸUB" panose="020B0900000000000000" pitchFamily="50" charset="-128"/>
              </a:rPr>
              <a:t>「決定報告書」</a:t>
            </a:r>
            <a:endParaRPr lang="en-US" altLang="ja-JP" dirty="0">
              <a:latin typeface="HGS創英角ｺﾞｼｯｸUB" panose="020B0900000000000000" pitchFamily="50" charset="-128"/>
              <a:ea typeface="HGS創英角ｺﾞｼｯｸUB" panose="020B0900000000000000" pitchFamily="50" charset="-128"/>
            </a:endParaRPr>
          </a:p>
          <a:p>
            <a:pPr marL="0" indent="0">
              <a:buNone/>
            </a:pPr>
            <a:r>
              <a:rPr lang="ja-JP" altLang="en-US" dirty="0">
                <a:latin typeface="HGS創英角ｺﾞｼｯｸUB" panose="020B0900000000000000" pitchFamily="50" charset="-128"/>
                <a:ea typeface="HGS創英角ｺﾞｼｯｸUB" panose="020B0900000000000000" pitchFamily="50" charset="-128"/>
              </a:rPr>
              <a:t>☆既に、クラブ幹事に送付済　</a:t>
            </a:r>
            <a:r>
              <a:rPr lang="en-US" altLang="ja-JP" dirty="0">
                <a:latin typeface="HGS創英角ｺﾞｼｯｸUB" panose="020B0900000000000000" pitchFamily="50" charset="-128"/>
                <a:ea typeface="HGS創英角ｺﾞｼｯｸUB" panose="020B0900000000000000" pitchFamily="50" charset="-128"/>
              </a:rPr>
              <a:t> </a:t>
            </a:r>
            <a:r>
              <a:rPr lang="ja-JP" altLang="en-US" dirty="0">
                <a:latin typeface="HGS創英角ｺﾞｼｯｸUB" panose="020B0900000000000000" pitchFamily="50" charset="-128"/>
                <a:ea typeface="HGS創英角ｺﾞｼｯｸUB" panose="020B0900000000000000" pitchFamily="50" charset="-128"/>
              </a:rPr>
              <a:t>　</a:t>
            </a:r>
            <a:endParaRPr lang="en-US" altLang="ja-JP" sz="1800" b="1" dirty="0">
              <a:solidFill>
                <a:srgbClr val="0070C0"/>
              </a:solidFill>
              <a:latin typeface="ＭＳ 明朝" panose="02020609040205080304" pitchFamily="17" charset="-128"/>
              <a:ea typeface="ＭＳ 明朝" panose="02020609040205080304" pitchFamily="17" charset="-128"/>
            </a:endParaRPr>
          </a:p>
          <a:p>
            <a:pPr marL="0" indent="0">
              <a:buNone/>
            </a:pPr>
            <a:r>
              <a:rPr lang="ja-JP" altLang="en-US" sz="3200" dirty="0">
                <a:latin typeface="HGS創英角ｺﾞｼｯｸUB" panose="020B0900000000000000" pitchFamily="50" charset="-128"/>
                <a:ea typeface="HGS創英角ｺﾞｼｯｸUB" panose="020B0900000000000000" pitchFamily="50" charset="-128"/>
              </a:rPr>
              <a:t>　　</a:t>
            </a:r>
            <a:r>
              <a:rPr lang="en-US" altLang="ja-JP" sz="2400" dirty="0">
                <a:solidFill>
                  <a:srgbClr val="0070C0"/>
                </a:solidFill>
                <a:latin typeface="HGS創英角ｺﾞｼｯｸUB" panose="020B0900000000000000" pitchFamily="50" charset="-128"/>
                <a:ea typeface="HGS創英角ｺﾞｼｯｸUB" panose="020B0900000000000000" pitchFamily="50" charset="-128"/>
              </a:rPr>
              <a:t>31</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頁　立法案反対意見表明　　</a:t>
            </a:r>
            <a:r>
              <a:rPr lang="en-US" altLang="ja-JP" sz="2400" dirty="0">
                <a:solidFill>
                  <a:srgbClr val="0070C0"/>
                </a:solidFill>
                <a:latin typeface="HGS創英角ｺﾞｼｯｸUB" panose="020B0900000000000000" pitchFamily="50" charset="-128"/>
                <a:ea typeface="HGS創英角ｺﾞｼｯｸUB" panose="020B0900000000000000" pitchFamily="50" charset="-128"/>
              </a:rPr>
              <a:t>2022</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年</a:t>
            </a:r>
            <a:r>
              <a:rPr lang="en-US" altLang="ja-JP" sz="2400" dirty="0">
                <a:solidFill>
                  <a:srgbClr val="0070C0"/>
                </a:solidFill>
                <a:latin typeface="HGS創英角ｺﾞｼｯｸUB" panose="020B0900000000000000" pitchFamily="50" charset="-128"/>
                <a:ea typeface="HGS創英角ｺﾞｼｯｸUB" panose="020B0900000000000000" pitchFamily="50" charset="-128"/>
              </a:rPr>
              <a:t>8</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月</a:t>
            </a:r>
            <a:r>
              <a:rPr lang="en-US" altLang="ja-JP" sz="2400" dirty="0">
                <a:solidFill>
                  <a:srgbClr val="0070C0"/>
                </a:solidFill>
                <a:latin typeface="HGS創英角ｺﾞｼｯｸUB" panose="020B0900000000000000" pitchFamily="50" charset="-128"/>
                <a:ea typeface="HGS創英角ｺﾞｼｯｸUB" panose="020B0900000000000000" pitchFamily="50" charset="-128"/>
              </a:rPr>
              <a:t>1</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日締切    </a:t>
            </a:r>
            <a:endParaRPr lang="en-US" altLang="ja-JP" sz="1800" dirty="0">
              <a:solidFill>
                <a:srgbClr val="0070C0"/>
              </a:solidFill>
              <a:latin typeface="ＭＳ 明朝" panose="02020609040205080304" pitchFamily="17" charset="-128"/>
              <a:ea typeface="ＭＳ 明朝" panose="02020609040205080304" pitchFamily="17" charset="-128"/>
            </a:endParaRPr>
          </a:p>
          <a:p>
            <a:pPr marL="0" indent="0">
              <a:buNone/>
            </a:pPr>
            <a:endParaRPr lang="en-US" altLang="ja-JP" sz="2400" dirty="0">
              <a:latin typeface="HGS創英角ｺﾞｼｯｸUB" panose="020B0900000000000000" pitchFamily="50" charset="-128"/>
              <a:ea typeface="HGS創英角ｺﾞｼｯｸUB" panose="020B0900000000000000" pitchFamily="50" charset="-128"/>
            </a:endParaRPr>
          </a:p>
          <a:p>
            <a:pPr marL="0" indent="0">
              <a:buNone/>
            </a:pPr>
            <a:r>
              <a:rPr lang="en-US" altLang="ja-JP" dirty="0">
                <a:latin typeface="HGS創英角ｺﾞｼｯｸUB" panose="020B0900000000000000" pitchFamily="50" charset="-128"/>
                <a:ea typeface="HGS創英角ｺﾞｼｯｸUB" panose="020B0900000000000000" pitchFamily="50" charset="-128"/>
              </a:rPr>
              <a:t>(2)</a:t>
            </a:r>
            <a:r>
              <a:rPr lang="ja-JP" altLang="en-US" dirty="0">
                <a:latin typeface="HGS創英角ｺﾞｼｯｸUB" panose="020B0900000000000000" pitchFamily="50" charset="-128"/>
                <a:ea typeface="HGS創英角ｺﾞｼｯｸUB" panose="020B0900000000000000" pitchFamily="50" charset="-128"/>
              </a:rPr>
              <a:t>改正後の国際ロータリー定款、国際　</a:t>
            </a:r>
            <a:endParaRPr lang="en-US" altLang="ja-JP" dirty="0">
              <a:latin typeface="HGS創英角ｺﾞｼｯｸUB" panose="020B0900000000000000" pitchFamily="50" charset="-128"/>
              <a:ea typeface="HGS創英角ｺﾞｼｯｸUB" panose="020B0900000000000000" pitchFamily="50" charset="-128"/>
            </a:endParaRPr>
          </a:p>
          <a:p>
            <a:pPr marL="0" indent="0">
              <a:buNone/>
            </a:pPr>
            <a:r>
              <a:rPr lang="ja-JP" altLang="en-US" dirty="0">
                <a:latin typeface="HGS創英角ｺﾞｼｯｸUB" panose="020B0900000000000000" pitchFamily="50" charset="-128"/>
                <a:ea typeface="HGS創英角ｺﾞｼｯｸUB" panose="020B0900000000000000" pitchFamily="50" charset="-128"/>
              </a:rPr>
              <a:t>　ロータリー細則、標準クラブ定款</a:t>
            </a:r>
            <a:endParaRPr lang="en-US" altLang="ja-JP" dirty="0">
              <a:latin typeface="HGS創英角ｺﾞｼｯｸUB" panose="020B0900000000000000" pitchFamily="50" charset="-128"/>
              <a:ea typeface="HGS創英角ｺﾞｼｯｸUB" panose="020B0900000000000000" pitchFamily="50" charset="-128"/>
            </a:endParaRPr>
          </a:p>
          <a:p>
            <a:pPr marL="0" indent="0">
              <a:buNone/>
            </a:pPr>
            <a:r>
              <a:rPr lang="ja-JP" altLang="en-US" dirty="0">
                <a:latin typeface="HGS創英角ｺﾞｼｯｸUB" panose="020B0900000000000000" pitchFamily="50" charset="-128"/>
                <a:ea typeface="HGS創英角ｺﾞｼｯｸUB" panose="020B0900000000000000" pitchFamily="50" charset="-128"/>
              </a:rPr>
              <a:t>　　⇒</a:t>
            </a:r>
            <a:r>
              <a:rPr lang="en-US" altLang="ja-JP" dirty="0">
                <a:latin typeface="HGS創英角ｺﾞｼｯｸUB" panose="020B0900000000000000" pitchFamily="50" charset="-128"/>
                <a:ea typeface="HGS創英角ｺﾞｼｯｸUB" panose="020B0900000000000000" pitchFamily="50" charset="-128"/>
              </a:rPr>
              <a:t>my rotary</a:t>
            </a:r>
            <a:r>
              <a:rPr lang="ja-JP" altLang="en-US" dirty="0">
                <a:latin typeface="HGS創英角ｺﾞｼｯｸUB" panose="020B0900000000000000" pitchFamily="50" charset="-128"/>
                <a:ea typeface="HGS創英角ｺﾞｼｯｸUB" panose="020B0900000000000000" pitchFamily="50" charset="-128"/>
              </a:rPr>
              <a:t>参照</a:t>
            </a:r>
            <a:r>
              <a:rPr lang="en-US" altLang="ja-JP" dirty="0">
                <a:latin typeface="HGS創英角ｺﾞｼｯｸUB" panose="020B0900000000000000" pitchFamily="50" charset="-128"/>
                <a:ea typeface="HGS創英角ｺﾞｼｯｸUB" panose="020B0900000000000000" pitchFamily="50" charset="-128"/>
              </a:rPr>
              <a:t> </a:t>
            </a:r>
            <a:r>
              <a:rPr lang="ja-JP" altLang="en-US" dirty="0">
                <a:latin typeface="HGS創英角ｺﾞｼｯｸUB" panose="020B0900000000000000" pitchFamily="50" charset="-128"/>
                <a:ea typeface="HGS創英角ｺﾞｼｯｸUB" panose="020B0900000000000000" pitchFamily="50" charset="-128"/>
              </a:rPr>
              <a:t>（日本語版秋ごろ）</a:t>
            </a:r>
            <a:endParaRPr lang="en-US" altLang="ja-JP" dirty="0">
              <a:latin typeface="HGS創英角ｺﾞｼｯｸUB" panose="020B0900000000000000" pitchFamily="50" charset="-128"/>
              <a:ea typeface="HGS創英角ｺﾞｼｯｸUB" panose="020B0900000000000000" pitchFamily="50" charset="-128"/>
            </a:endParaRPr>
          </a:p>
          <a:p>
            <a:pPr marL="0" indent="0">
              <a:buNone/>
            </a:pPr>
            <a:endParaRPr lang="en-US" altLang="ja-JP" dirty="0">
              <a:latin typeface="HGS創英角ｺﾞｼｯｸUB" panose="020B0900000000000000" pitchFamily="50" charset="-128"/>
              <a:ea typeface="HGS創英角ｺﾞｼｯｸUB" panose="020B0900000000000000" pitchFamily="50" charset="-128"/>
            </a:endParaRPr>
          </a:p>
          <a:p>
            <a:pPr marL="0" indent="0">
              <a:buNone/>
            </a:pPr>
            <a:r>
              <a:rPr lang="en-US" altLang="ja-JP" sz="2800" dirty="0">
                <a:latin typeface="HGS創英角ｺﾞｼｯｸUB" panose="020B0900000000000000" pitchFamily="50" charset="-128"/>
                <a:ea typeface="HGS創英角ｺﾞｼｯｸUB" panose="020B0900000000000000" pitchFamily="50" charset="-128"/>
              </a:rPr>
              <a:t>(3)2022</a:t>
            </a:r>
            <a:r>
              <a:rPr lang="ja-JP" altLang="en-US" sz="2800" dirty="0">
                <a:latin typeface="HGS創英角ｺﾞｼｯｸUB" panose="020B0900000000000000" pitchFamily="50" charset="-128"/>
                <a:ea typeface="HGS創英角ｺﾞｼｯｸUB" panose="020B0900000000000000" pitchFamily="50" charset="-128"/>
              </a:rPr>
              <a:t>年度規定審議会クラブと地区に関する重要な</a:t>
            </a:r>
            <a:endParaRPr lang="en-US" altLang="ja-JP" sz="2800" dirty="0">
              <a:latin typeface="HGS創英角ｺﾞｼｯｸUB" panose="020B0900000000000000" pitchFamily="50" charset="-128"/>
              <a:ea typeface="HGS創英角ｺﾞｼｯｸUB" panose="020B0900000000000000" pitchFamily="50" charset="-128"/>
            </a:endParaRPr>
          </a:p>
          <a:p>
            <a:pPr marL="0" indent="0">
              <a:buNone/>
            </a:pPr>
            <a:r>
              <a:rPr lang="en-US" altLang="ja-JP" dirty="0">
                <a:latin typeface="HGS創英角ｺﾞｼｯｸUB" panose="020B0900000000000000" pitchFamily="50" charset="-128"/>
                <a:ea typeface="HGS創英角ｺﾞｼｯｸUB" panose="020B0900000000000000" pitchFamily="50" charset="-128"/>
              </a:rPr>
              <a:t>     </a:t>
            </a:r>
            <a:r>
              <a:rPr lang="ja-JP" altLang="en-US" sz="2800" dirty="0">
                <a:latin typeface="HGS創英角ｺﾞｼｯｸUB" panose="020B0900000000000000" pitchFamily="50" charset="-128"/>
                <a:ea typeface="HGS創英角ｺﾞｼｯｸUB" panose="020B0900000000000000" pitchFamily="50" charset="-128"/>
              </a:rPr>
              <a:t>変更　　</a:t>
            </a:r>
            <a:endParaRPr lang="en-US" altLang="ja-JP" sz="1800" dirty="0">
              <a:solidFill>
                <a:srgbClr val="0070C0"/>
              </a:solidFill>
              <a:latin typeface="ＭＳ 明朝" panose="02020609040205080304" pitchFamily="17" charset="-128"/>
              <a:ea typeface="ＭＳ 明朝" panose="02020609040205080304" pitchFamily="17" charset="-128"/>
            </a:endParaRPr>
          </a:p>
          <a:p>
            <a:pPr marL="0" indent="0">
              <a:buNone/>
            </a:pPr>
            <a:endParaRPr lang="en-US" altLang="ja-JP" dirty="0">
              <a:latin typeface="HGS創英角ｺﾞｼｯｸUB" panose="020B0900000000000000" pitchFamily="50" charset="-128"/>
              <a:ea typeface="HGS創英角ｺﾞｼｯｸUB" panose="020B0900000000000000" pitchFamily="50" charset="-128"/>
            </a:endParaRPr>
          </a:p>
          <a:p>
            <a:pPr marL="0" indent="0">
              <a:buNone/>
            </a:pPr>
            <a:endParaRPr lang="en-US" altLang="ja-JP" sz="2400" dirty="0">
              <a:solidFill>
                <a:srgbClr val="0070C0"/>
              </a:solidFill>
              <a:latin typeface="HGS創英角ｺﾞｼｯｸUB" panose="020B0900000000000000" pitchFamily="50" charset="-128"/>
              <a:ea typeface="HGS創英角ｺﾞｼｯｸUB" panose="020B0900000000000000" pitchFamily="50" charset="-128"/>
            </a:endParaRPr>
          </a:p>
        </p:txBody>
      </p:sp>
      <p:sp>
        <p:nvSpPr>
          <p:cNvPr id="5" name="スライド番号プレースホルダー 4">
            <a:extLst>
              <a:ext uri="{FF2B5EF4-FFF2-40B4-BE49-F238E27FC236}">
                <a16:creationId xmlns:a16="http://schemas.microsoft.com/office/drawing/2014/main" id="{5913A164-22A3-AB68-25A7-87B1A894F4F3}"/>
              </a:ext>
            </a:extLst>
          </p:cNvPr>
          <p:cNvSpPr>
            <a:spLocks noGrp="1"/>
          </p:cNvSpPr>
          <p:nvPr>
            <p:ph type="sldNum" sz="quarter" idx="12"/>
          </p:nvPr>
        </p:nvSpPr>
        <p:spPr/>
        <p:txBody>
          <a:bodyPr/>
          <a:lstStyle/>
          <a:p>
            <a:fld id="{018E3EA1-40CC-4232-BC86-F24775A0F9BD}" type="slidenum">
              <a:rPr kumimoji="1" lang="ja-JP" altLang="en-US" smtClean="0"/>
              <a:t>2</a:t>
            </a:fld>
            <a:endParaRPr kumimoji="1" lang="ja-JP" altLang="en-US"/>
          </a:p>
        </p:txBody>
      </p:sp>
    </p:spTree>
    <p:extLst>
      <p:ext uri="{BB962C8B-B14F-4D97-AF65-F5344CB8AC3E}">
        <p14:creationId xmlns:p14="http://schemas.microsoft.com/office/powerpoint/2010/main" val="156974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2474142-643B-B288-E1B2-B8C3A1E8F99D}"/>
              </a:ext>
            </a:extLst>
          </p:cNvPr>
          <p:cNvSpPr>
            <a:spLocks noGrp="1"/>
          </p:cNvSpPr>
          <p:nvPr>
            <p:ph type="sldNum" sz="quarter" idx="12"/>
          </p:nvPr>
        </p:nvSpPr>
        <p:spPr/>
        <p:txBody>
          <a:bodyPr/>
          <a:lstStyle/>
          <a:p>
            <a:fld id="{018E3EA1-40CC-4232-BC86-F24775A0F9BD}" type="slidenum">
              <a:rPr kumimoji="1" lang="ja-JP" altLang="en-US" smtClean="0"/>
              <a:t>20</a:t>
            </a:fld>
            <a:endParaRPr kumimoji="1" lang="ja-JP" altLang="en-US"/>
          </a:p>
        </p:txBody>
      </p:sp>
      <p:sp>
        <p:nvSpPr>
          <p:cNvPr id="3" name="テキスト ボックス 2">
            <a:extLst>
              <a:ext uri="{FF2B5EF4-FFF2-40B4-BE49-F238E27FC236}">
                <a16:creationId xmlns:a16="http://schemas.microsoft.com/office/drawing/2014/main" id="{911F2732-1FD2-6302-6712-5AE678713A12}"/>
              </a:ext>
            </a:extLst>
          </p:cNvPr>
          <p:cNvSpPr txBox="1"/>
          <p:nvPr/>
        </p:nvSpPr>
        <p:spPr>
          <a:xfrm>
            <a:off x="0" y="86916"/>
            <a:ext cx="8998085" cy="6771084"/>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⑤</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22-44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事務総長の任期を</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期までとする件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横浜東</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RC2590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地区、前橋</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RC2840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台湾</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3490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★反対意見を述べようと赤色カードを掲げた何人もの代表議員が、</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カ所全部の発言の演壇・マイクに恐ろしいほどの勢いで殺到した。思わず「やらせ」じゃないかと隣の日本の代表議員に囁いた。</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理事会がシナリオを作り予め手配していた徴憑。</a:t>
            </a:r>
          </a:p>
          <a:p>
            <a:pPr algn="just"/>
            <a:endParaRPr lang="en-US" altLang="ja-JP" sz="800" u="sng"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u="sng"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理事：事務総長の雇用条件は理事会の専権事項である</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“恣意的な制限”によって理事会の裁量が制限されるべきでない。事務総長はポリシーメーカーではなく、被雇用者である。</a:t>
            </a:r>
          </a:p>
          <a:p>
            <a:pPr algn="just"/>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endParaRPr lang="ja-JP" altLang="ja-JP" sz="16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1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★典型的な論点をずらした</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反対にならない</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を展開して行き、</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理事会（ジョン・ヒューコ事務総長を頂点とする</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本部職員組織。「現時の</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執行機関」</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の意向通りの採択がされた典型</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例の一つ</a:t>
            </a:r>
            <a:endPar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909318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93E48B6-273D-32D5-FC23-9A4CFCDAFDE5}"/>
              </a:ext>
            </a:extLst>
          </p:cNvPr>
          <p:cNvSpPr>
            <a:spLocks noGrp="1"/>
          </p:cNvSpPr>
          <p:nvPr>
            <p:ph type="sldNum" sz="quarter" idx="12"/>
          </p:nvPr>
        </p:nvSpPr>
        <p:spPr/>
        <p:txBody>
          <a:bodyPr/>
          <a:lstStyle/>
          <a:p>
            <a:fld id="{018E3EA1-40CC-4232-BC86-F24775A0F9BD}" type="slidenum">
              <a:rPr kumimoji="1" lang="ja-JP" altLang="en-US" smtClean="0"/>
              <a:t>21</a:t>
            </a:fld>
            <a:endParaRPr kumimoji="1" lang="ja-JP" altLang="en-US"/>
          </a:p>
        </p:txBody>
      </p:sp>
      <p:sp>
        <p:nvSpPr>
          <p:cNvPr id="3" name="テキスト ボックス 2">
            <a:extLst>
              <a:ext uri="{FF2B5EF4-FFF2-40B4-BE49-F238E27FC236}">
                <a16:creationId xmlns:a16="http://schemas.microsoft.com/office/drawing/2014/main" id="{C5B11801-A68C-5726-2849-52F96A131574}"/>
              </a:ext>
            </a:extLst>
          </p:cNvPr>
          <p:cNvSpPr txBox="1"/>
          <p:nvPr/>
        </p:nvSpPr>
        <p:spPr>
          <a:xfrm>
            <a:off x="261936" y="227391"/>
            <a:ext cx="8765331" cy="4770537"/>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⑥</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22-45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事務総長の任期を</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期までに限る件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和歌山南</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RC2640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地区、敦賀</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RC2650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32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endParaRPr lang="en-US"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22-4</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４と同趣旨の提案。同趣旨の提案が２つ出たので、双方がぼやけてしまった感は否めない。</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事前に打ち合わせて、整理して、１本にまとめて提案すると、もう少しインパクトのあるものになったのではないだろうか。</a:t>
            </a:r>
            <a:endPar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903239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3A4ACF6-C883-4426-DEC0-50839D6403E7}"/>
              </a:ext>
            </a:extLst>
          </p:cNvPr>
          <p:cNvSpPr>
            <a:spLocks noGrp="1"/>
          </p:cNvSpPr>
          <p:nvPr>
            <p:ph type="sldNum" sz="quarter" idx="12"/>
          </p:nvPr>
        </p:nvSpPr>
        <p:spPr/>
        <p:txBody>
          <a:bodyPr/>
          <a:lstStyle/>
          <a:p>
            <a:fld id="{018E3EA1-40CC-4232-BC86-F24775A0F9BD}" type="slidenum">
              <a:rPr kumimoji="1" lang="ja-JP" altLang="en-US" smtClean="0"/>
              <a:t>22</a:t>
            </a:fld>
            <a:endParaRPr kumimoji="1" lang="ja-JP" altLang="en-US"/>
          </a:p>
        </p:txBody>
      </p:sp>
      <p:sp>
        <p:nvSpPr>
          <p:cNvPr id="3" name="テキスト ボックス 2">
            <a:extLst>
              <a:ext uri="{FF2B5EF4-FFF2-40B4-BE49-F238E27FC236}">
                <a16:creationId xmlns:a16="http://schemas.microsoft.com/office/drawing/2014/main" id="{0EB6FC18-F5D8-474B-48F4-9EEC25940D73}"/>
              </a:ext>
            </a:extLst>
          </p:cNvPr>
          <p:cNvSpPr txBox="1"/>
          <p:nvPr/>
        </p:nvSpPr>
        <p:spPr>
          <a:xfrm>
            <a:off x="311943" y="229495"/>
            <a:ext cx="8520113" cy="6370975"/>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⑦</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22-93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事務総長の資格と報酬</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制限</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を定める件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敦賀</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RC2650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r>
              <a:rPr lang="ja-JP" altLang="ja-JP" sz="2400" u="sng"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改正点の１である、事務総長の資格要件として、ガバナーを全期努めた者、或いは準ずる経験を持つと理事会が判断した者と改正するとの点について、理事会が事務総長を選出することになっている、との反論にならない殊更に論点を外した反対意見を表明させた。</a:t>
            </a: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また、理事から、ロータリーは世界的な団体で国際的なガバナンスを行っている。理事会が事務総長を任命し、その報酬は、理事会が国際的な慣習に基づいて決定している、とのこれまた的外れの論点外しの反対意見が表明さ</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れ</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た。</a:t>
            </a:r>
          </a:p>
          <a:p>
            <a:pPr algn="just"/>
            <a:r>
              <a:rPr lang="ja-JP" altLang="en-US"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a:t>
            </a:r>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b="1"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提案の趣旨に対して正面から議論しないままに、反対意見が優勢であるような流れ、雰囲気を作って否決した</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一例。</a:t>
            </a:r>
            <a:endPar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685016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3A4ACF6-C883-4426-DEC0-50839D6403E7}"/>
              </a:ext>
            </a:extLst>
          </p:cNvPr>
          <p:cNvSpPr>
            <a:spLocks noGrp="1"/>
          </p:cNvSpPr>
          <p:nvPr>
            <p:ph type="sldNum" sz="quarter" idx="12"/>
          </p:nvPr>
        </p:nvSpPr>
        <p:spPr/>
        <p:txBody>
          <a:bodyPr/>
          <a:lstStyle/>
          <a:p>
            <a:fld id="{018E3EA1-40CC-4232-BC86-F24775A0F9BD}" type="slidenum">
              <a:rPr kumimoji="1" lang="ja-JP" altLang="en-US" smtClean="0"/>
              <a:t>23</a:t>
            </a:fld>
            <a:endParaRPr kumimoji="1" lang="ja-JP" altLang="en-US"/>
          </a:p>
        </p:txBody>
      </p:sp>
      <p:sp>
        <p:nvSpPr>
          <p:cNvPr id="3" name="テキスト ボックス 2">
            <a:extLst>
              <a:ext uri="{FF2B5EF4-FFF2-40B4-BE49-F238E27FC236}">
                <a16:creationId xmlns:a16="http://schemas.microsoft.com/office/drawing/2014/main" id="{0EB6FC18-F5D8-474B-48F4-9EEC25940D73}"/>
              </a:ext>
            </a:extLst>
          </p:cNvPr>
          <p:cNvSpPr txBox="1"/>
          <p:nvPr/>
        </p:nvSpPr>
        <p:spPr>
          <a:xfrm>
            <a:off x="229638" y="593387"/>
            <a:ext cx="8778175" cy="5324535"/>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⑧</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22-56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地区による立法案及び決議案の提出方法を改正する件</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木更津東</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RC2790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立法案および決議案の提案者である地区大会を地区に変更する。</a:t>
            </a: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地区大会によることなく、地区が提案できるとする。但し、クラブ提案と同様に、地区大会、地区立法</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案</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検討会、またはクラブ投票による承認は必要。</a:t>
            </a:r>
          </a:p>
          <a:p>
            <a:pPr algn="just"/>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定款第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16</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条改正 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節提案者</a:t>
            </a: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7</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条規定審議会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7.020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．立法案の提案者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7.030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p>
          <a:p>
            <a:pPr algn="just"/>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条決議審議会 </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8.030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．決議案の提案者</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8.040</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70326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41F0C73-1C04-E0B5-96EE-C9EC916A4C30}"/>
              </a:ext>
            </a:extLst>
          </p:cNvPr>
          <p:cNvSpPr>
            <a:spLocks noGrp="1"/>
          </p:cNvSpPr>
          <p:nvPr>
            <p:ph type="sldNum" sz="quarter" idx="12"/>
          </p:nvPr>
        </p:nvSpPr>
        <p:spPr/>
        <p:txBody>
          <a:bodyPr/>
          <a:lstStyle/>
          <a:p>
            <a:fld id="{018E3EA1-40CC-4232-BC86-F24775A0F9BD}" type="slidenum">
              <a:rPr kumimoji="1" lang="ja-JP" altLang="en-US" smtClean="0"/>
              <a:t>24</a:t>
            </a:fld>
            <a:endParaRPr kumimoji="1" lang="ja-JP" altLang="en-US"/>
          </a:p>
        </p:txBody>
      </p:sp>
      <p:sp>
        <p:nvSpPr>
          <p:cNvPr id="3" name="テキスト ボックス 2">
            <a:extLst>
              <a:ext uri="{FF2B5EF4-FFF2-40B4-BE49-F238E27FC236}">
                <a16:creationId xmlns:a16="http://schemas.microsoft.com/office/drawing/2014/main" id="{3F9B427E-2B01-8D8B-777A-7E8447CBF145}"/>
              </a:ext>
            </a:extLst>
          </p:cNvPr>
          <p:cNvSpPr txBox="1"/>
          <p:nvPr/>
        </p:nvSpPr>
        <p:spPr>
          <a:xfrm>
            <a:off x="126459" y="68763"/>
            <a:ext cx="8696527" cy="5972114"/>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⑨</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22-57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決議審議会において検討可能な緊急制定案の種類を規定する件</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前橋</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RC2840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endPar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r>
              <a:rPr lang="ja-JP" altLang="en-US"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a:t>
            </a:r>
            <a:r>
              <a:rPr lang="ja-JP"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条決議審議会 </a:t>
            </a:r>
            <a:r>
              <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8.050</a:t>
            </a:r>
            <a:r>
              <a:rPr lang="ja-JP"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．決議審議会で審議される制定案　</a:t>
            </a:r>
          </a:p>
          <a:p>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理事会が、規定審議会によらないで決議審議会に緊急制定案を提案し、審議して決定を行うことができる緊急性を、「前回の規定審議会以降に発生した事態」に限定する。</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★緊急性が</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理事会の恣意によって拡大解釈され、</a:t>
            </a:r>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in person</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で議論することなく</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オンラインで決議される決議審議会</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に、</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理事会提案の</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緊急</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制定案が</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提案されて</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決議されることに一定の歯止め</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をかける</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もので評価される。</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1566493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5AE9263-3438-4CD9-7C13-30A5035CD03A}"/>
              </a:ext>
            </a:extLst>
          </p:cNvPr>
          <p:cNvSpPr>
            <a:spLocks noGrp="1"/>
          </p:cNvSpPr>
          <p:nvPr>
            <p:ph type="sldNum" sz="quarter" idx="12"/>
          </p:nvPr>
        </p:nvSpPr>
        <p:spPr/>
        <p:txBody>
          <a:bodyPr/>
          <a:lstStyle/>
          <a:p>
            <a:fld id="{018E3EA1-40CC-4232-BC86-F24775A0F9BD}" type="slidenum">
              <a:rPr kumimoji="1" lang="ja-JP" altLang="en-US" smtClean="0"/>
              <a:t>25</a:t>
            </a:fld>
            <a:endParaRPr kumimoji="1" lang="ja-JP" altLang="en-US"/>
          </a:p>
        </p:txBody>
      </p:sp>
      <p:sp>
        <p:nvSpPr>
          <p:cNvPr id="3" name="テキスト ボックス 2">
            <a:extLst>
              <a:ext uri="{FF2B5EF4-FFF2-40B4-BE49-F238E27FC236}">
                <a16:creationId xmlns:a16="http://schemas.microsoft.com/office/drawing/2014/main" id="{7B6330FB-738E-2E25-B7AA-90E2C698280F}"/>
              </a:ext>
            </a:extLst>
          </p:cNvPr>
          <p:cNvSpPr txBox="1"/>
          <p:nvPr/>
        </p:nvSpPr>
        <p:spPr>
          <a:xfrm>
            <a:off x="366713" y="136522"/>
            <a:ext cx="7726700" cy="584775"/>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＜４月１３日（第３日目）＞</a:t>
            </a:r>
            <a:endPar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675DB17F-F4B0-E0D4-520F-C2108B613028}"/>
              </a:ext>
            </a:extLst>
          </p:cNvPr>
          <p:cNvSpPr txBox="1"/>
          <p:nvPr/>
        </p:nvSpPr>
        <p:spPr>
          <a:xfrm>
            <a:off x="218265" y="1102578"/>
            <a:ext cx="8799275" cy="5632311"/>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①</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22-59</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理事会による見解表明案の提案締切日を改正する件</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2580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地区東京・沖縄</a:t>
            </a:r>
          </a:p>
          <a:p>
            <a:pPr algn="just"/>
            <a:endPar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7</a:t>
            </a:r>
            <a:r>
              <a:rPr lang="ja-JP"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条規定審議会</a:t>
            </a:r>
            <a:r>
              <a:rPr lang="en-US"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7.050</a:t>
            </a:r>
            <a:r>
              <a:rPr lang="ja-JP"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制定案と見解表明案の締切日</a:t>
            </a:r>
          </a:p>
          <a:p>
            <a:pPr algn="just"/>
            <a:endParaRPr lang="en-US" altLang="ja-JP" sz="20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理事会は見解表明案を審議会の閉会までいつでも提案できると規定されていたのを、見解表明案も緊急性があると判断した制定案と同様に審議会開催前の</a:t>
            </a:r>
            <a:r>
              <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12</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a:t>
            </a:r>
            <a:r>
              <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31</a:t>
            </a:r>
            <a:r>
              <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日までに提案しなければならないと変更する。</a:t>
            </a:r>
            <a:endParaRPr lang="en-US"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8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u="sng"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理事から、理事会はリーダーであり、このようなことを許してはならない、との訳の分からな</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い</a:t>
            </a:r>
            <a:r>
              <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反対意見が出た</a:t>
            </a:r>
            <a:r>
              <a:rPr lang="ja-JP" altLang="en-US"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en-US"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2188447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5AE9263-3438-4CD9-7C13-30A5035CD03A}"/>
              </a:ext>
            </a:extLst>
          </p:cNvPr>
          <p:cNvSpPr>
            <a:spLocks noGrp="1"/>
          </p:cNvSpPr>
          <p:nvPr>
            <p:ph type="sldNum" sz="quarter" idx="12"/>
          </p:nvPr>
        </p:nvSpPr>
        <p:spPr/>
        <p:txBody>
          <a:bodyPr/>
          <a:lstStyle/>
          <a:p>
            <a:fld id="{018E3EA1-40CC-4232-BC86-F24775A0F9BD}" type="slidenum">
              <a:rPr kumimoji="1" lang="ja-JP" altLang="en-US" smtClean="0"/>
              <a:t>26</a:t>
            </a:fld>
            <a:endParaRPr kumimoji="1" lang="ja-JP" altLang="en-US"/>
          </a:p>
        </p:txBody>
      </p:sp>
      <p:sp>
        <p:nvSpPr>
          <p:cNvPr id="4" name="テキスト ボックス 3">
            <a:extLst>
              <a:ext uri="{FF2B5EF4-FFF2-40B4-BE49-F238E27FC236}">
                <a16:creationId xmlns:a16="http://schemas.microsoft.com/office/drawing/2014/main" id="{675DB17F-F4B0-E0D4-520F-C2108B613028}"/>
              </a:ext>
            </a:extLst>
          </p:cNvPr>
          <p:cNvSpPr txBox="1"/>
          <p:nvPr/>
        </p:nvSpPr>
        <p:spPr>
          <a:xfrm>
            <a:off x="485776" y="382012"/>
            <a:ext cx="8658224" cy="2616101"/>
          </a:xfrm>
          <a:prstGeom prst="rect">
            <a:avLst/>
          </a:prstGeom>
          <a:noFill/>
        </p:spPr>
        <p:txBody>
          <a:bodyPr wrap="square">
            <a:spAutoFit/>
          </a:bodyPr>
          <a:lstStyle/>
          <a:p>
            <a:pPr algn="just"/>
            <a:r>
              <a:rPr lang="ja-JP" altLang="en-US"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★見解</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表明案についても、</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22-57</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緊急制定案と同様に、</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期間に余裕を持たせて、</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代表議員が事前に</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検討・</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考慮</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することができるようにして、</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理事会の恣意的な行動に歯止めをかけた。</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評価される制定案が採択された</a:t>
            </a:r>
            <a:r>
              <a:rPr lang="ja-JP" altLang="ja-JP"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p>
        </p:txBody>
      </p:sp>
    </p:spTree>
    <p:extLst>
      <p:ext uri="{BB962C8B-B14F-4D97-AF65-F5344CB8AC3E}">
        <p14:creationId xmlns:p14="http://schemas.microsoft.com/office/powerpoint/2010/main" val="782292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8721DB5-8629-B8FB-B227-9E7AA3C3A6B2}"/>
              </a:ext>
            </a:extLst>
          </p:cNvPr>
          <p:cNvSpPr>
            <a:spLocks noGrp="1"/>
          </p:cNvSpPr>
          <p:nvPr>
            <p:ph type="sldNum" sz="quarter" idx="12"/>
          </p:nvPr>
        </p:nvSpPr>
        <p:spPr/>
        <p:txBody>
          <a:bodyPr/>
          <a:lstStyle/>
          <a:p>
            <a:fld id="{018E3EA1-40CC-4232-BC86-F24775A0F9BD}" type="slidenum">
              <a:rPr kumimoji="1" lang="ja-JP" altLang="en-US" smtClean="0"/>
              <a:t>27</a:t>
            </a:fld>
            <a:endParaRPr kumimoji="1" lang="ja-JP" altLang="en-US"/>
          </a:p>
        </p:txBody>
      </p:sp>
      <p:sp>
        <p:nvSpPr>
          <p:cNvPr id="3" name="テキスト ボックス 2">
            <a:extLst>
              <a:ext uri="{FF2B5EF4-FFF2-40B4-BE49-F238E27FC236}">
                <a16:creationId xmlns:a16="http://schemas.microsoft.com/office/drawing/2014/main" id="{7CFE2417-4A5C-7C41-2554-90F1E91C0AC3}"/>
              </a:ext>
            </a:extLst>
          </p:cNvPr>
          <p:cNvSpPr txBox="1"/>
          <p:nvPr/>
        </p:nvSpPr>
        <p:spPr>
          <a:xfrm>
            <a:off x="261937" y="207937"/>
            <a:ext cx="8620126" cy="5786199"/>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②</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22-60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決議案に欠陥があるとみなされる理由を改正する件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神戸西神</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2680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）、前橋</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2840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p>
          <a:p>
            <a:pPr algn="just"/>
            <a:endParaRPr lang="en-US" altLang="ja-JP" b="1"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理事会と</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TRF</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管理委員会の「裁量の範囲内」にある行為を要請する決議案は欠陥であるという規定は抽象的であり、恣意的に判断される可能性がある。</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理事会と</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TRF</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管理委員会によって既に実施されている行為に関して、これを調整することを目的とする決議案までをも欠陥であるとしては、決議案、決議審議会制度の趣旨に反する。</a:t>
            </a:r>
          </a:p>
          <a:p>
            <a:pPr algn="just"/>
            <a:endParaRPr lang="en-US" altLang="ja-JP" b="1"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endParaRPr lang="ja-JP" altLang="ja-JP" sz="20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理事：運営は理事会・</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TRF</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が決めることである。欠陥のある決議案を削除することで合理的な運営ができる。</a:t>
            </a:r>
          </a:p>
        </p:txBody>
      </p:sp>
    </p:spTree>
    <p:extLst>
      <p:ext uri="{BB962C8B-B14F-4D97-AF65-F5344CB8AC3E}">
        <p14:creationId xmlns:p14="http://schemas.microsoft.com/office/powerpoint/2010/main" val="1541547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26D2CAD-050A-8643-4815-5929FE3433FE}"/>
              </a:ext>
            </a:extLst>
          </p:cNvPr>
          <p:cNvSpPr>
            <a:spLocks noGrp="1"/>
          </p:cNvSpPr>
          <p:nvPr>
            <p:ph type="sldNum" sz="quarter" idx="12"/>
          </p:nvPr>
        </p:nvSpPr>
        <p:spPr/>
        <p:txBody>
          <a:bodyPr/>
          <a:lstStyle/>
          <a:p>
            <a:fld id="{018E3EA1-40CC-4232-BC86-F24775A0F9BD}" type="slidenum">
              <a:rPr kumimoji="1" lang="ja-JP" altLang="en-US" smtClean="0"/>
              <a:t>28</a:t>
            </a:fld>
            <a:endParaRPr kumimoji="1" lang="ja-JP" altLang="en-US"/>
          </a:p>
        </p:txBody>
      </p:sp>
      <p:sp>
        <p:nvSpPr>
          <p:cNvPr id="4" name="テキスト ボックス 3">
            <a:extLst>
              <a:ext uri="{FF2B5EF4-FFF2-40B4-BE49-F238E27FC236}">
                <a16:creationId xmlns:a16="http://schemas.microsoft.com/office/drawing/2014/main" id="{A694362C-B277-16FA-C125-2F41146B0B6F}"/>
              </a:ext>
            </a:extLst>
          </p:cNvPr>
          <p:cNvSpPr txBox="1"/>
          <p:nvPr/>
        </p:nvSpPr>
        <p:spPr>
          <a:xfrm>
            <a:off x="195262" y="751612"/>
            <a:ext cx="8753475" cy="3539430"/>
          </a:xfrm>
          <a:prstGeom prst="rect">
            <a:avLst/>
          </a:prstGeom>
          <a:noFill/>
        </p:spPr>
        <p:txBody>
          <a:bodyPr wrap="square">
            <a:spAutoFit/>
          </a:bodyPr>
          <a:lstStyle>
            <a:defPPr>
              <a:defRPr lang="en-US"/>
            </a:defPPr>
            <a:lvl1pPr algn="just">
              <a:defRPr sz="2400" b="1" u="sng" kern="100">
                <a:latin typeface="ＭＳ 明朝" panose="02020609040205080304" pitchFamily="17" charset="-128"/>
                <a:ea typeface="ＭＳ 明朝" panose="02020609040205080304" pitchFamily="17" charset="-128"/>
                <a:cs typeface="Times New Roman" panose="02020603050405020304" pitchFamily="18"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b="0" i="0" u="none" strike="noStrike" kern="100" cap="none" spc="0" normalizeH="0" baseline="0" noProof="0" dirty="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endParaRPr kumimoji="0" lang="en-US" altLang="ja-JP" b="0" i="0" u="none" strike="noStrike" kern="100" cap="none" spc="0" normalizeH="0" baseline="0" noProof="0" dirty="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ja-JP" altLang="ja-JP" sz="3200" b="0" i="0" u="none" strike="noStrike" kern="100" cap="none" spc="0" normalizeH="0" baseline="0" noProof="0" dirty="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r>
              <a:rPr lang="ja-JP" altLang="ja-JP" b="0" u="none" dirty="0">
                <a:latin typeface="HGS創英角ｺﾞｼｯｸUB" panose="020B0900000000000000" pitchFamily="50" charset="-128"/>
                <a:ea typeface="HGS創英角ｺﾞｼｯｸUB" panose="020B0900000000000000" pitchFamily="50" charset="-128"/>
              </a:rPr>
              <a:t>★理事会は、こと更に論点をそらせての反論に終始していた。</a:t>
            </a:r>
            <a:r>
              <a:rPr lang="en-US" altLang="ja-JP" b="0" u="none" dirty="0">
                <a:latin typeface="HGS創英角ｺﾞｼｯｸUB" panose="020B0900000000000000" pitchFamily="50" charset="-128"/>
                <a:ea typeface="HGS創英角ｺﾞｼｯｸUB" panose="020B0900000000000000" pitchFamily="50" charset="-128"/>
              </a:rPr>
              <a:t>RI</a:t>
            </a:r>
            <a:r>
              <a:rPr lang="ja-JP" altLang="ja-JP" b="0" u="none" dirty="0">
                <a:latin typeface="HGS創英角ｺﾞｼｯｸUB" panose="020B0900000000000000" pitchFamily="50" charset="-128"/>
                <a:ea typeface="HGS創英角ｺﾞｼｯｸUB" panose="020B0900000000000000" pitchFamily="50" charset="-128"/>
              </a:rPr>
              <a:t>が決議審議会の決議案で、</a:t>
            </a:r>
            <a:r>
              <a:rPr lang="en-US" altLang="ja-JP" b="0" u="none" dirty="0">
                <a:latin typeface="HGS創英角ｺﾞｼｯｸUB" panose="020B0900000000000000" pitchFamily="50" charset="-128"/>
                <a:ea typeface="HGS創英角ｺﾞｼｯｸUB" panose="020B0900000000000000" pitchFamily="50" charset="-128"/>
              </a:rPr>
              <a:t>RI</a:t>
            </a:r>
            <a:r>
              <a:rPr lang="ja-JP" altLang="ja-JP" b="0" u="none" dirty="0">
                <a:latin typeface="HGS創英角ｺﾞｼｯｸUB" panose="020B0900000000000000" pitchFamily="50" charset="-128"/>
                <a:ea typeface="HGS創英角ｺﾞｼｯｸUB" panose="020B0900000000000000" pitchFamily="50" charset="-128"/>
              </a:rPr>
              <a:t>理事会と</a:t>
            </a:r>
            <a:r>
              <a:rPr lang="en-US" altLang="ja-JP" b="0" u="none" dirty="0">
                <a:latin typeface="HGS創英角ｺﾞｼｯｸUB" panose="020B0900000000000000" pitchFamily="50" charset="-128"/>
                <a:ea typeface="HGS創英角ｺﾞｼｯｸUB" panose="020B0900000000000000" pitchFamily="50" charset="-128"/>
              </a:rPr>
              <a:t>TRF</a:t>
            </a:r>
            <a:r>
              <a:rPr lang="ja-JP" altLang="ja-JP" b="0" u="none" dirty="0">
                <a:latin typeface="HGS創英角ｺﾞｼｯｸUB" panose="020B0900000000000000" pitchFamily="50" charset="-128"/>
                <a:ea typeface="HGS創英角ｺﾞｼｯｸUB" panose="020B0900000000000000" pitchFamily="50" charset="-128"/>
              </a:rPr>
              <a:t>管理委員会の行動を批判する意見表明がされるのを嫌がっているのが見え見えであった。</a:t>
            </a:r>
            <a:endParaRPr lang="en-US" altLang="ja-JP" b="0" u="none" dirty="0">
              <a:latin typeface="HGS創英角ｺﾞｼｯｸUB" panose="020B0900000000000000" pitchFamily="50" charset="-128"/>
              <a:ea typeface="HGS創英角ｺﾞｼｯｸUB" panose="020B0900000000000000" pitchFamily="50" charset="-128"/>
            </a:endParaRPr>
          </a:p>
          <a:p>
            <a:r>
              <a:rPr lang="ja-JP" altLang="en-US" b="0" u="none" dirty="0">
                <a:latin typeface="HGS創英角ｺﾞｼｯｸUB" panose="020B0900000000000000" pitchFamily="50" charset="-128"/>
                <a:ea typeface="HGS創英角ｺﾞｼｯｸUB" panose="020B0900000000000000" pitchFamily="50" charset="-128"/>
              </a:rPr>
              <a:t>　理事会が、無謬であると思い上がり、批判は許さないとする独善的な存在である事実を如実に示すもの。</a:t>
            </a:r>
            <a:endParaRPr lang="en-US" altLang="ja-JP" b="0" u="none" dirty="0">
              <a:latin typeface="HGS創英角ｺﾞｼｯｸUB" panose="020B0900000000000000" pitchFamily="50" charset="-128"/>
              <a:ea typeface="HGS創英角ｺﾞｼｯｸUB" panose="020B0900000000000000" pitchFamily="50" charset="-128"/>
            </a:endParaRPr>
          </a:p>
          <a:p>
            <a:r>
              <a:rPr lang="ja-JP" altLang="en-US" b="0" u="none" dirty="0">
                <a:latin typeface="HGS創英角ｺﾞｼｯｸUB" panose="020B0900000000000000" pitchFamily="50" charset="-128"/>
                <a:ea typeface="HGS創英角ｺﾞｼｯｸUB" panose="020B0900000000000000" pitchFamily="50" charset="-128"/>
              </a:rPr>
              <a:t>　</a:t>
            </a:r>
            <a:r>
              <a:rPr lang="ja-JP" altLang="ja-JP" b="0" u="none" dirty="0">
                <a:latin typeface="HGS創英角ｺﾞｼｯｸUB" panose="020B0900000000000000" pitchFamily="50" charset="-128"/>
                <a:ea typeface="HGS創英角ｺﾞｼｯｸUB" panose="020B0900000000000000" pitchFamily="50" charset="-128"/>
              </a:rPr>
              <a:t>採択されるべきであった。</a:t>
            </a:r>
            <a:endParaRPr lang="en-US" altLang="ja-JP" b="0" u="none"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278984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DB8612A-3146-D4A6-A922-9B774E1D54EB}"/>
              </a:ext>
            </a:extLst>
          </p:cNvPr>
          <p:cNvSpPr>
            <a:spLocks noGrp="1"/>
          </p:cNvSpPr>
          <p:nvPr>
            <p:ph type="sldNum" sz="quarter" idx="12"/>
          </p:nvPr>
        </p:nvSpPr>
        <p:spPr/>
        <p:txBody>
          <a:bodyPr/>
          <a:lstStyle/>
          <a:p>
            <a:fld id="{018E3EA1-40CC-4232-BC86-F24775A0F9BD}" type="slidenum">
              <a:rPr kumimoji="1" lang="ja-JP" altLang="en-US" smtClean="0"/>
              <a:t>29</a:t>
            </a:fld>
            <a:endParaRPr kumimoji="1" lang="ja-JP" altLang="en-US"/>
          </a:p>
        </p:txBody>
      </p:sp>
      <p:sp>
        <p:nvSpPr>
          <p:cNvPr id="5" name="テキスト ボックス 4">
            <a:extLst>
              <a:ext uri="{FF2B5EF4-FFF2-40B4-BE49-F238E27FC236}">
                <a16:creationId xmlns:a16="http://schemas.microsoft.com/office/drawing/2014/main" id="{AB1F84C9-055B-6BD9-0538-0039D3E36CF4}"/>
              </a:ext>
            </a:extLst>
          </p:cNvPr>
          <p:cNvSpPr txBox="1"/>
          <p:nvPr/>
        </p:nvSpPr>
        <p:spPr>
          <a:xfrm>
            <a:off x="261937" y="465516"/>
            <a:ext cx="8620126" cy="5016758"/>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③</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22-61 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細則における規定間の不一致を失くす件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12</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 ガバナーの指名と選挙 </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12.030.3.</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クラブによるガバナーノミニーの推薦</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8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ガバナーのクラブに対するガバナー候補者推薦提出の要請は、少なくとも指名委員会への締切日の２ヵ月前までに行わなければならない。</a:t>
            </a:r>
            <a:endParaRPr lang="en-US" altLang="ja-JP" sz="28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8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事前審査同意議題で採択</a:t>
            </a:r>
          </a:p>
        </p:txBody>
      </p:sp>
    </p:spTree>
    <p:extLst>
      <p:ext uri="{BB962C8B-B14F-4D97-AF65-F5344CB8AC3E}">
        <p14:creationId xmlns:p14="http://schemas.microsoft.com/office/powerpoint/2010/main" val="11347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47D820F0-A0E2-CD22-C4F7-E3FBE2578BF3}"/>
              </a:ext>
            </a:extLst>
          </p:cNvPr>
          <p:cNvSpPr txBox="1">
            <a:spLocks/>
          </p:cNvSpPr>
          <p:nvPr/>
        </p:nvSpPr>
        <p:spPr>
          <a:xfrm>
            <a:off x="173377" y="711233"/>
            <a:ext cx="8524875" cy="464640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742950" indent="-742950">
              <a:buAutoNum type="arabicPlain" startAt="2"/>
            </a:pPr>
            <a:r>
              <a:rPr lang="ja-JP" altLang="en-US" sz="3600" dirty="0">
                <a:latin typeface="HGS創英角ｺﾞｼｯｸUB" panose="020B0900000000000000" pitchFamily="50" charset="-128"/>
                <a:ea typeface="HGS創英角ｺﾞｼｯｸUB" panose="020B0900000000000000" pitchFamily="50" charset="-128"/>
              </a:rPr>
              <a:t>本日の報告</a:t>
            </a:r>
            <a:endParaRPr lang="en-US" altLang="ja-JP" sz="3600" dirty="0">
              <a:latin typeface="HGS創英角ｺﾞｼｯｸUB" panose="020B0900000000000000" pitchFamily="50" charset="-128"/>
              <a:ea typeface="HGS創英角ｺﾞｼｯｸUB" panose="020B0900000000000000" pitchFamily="50" charset="-128"/>
            </a:endParaRPr>
          </a:p>
          <a:p>
            <a:pPr marL="0" indent="0">
              <a:buNone/>
            </a:pPr>
            <a:endParaRPr lang="en-US" altLang="ja-JP" sz="3600" dirty="0">
              <a:latin typeface="HGS創英角ｺﾞｼｯｸUB" panose="020B0900000000000000" pitchFamily="50" charset="-128"/>
              <a:ea typeface="HGS創英角ｺﾞｼｯｸUB" panose="020B0900000000000000" pitchFamily="50" charset="-128"/>
            </a:endParaRPr>
          </a:p>
          <a:p>
            <a:pPr marL="0" indent="0">
              <a:buNone/>
            </a:pPr>
            <a:r>
              <a:rPr lang="ja-JP" altLang="en-US" sz="3200" dirty="0">
                <a:latin typeface="HGS創英角ｺﾞｼｯｸUB" panose="020B0900000000000000" pitchFamily="50" charset="-128"/>
                <a:ea typeface="HGS創英角ｺﾞｼｯｸUB" panose="020B0900000000000000" pitchFamily="50" charset="-128"/>
              </a:rPr>
              <a:t>　・地区／クラブに直接関係する</a:t>
            </a:r>
            <a:r>
              <a:rPr lang="ja-JP" altLang="en-US" sz="3200" dirty="0">
                <a:solidFill>
                  <a:srgbClr val="0000FF"/>
                </a:solidFill>
                <a:latin typeface="HGS創英角ｺﾞｼｯｸUB" panose="020B0900000000000000" pitchFamily="50" charset="-128"/>
                <a:ea typeface="HGS創英角ｺﾞｼｯｸUB" panose="020B0900000000000000" pitchFamily="50" charset="-128"/>
              </a:rPr>
              <a:t>採択</a:t>
            </a:r>
            <a:r>
              <a:rPr lang="ja-JP" altLang="en-US" sz="3200" dirty="0">
                <a:latin typeface="HGS創英角ｺﾞｼｯｸUB" panose="020B0900000000000000" pitchFamily="50" charset="-128"/>
                <a:ea typeface="HGS創英角ｺﾞｼｯｸUB" panose="020B0900000000000000" pitchFamily="50" charset="-128"/>
              </a:rPr>
              <a:t>された</a:t>
            </a:r>
            <a:endParaRPr lang="en-US" altLang="ja-JP" sz="3200" dirty="0">
              <a:latin typeface="HGS創英角ｺﾞｼｯｸUB" panose="020B0900000000000000" pitchFamily="50" charset="-128"/>
              <a:ea typeface="HGS創英角ｺﾞｼｯｸUB" panose="020B0900000000000000" pitchFamily="50" charset="-128"/>
            </a:endParaRPr>
          </a:p>
          <a:p>
            <a:pPr marL="0" indent="0">
              <a:buNone/>
            </a:pPr>
            <a:r>
              <a:rPr lang="ja-JP" altLang="en-US" sz="3200" dirty="0">
                <a:latin typeface="HGS創英角ｺﾞｼｯｸUB" panose="020B0900000000000000" pitchFamily="50" charset="-128"/>
                <a:ea typeface="HGS創英角ｺﾞｼｯｸUB" panose="020B0900000000000000" pitchFamily="50" charset="-128"/>
              </a:rPr>
              <a:t>　　制定案</a:t>
            </a:r>
            <a:endParaRPr lang="en-US" altLang="ja-JP" sz="3200" dirty="0">
              <a:latin typeface="HGS創英角ｺﾞｼｯｸUB" panose="020B0900000000000000" pitchFamily="50" charset="-128"/>
              <a:ea typeface="HGS創英角ｺﾞｼｯｸUB" panose="020B0900000000000000" pitchFamily="50" charset="-128"/>
            </a:endParaRPr>
          </a:p>
          <a:p>
            <a:pPr marL="0" indent="0">
              <a:buNone/>
            </a:pPr>
            <a:endParaRPr lang="en-US" altLang="ja-JP" sz="3200" dirty="0">
              <a:latin typeface="HGS創英角ｺﾞｼｯｸUB" panose="020B0900000000000000" pitchFamily="50" charset="-128"/>
              <a:ea typeface="HGS創英角ｺﾞｼｯｸUB" panose="020B0900000000000000" pitchFamily="50" charset="-128"/>
            </a:endParaRPr>
          </a:p>
          <a:p>
            <a:pPr marL="0" indent="0">
              <a:buNone/>
            </a:pPr>
            <a:r>
              <a:rPr lang="ja-JP" altLang="en-US" sz="3200" dirty="0">
                <a:latin typeface="HGS創英角ｺﾞｼｯｸUB" panose="020B0900000000000000" pitchFamily="50" charset="-128"/>
                <a:ea typeface="HGS創英角ｺﾞｼｯｸUB" panose="020B0900000000000000" pitchFamily="50" charset="-128"/>
              </a:rPr>
              <a:t>　・報告が必要と考える</a:t>
            </a:r>
            <a:r>
              <a:rPr lang="ja-JP" altLang="en-US" sz="3200" dirty="0">
                <a:solidFill>
                  <a:srgbClr val="FF0000"/>
                </a:solidFill>
                <a:latin typeface="HGS創英角ｺﾞｼｯｸUB" panose="020B0900000000000000" pitchFamily="50" charset="-128"/>
                <a:ea typeface="HGS創英角ｺﾞｼｯｸUB" panose="020B0900000000000000" pitchFamily="50" charset="-128"/>
              </a:rPr>
              <a:t>否決</a:t>
            </a:r>
            <a:r>
              <a:rPr lang="ja-JP" altLang="en-US" sz="3200" dirty="0">
                <a:latin typeface="HGS創英角ｺﾞｼｯｸUB" panose="020B0900000000000000" pitchFamily="50" charset="-128"/>
                <a:ea typeface="HGS創英角ｺﾞｼｯｸUB" panose="020B0900000000000000" pitchFamily="50" charset="-128"/>
              </a:rPr>
              <a:t>された制定案</a:t>
            </a:r>
            <a:endParaRPr lang="en-US" altLang="ja-JP" sz="3200" dirty="0">
              <a:latin typeface="HGS創英角ｺﾞｼｯｸUB" panose="020B0900000000000000" pitchFamily="50" charset="-128"/>
              <a:ea typeface="HGS創英角ｺﾞｼｯｸUB" panose="020B0900000000000000" pitchFamily="50" charset="-128"/>
            </a:endParaRPr>
          </a:p>
          <a:p>
            <a:pPr marL="0" indent="0">
              <a:buNone/>
            </a:pPr>
            <a:endParaRPr lang="en-US" altLang="ja-JP" sz="3200" dirty="0">
              <a:latin typeface="HGS創英角ｺﾞｼｯｸUB" panose="020B0900000000000000" pitchFamily="50" charset="-128"/>
              <a:ea typeface="HGS創英角ｺﾞｼｯｸUB" panose="020B0900000000000000" pitchFamily="50" charset="-128"/>
            </a:endParaRPr>
          </a:p>
          <a:p>
            <a:pPr marL="0" indent="0">
              <a:buNone/>
            </a:pPr>
            <a:r>
              <a:rPr lang="ja-JP" altLang="en-US" sz="3200" dirty="0">
                <a:latin typeface="HGS創英角ｺﾞｼｯｸUB" panose="020B0900000000000000" pitchFamily="50" charset="-128"/>
                <a:ea typeface="HGS創英角ｺﾞｼｯｸUB" panose="020B0900000000000000" pitchFamily="50" charset="-128"/>
              </a:rPr>
              <a:t>　　　　～審議順に～　</a:t>
            </a:r>
          </a:p>
        </p:txBody>
      </p:sp>
      <p:sp>
        <p:nvSpPr>
          <p:cNvPr id="9" name="スライド番号プレースホルダー 8">
            <a:extLst>
              <a:ext uri="{FF2B5EF4-FFF2-40B4-BE49-F238E27FC236}">
                <a16:creationId xmlns:a16="http://schemas.microsoft.com/office/drawing/2014/main" id="{3F3A6E81-46C3-FF52-8EB7-9DA4C6238CF8}"/>
              </a:ext>
            </a:extLst>
          </p:cNvPr>
          <p:cNvSpPr>
            <a:spLocks noGrp="1"/>
          </p:cNvSpPr>
          <p:nvPr>
            <p:ph type="sldNum" sz="quarter" idx="12"/>
          </p:nvPr>
        </p:nvSpPr>
        <p:spPr/>
        <p:txBody>
          <a:bodyPr/>
          <a:lstStyle/>
          <a:p>
            <a:fld id="{018E3EA1-40CC-4232-BC86-F24775A0F9BD}" type="slidenum">
              <a:rPr kumimoji="1" lang="ja-JP" altLang="en-US" smtClean="0"/>
              <a:t>3</a:t>
            </a:fld>
            <a:endParaRPr kumimoji="1" lang="ja-JP" altLang="en-US"/>
          </a:p>
        </p:txBody>
      </p:sp>
    </p:spTree>
    <p:extLst>
      <p:ext uri="{BB962C8B-B14F-4D97-AF65-F5344CB8AC3E}">
        <p14:creationId xmlns:p14="http://schemas.microsoft.com/office/powerpoint/2010/main" val="3707136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2E9F9DE-6B6E-2092-1976-038868716307}"/>
              </a:ext>
            </a:extLst>
          </p:cNvPr>
          <p:cNvSpPr>
            <a:spLocks noGrp="1"/>
          </p:cNvSpPr>
          <p:nvPr>
            <p:ph type="sldNum" sz="quarter" idx="12"/>
          </p:nvPr>
        </p:nvSpPr>
        <p:spPr/>
        <p:txBody>
          <a:bodyPr/>
          <a:lstStyle/>
          <a:p>
            <a:fld id="{018E3EA1-40CC-4232-BC86-F24775A0F9BD}" type="slidenum">
              <a:rPr kumimoji="1" lang="ja-JP" altLang="en-US" smtClean="0"/>
              <a:t>30</a:t>
            </a:fld>
            <a:endParaRPr kumimoji="1" lang="ja-JP" altLang="en-US"/>
          </a:p>
        </p:txBody>
      </p:sp>
      <p:sp>
        <p:nvSpPr>
          <p:cNvPr id="3" name="テキスト ボックス 2">
            <a:extLst>
              <a:ext uri="{FF2B5EF4-FFF2-40B4-BE49-F238E27FC236}">
                <a16:creationId xmlns:a16="http://schemas.microsoft.com/office/drawing/2014/main" id="{641EFBDA-6BD7-A84F-7B9F-56850245F16F}"/>
              </a:ext>
            </a:extLst>
          </p:cNvPr>
          <p:cNvSpPr txBox="1"/>
          <p:nvPr/>
        </p:nvSpPr>
        <p:spPr>
          <a:xfrm>
            <a:off x="261937" y="136523"/>
            <a:ext cx="8590233" cy="6584956"/>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④</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22-63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ローターアクトクラブが立法案と決議案を提案し、ローターアクターが投票権を有する審議会議員となることを許可する件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撤回</a:t>
            </a:r>
            <a:endParaRPr lang="en-US" altLang="ja-JP" sz="24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solidFill>
                <a:srgbClr val="9933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★ローターアクター、ローターアクトクラブをロータリアン、ロータリークラブと同じ立場とする制定案であり、</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SRF</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と同じである。</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SRF</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で、ローターアクター、ローターアクトクラブをロータリアン、ロータリークラブと同じ立場にするとの点が批判されていたことから、同じ立場にしないと印象づけるために、</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あえて一旦</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提案し</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たうえで</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撤回し、</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番号順を変えて、すぐに続けて</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22-71</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討議して、これを</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採択させる手助けとする練りに練られたシナリオであった。</a:t>
            </a:r>
          </a:p>
        </p:txBody>
      </p:sp>
    </p:spTree>
    <p:extLst>
      <p:ext uri="{BB962C8B-B14F-4D97-AF65-F5344CB8AC3E}">
        <p14:creationId xmlns:p14="http://schemas.microsoft.com/office/powerpoint/2010/main" val="346824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2E9F9DE-6B6E-2092-1976-038868716307}"/>
              </a:ext>
            </a:extLst>
          </p:cNvPr>
          <p:cNvSpPr>
            <a:spLocks noGrp="1"/>
          </p:cNvSpPr>
          <p:nvPr>
            <p:ph type="sldNum" sz="quarter" idx="12"/>
          </p:nvPr>
        </p:nvSpPr>
        <p:spPr/>
        <p:txBody>
          <a:bodyPr/>
          <a:lstStyle/>
          <a:p>
            <a:fld id="{018E3EA1-40CC-4232-BC86-F24775A0F9BD}" type="slidenum">
              <a:rPr kumimoji="1" lang="ja-JP" altLang="en-US" smtClean="0"/>
              <a:t>31</a:t>
            </a:fld>
            <a:endParaRPr kumimoji="1" lang="ja-JP" altLang="en-US"/>
          </a:p>
        </p:txBody>
      </p:sp>
      <p:sp>
        <p:nvSpPr>
          <p:cNvPr id="3" name="テキスト ボックス 2">
            <a:extLst>
              <a:ext uri="{FF2B5EF4-FFF2-40B4-BE49-F238E27FC236}">
                <a16:creationId xmlns:a16="http://schemas.microsoft.com/office/drawing/2014/main" id="{641EFBDA-6BD7-A84F-7B9F-56850245F16F}"/>
              </a:ext>
            </a:extLst>
          </p:cNvPr>
          <p:cNvSpPr txBox="1"/>
          <p:nvPr/>
        </p:nvSpPr>
        <p:spPr>
          <a:xfrm>
            <a:off x="261937" y="532191"/>
            <a:ext cx="8620126" cy="5970865"/>
          </a:xfrm>
          <a:prstGeom prst="rect">
            <a:avLst/>
          </a:prstGeom>
          <a:noFill/>
        </p:spPr>
        <p:txBody>
          <a:bodyPr wrap="square">
            <a:spAutoFit/>
          </a:bodyPr>
          <a:lstStyle/>
          <a:p>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⑤</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22-71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クラブの管理の試験的プロジェクトについて規定する件</a:t>
            </a:r>
          </a:p>
          <a:p>
            <a:pPr algn="r"/>
            <a:r>
              <a:rPr lang="en-US" altLang="ja-JP" b="1" kern="100" dirty="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r>
              <a:rPr lang="en-US" altLang="ja-JP" sz="3200" kern="100" dirty="0" err="1">
                <a:latin typeface="HGS創英角ｺﾞｼｯｸUB" panose="020B0900000000000000" pitchFamily="50" charset="-128"/>
                <a:ea typeface="HGS創英角ｺﾞｼｯｸUB" panose="020B0900000000000000" pitchFamily="50" charset="-128"/>
                <a:cs typeface="Times New Roman" panose="02020603050405020304" pitchFamily="18" charset="0"/>
              </a:rPr>
              <a:t>Merimbula</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（オーストラリア</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9705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400" b="1" u="sng"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当初案</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定款</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a:t>
            </a:r>
            <a:r>
              <a:rPr lang="en-US"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条管理 第</a:t>
            </a:r>
            <a:r>
              <a:rPr lang="en-US"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節 </a:t>
            </a:r>
          </a:p>
          <a:p>
            <a:pPr algn="just"/>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(e) 6000 </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以下のクラブを含み、期間を</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6</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年以内とした、理事会が適切とみなす監督を伴う試験的プロジェクト。を追加する。</a:t>
            </a:r>
            <a:endParaRPr lang="en-US" altLang="ja-JP" b="1"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修正案</a:t>
            </a:r>
            <a:r>
              <a:rPr lang="en-US"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a:t>
            </a:r>
            <a:r>
              <a:rPr lang="en-US"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14</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 管理上の集団と管理上の地域単位　 </a:t>
            </a:r>
            <a:r>
              <a:rPr lang="en-US"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14.020.</a:t>
            </a:r>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監督</a:t>
            </a:r>
          </a:p>
          <a:p>
            <a:pPr algn="just"/>
            <a:r>
              <a:rPr lang="en-US"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14.030.</a:t>
            </a:r>
            <a:r>
              <a:rPr lang="ja-JP" altLang="ja-JP" sz="2400" u="sng" kern="10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試験</a:t>
            </a:r>
            <a:r>
              <a:rPr lang="ja-JP" altLang="en-US" sz="2400" u="sng" kern="10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的</a:t>
            </a:r>
            <a:r>
              <a:rPr lang="ja-JP" altLang="ja-JP" sz="2400" u="sng" kern="10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プロジェクト</a:t>
            </a:r>
            <a:r>
              <a:rPr lang="ja-JP" altLang="en-US"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a:t>
            </a:r>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通じた監督</a:t>
            </a:r>
            <a:r>
              <a:rPr lang="ja-JP" altLang="en-US"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b="1"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394544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C481BB3-DB91-689A-2988-5F029587AE13}"/>
              </a:ext>
            </a:extLst>
          </p:cNvPr>
          <p:cNvSpPr>
            <a:spLocks noGrp="1"/>
          </p:cNvSpPr>
          <p:nvPr>
            <p:ph type="sldNum" sz="quarter" idx="12"/>
          </p:nvPr>
        </p:nvSpPr>
        <p:spPr/>
        <p:txBody>
          <a:bodyPr/>
          <a:lstStyle/>
          <a:p>
            <a:fld id="{018E3EA1-40CC-4232-BC86-F24775A0F9BD}" type="slidenum">
              <a:rPr kumimoji="1" lang="ja-JP" altLang="en-US" smtClean="0"/>
              <a:t>32</a:t>
            </a:fld>
            <a:endParaRPr kumimoji="1" lang="ja-JP" altLang="en-US"/>
          </a:p>
        </p:txBody>
      </p:sp>
      <p:sp>
        <p:nvSpPr>
          <p:cNvPr id="6" name="テキスト ボックス 5">
            <a:extLst>
              <a:ext uri="{FF2B5EF4-FFF2-40B4-BE49-F238E27FC236}">
                <a16:creationId xmlns:a16="http://schemas.microsoft.com/office/drawing/2014/main" id="{6EEA11A9-54B2-8BA3-5F40-8D8640F5258A}"/>
              </a:ext>
            </a:extLst>
          </p:cNvPr>
          <p:cNvSpPr txBox="1"/>
          <p:nvPr/>
        </p:nvSpPr>
        <p:spPr>
          <a:xfrm>
            <a:off x="0" y="136522"/>
            <a:ext cx="9046722" cy="6278642"/>
          </a:xfrm>
          <a:prstGeom prst="rect">
            <a:avLst/>
          </a:prstGeom>
          <a:noFill/>
        </p:spPr>
        <p:txBody>
          <a:bodyPr wrap="square">
            <a:spAutoFit/>
          </a:bodyPr>
          <a:lstStyle/>
          <a:p>
            <a:pPr algn="just">
              <a:defRPr/>
            </a:pPr>
            <a:r>
              <a:rPr lang="en-US"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14.030.</a:t>
            </a:r>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試験</a:t>
            </a:r>
            <a:r>
              <a:rPr lang="ja-JP" altLang="en-US"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的</a:t>
            </a:r>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プロジェクト</a:t>
            </a:r>
            <a:r>
              <a:rPr lang="ja-JP" altLang="en-US"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a:t>
            </a:r>
            <a:r>
              <a:rPr lang="ja-JP" altLang="ja-JP" sz="2400" u="sng"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通じた監督</a:t>
            </a:r>
          </a:p>
          <a:p>
            <a:pPr algn="just">
              <a:defRPr/>
            </a:pP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理事会は、影響を受けるすべての地区から承認を得ることを条件に、クラブを監督する方法として、</a:t>
            </a:r>
            <a:r>
              <a:rPr lang="ja-JP" altLang="ja-JP" sz="2400" kern="100" dirty="0">
                <a:solidFill>
                  <a:schemeClr val="tx1">
                    <a:lumMod val="75000"/>
                    <a:lumOff val="25000"/>
                  </a:schemeClr>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試験的プログラム</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を創設できる。</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RIBI </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内および／またはオーストラリアまたは ニュージーランドを含むゾーン内にあるクラブ</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のみを、試験プロジェクトに含むことができる。理事会は、</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下記のセクションに沿っていない</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このような地区を対象とした</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ガバナンスの規則と手続き</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を決定できる： </a:t>
            </a:r>
            <a:endParaRPr lang="ja-JP" altLang="ja-JP"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indent="153035" algn="just">
              <a:defRPr/>
            </a:pP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(a)7.020.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および</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7.030.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（立法案の提案と承認）</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indent="76200" algn="just">
              <a:defRPr/>
            </a:pP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(b)8.030.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および</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8.040.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（決議案の提案と承認）； </a:t>
            </a:r>
            <a:endParaRPr lang="ja-JP" altLang="ja-JP"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indent="153035" algn="just">
              <a:defRPr/>
            </a:pP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(c)15.020. – 15.060.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（地区会合と地区資金）；および </a:t>
            </a:r>
          </a:p>
          <a:p>
            <a:pPr indent="153035" algn="just">
              <a:defRPr/>
            </a:pP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(d)16.030.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（ガバナーの任務）</a:t>
            </a:r>
            <a:r>
              <a:rPr lang="ja-JP" altLang="en-US" sz="2400"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⇒地区、ガバナー制度の廃止</a:t>
            </a:r>
            <a:endParaRPr lang="en-US"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indent="153035" algn="just">
              <a:defRPr/>
            </a:pPr>
            <a:endParaRPr lang="en-US" altLang="ja-JP"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indent="153035" algn="just">
              <a:defRPr/>
            </a:pP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これら二つの地域では、過去</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間に会員数が大幅に減少した。クラブの平均人数も大きく減少しているほか、会員の平均年齢は上昇し、これらの地域の地区の全体的な健全性が脅かされている。何も行動を起こさないことの代償は大きくなる。</a:t>
            </a:r>
          </a:p>
        </p:txBody>
      </p:sp>
    </p:spTree>
    <p:extLst>
      <p:ext uri="{BB962C8B-B14F-4D97-AF65-F5344CB8AC3E}">
        <p14:creationId xmlns:p14="http://schemas.microsoft.com/office/powerpoint/2010/main" val="1668704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2A5C61C-4F8D-27CD-7420-61C465B06387}"/>
              </a:ext>
            </a:extLst>
          </p:cNvPr>
          <p:cNvSpPr>
            <a:spLocks noGrp="1"/>
          </p:cNvSpPr>
          <p:nvPr>
            <p:ph type="sldNum" sz="quarter" idx="12"/>
          </p:nvPr>
        </p:nvSpPr>
        <p:spPr/>
        <p:txBody>
          <a:bodyPr/>
          <a:lstStyle/>
          <a:p>
            <a:fld id="{018E3EA1-40CC-4232-BC86-F24775A0F9BD}" type="slidenum">
              <a:rPr kumimoji="1" lang="ja-JP" altLang="en-US" smtClean="0"/>
              <a:t>33</a:t>
            </a:fld>
            <a:endParaRPr kumimoji="1" lang="ja-JP" altLang="en-US"/>
          </a:p>
        </p:txBody>
      </p:sp>
      <p:sp>
        <p:nvSpPr>
          <p:cNvPr id="3" name="テキスト ボックス 2">
            <a:extLst>
              <a:ext uri="{FF2B5EF4-FFF2-40B4-BE49-F238E27FC236}">
                <a16:creationId xmlns:a16="http://schemas.microsoft.com/office/drawing/2014/main" id="{BC6DF13B-10F4-4845-50F4-0C09EE121BAA}"/>
              </a:ext>
            </a:extLst>
          </p:cNvPr>
          <p:cNvSpPr txBox="1"/>
          <p:nvPr/>
        </p:nvSpPr>
        <p:spPr>
          <a:xfrm>
            <a:off x="219076" y="350503"/>
            <a:ext cx="8791575" cy="6001643"/>
          </a:xfrm>
          <a:prstGeom prst="rect">
            <a:avLst/>
          </a:prstGeom>
          <a:noFill/>
        </p:spPr>
        <p:txBody>
          <a:bodyPr wrap="square">
            <a:spAutoFit/>
          </a:bodyPr>
          <a:lstStyle/>
          <a:p>
            <a:pPr algn="just">
              <a:defRPr/>
            </a:pP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これら二つの地域では、</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過去</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10</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年間に会員数が大幅に減少し</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た。</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クラブの平均人数も大きく減少</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しているほか、</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会員の平均年齢は上昇し</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、これらの地域の地区の全体的な健全性が脅かされている。何も行動を起こさないことの代償は大きくなる。</a:t>
            </a:r>
          </a:p>
          <a:p>
            <a:pPr algn="just">
              <a:defRPr/>
            </a:pP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本制定案は、社会が変化するペースと、テクノロジーが私たちの生活に与える影響の増加に適応していくための取り組みである。</a:t>
            </a:r>
          </a:p>
          <a:p>
            <a:pPr algn="just">
              <a:defRPr/>
            </a:pP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現在、世界的な組織は、より機敏に動き、リーダー層と草の根とがより直接的なつながりを持てるよう、そのほとんどが組織構造の階層を大きく減らしている。</a:t>
            </a:r>
          </a:p>
          <a:p>
            <a:pPr algn="just">
              <a:defRPr/>
            </a:pP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しかし、ロータリーの構造は、長年の間にボランティアの階層と役割が増えた結果、序列構造に膨らんでしまっている。 </a:t>
            </a:r>
          </a:p>
          <a:p>
            <a:pPr algn="just">
              <a:defRPr/>
            </a:pP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本制定案では、効率性を高め、会員へ提供するプログラム、提供物、ツールを地域化し、</a:t>
            </a:r>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会員のリーダー職をより管理しやすく、実行しやすいものとするための新たな方法を模索する新たなモデル</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を試すこととなる。</a:t>
            </a:r>
          </a:p>
        </p:txBody>
      </p:sp>
    </p:spTree>
    <p:extLst>
      <p:ext uri="{BB962C8B-B14F-4D97-AF65-F5344CB8AC3E}">
        <p14:creationId xmlns:p14="http://schemas.microsoft.com/office/powerpoint/2010/main" val="1698427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EB7D365-F0F1-6C17-36AA-F4F54E2773FC}"/>
              </a:ext>
            </a:extLst>
          </p:cNvPr>
          <p:cNvSpPr>
            <a:spLocks noGrp="1"/>
          </p:cNvSpPr>
          <p:nvPr>
            <p:ph type="sldNum" sz="quarter" idx="12"/>
          </p:nvPr>
        </p:nvSpPr>
        <p:spPr/>
        <p:txBody>
          <a:bodyPr/>
          <a:lstStyle/>
          <a:p>
            <a:fld id="{018E3EA1-40CC-4232-BC86-F24775A0F9BD}" type="slidenum">
              <a:rPr kumimoji="1" lang="ja-JP" altLang="en-US" smtClean="0"/>
              <a:t>34</a:t>
            </a:fld>
            <a:endParaRPr kumimoji="1" lang="ja-JP" altLang="en-US"/>
          </a:p>
        </p:txBody>
      </p:sp>
      <p:sp>
        <p:nvSpPr>
          <p:cNvPr id="4" name="テキスト ボックス 3">
            <a:extLst>
              <a:ext uri="{FF2B5EF4-FFF2-40B4-BE49-F238E27FC236}">
                <a16:creationId xmlns:a16="http://schemas.microsoft.com/office/drawing/2014/main" id="{CF36E18F-8CB5-8849-C176-4A1DD52F5125}"/>
              </a:ext>
            </a:extLst>
          </p:cNvPr>
          <p:cNvSpPr txBox="1"/>
          <p:nvPr/>
        </p:nvSpPr>
        <p:spPr>
          <a:xfrm>
            <a:off x="117846" y="-18098"/>
            <a:ext cx="9026153" cy="6586418"/>
          </a:xfrm>
          <a:prstGeom prst="rect">
            <a:avLst/>
          </a:prstGeom>
          <a:noFill/>
        </p:spPr>
        <p:txBody>
          <a:bodyPr wrap="square">
            <a:spAutoFit/>
          </a:bodyPr>
          <a:lstStyle/>
          <a:p>
            <a:pPr algn="just"/>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SRF</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ガバナンスモデルの試験的</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導入である。</a:t>
            </a:r>
            <a:endPar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(1)SRF</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は、</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に設置された</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SRF</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委員会での極秘裏の検討を終え、</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2020</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12</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月に発表された。</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世界レベル</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理事会、ローリー財団管理委員会は従来通り。両者共通の下部組織として</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Global Volunteer Cadre</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を置く。</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0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地域レベル</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Global Volunteer Cadre </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の下部</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組織</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として</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Region</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を設け</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Regional Council</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を置く。日本は１つの</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Region</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Regional Council</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が賦課金を徴収する。</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0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セクションレベル</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Region</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の下部組織</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Section</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Regional Council </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の下</a:t>
            </a:r>
            <a:r>
              <a:rPr lang="ja-JP" altLang="en-US"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に</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Sectional Leader</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を置く。世界で</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1500</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1600</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人。</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25</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30</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RC</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と</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RAC</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を支援する。賦課金は徴収できない。</a:t>
            </a:r>
            <a:endPar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kern="100" dirty="0">
              <a:solidFill>
                <a:prstClr val="black"/>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スケジュール</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2022</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月規定審議会で決定。</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2023-24</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年度パイロット地域研修。</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2024</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7</a:t>
            </a:r>
            <a:r>
              <a:rPr lang="ja-JP" altLang="ja-JP" sz="2400" kern="100" dirty="0">
                <a:solidFill>
                  <a:prstClr val="black"/>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月パイロット開始。</a:t>
            </a:r>
            <a:endParaRPr lang="ja-JP" altLang="ja-JP" kern="100" dirty="0">
              <a:solidFill>
                <a:srgbClr val="0070C0"/>
              </a:solidFill>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4869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7701D53-2ACF-067A-02F3-71CB344CBD76}"/>
              </a:ext>
            </a:extLst>
          </p:cNvPr>
          <p:cNvSpPr>
            <a:spLocks noGrp="1"/>
          </p:cNvSpPr>
          <p:nvPr>
            <p:ph type="sldNum" sz="quarter" idx="12"/>
          </p:nvPr>
        </p:nvSpPr>
        <p:spPr/>
        <p:txBody>
          <a:bodyPr/>
          <a:lstStyle/>
          <a:p>
            <a:fld id="{018E3EA1-40CC-4232-BC86-F24775A0F9BD}" type="slidenum">
              <a:rPr kumimoji="1" lang="ja-JP" altLang="en-US" smtClean="0"/>
              <a:t>35</a:t>
            </a:fld>
            <a:endParaRPr kumimoji="1" lang="ja-JP" altLang="en-US"/>
          </a:p>
        </p:txBody>
      </p:sp>
      <p:pic>
        <p:nvPicPr>
          <p:cNvPr id="13" name="図 12">
            <a:extLst>
              <a:ext uri="{FF2B5EF4-FFF2-40B4-BE49-F238E27FC236}">
                <a16:creationId xmlns:a16="http://schemas.microsoft.com/office/drawing/2014/main" id="{AE04B0F7-6932-8944-C141-16B8B6C079E6}"/>
              </a:ext>
            </a:extLst>
          </p:cNvPr>
          <p:cNvPicPr>
            <a:picLocks noChangeAspect="1"/>
          </p:cNvPicPr>
          <p:nvPr/>
        </p:nvPicPr>
        <p:blipFill>
          <a:blip r:embed="rId2"/>
          <a:stretch>
            <a:fillRect/>
          </a:stretch>
        </p:blipFill>
        <p:spPr>
          <a:xfrm>
            <a:off x="809625" y="736097"/>
            <a:ext cx="7819611" cy="5985381"/>
          </a:xfrm>
          <a:prstGeom prst="rect">
            <a:avLst/>
          </a:prstGeom>
          <a:solidFill>
            <a:srgbClr val="CCFFCC"/>
          </a:solidFill>
          <a:ln>
            <a:solidFill>
              <a:srgbClr val="000000"/>
            </a:solidFill>
          </a:ln>
        </p:spPr>
      </p:pic>
    </p:spTree>
    <p:extLst>
      <p:ext uri="{BB962C8B-B14F-4D97-AF65-F5344CB8AC3E}">
        <p14:creationId xmlns:p14="http://schemas.microsoft.com/office/powerpoint/2010/main" val="570475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C3FD80-D503-4E93-8023-C16944C21A8B}"/>
              </a:ext>
            </a:extLst>
          </p:cNvPr>
          <p:cNvSpPr>
            <a:spLocks noGrp="1"/>
          </p:cNvSpPr>
          <p:nvPr>
            <p:ph type="sldNum" sz="quarter" idx="12"/>
          </p:nvPr>
        </p:nvSpPr>
        <p:spPr/>
        <p:txBody>
          <a:bodyPr/>
          <a:lstStyle/>
          <a:p>
            <a:fld id="{018E3EA1-40CC-4232-BC86-F24775A0F9BD}" type="slidenum">
              <a:rPr kumimoji="1" lang="ja-JP" altLang="en-US" smtClean="0"/>
              <a:t>36</a:t>
            </a:fld>
            <a:endParaRPr kumimoji="1" lang="ja-JP" altLang="en-US"/>
          </a:p>
        </p:txBody>
      </p:sp>
      <p:sp>
        <p:nvSpPr>
          <p:cNvPr id="4" name="テキスト ボックス 3">
            <a:extLst>
              <a:ext uri="{FF2B5EF4-FFF2-40B4-BE49-F238E27FC236}">
                <a16:creationId xmlns:a16="http://schemas.microsoft.com/office/drawing/2014/main" id="{687A195A-103F-C096-44BA-7E064433FC75}"/>
              </a:ext>
            </a:extLst>
          </p:cNvPr>
          <p:cNvSpPr txBox="1"/>
          <p:nvPr/>
        </p:nvSpPr>
        <p:spPr>
          <a:xfrm>
            <a:off x="338137" y="635916"/>
            <a:ext cx="7886700" cy="1569660"/>
          </a:xfrm>
          <a:prstGeom prst="rect">
            <a:avLst/>
          </a:prstGeom>
          <a:noFill/>
        </p:spPr>
        <p:txBody>
          <a:bodyPr wrap="square">
            <a:spAutoFit/>
          </a:bodyPr>
          <a:lstStyle/>
          <a:p>
            <a:pPr algn="just"/>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９ケ国のガバナー、パストガバナーの意見を聴取して、</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SRF</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委員会が理事会に報告し、</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2021</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11</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月の理事会で検討案を発表し、</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2021</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12</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月のロータリー情報研究会で報告するとのことであった。</a:t>
            </a:r>
          </a:p>
        </p:txBody>
      </p:sp>
      <p:sp>
        <p:nvSpPr>
          <p:cNvPr id="6" name="テキスト ボックス 5">
            <a:extLst>
              <a:ext uri="{FF2B5EF4-FFF2-40B4-BE49-F238E27FC236}">
                <a16:creationId xmlns:a16="http://schemas.microsoft.com/office/drawing/2014/main" id="{1F346BE1-E4E3-F894-6F75-8162BD34EB99}"/>
              </a:ext>
            </a:extLst>
          </p:cNvPr>
          <p:cNvSpPr txBox="1"/>
          <p:nvPr/>
        </p:nvSpPr>
        <p:spPr>
          <a:xfrm>
            <a:off x="338137" y="2570701"/>
            <a:ext cx="8239125" cy="4154984"/>
          </a:xfrm>
          <a:prstGeom prst="rect">
            <a:avLst/>
          </a:prstGeom>
          <a:noFill/>
        </p:spPr>
        <p:txBody>
          <a:bodyPr wrap="square">
            <a:spAutoFit/>
          </a:bodyPr>
          <a:lstStyle>
            <a:defPPr>
              <a:defRPr lang="en-US"/>
            </a:defPPr>
            <a:lvl1pPr algn="just">
              <a:defRPr sz="2400"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en-US" altLang="ja-JP" dirty="0">
                <a:latin typeface="HGS創英角ｺﾞｼｯｸUB" panose="020B0900000000000000" pitchFamily="50" charset="-128"/>
                <a:ea typeface="HGS創英角ｺﾞｼｯｸUB" panose="020B0900000000000000" pitchFamily="50" charset="-128"/>
              </a:rPr>
              <a:t>(3)SRF</a:t>
            </a:r>
            <a:r>
              <a:rPr lang="ja-JP" altLang="ja-JP" dirty="0">
                <a:latin typeface="HGS創英角ｺﾞｼｯｸUB" panose="020B0900000000000000" pitchFamily="50" charset="-128"/>
                <a:ea typeface="HGS創英角ｺﾞｼｯｸUB" panose="020B0900000000000000" pitchFamily="50" charset="-128"/>
              </a:rPr>
              <a:t>は、</a:t>
            </a:r>
          </a:p>
          <a:p>
            <a:r>
              <a:rPr lang="ja-JP" altLang="ja-JP" dirty="0">
                <a:latin typeface="HGS創英角ｺﾞｼｯｸUB" panose="020B0900000000000000" pitchFamily="50" charset="-128"/>
                <a:ea typeface="HGS創英角ｺﾞｼｯｸUB" panose="020B0900000000000000" pitchFamily="50" charset="-128"/>
              </a:rPr>
              <a:t>①地区、ガバナー制度を廃止する。</a:t>
            </a:r>
          </a:p>
          <a:p>
            <a:r>
              <a:rPr lang="ja-JP" altLang="ja-JP" dirty="0">
                <a:latin typeface="HGS創英角ｺﾞｼｯｸUB" panose="020B0900000000000000" pitchFamily="50" charset="-128"/>
                <a:ea typeface="HGS創英角ｺﾞｼｯｸUB" panose="020B0900000000000000" pitchFamily="50" charset="-128"/>
              </a:rPr>
              <a:t>②ローターアクター、ローターアクトクラブ</a:t>
            </a:r>
            <a:r>
              <a:rPr lang="ja-JP" altLang="en-US" dirty="0">
                <a:latin typeface="HGS創英角ｺﾞｼｯｸUB" panose="020B0900000000000000" pitchFamily="50" charset="-128"/>
                <a:ea typeface="HGS創英角ｺﾞｼｯｸUB" panose="020B0900000000000000" pitchFamily="50" charset="-128"/>
              </a:rPr>
              <a:t>を</a:t>
            </a:r>
            <a:r>
              <a:rPr lang="ja-JP" altLang="ja-JP" dirty="0">
                <a:latin typeface="HGS創英角ｺﾞｼｯｸUB" panose="020B0900000000000000" pitchFamily="50" charset="-128"/>
                <a:ea typeface="HGS創英角ｺﾞｼｯｸUB" panose="020B0900000000000000" pitchFamily="50" charset="-128"/>
              </a:rPr>
              <a:t>ロータリアン、ロータリークラブと同じ立場にする。</a:t>
            </a:r>
          </a:p>
          <a:p>
            <a:r>
              <a:rPr lang="ja-JP" altLang="ja-JP" dirty="0">
                <a:latin typeface="HGS創英角ｺﾞｼｯｸUB" panose="020B0900000000000000" pitchFamily="50" charset="-128"/>
                <a:ea typeface="HGS創英角ｺﾞｼｯｸUB" panose="020B0900000000000000" pitchFamily="50" charset="-128"/>
              </a:rPr>
              <a:t>③</a:t>
            </a:r>
            <a:r>
              <a:rPr lang="en-US" altLang="ja-JP" dirty="0">
                <a:latin typeface="HGS創英角ｺﾞｼｯｸUB" panose="020B0900000000000000" pitchFamily="50" charset="-128"/>
                <a:ea typeface="HGS創英角ｺﾞｼｯｸUB" panose="020B0900000000000000" pitchFamily="50" charset="-128"/>
              </a:rPr>
              <a:t>Global Volunteer Cadre</a:t>
            </a:r>
            <a:r>
              <a:rPr lang="ja-JP" altLang="ja-JP" dirty="0">
                <a:latin typeface="HGS創英角ｺﾞｼｯｸUB" panose="020B0900000000000000" pitchFamily="50" charset="-128"/>
                <a:ea typeface="HGS創英角ｺﾞｼｯｸUB" panose="020B0900000000000000" pitchFamily="50" charset="-128"/>
              </a:rPr>
              <a:t>は、</a:t>
            </a:r>
            <a:r>
              <a:rPr lang="en-US" altLang="ja-JP" dirty="0">
                <a:latin typeface="HGS創英角ｺﾞｼｯｸUB" panose="020B0900000000000000" pitchFamily="50" charset="-128"/>
                <a:ea typeface="HGS創英角ｺﾞｼｯｸUB" panose="020B0900000000000000" pitchFamily="50" charset="-128"/>
              </a:rPr>
              <a:t>RI</a:t>
            </a:r>
            <a:r>
              <a:rPr lang="ja-JP" altLang="ja-JP" dirty="0">
                <a:latin typeface="HGS創英角ｺﾞｼｯｸUB" panose="020B0900000000000000" pitchFamily="50" charset="-128"/>
                <a:ea typeface="HGS創英角ｺﾞｼｯｸUB" panose="020B0900000000000000" pitchFamily="50" charset="-128"/>
              </a:rPr>
              <a:t>と</a:t>
            </a:r>
            <a:r>
              <a:rPr lang="en-US" altLang="ja-JP" dirty="0">
                <a:latin typeface="HGS創英角ｺﾞｼｯｸUB" panose="020B0900000000000000" pitchFamily="50" charset="-128"/>
                <a:ea typeface="HGS創英角ｺﾞｼｯｸUB" panose="020B0900000000000000" pitchFamily="50" charset="-128"/>
              </a:rPr>
              <a:t>R</a:t>
            </a:r>
            <a:r>
              <a:rPr lang="ja-JP" altLang="ja-JP" dirty="0">
                <a:latin typeface="HGS創英角ｺﾞｼｯｸUB" panose="020B0900000000000000" pitchFamily="50" charset="-128"/>
                <a:ea typeface="HGS創英角ｺﾞｼｯｸUB" panose="020B0900000000000000" pitchFamily="50" charset="-128"/>
              </a:rPr>
              <a:t>財団を</a:t>
            </a:r>
            <a:r>
              <a:rPr lang="ja-JP" altLang="en-US" dirty="0">
                <a:latin typeface="HGS創英角ｺﾞｼｯｸUB" panose="020B0900000000000000" pitchFamily="50" charset="-128"/>
                <a:ea typeface="HGS創英角ｺﾞｼｯｸUB" panose="020B0900000000000000" pitchFamily="50" charset="-128"/>
              </a:rPr>
              <a:t>一つに一体と</a:t>
            </a:r>
            <a:r>
              <a:rPr lang="ja-JP" altLang="ja-JP" dirty="0">
                <a:latin typeface="HGS創英角ｺﾞｼｯｸUB" panose="020B0900000000000000" pitchFamily="50" charset="-128"/>
                <a:ea typeface="HGS創英角ｺﾞｼｯｸUB" panose="020B0900000000000000" pitchFamily="50" charset="-128"/>
              </a:rPr>
              <a:t>することになる。</a:t>
            </a:r>
          </a:p>
          <a:p>
            <a:r>
              <a:rPr lang="ja-JP" altLang="ja-JP" dirty="0">
                <a:latin typeface="HGS創英角ｺﾞｼｯｸUB" panose="020B0900000000000000" pitchFamily="50" charset="-128"/>
                <a:ea typeface="HGS創英角ｺﾞｼｯｸUB" panose="020B0900000000000000" pitchFamily="50" charset="-128"/>
              </a:rPr>
              <a:t>などについて反対が多かったのであろう。</a:t>
            </a:r>
            <a:endParaRPr lang="en-US" altLang="ja-JP" dirty="0">
              <a:latin typeface="HGS創英角ｺﾞｼｯｸUB" panose="020B0900000000000000" pitchFamily="50" charset="-128"/>
              <a:ea typeface="HGS創英角ｺﾞｼｯｸUB" panose="020B0900000000000000" pitchFamily="50" charset="-128"/>
            </a:endParaRPr>
          </a:p>
          <a:p>
            <a:endParaRPr lang="ja-JP" altLang="ja-JP" dirty="0">
              <a:latin typeface="HGS創英角ｺﾞｼｯｸUB" panose="020B0900000000000000" pitchFamily="50" charset="-128"/>
              <a:ea typeface="HGS創英角ｺﾞｼｯｸUB" panose="020B0900000000000000" pitchFamily="50" charset="-128"/>
            </a:endParaRPr>
          </a:p>
          <a:p>
            <a:r>
              <a:rPr lang="ja-JP" altLang="ja-JP" dirty="0">
                <a:latin typeface="HGS創英角ｺﾞｼｯｸUB" panose="020B0900000000000000" pitchFamily="50" charset="-128"/>
                <a:ea typeface="HGS創英角ｺﾞｼｯｸUB" panose="020B0900000000000000" pitchFamily="50" charset="-128"/>
              </a:rPr>
              <a:t>約束されていた検討案が発表されることなく、</a:t>
            </a:r>
            <a:r>
              <a:rPr lang="en-US" altLang="ja-JP" dirty="0">
                <a:latin typeface="HGS創英角ｺﾞｼｯｸUB" panose="020B0900000000000000" pitchFamily="50" charset="-128"/>
                <a:ea typeface="HGS創英角ｺﾞｼｯｸUB" panose="020B0900000000000000" pitchFamily="50" charset="-128"/>
              </a:rPr>
              <a:t>2021</a:t>
            </a:r>
            <a:r>
              <a:rPr lang="ja-JP" altLang="ja-JP" dirty="0">
                <a:latin typeface="HGS創英角ｺﾞｼｯｸUB" panose="020B0900000000000000" pitchFamily="50" charset="-128"/>
                <a:ea typeface="HGS創英角ｺﾞｼｯｸUB" panose="020B0900000000000000" pitchFamily="50" charset="-128"/>
              </a:rPr>
              <a:t>年</a:t>
            </a:r>
            <a:r>
              <a:rPr lang="en-US" altLang="ja-JP" dirty="0">
                <a:latin typeface="HGS創英角ｺﾞｼｯｸUB" panose="020B0900000000000000" pitchFamily="50" charset="-128"/>
                <a:ea typeface="HGS創英角ｺﾞｼｯｸUB" panose="020B0900000000000000" pitchFamily="50" charset="-128"/>
              </a:rPr>
              <a:t>12</a:t>
            </a:r>
            <a:r>
              <a:rPr lang="ja-JP" altLang="ja-JP" dirty="0">
                <a:latin typeface="HGS創英角ｺﾞｼｯｸUB" panose="020B0900000000000000" pitchFamily="50" charset="-128"/>
                <a:ea typeface="HGS創英角ｺﾞｼｯｸUB" panose="020B0900000000000000" pitchFamily="50" charset="-128"/>
              </a:rPr>
              <a:t>月のロータリー研究会でも、その後の規定審議会代表議員会議でも、</a:t>
            </a:r>
            <a:r>
              <a:rPr lang="en-US" altLang="ja-JP" dirty="0">
                <a:solidFill>
                  <a:srgbClr val="0000FF"/>
                </a:solidFill>
                <a:latin typeface="HGS創英角ｺﾞｼｯｸUB" panose="020B0900000000000000" pitchFamily="50" charset="-128"/>
                <a:ea typeface="HGS創英角ｺﾞｼｯｸUB" panose="020B0900000000000000" pitchFamily="50" charset="-128"/>
              </a:rPr>
              <a:t>SRF</a:t>
            </a:r>
            <a:r>
              <a:rPr lang="ja-JP" altLang="ja-JP" dirty="0">
                <a:solidFill>
                  <a:srgbClr val="0000FF"/>
                </a:solidFill>
                <a:latin typeface="HGS創英角ｺﾞｼｯｸUB" panose="020B0900000000000000" pitchFamily="50" charset="-128"/>
                <a:ea typeface="HGS創英角ｺﾞｼｯｸUB" panose="020B0900000000000000" pitchFamily="50" charset="-128"/>
              </a:rPr>
              <a:t>は決まっていないと繰り返されていた。</a:t>
            </a:r>
          </a:p>
        </p:txBody>
      </p:sp>
    </p:spTree>
    <p:extLst>
      <p:ext uri="{BB962C8B-B14F-4D97-AF65-F5344CB8AC3E}">
        <p14:creationId xmlns:p14="http://schemas.microsoft.com/office/powerpoint/2010/main" val="2747393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7C6055A-984C-49FA-1593-B44DA41BB1ED}"/>
              </a:ext>
            </a:extLst>
          </p:cNvPr>
          <p:cNvSpPr>
            <a:spLocks noGrp="1"/>
          </p:cNvSpPr>
          <p:nvPr>
            <p:ph type="sldNum" sz="quarter" idx="12"/>
          </p:nvPr>
        </p:nvSpPr>
        <p:spPr/>
        <p:txBody>
          <a:bodyPr/>
          <a:lstStyle/>
          <a:p>
            <a:fld id="{018E3EA1-40CC-4232-BC86-F24775A0F9BD}" type="slidenum">
              <a:rPr kumimoji="1" lang="ja-JP" altLang="en-US" smtClean="0"/>
              <a:t>37</a:t>
            </a:fld>
            <a:endParaRPr kumimoji="1" lang="ja-JP" altLang="en-US"/>
          </a:p>
        </p:txBody>
      </p:sp>
      <p:sp>
        <p:nvSpPr>
          <p:cNvPr id="4" name="テキスト ボックス 3">
            <a:extLst>
              <a:ext uri="{FF2B5EF4-FFF2-40B4-BE49-F238E27FC236}">
                <a16:creationId xmlns:a16="http://schemas.microsoft.com/office/drawing/2014/main" id="{647D4F78-43BC-BCC2-8CAA-1D4103B3A16F}"/>
              </a:ext>
            </a:extLst>
          </p:cNvPr>
          <p:cNvSpPr txBox="1"/>
          <p:nvPr/>
        </p:nvSpPr>
        <p:spPr>
          <a:xfrm>
            <a:off x="219076" y="1205564"/>
            <a:ext cx="8439149" cy="1200329"/>
          </a:xfrm>
          <a:prstGeom prst="rect">
            <a:avLst/>
          </a:prstGeom>
          <a:noFill/>
        </p:spPr>
        <p:txBody>
          <a:bodyPr wrap="square">
            <a:spAutoFit/>
          </a:bodyPr>
          <a:lstStyle/>
          <a:p>
            <a:pPr algn="just"/>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一方では、</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比較的早い時点で、①ガバナーの名称は残す、②ロータア―アク</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ター</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をロータリアンと同じ立場にはしない、との発表がされた。</a:t>
            </a:r>
          </a:p>
        </p:txBody>
      </p:sp>
      <p:sp>
        <p:nvSpPr>
          <p:cNvPr id="6" name="テキスト ボックス 5">
            <a:extLst>
              <a:ext uri="{FF2B5EF4-FFF2-40B4-BE49-F238E27FC236}">
                <a16:creationId xmlns:a16="http://schemas.microsoft.com/office/drawing/2014/main" id="{8F6A5B89-80FA-D2F3-412E-F619E7AA3A2B}"/>
              </a:ext>
            </a:extLst>
          </p:cNvPr>
          <p:cNvSpPr txBox="1"/>
          <p:nvPr/>
        </p:nvSpPr>
        <p:spPr>
          <a:xfrm>
            <a:off x="219076" y="2953272"/>
            <a:ext cx="8677274" cy="3693319"/>
          </a:xfrm>
          <a:prstGeom prst="rect">
            <a:avLst/>
          </a:prstGeom>
          <a:noFill/>
        </p:spPr>
        <p:txBody>
          <a:bodyPr wrap="square">
            <a:spAutoFit/>
          </a:bodyPr>
          <a:lstStyle>
            <a:defPPr>
              <a:defRPr lang="en-US"/>
            </a:defPPr>
            <a:lvl1pPr algn="just">
              <a:defRPr sz="2400"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en-US" altLang="ja-JP" dirty="0">
                <a:latin typeface="HGS創英角ｺﾞｼｯｸUB" panose="020B0900000000000000" pitchFamily="50" charset="-128"/>
                <a:ea typeface="HGS創英角ｺﾞｼｯｸUB" panose="020B0900000000000000" pitchFamily="50" charset="-128"/>
              </a:rPr>
              <a:t>(5)</a:t>
            </a:r>
            <a:r>
              <a:rPr lang="ja-JP" altLang="ja-JP" dirty="0">
                <a:latin typeface="HGS創英角ｺﾞｼｯｸUB" panose="020B0900000000000000" pitchFamily="50" charset="-128"/>
                <a:ea typeface="HGS創英角ｺﾞｼｯｸUB" panose="020B0900000000000000" pitchFamily="50" charset="-128"/>
              </a:rPr>
              <a:t>その後、</a:t>
            </a:r>
            <a:r>
              <a:rPr lang="en-US" altLang="ja-JP" dirty="0">
                <a:latin typeface="HGS創英角ｺﾞｼｯｸUB" panose="020B0900000000000000" pitchFamily="50" charset="-128"/>
                <a:ea typeface="HGS創英角ｺﾞｼｯｸUB" panose="020B0900000000000000" pitchFamily="50" charset="-128"/>
              </a:rPr>
              <a:t>SRF</a:t>
            </a:r>
            <a:r>
              <a:rPr lang="ja-JP" altLang="ja-JP" dirty="0">
                <a:latin typeface="HGS創英角ｺﾞｼｯｸUB" panose="020B0900000000000000" pitchFamily="50" charset="-128"/>
                <a:ea typeface="HGS創英角ｺﾞｼｯｸUB" panose="020B0900000000000000" pitchFamily="50" charset="-128"/>
              </a:rPr>
              <a:t>案のうち、</a:t>
            </a:r>
            <a:r>
              <a:rPr lang="en-US" altLang="ja-JP" dirty="0">
                <a:latin typeface="HGS創英角ｺﾞｼｯｸUB" panose="020B0900000000000000" pitchFamily="50" charset="-128"/>
                <a:ea typeface="HGS創英角ｺﾞｼｯｸUB" panose="020B0900000000000000" pitchFamily="50" charset="-128"/>
              </a:rPr>
              <a:t>non negotiable</a:t>
            </a:r>
            <a:r>
              <a:rPr lang="ja-JP" altLang="ja-JP" dirty="0">
                <a:latin typeface="HGS創英角ｺﾞｼｯｸUB" panose="020B0900000000000000" pitchFamily="50" charset="-128"/>
                <a:ea typeface="HGS創英角ｺﾞｼｯｸUB" panose="020B0900000000000000" pitchFamily="50" charset="-128"/>
              </a:rPr>
              <a:t>と</a:t>
            </a:r>
            <a:r>
              <a:rPr lang="en-US" altLang="ja-JP" dirty="0">
                <a:latin typeface="HGS創英角ｺﾞｼｯｸUB" panose="020B0900000000000000" pitchFamily="50" charset="-128"/>
                <a:ea typeface="HGS創英角ｺﾞｼｯｸUB" panose="020B0900000000000000" pitchFamily="50" charset="-128"/>
              </a:rPr>
              <a:t>negotiable</a:t>
            </a:r>
            <a:r>
              <a:rPr lang="ja-JP" altLang="ja-JP" dirty="0">
                <a:latin typeface="HGS創英角ｺﾞｼｯｸUB" panose="020B0900000000000000" pitchFamily="50" charset="-128"/>
                <a:ea typeface="HGS創英角ｺﾞｼｯｸUB" panose="020B0900000000000000" pitchFamily="50" charset="-128"/>
              </a:rPr>
              <a:t>とに分ける。</a:t>
            </a:r>
            <a:r>
              <a:rPr lang="en-US" altLang="ja-JP" dirty="0">
                <a:latin typeface="HGS創英角ｺﾞｼｯｸUB" panose="020B0900000000000000" pitchFamily="50" charset="-128"/>
                <a:ea typeface="HGS創英角ｺﾞｼｯｸUB" panose="020B0900000000000000" pitchFamily="50" charset="-128"/>
              </a:rPr>
              <a:t>Regional Council</a:t>
            </a:r>
            <a:r>
              <a:rPr lang="ja-JP" altLang="ja-JP" dirty="0">
                <a:latin typeface="HGS創英角ｺﾞｼｯｸUB" panose="020B0900000000000000" pitchFamily="50" charset="-128"/>
                <a:ea typeface="HGS創英角ｺﾞｼｯｸUB" panose="020B0900000000000000" pitchFamily="50" charset="-128"/>
              </a:rPr>
              <a:t>の権限、</a:t>
            </a:r>
            <a:r>
              <a:rPr lang="en-US" altLang="ja-JP" dirty="0">
                <a:latin typeface="HGS創英角ｺﾞｼｯｸUB" panose="020B0900000000000000" pitchFamily="50" charset="-128"/>
                <a:ea typeface="HGS創英角ｺﾞｼｯｸUB" panose="020B0900000000000000" pitchFamily="50" charset="-128"/>
              </a:rPr>
              <a:t>Volunteer Cadre</a:t>
            </a:r>
            <a:r>
              <a:rPr lang="ja-JP" altLang="ja-JP" dirty="0">
                <a:latin typeface="HGS創英角ｺﾞｼｯｸUB" panose="020B0900000000000000" pitchFamily="50" charset="-128"/>
                <a:ea typeface="HGS創英角ｺﾞｼｯｸUB" panose="020B0900000000000000" pitchFamily="50" charset="-128"/>
              </a:rPr>
              <a:t>をどう位置づけるかは</a:t>
            </a:r>
            <a:r>
              <a:rPr lang="en-US" altLang="ja-JP" dirty="0">
                <a:latin typeface="HGS創英角ｺﾞｼｯｸUB" panose="020B0900000000000000" pitchFamily="50" charset="-128"/>
                <a:ea typeface="HGS創英角ｺﾞｼｯｸUB" panose="020B0900000000000000" pitchFamily="50" charset="-128"/>
              </a:rPr>
              <a:t>negotiable</a:t>
            </a:r>
            <a:r>
              <a:rPr lang="ja-JP" altLang="ja-JP" dirty="0">
                <a:latin typeface="HGS創英角ｺﾞｼｯｸUB" panose="020B0900000000000000" pitchFamily="50" charset="-128"/>
                <a:ea typeface="HGS創英角ｺﾞｼｯｸUB" panose="020B0900000000000000" pitchFamily="50" charset="-128"/>
              </a:rPr>
              <a:t>であるが、それ以外は</a:t>
            </a:r>
            <a:r>
              <a:rPr lang="en-US" altLang="ja-JP" dirty="0">
                <a:latin typeface="HGS創英角ｺﾞｼｯｸUB" panose="020B0900000000000000" pitchFamily="50" charset="-128"/>
                <a:ea typeface="HGS創英角ｺﾞｼｯｸUB" panose="020B0900000000000000" pitchFamily="50" charset="-128"/>
              </a:rPr>
              <a:t>non negotiable</a:t>
            </a:r>
            <a:r>
              <a:rPr lang="ja-JP" altLang="ja-JP" dirty="0">
                <a:latin typeface="HGS創英角ｺﾞｼｯｸUB" panose="020B0900000000000000" pitchFamily="50" charset="-128"/>
                <a:ea typeface="HGS創英角ｺﾞｼｯｸUB" panose="020B0900000000000000" pitchFamily="50" charset="-128"/>
              </a:rPr>
              <a:t>（譲歩の余地なし）</a:t>
            </a:r>
            <a:r>
              <a:rPr lang="ja-JP" altLang="en-US" dirty="0">
                <a:latin typeface="HGS創英角ｺﾞｼｯｸUB" panose="020B0900000000000000" pitchFamily="50" charset="-128"/>
                <a:ea typeface="HGS創英角ｺﾞｼｯｸUB" panose="020B0900000000000000" pitchFamily="50" charset="-128"/>
              </a:rPr>
              <a:t>というようになった</a:t>
            </a:r>
            <a:r>
              <a:rPr lang="ja-JP" altLang="ja-JP" dirty="0">
                <a:latin typeface="HGS創英角ｺﾞｼｯｸUB" panose="020B0900000000000000" pitchFamily="50" charset="-128"/>
                <a:ea typeface="HGS創英角ｺﾞｼｯｸUB" panose="020B0900000000000000" pitchFamily="50" charset="-128"/>
              </a:rPr>
              <a:t>。</a:t>
            </a:r>
            <a:endParaRPr lang="en-US" altLang="ja-JP" dirty="0">
              <a:latin typeface="HGS創英角ｺﾞｼｯｸUB" panose="020B0900000000000000" pitchFamily="50" charset="-128"/>
              <a:ea typeface="HGS創英角ｺﾞｼｯｸUB" panose="020B0900000000000000" pitchFamily="50" charset="-128"/>
            </a:endParaRPr>
          </a:p>
          <a:p>
            <a:endParaRPr lang="en-US" altLang="ja-JP" dirty="0">
              <a:latin typeface="HGS創英角ｺﾞｼｯｸUB" panose="020B0900000000000000" pitchFamily="50" charset="-128"/>
              <a:ea typeface="HGS創英角ｺﾞｼｯｸUB" panose="020B0900000000000000" pitchFamily="50" charset="-128"/>
            </a:endParaRPr>
          </a:p>
          <a:p>
            <a:endParaRPr lang="en-US" altLang="ja-JP" sz="1800" dirty="0">
              <a:solidFill>
                <a:srgbClr val="0070C0"/>
              </a:solidFill>
            </a:endParaRPr>
          </a:p>
          <a:p>
            <a:r>
              <a:rPr lang="ja-JP" altLang="en-US" dirty="0">
                <a:solidFill>
                  <a:srgbClr val="FF0000"/>
                </a:solidFill>
                <a:latin typeface="HGS創英角ｺﾞｼｯｸUB" panose="020B0900000000000000" pitchFamily="50" charset="-128"/>
                <a:ea typeface="HGS創英角ｺﾞｼｯｸUB" panose="020B0900000000000000" pitchFamily="50" charset="-128"/>
              </a:rPr>
              <a:t>　</a:t>
            </a:r>
            <a:r>
              <a:rPr lang="ja-JP" altLang="en-US" dirty="0">
                <a:latin typeface="HGS創英角ｺﾞｼｯｸUB" panose="020B0900000000000000" pitchFamily="50" charset="-128"/>
                <a:ea typeface="HGS創英角ｺﾞｼｯｸUB" panose="020B0900000000000000" pitchFamily="50" charset="-128"/>
              </a:rPr>
              <a:t>⇒</a:t>
            </a:r>
            <a:r>
              <a:rPr lang="ja-JP" altLang="ja-JP" dirty="0">
                <a:latin typeface="HGS創英角ｺﾞｼｯｸUB" panose="020B0900000000000000" pitchFamily="50" charset="-128"/>
                <a:ea typeface="HGS創英角ｺﾞｼｯｸUB" panose="020B0900000000000000" pitchFamily="50" charset="-128"/>
              </a:rPr>
              <a:t>地区、ガバナー制度の廃止は</a:t>
            </a:r>
            <a:r>
              <a:rPr lang="en-US" altLang="ja-JP" dirty="0">
                <a:latin typeface="HGS創英角ｺﾞｼｯｸUB" panose="020B0900000000000000" pitchFamily="50" charset="-128"/>
                <a:ea typeface="HGS創英角ｺﾞｼｯｸUB" panose="020B0900000000000000" pitchFamily="50" charset="-128"/>
              </a:rPr>
              <a:t>non negotiable</a:t>
            </a:r>
            <a:r>
              <a:rPr lang="ja-JP" altLang="ja-JP" dirty="0">
                <a:latin typeface="HGS創英角ｺﾞｼｯｸUB" panose="020B0900000000000000" pitchFamily="50" charset="-128"/>
                <a:ea typeface="HGS創英角ｺﾞｼｯｸUB" panose="020B0900000000000000" pitchFamily="50" charset="-128"/>
              </a:rPr>
              <a:t>譲歩しない。賦課金を徴収</a:t>
            </a:r>
            <a:r>
              <a:rPr lang="ja-JP" altLang="en-US" dirty="0">
                <a:latin typeface="HGS創英角ｺﾞｼｯｸUB" panose="020B0900000000000000" pitchFamily="50" charset="-128"/>
                <a:ea typeface="HGS創英角ｺﾞｼｯｸUB" panose="020B0900000000000000" pitchFamily="50" charset="-128"/>
              </a:rPr>
              <a:t>することが</a:t>
            </a:r>
            <a:r>
              <a:rPr lang="ja-JP" altLang="ja-JP" dirty="0">
                <a:latin typeface="HGS創英角ｺﾞｼｯｸUB" panose="020B0900000000000000" pitchFamily="50" charset="-128"/>
                <a:ea typeface="HGS創英角ｺﾞｼｯｸUB" panose="020B0900000000000000" pitchFamily="50" charset="-128"/>
              </a:rPr>
              <a:t>できない、</a:t>
            </a:r>
            <a:r>
              <a:rPr lang="ja-JP" altLang="ja-JP" dirty="0">
                <a:solidFill>
                  <a:srgbClr val="FF0000"/>
                </a:solidFill>
                <a:latin typeface="HGS創英角ｺﾞｼｯｸUB" panose="020B0900000000000000" pitchFamily="50" charset="-128"/>
                <a:ea typeface="HGS創英角ｺﾞｼｯｸUB" panose="020B0900000000000000" pitchFamily="50" charset="-128"/>
              </a:rPr>
              <a:t>権限のない</a:t>
            </a:r>
            <a:r>
              <a:rPr lang="en-US" altLang="ja-JP" dirty="0">
                <a:solidFill>
                  <a:srgbClr val="FF0000"/>
                </a:solidFill>
                <a:latin typeface="HGS創英角ｺﾞｼｯｸUB" panose="020B0900000000000000" pitchFamily="50" charset="-128"/>
                <a:ea typeface="HGS創英角ｺﾞｼｯｸUB" panose="020B0900000000000000" pitchFamily="50" charset="-128"/>
              </a:rPr>
              <a:t>Sectional Leader</a:t>
            </a:r>
            <a:r>
              <a:rPr lang="ja-JP" altLang="ja-JP" dirty="0">
                <a:solidFill>
                  <a:srgbClr val="FF0000"/>
                </a:solidFill>
                <a:latin typeface="HGS創英角ｺﾞｼｯｸUB" panose="020B0900000000000000" pitchFamily="50" charset="-128"/>
                <a:ea typeface="HGS創英角ｺﾞｼｯｸUB" panose="020B0900000000000000" pitchFamily="50" charset="-128"/>
              </a:rPr>
              <a:t>をガバナーと呼ぶことにする</a:t>
            </a:r>
            <a:r>
              <a:rPr lang="ja-JP" altLang="ja-JP" dirty="0">
                <a:latin typeface="HGS創英角ｺﾞｼｯｸUB" panose="020B0900000000000000" pitchFamily="50" charset="-128"/>
                <a:ea typeface="HGS創英角ｺﾞｼｯｸUB" panose="020B0900000000000000" pitchFamily="50" charset="-128"/>
              </a:rPr>
              <a:t>というだけのもの</a:t>
            </a:r>
            <a:r>
              <a:rPr lang="ja-JP" altLang="en-US" dirty="0">
                <a:solidFill>
                  <a:srgbClr val="FF0000"/>
                </a:solidFill>
                <a:latin typeface="HGS創英角ｺﾞｼｯｸUB" panose="020B0900000000000000" pitchFamily="50" charset="-128"/>
                <a:ea typeface="HGS創英角ｺﾞｼｯｸUB" panose="020B0900000000000000" pitchFamily="50" charset="-128"/>
              </a:rPr>
              <a:t>（名ばかりガバナー）</a:t>
            </a:r>
            <a:r>
              <a:rPr lang="ja-JP" altLang="en-US" dirty="0">
                <a:latin typeface="HGS創英角ｺﾞｼｯｸUB" panose="020B0900000000000000" pitchFamily="50" charset="-128"/>
                <a:ea typeface="HGS創英角ｺﾞｼｯｸUB" panose="020B0900000000000000" pitchFamily="50" charset="-128"/>
              </a:rPr>
              <a:t>であることが明らかにされている</a:t>
            </a:r>
            <a:endParaRPr lang="ja-JP" altLang="ja-JP"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46851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ADAD355-D0C1-1856-0B4E-63C9E61CF604}"/>
              </a:ext>
            </a:extLst>
          </p:cNvPr>
          <p:cNvSpPr>
            <a:spLocks noGrp="1"/>
          </p:cNvSpPr>
          <p:nvPr>
            <p:ph type="sldNum" sz="quarter" idx="12"/>
          </p:nvPr>
        </p:nvSpPr>
        <p:spPr/>
        <p:txBody>
          <a:bodyPr/>
          <a:lstStyle/>
          <a:p>
            <a:fld id="{018E3EA1-40CC-4232-BC86-F24775A0F9BD}" type="slidenum">
              <a:rPr kumimoji="1" lang="ja-JP" altLang="en-US" smtClean="0"/>
              <a:t>38</a:t>
            </a:fld>
            <a:endParaRPr kumimoji="1" lang="ja-JP" altLang="en-US"/>
          </a:p>
        </p:txBody>
      </p:sp>
      <p:sp>
        <p:nvSpPr>
          <p:cNvPr id="4" name="テキスト ボックス 3">
            <a:extLst>
              <a:ext uri="{FF2B5EF4-FFF2-40B4-BE49-F238E27FC236}">
                <a16:creationId xmlns:a16="http://schemas.microsoft.com/office/drawing/2014/main" id="{B7B7F234-4D84-3E29-5C81-7D6F134DA50B}"/>
              </a:ext>
            </a:extLst>
          </p:cNvPr>
          <p:cNvSpPr txBox="1"/>
          <p:nvPr/>
        </p:nvSpPr>
        <p:spPr>
          <a:xfrm>
            <a:off x="223837" y="3851177"/>
            <a:ext cx="8696325" cy="1569660"/>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en-US" altLang="ja-JP" b="0" dirty="0">
                <a:latin typeface="HGS創英角ｺﾞｼｯｸUB" panose="020B0900000000000000" pitchFamily="50" charset="-128"/>
                <a:ea typeface="HGS創英角ｺﾞｼｯｸUB" panose="020B0900000000000000" pitchFamily="50" charset="-128"/>
              </a:rPr>
              <a:t>(7)</a:t>
            </a:r>
            <a:r>
              <a:rPr lang="ja-JP" altLang="ja-JP" b="0" dirty="0">
                <a:latin typeface="HGS創英角ｺﾞｼｯｸUB" panose="020B0900000000000000" pitchFamily="50" charset="-128"/>
                <a:ea typeface="HGS創英角ｺﾞｼｯｸUB" panose="020B0900000000000000" pitchFamily="50" charset="-128"/>
              </a:rPr>
              <a:t>規定審議会直前に、</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理事会は当初制定案を修正提案した。</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細則なので単純多数で改正できる。しかも内容が一部明らかにされている。ここから、試験的プロジェクトは通るだろうとの見通しになったのだと分かった。</a:t>
            </a:r>
          </a:p>
        </p:txBody>
      </p:sp>
      <p:sp>
        <p:nvSpPr>
          <p:cNvPr id="5" name="テキスト ボックス 4">
            <a:extLst>
              <a:ext uri="{FF2B5EF4-FFF2-40B4-BE49-F238E27FC236}">
                <a16:creationId xmlns:a16="http://schemas.microsoft.com/office/drawing/2014/main" id="{86324449-9913-701C-E316-7C770A657D19}"/>
              </a:ext>
            </a:extLst>
          </p:cNvPr>
          <p:cNvSpPr txBox="1"/>
          <p:nvPr/>
        </p:nvSpPr>
        <p:spPr>
          <a:xfrm>
            <a:off x="223837" y="1346002"/>
            <a:ext cx="8610598" cy="1569660"/>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en-US" altLang="ja-JP" b="0" dirty="0">
                <a:latin typeface="HGS創英角ｺﾞｼｯｸUB" panose="020B0900000000000000" pitchFamily="50" charset="-128"/>
                <a:ea typeface="HGS創英角ｺﾞｼｯｸUB" panose="020B0900000000000000" pitchFamily="50" charset="-128"/>
              </a:rPr>
              <a:t>(6)</a:t>
            </a:r>
            <a:r>
              <a:rPr lang="ja-JP" altLang="ja-JP" b="0" dirty="0">
                <a:latin typeface="HGS創英角ｺﾞｼｯｸUB" panose="020B0900000000000000" pitchFamily="50" charset="-128"/>
                <a:ea typeface="HGS創英角ｺﾞｼｯｸUB" panose="020B0900000000000000" pitchFamily="50" charset="-128"/>
              </a:rPr>
              <a:t>このような、</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の内容が確定していない状況下、内容がつまってない試験的プロジェクトの当初案（</a:t>
            </a:r>
            <a:r>
              <a:rPr lang="en-US" altLang="ja-JP" b="0" dirty="0">
                <a:latin typeface="HGS創英角ｺﾞｼｯｸUB" panose="020B0900000000000000" pitchFamily="50" charset="-128"/>
                <a:ea typeface="HGS創英角ｺﾞｼｯｸUB" panose="020B0900000000000000" pitchFamily="50" charset="-128"/>
              </a:rPr>
              <a:t>3</a:t>
            </a:r>
            <a:r>
              <a:rPr lang="ja-JP" altLang="ja-JP" b="0" dirty="0">
                <a:latin typeface="HGS創英角ｺﾞｼｯｸUB" panose="020B0900000000000000" pitchFamily="50" charset="-128"/>
                <a:ea typeface="HGS創英角ｺﾞｼｯｸUB" panose="020B0900000000000000" pitchFamily="50" charset="-128"/>
              </a:rPr>
              <a:t>分の</a:t>
            </a:r>
            <a:r>
              <a:rPr lang="en-US" altLang="ja-JP" b="0" dirty="0">
                <a:latin typeface="HGS創英角ｺﾞｼｯｸUB" panose="020B0900000000000000" pitchFamily="50" charset="-128"/>
                <a:ea typeface="HGS創英角ｺﾞｼｯｸUB" panose="020B0900000000000000" pitchFamily="50" charset="-128"/>
              </a:rPr>
              <a:t>2</a:t>
            </a:r>
            <a:r>
              <a:rPr lang="ja-JP" altLang="ja-JP" b="0" dirty="0">
                <a:latin typeface="HGS創英角ｺﾞｼｯｸUB" panose="020B0900000000000000" pitchFamily="50" charset="-128"/>
                <a:ea typeface="HGS創英角ｺﾞｼｯｸUB" panose="020B0900000000000000" pitchFamily="50" charset="-128"/>
              </a:rPr>
              <a:t>の多数を必要とする</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定款の改正）が採用されるだろうと</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理事会が楽観視しているのは何故か不思議であった。</a:t>
            </a:r>
          </a:p>
        </p:txBody>
      </p:sp>
    </p:spTree>
    <p:extLst>
      <p:ext uri="{BB962C8B-B14F-4D97-AF65-F5344CB8AC3E}">
        <p14:creationId xmlns:p14="http://schemas.microsoft.com/office/powerpoint/2010/main" val="40832211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2EE5A9F-7C6F-2B6C-4388-47B9D25B58F5}"/>
              </a:ext>
            </a:extLst>
          </p:cNvPr>
          <p:cNvSpPr>
            <a:spLocks noGrp="1"/>
          </p:cNvSpPr>
          <p:nvPr>
            <p:ph type="sldNum" sz="quarter" idx="12"/>
          </p:nvPr>
        </p:nvSpPr>
        <p:spPr/>
        <p:txBody>
          <a:bodyPr/>
          <a:lstStyle/>
          <a:p>
            <a:fld id="{018E3EA1-40CC-4232-BC86-F24775A0F9BD}" type="slidenum">
              <a:rPr kumimoji="1" lang="ja-JP" altLang="en-US" smtClean="0"/>
              <a:t>39</a:t>
            </a:fld>
            <a:endParaRPr kumimoji="1" lang="ja-JP" altLang="en-US"/>
          </a:p>
        </p:txBody>
      </p:sp>
      <p:sp>
        <p:nvSpPr>
          <p:cNvPr id="4" name="テキスト ボックス 3">
            <a:extLst>
              <a:ext uri="{FF2B5EF4-FFF2-40B4-BE49-F238E27FC236}">
                <a16:creationId xmlns:a16="http://schemas.microsoft.com/office/drawing/2014/main" id="{A4DBECFB-4379-99B2-A72E-81C93B6D044A}"/>
              </a:ext>
            </a:extLst>
          </p:cNvPr>
          <p:cNvSpPr txBox="1"/>
          <p:nvPr/>
        </p:nvSpPr>
        <p:spPr>
          <a:xfrm>
            <a:off x="171450" y="1564065"/>
            <a:ext cx="8610600" cy="4524315"/>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ja-JP" altLang="ja-JP" b="0" u="sng" dirty="0">
                <a:latin typeface="HGS創英角ｺﾞｼｯｸUB" panose="020B0900000000000000" pitchFamily="50" charset="-128"/>
                <a:ea typeface="HGS創英角ｺﾞｼｯｸUB" panose="020B0900000000000000" pitchFamily="50" charset="-128"/>
              </a:rPr>
              <a:t>反対意見</a:t>
            </a:r>
          </a:p>
          <a:p>
            <a:r>
              <a:rPr lang="en-US" altLang="ja-JP" b="0" dirty="0">
                <a:latin typeface="HGS創英角ｺﾞｼｯｸUB" panose="020B0900000000000000" pitchFamily="50" charset="-128"/>
                <a:ea typeface="HGS創英角ｺﾞｼｯｸUB" panose="020B0900000000000000" pitchFamily="50" charset="-128"/>
              </a:rPr>
              <a:t>a)</a:t>
            </a:r>
            <a:r>
              <a:rPr lang="ja-JP" altLang="ja-JP" b="0" dirty="0">
                <a:latin typeface="HGS創英角ｺﾞｼｯｸUB" panose="020B0900000000000000" pitchFamily="50" charset="-128"/>
                <a:ea typeface="HGS創英角ｺﾞｼｯｸUB" panose="020B0900000000000000" pitchFamily="50" charset="-128"/>
              </a:rPr>
              <a:t>中央集権化されたガバナンスであり、ローカライズ、民主化されることがない。</a:t>
            </a:r>
          </a:p>
          <a:p>
            <a:r>
              <a:rPr lang="en-US" altLang="ja-JP" b="0" dirty="0">
                <a:latin typeface="HGS創英角ｺﾞｼｯｸUB" panose="020B0900000000000000" pitchFamily="50" charset="-128"/>
                <a:ea typeface="HGS創英角ｺﾞｼｯｸUB" panose="020B0900000000000000" pitchFamily="50" charset="-128"/>
              </a:rPr>
              <a:t>b)</a:t>
            </a:r>
            <a:r>
              <a:rPr lang="ja-JP" altLang="ja-JP" b="0" dirty="0">
                <a:latin typeface="HGS創英角ｺﾞｼｯｸUB" panose="020B0900000000000000" pitchFamily="50" charset="-128"/>
                <a:ea typeface="HGS創英角ｺﾞｼｯｸUB" panose="020B0900000000000000" pitchFamily="50" charset="-128"/>
              </a:rPr>
              <a:t>中央集権化の認容である。（ロータリアンは）会社の一員ではない。</a:t>
            </a:r>
            <a:r>
              <a:rPr lang="en-US" altLang="ja-JP" b="0" dirty="0">
                <a:latin typeface="HGS創英角ｺﾞｼｯｸUB" panose="020B0900000000000000" pitchFamily="50" charset="-128"/>
                <a:ea typeface="HGS創英角ｺﾞｼｯｸUB" panose="020B0900000000000000" pitchFamily="50" charset="-128"/>
              </a:rPr>
              <a:t>120</a:t>
            </a:r>
            <a:r>
              <a:rPr lang="ja-JP" altLang="ja-JP" b="0" dirty="0">
                <a:latin typeface="HGS創英角ｺﾞｼｯｸUB" panose="020B0900000000000000" pitchFamily="50" charset="-128"/>
                <a:ea typeface="HGS創英角ｺﾞｼｯｸUB" panose="020B0900000000000000" pitchFamily="50" charset="-128"/>
              </a:rPr>
              <a:t>万人のボランティアからなる組織である。管理、監督が増えていくのは良くない。今までどおりで良い。</a:t>
            </a:r>
          </a:p>
          <a:p>
            <a:r>
              <a:rPr lang="en-US" altLang="ja-JP" b="0" dirty="0">
                <a:latin typeface="HGS創英角ｺﾞｼｯｸUB" panose="020B0900000000000000" pitchFamily="50" charset="-128"/>
                <a:ea typeface="HGS創英角ｺﾞｼｯｸUB" panose="020B0900000000000000" pitchFamily="50" charset="-128"/>
              </a:rPr>
              <a:t>c)RI</a:t>
            </a:r>
            <a:r>
              <a:rPr lang="ja-JP" altLang="ja-JP" b="0" dirty="0">
                <a:latin typeface="HGS創英角ｺﾞｼｯｸUB" panose="020B0900000000000000" pitchFamily="50" charset="-128"/>
                <a:ea typeface="HGS創英角ｺﾞｼｯｸUB" panose="020B0900000000000000" pitchFamily="50" charset="-128"/>
              </a:rPr>
              <a:t>理事会は、世界の地区から情報を収集して、パイロットについて意見を聞くべきである。</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sz="1800" b="0" dirty="0">
              <a:solidFill>
                <a:srgbClr val="0070C0"/>
              </a:solidFill>
            </a:endParaRPr>
          </a:p>
          <a:p>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58765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A296A9-1CDE-A8E4-B907-0DCD6F5AFE12}"/>
              </a:ext>
            </a:extLst>
          </p:cNvPr>
          <p:cNvSpPr>
            <a:spLocks noGrp="1"/>
          </p:cNvSpPr>
          <p:nvPr>
            <p:ph type="sldNum" sz="quarter" idx="12"/>
          </p:nvPr>
        </p:nvSpPr>
        <p:spPr/>
        <p:txBody>
          <a:bodyPr/>
          <a:lstStyle/>
          <a:p>
            <a:fld id="{018E3EA1-40CC-4232-BC86-F24775A0F9BD}" type="slidenum">
              <a:rPr kumimoji="1" lang="ja-JP" altLang="en-US" smtClean="0"/>
              <a:t>4</a:t>
            </a:fld>
            <a:endParaRPr kumimoji="1" lang="ja-JP" altLang="en-US"/>
          </a:p>
        </p:txBody>
      </p:sp>
      <p:sp>
        <p:nvSpPr>
          <p:cNvPr id="3" name="タイトル 1">
            <a:extLst>
              <a:ext uri="{FF2B5EF4-FFF2-40B4-BE49-F238E27FC236}">
                <a16:creationId xmlns:a16="http://schemas.microsoft.com/office/drawing/2014/main" id="{8D719F46-C10A-0842-3FBC-FE3F5A2F8BD3}"/>
              </a:ext>
            </a:extLst>
          </p:cNvPr>
          <p:cNvSpPr txBox="1">
            <a:spLocks/>
          </p:cNvSpPr>
          <p:nvPr/>
        </p:nvSpPr>
        <p:spPr>
          <a:xfrm>
            <a:off x="97277" y="136522"/>
            <a:ext cx="9046723" cy="978729"/>
          </a:xfrm>
          <a:prstGeom prst="rect">
            <a:avLst/>
          </a:prstGeom>
        </p:spPr>
        <p:txBody>
          <a:bodyPr wrap="square">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514350" indent="-514350">
              <a:buAutoNum type="arabicPlain" startAt="3"/>
            </a:pPr>
            <a:r>
              <a:rPr lang="en-US" altLang="ja-JP" sz="3200" dirty="0">
                <a:latin typeface="HGS創英角ｺﾞｼｯｸUB" panose="020B0900000000000000" pitchFamily="50" charset="-128"/>
                <a:ea typeface="HGS創英角ｺﾞｼｯｸUB" panose="020B0900000000000000" pitchFamily="50" charset="-128"/>
              </a:rPr>
              <a:t>2022</a:t>
            </a:r>
            <a:r>
              <a:rPr lang="ja-JP" altLang="en-US" sz="3200" dirty="0">
                <a:latin typeface="HGS創英角ｺﾞｼｯｸUB" panose="020B0900000000000000" pitchFamily="50" charset="-128"/>
                <a:ea typeface="HGS創英角ｺﾞｼｯｸUB" panose="020B0900000000000000" pitchFamily="50" charset="-128"/>
              </a:rPr>
              <a:t>年規定審議会に対する</a:t>
            </a:r>
            <a:r>
              <a:rPr lang="en-US" altLang="ja-JP" sz="3200" dirty="0">
                <a:latin typeface="HGS創英角ｺﾞｼｯｸUB" panose="020B0900000000000000" pitchFamily="50" charset="-128"/>
                <a:ea typeface="HGS創英角ｺﾞｼｯｸUB" panose="020B0900000000000000" pitchFamily="50" charset="-128"/>
              </a:rPr>
              <a:t>RI</a:t>
            </a:r>
            <a:r>
              <a:rPr lang="ja-JP" altLang="en-US" sz="3200" dirty="0">
                <a:latin typeface="HGS創英角ｺﾞｼｯｸUB" panose="020B0900000000000000" pitchFamily="50" charset="-128"/>
                <a:ea typeface="HGS創英角ｺﾞｼｯｸUB" panose="020B0900000000000000" pitchFamily="50" charset="-128"/>
              </a:rPr>
              <a:t>理事会の方針と　　</a:t>
            </a:r>
            <a:endParaRPr lang="en-US" altLang="ja-JP" sz="3200" dirty="0">
              <a:latin typeface="HGS創英角ｺﾞｼｯｸUB" panose="020B0900000000000000" pitchFamily="50" charset="-128"/>
              <a:ea typeface="HGS創英角ｺﾞｼｯｸUB" panose="020B0900000000000000" pitchFamily="50" charset="-128"/>
            </a:endParaRPr>
          </a:p>
          <a:p>
            <a:r>
              <a:rPr lang="ja-JP" altLang="en-US" sz="3200" dirty="0">
                <a:latin typeface="HGS創英角ｺﾞｼｯｸUB" panose="020B0900000000000000" pitchFamily="50" charset="-128"/>
                <a:ea typeface="HGS創英角ｺﾞｼｯｸUB" panose="020B0900000000000000" pitchFamily="50" charset="-128"/>
              </a:rPr>
              <a:t>　見通し</a:t>
            </a:r>
            <a:endParaRPr lang="en-US" altLang="ja-JP" sz="3200" dirty="0">
              <a:latin typeface="HGS創英角ｺﾞｼｯｸUB" panose="020B0900000000000000" pitchFamily="50" charset="-128"/>
              <a:ea typeface="HGS創英角ｺﾞｼｯｸUB" panose="020B0900000000000000" pitchFamily="50" charset="-128"/>
            </a:endParaRPr>
          </a:p>
        </p:txBody>
      </p:sp>
      <p:sp>
        <p:nvSpPr>
          <p:cNvPr id="6" name="テキスト ボックス 5">
            <a:extLst>
              <a:ext uri="{FF2B5EF4-FFF2-40B4-BE49-F238E27FC236}">
                <a16:creationId xmlns:a16="http://schemas.microsoft.com/office/drawing/2014/main" id="{80313E5F-32CB-A280-E099-A16DF983D072}"/>
              </a:ext>
            </a:extLst>
          </p:cNvPr>
          <p:cNvSpPr txBox="1"/>
          <p:nvPr/>
        </p:nvSpPr>
        <p:spPr>
          <a:xfrm>
            <a:off x="97276" y="1264597"/>
            <a:ext cx="9046723" cy="7319953"/>
          </a:xfrm>
          <a:prstGeom prst="rect">
            <a:avLst/>
          </a:prstGeom>
        </p:spPr>
        <p:txBody>
          <a:bodyPr vert="horz" wrap="square" lIns="91440" tIns="45720" rIns="91440" bIns="45720" rtlCol="0">
            <a:spAutoFit/>
          </a:bodyPr>
          <a:lstStyle>
            <a:defPPr>
              <a:defRPr lang="en-US"/>
            </a:defPPr>
            <a:lvl1pPr indent="0" defTabSz="914400">
              <a:lnSpc>
                <a:spcPct val="90000"/>
              </a:lnSpc>
              <a:spcBef>
                <a:spcPts val="1000"/>
              </a:spcBef>
              <a:buFont typeface="Arial" panose="020B0604020202020204" pitchFamily="34" charset="0"/>
              <a:buNone/>
              <a:defRPr kumimoji="1" sz="3200">
                <a:latin typeface="HGS創英角ｺﾞｼｯｸUB" panose="020B0900000000000000" pitchFamily="50" charset="-128"/>
                <a:ea typeface="HGS創英角ｺﾞｼｯｸUB" panose="020B0900000000000000" pitchFamily="50" charset="-128"/>
              </a:defRPr>
            </a:lvl1pPr>
            <a:lvl2pPr marL="685800" indent="-228600" defTabSz="914400">
              <a:lnSpc>
                <a:spcPct val="90000"/>
              </a:lnSpc>
              <a:spcBef>
                <a:spcPts val="500"/>
              </a:spcBef>
              <a:buFont typeface="Arial" panose="020B0604020202020204" pitchFamily="34" charset="0"/>
              <a:buChar char="•"/>
              <a:defRPr kumimoji="1" sz="2400"/>
            </a:lvl2pPr>
            <a:lvl3pPr marL="1143000" indent="-228600" defTabSz="914400">
              <a:lnSpc>
                <a:spcPct val="90000"/>
              </a:lnSpc>
              <a:spcBef>
                <a:spcPts val="500"/>
              </a:spcBef>
              <a:buFont typeface="Arial" panose="020B0604020202020204" pitchFamily="34" charset="0"/>
              <a:buChar char="•"/>
              <a:defRPr kumimoji="1" sz="2000"/>
            </a:lvl3pPr>
            <a:lvl4pPr marL="1600200" indent="-228600" defTabSz="914400">
              <a:lnSpc>
                <a:spcPct val="90000"/>
              </a:lnSpc>
              <a:spcBef>
                <a:spcPts val="500"/>
              </a:spcBef>
              <a:buFont typeface="Arial" panose="020B0604020202020204" pitchFamily="34" charset="0"/>
              <a:buChar char="•"/>
              <a:defRPr kumimoji="1"/>
            </a:lvl4pPr>
            <a:lvl5pPr marL="2057400" indent="-228600" defTabSz="914400">
              <a:lnSpc>
                <a:spcPct val="9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r>
              <a:rPr lang="ja-JP" altLang="en-US" sz="2400" dirty="0">
                <a:solidFill>
                  <a:srgbClr val="0070C0"/>
                </a:solidFill>
              </a:rPr>
              <a:t>　</a:t>
            </a:r>
            <a:r>
              <a:rPr lang="en-US" altLang="ja-JP" sz="2400" dirty="0">
                <a:solidFill>
                  <a:srgbClr val="0070C0"/>
                </a:solidFill>
              </a:rPr>
              <a:t>2021</a:t>
            </a:r>
            <a:r>
              <a:rPr lang="ja-JP" altLang="en-US" sz="2400" dirty="0">
                <a:solidFill>
                  <a:srgbClr val="0070C0"/>
                </a:solidFill>
              </a:rPr>
              <a:t>年</a:t>
            </a:r>
            <a:r>
              <a:rPr lang="en-US" altLang="ja-JP" sz="2400" dirty="0">
                <a:solidFill>
                  <a:srgbClr val="0070C0"/>
                </a:solidFill>
              </a:rPr>
              <a:t>12</a:t>
            </a:r>
            <a:r>
              <a:rPr lang="ja-JP" altLang="en-US" sz="2400" dirty="0">
                <a:solidFill>
                  <a:srgbClr val="0070C0"/>
                </a:solidFill>
              </a:rPr>
              <a:t>月</a:t>
            </a:r>
            <a:r>
              <a:rPr lang="en-US" altLang="ja-JP" sz="2400" dirty="0">
                <a:solidFill>
                  <a:srgbClr val="0070C0"/>
                </a:solidFill>
              </a:rPr>
              <a:t>26</a:t>
            </a:r>
            <a:r>
              <a:rPr lang="ja-JP" altLang="en-US" sz="2400" dirty="0">
                <a:solidFill>
                  <a:srgbClr val="0070C0"/>
                </a:solidFill>
              </a:rPr>
              <a:t>日代表議員研修会における辰野克彦前</a:t>
            </a:r>
            <a:r>
              <a:rPr lang="en-US" altLang="ja-JP" sz="2400" dirty="0">
                <a:solidFill>
                  <a:srgbClr val="0070C0"/>
                </a:solidFill>
              </a:rPr>
              <a:t>RI</a:t>
            </a:r>
            <a:r>
              <a:rPr lang="ja-JP" altLang="en-US" sz="2400" dirty="0">
                <a:solidFill>
                  <a:srgbClr val="0070C0"/>
                </a:solidFill>
              </a:rPr>
              <a:t>理事</a:t>
            </a:r>
            <a:endParaRPr lang="en-US" altLang="ja-JP" sz="1800" dirty="0">
              <a:solidFill>
                <a:srgbClr val="0070C0"/>
              </a:solidFill>
            </a:endParaRPr>
          </a:p>
          <a:p>
            <a:endParaRPr lang="en-US" altLang="ja-JP" sz="1000" dirty="0">
              <a:solidFill>
                <a:srgbClr val="0070C0"/>
              </a:solidFill>
            </a:endParaRPr>
          </a:p>
          <a:p>
            <a:r>
              <a:rPr lang="en-US" altLang="ja-JP" sz="2800" b="0" dirty="0">
                <a:latin typeface="HGS創英角ｺﾞｼｯｸUB" panose="020B0900000000000000" pitchFamily="50" charset="-128"/>
                <a:ea typeface="HGS創英角ｺﾞｼｯｸUB" panose="020B0900000000000000" pitchFamily="50" charset="-128"/>
              </a:rPr>
              <a:t>(1)SRF</a:t>
            </a:r>
            <a:r>
              <a:rPr lang="ja-JP" altLang="ja-JP" sz="2800" b="0" dirty="0">
                <a:latin typeface="HGS創英角ｺﾞｼｯｸUB" panose="020B0900000000000000" pitchFamily="50" charset="-128"/>
                <a:ea typeface="HGS創英角ｺﾞｼｯｸUB" panose="020B0900000000000000" pitchFamily="50" charset="-128"/>
              </a:rPr>
              <a:t>はまだ何も決まっていない（</a:t>
            </a:r>
            <a:r>
              <a:rPr lang="en-US" altLang="ja-JP" sz="2800" b="0" dirty="0">
                <a:latin typeface="HGS創英角ｺﾞｼｯｸUB" panose="020B0900000000000000" pitchFamily="50" charset="-128"/>
                <a:ea typeface="HGS創英角ｺﾞｼｯｸUB" panose="020B0900000000000000" pitchFamily="50" charset="-128"/>
              </a:rPr>
              <a:t>12</a:t>
            </a:r>
            <a:r>
              <a:rPr lang="ja-JP" altLang="ja-JP" sz="2800" b="0" dirty="0">
                <a:latin typeface="HGS創英角ｺﾞｼｯｸUB" panose="020B0900000000000000" pitchFamily="50" charset="-128"/>
                <a:ea typeface="HGS創英角ｺﾞｼｯｸUB" panose="020B0900000000000000" pitchFamily="50" charset="-128"/>
              </a:rPr>
              <a:t>月</a:t>
            </a:r>
            <a:r>
              <a:rPr lang="en-US" altLang="ja-JP" sz="2800" b="0" dirty="0">
                <a:latin typeface="HGS創英角ｺﾞｼｯｸUB" panose="020B0900000000000000" pitchFamily="50" charset="-128"/>
                <a:ea typeface="HGS創英角ｺﾞｼｯｸUB" panose="020B0900000000000000" pitchFamily="50" charset="-128"/>
              </a:rPr>
              <a:t>7</a:t>
            </a:r>
            <a:r>
              <a:rPr lang="ja-JP" altLang="ja-JP" sz="2800" b="0" dirty="0">
                <a:latin typeface="HGS創英角ｺﾞｼｯｸUB" panose="020B0900000000000000" pitchFamily="50" charset="-128"/>
                <a:ea typeface="HGS創英角ｺﾞｼｯｸUB" panose="020B0900000000000000" pitchFamily="50" charset="-128"/>
              </a:rPr>
              <a:t>日のロータリー研究会の質疑応答でシェカール・メータ</a:t>
            </a:r>
            <a:r>
              <a:rPr lang="en-US" altLang="ja-JP" sz="2800" b="0" dirty="0">
                <a:latin typeface="HGS創英角ｺﾞｼｯｸUB" panose="020B0900000000000000" pitchFamily="50" charset="-128"/>
                <a:ea typeface="HGS創英角ｺﾞｼｯｸUB" panose="020B0900000000000000" pitchFamily="50" charset="-128"/>
              </a:rPr>
              <a:t>RI</a:t>
            </a:r>
            <a:r>
              <a:rPr lang="ja-JP" altLang="en-US" sz="2800" b="0" dirty="0">
                <a:latin typeface="HGS創英角ｺﾞｼｯｸUB" panose="020B0900000000000000" pitchFamily="50" charset="-128"/>
                <a:ea typeface="HGS創英角ｺﾞｼｯｸUB" panose="020B0900000000000000" pitchFamily="50" charset="-128"/>
              </a:rPr>
              <a:t>前</a:t>
            </a:r>
            <a:r>
              <a:rPr lang="ja-JP" altLang="ja-JP" sz="2800" b="0" dirty="0">
                <a:latin typeface="HGS創英角ｺﾞｼｯｸUB" panose="020B0900000000000000" pitchFamily="50" charset="-128"/>
                <a:ea typeface="HGS創英角ｺﾞｼｯｸUB" panose="020B0900000000000000" pitchFamily="50" charset="-128"/>
              </a:rPr>
              <a:t>会長も同様に述べていた</a:t>
            </a:r>
            <a:r>
              <a:rPr lang="ja-JP" altLang="en-US" sz="2800" b="0" dirty="0">
                <a:latin typeface="HGS創英角ｺﾞｼｯｸUB" panose="020B0900000000000000" pitchFamily="50" charset="-128"/>
                <a:ea typeface="HGS創英角ｺﾞｼｯｸUB" panose="020B0900000000000000" pitchFamily="50" charset="-128"/>
              </a:rPr>
              <a:t>。</a:t>
            </a:r>
            <a:r>
              <a:rPr lang="en-US" altLang="ja-JP" sz="2800" b="0" dirty="0">
                <a:latin typeface="HGS創英角ｺﾞｼｯｸUB" panose="020B0900000000000000" pitchFamily="50" charset="-128"/>
                <a:ea typeface="HGS創英角ｺﾞｼｯｸUB" panose="020B0900000000000000" pitchFamily="50" charset="-128"/>
              </a:rPr>
              <a:t>)</a:t>
            </a:r>
            <a:endParaRPr lang="ja-JP" altLang="ja-JP" sz="2800" b="0" dirty="0">
              <a:latin typeface="HGS創英角ｺﾞｼｯｸUB" panose="020B0900000000000000" pitchFamily="50" charset="-128"/>
              <a:ea typeface="HGS創英角ｺﾞｼｯｸUB" panose="020B0900000000000000" pitchFamily="50" charset="-128"/>
            </a:endParaRPr>
          </a:p>
          <a:p>
            <a:r>
              <a:rPr lang="en-US" altLang="ja-JP" sz="2800" b="0" dirty="0">
                <a:latin typeface="HGS創英角ｺﾞｼｯｸUB" panose="020B0900000000000000" pitchFamily="50" charset="-128"/>
                <a:ea typeface="HGS創英角ｺﾞｼｯｸUB" panose="020B0900000000000000" pitchFamily="50" charset="-128"/>
              </a:rPr>
              <a:t>(2)</a:t>
            </a:r>
          </a:p>
          <a:p>
            <a:r>
              <a:rPr lang="ja-JP" altLang="ja-JP" sz="2800" b="0" dirty="0">
                <a:latin typeface="HGS創英角ｺﾞｼｯｸUB" panose="020B0900000000000000" pitchFamily="50" charset="-128"/>
                <a:ea typeface="HGS創英角ｺﾞｼｯｸUB" panose="020B0900000000000000" pitchFamily="50" charset="-128"/>
              </a:rPr>
              <a:t>①事務総長の任期と報酬の制限に関する制定案は絶対に採択させない</a:t>
            </a:r>
            <a:r>
              <a:rPr lang="ja-JP" altLang="en-US" sz="2800" b="0" dirty="0">
                <a:latin typeface="HGS創英角ｺﾞｼｯｸUB" panose="020B0900000000000000" pitchFamily="50" charset="-128"/>
                <a:ea typeface="HGS創英角ｺﾞｼｯｸUB" panose="020B0900000000000000" pitchFamily="50" charset="-128"/>
              </a:rPr>
              <a:t>　</a:t>
            </a:r>
            <a:endParaRPr lang="en-US" altLang="ja-JP" sz="2800" b="0" dirty="0">
              <a:latin typeface="HGS創英角ｺﾞｼｯｸUB" panose="020B0900000000000000" pitchFamily="50" charset="-128"/>
              <a:ea typeface="HGS創英角ｺﾞｼｯｸUB" panose="020B0900000000000000" pitchFamily="50" charset="-128"/>
            </a:endParaRPr>
          </a:p>
          <a:p>
            <a:r>
              <a:rPr lang="ja-JP" altLang="ja-JP" sz="2800" b="0" dirty="0">
                <a:latin typeface="HGS創英角ｺﾞｼｯｸUB" panose="020B0900000000000000" pitchFamily="50" charset="-128"/>
                <a:ea typeface="HGS創英角ｺﾞｼｯｸUB" panose="020B0900000000000000" pitchFamily="50" charset="-128"/>
              </a:rPr>
              <a:t>②人頭分担金増額は何としても採択させる</a:t>
            </a:r>
            <a:endParaRPr lang="en-US" altLang="ja-JP" sz="2800" b="0" dirty="0">
              <a:latin typeface="HGS創英角ｺﾞｼｯｸUB" panose="020B0900000000000000" pitchFamily="50" charset="-128"/>
              <a:ea typeface="HGS創英角ｺﾞｼｯｸUB" panose="020B0900000000000000" pitchFamily="50" charset="-128"/>
            </a:endParaRPr>
          </a:p>
          <a:p>
            <a:r>
              <a:rPr lang="ja-JP" altLang="ja-JP" sz="2800" b="0" dirty="0">
                <a:latin typeface="HGS創英角ｺﾞｼｯｸUB" panose="020B0900000000000000" pitchFamily="50" charset="-128"/>
                <a:ea typeface="HGS創英角ｺﾞｼｯｸUB" panose="020B0900000000000000" pitchFamily="50" charset="-128"/>
              </a:rPr>
              <a:t>③試験的プロジェクトは試験的であるので先ず採択され</a:t>
            </a:r>
            <a:r>
              <a:rPr lang="ja-JP" altLang="en-US" sz="2800" b="0" dirty="0">
                <a:latin typeface="HGS創英角ｺﾞｼｯｸUB" panose="020B0900000000000000" pitchFamily="50" charset="-128"/>
                <a:ea typeface="HGS創英角ｺﾞｼｯｸUB" panose="020B0900000000000000" pitchFamily="50" charset="-128"/>
              </a:rPr>
              <a:t>るであろう</a:t>
            </a:r>
            <a:r>
              <a:rPr lang="ja-JP" altLang="en-US" sz="1800" b="0" dirty="0">
                <a:latin typeface="HGS創英角ｺﾞｼｯｸUB" panose="020B0900000000000000" pitchFamily="50" charset="-128"/>
                <a:ea typeface="HGS創英角ｺﾞｼｯｸUB" panose="020B0900000000000000" pitchFamily="50" charset="-128"/>
              </a:rPr>
              <a:t>　</a:t>
            </a:r>
            <a:endParaRPr lang="en-US" altLang="ja-JP" sz="1800" b="0" dirty="0">
              <a:latin typeface="HGS創英角ｺﾞｼｯｸUB" panose="020B0900000000000000" pitchFamily="50" charset="-128"/>
              <a:ea typeface="HGS創英角ｺﾞｼｯｸUB" panose="020B0900000000000000" pitchFamily="50" charset="-128"/>
            </a:endParaRPr>
          </a:p>
          <a:p>
            <a:endParaRPr lang="en-US" altLang="ja-JP" sz="1400" dirty="0">
              <a:solidFill>
                <a:srgbClr val="FF0000"/>
              </a:solidFill>
            </a:endParaRPr>
          </a:p>
          <a:p>
            <a:r>
              <a:rPr lang="en-US" altLang="ja-JP" sz="2800" b="0" dirty="0">
                <a:solidFill>
                  <a:srgbClr val="FF0000"/>
                </a:solidFill>
                <a:latin typeface="HGS創英角ｺﾞｼｯｸUB" panose="020B0900000000000000" pitchFamily="50" charset="-128"/>
                <a:ea typeface="HGS創英角ｺﾞｼｯｸUB" panose="020B0900000000000000" pitchFamily="50" charset="-128"/>
              </a:rPr>
              <a:t>RI</a:t>
            </a:r>
            <a:r>
              <a:rPr lang="ja-JP" altLang="ja-JP" sz="2800" b="0" dirty="0">
                <a:solidFill>
                  <a:srgbClr val="FF0000"/>
                </a:solidFill>
                <a:latin typeface="HGS創英角ｺﾞｼｯｸUB" panose="020B0900000000000000" pitchFamily="50" charset="-128"/>
                <a:ea typeface="HGS創英角ｺﾞｼｯｸUB" panose="020B0900000000000000" pitchFamily="50" charset="-128"/>
              </a:rPr>
              <a:t>理事会の意向通りの結果となった</a:t>
            </a:r>
          </a:p>
          <a:p>
            <a:endParaRPr lang="en-US" altLang="ja-JP" sz="2800"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　</a:t>
            </a:r>
            <a:r>
              <a:rPr lang="ja-JP" altLang="en-US" b="0" dirty="0">
                <a:latin typeface="HGS創英角ｺﾞｼｯｸUB" panose="020B0900000000000000" pitchFamily="50" charset="-128"/>
                <a:ea typeface="HGS創英角ｺﾞｼｯｸUB" panose="020B0900000000000000" pitchFamily="50" charset="-128"/>
              </a:rPr>
              <a:t>　</a:t>
            </a:r>
            <a:endParaRPr lang="ja-JP" altLang="en-US" dirty="0"/>
          </a:p>
        </p:txBody>
      </p:sp>
    </p:spTree>
    <p:extLst>
      <p:ext uri="{BB962C8B-B14F-4D97-AF65-F5344CB8AC3E}">
        <p14:creationId xmlns:p14="http://schemas.microsoft.com/office/powerpoint/2010/main" val="25543598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8AC1313-7B55-C471-7E9D-AC8481083FE7}"/>
              </a:ext>
            </a:extLst>
          </p:cNvPr>
          <p:cNvSpPr>
            <a:spLocks noGrp="1"/>
          </p:cNvSpPr>
          <p:nvPr>
            <p:ph type="sldNum" sz="quarter" idx="12"/>
          </p:nvPr>
        </p:nvSpPr>
        <p:spPr/>
        <p:txBody>
          <a:bodyPr/>
          <a:lstStyle/>
          <a:p>
            <a:fld id="{018E3EA1-40CC-4232-BC86-F24775A0F9BD}" type="slidenum">
              <a:rPr kumimoji="1" lang="ja-JP" altLang="en-US" smtClean="0"/>
              <a:t>40</a:t>
            </a:fld>
            <a:endParaRPr kumimoji="1" lang="ja-JP" altLang="en-US"/>
          </a:p>
        </p:txBody>
      </p:sp>
      <p:sp>
        <p:nvSpPr>
          <p:cNvPr id="4" name="テキスト ボックス 3">
            <a:extLst>
              <a:ext uri="{FF2B5EF4-FFF2-40B4-BE49-F238E27FC236}">
                <a16:creationId xmlns:a16="http://schemas.microsoft.com/office/drawing/2014/main" id="{C09AC4A9-5465-FB0D-7D9C-C2B92CDA5804}"/>
              </a:ext>
            </a:extLst>
          </p:cNvPr>
          <p:cNvSpPr txBox="1"/>
          <p:nvPr/>
        </p:nvSpPr>
        <p:spPr>
          <a:xfrm>
            <a:off x="161925" y="136522"/>
            <a:ext cx="8629650" cy="6740307"/>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ja-JP" altLang="ja-JP" b="0" u="sng" dirty="0">
                <a:latin typeface="HGS創英角ｺﾞｼｯｸUB" panose="020B0900000000000000" pitchFamily="50" charset="-128"/>
                <a:ea typeface="HGS創英角ｺﾞｼｯｸUB" panose="020B0900000000000000" pitchFamily="50" charset="-128"/>
              </a:rPr>
              <a:t>賛成意見</a:t>
            </a:r>
          </a:p>
          <a:p>
            <a:r>
              <a:rPr lang="ja-JP" altLang="ja-JP" b="0" dirty="0">
                <a:latin typeface="HGS創英角ｺﾞｼｯｸUB" panose="020B0900000000000000" pitchFamily="50" charset="-128"/>
                <a:ea typeface="HGS創英角ｺﾞｼｯｸUB" panose="020B0900000000000000" pitchFamily="50" charset="-128"/>
              </a:rPr>
              <a:t>代表議員：</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オーストラリアでは会員が減少し、年齢が上がっている。</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RIBI</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も同じである。</a:t>
            </a:r>
            <a:r>
              <a:rPr lang="ja-JP" altLang="ja-JP" b="0" dirty="0">
                <a:latin typeface="HGS創英角ｺﾞｼｯｸUB" panose="020B0900000000000000" pitchFamily="50" charset="-128"/>
                <a:ea typeface="HGS創英角ｺﾞｼｯｸUB" panose="020B0900000000000000" pitchFamily="50" charset="-128"/>
              </a:rPr>
              <a:t>強固なブランドを構築するために、ブランド強化が求められる。クラブの支援になる。効率化される。</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会員維持に寄与できる。</a:t>
            </a:r>
          </a:p>
          <a:p>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理事</a:t>
            </a:r>
          </a:p>
          <a:p>
            <a:r>
              <a:rPr lang="en-US" altLang="ja-JP" b="0" dirty="0">
                <a:latin typeface="HGS創英角ｺﾞｼｯｸUB" panose="020B0900000000000000" pitchFamily="50" charset="-128"/>
                <a:ea typeface="HGS創英角ｺﾞｼｯｸUB" panose="020B0900000000000000" pitchFamily="50" charset="-128"/>
              </a:rPr>
              <a:t>a)</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2</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つの地域のみが対象で、全体を変えるものではない。</a:t>
            </a:r>
            <a:r>
              <a:rPr lang="ja-JP" altLang="ja-JP" b="0" dirty="0">
                <a:latin typeface="HGS創英角ｺﾞｼｯｸUB" panose="020B0900000000000000" pitchFamily="50" charset="-128"/>
                <a:ea typeface="HGS創英角ｺﾞｼｯｸUB" panose="020B0900000000000000" pitchFamily="50" charset="-128"/>
              </a:rPr>
              <a:t>しかし、他地区でも採用できる。</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やってみなければ分からない。</a:t>
            </a:r>
          </a:p>
          <a:p>
            <a:r>
              <a:rPr lang="en-US" altLang="ja-JP" b="0" dirty="0">
                <a:latin typeface="HGS創英角ｺﾞｼｯｸUB" panose="020B0900000000000000" pitchFamily="50" charset="-128"/>
                <a:ea typeface="HGS創英角ｺﾞｼｯｸUB" panose="020B0900000000000000" pitchFamily="50" charset="-128"/>
              </a:rPr>
              <a:t>b)</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ゾーン</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8</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のクラブの支持を得ている</a:t>
            </a:r>
            <a:r>
              <a:rPr lang="ja-JP" altLang="ja-JP" b="0" dirty="0">
                <a:latin typeface="HGS創英角ｺﾞｼｯｸUB" panose="020B0900000000000000" pitchFamily="50" charset="-128"/>
                <a:ea typeface="HGS創英角ｺﾞｼｯｸUB" panose="020B0900000000000000" pitchFamily="50" charset="-128"/>
              </a:rPr>
              <a:t>。ローカルのガバナンスシステムの採用が必要である。</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8</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ゾーンが取り組んできたもので、他に適用するものではない。</a:t>
            </a:r>
          </a:p>
          <a:p>
            <a:r>
              <a:rPr lang="ja-JP" altLang="ja-JP" b="0" dirty="0">
                <a:latin typeface="HGS創英角ｺﾞｼｯｸUB" panose="020B0900000000000000" pitchFamily="50" charset="-128"/>
                <a:ea typeface="HGS創英角ｺﾞｼｯｸUB" panose="020B0900000000000000" pitchFamily="50" charset="-128"/>
              </a:rPr>
              <a:t>特別代表：</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2</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地域でのテストであり、その後規定審議会に諮る（のだから賛成して欲しい）。</a:t>
            </a:r>
          </a:p>
          <a:p>
            <a:r>
              <a:rPr lang="ja-JP" altLang="ja-JP" b="0" dirty="0">
                <a:latin typeface="HGS創英角ｺﾞｼｯｸUB" panose="020B0900000000000000" pitchFamily="50" charset="-128"/>
                <a:ea typeface="HGS創英角ｺﾞｼｯｸUB" panose="020B0900000000000000" pitchFamily="50" charset="-128"/>
              </a:rPr>
              <a:t>提案者：</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何もしないともっと大きなコストになる。</a:t>
            </a:r>
            <a:r>
              <a:rPr lang="ja-JP" altLang="ja-JP" b="0" dirty="0">
                <a:solidFill>
                  <a:srgbClr val="FF0000"/>
                </a:solidFill>
                <a:latin typeface="HGS創英角ｺﾞｼｯｸUB" panose="020B0900000000000000" pitchFamily="50" charset="-128"/>
                <a:ea typeface="HGS創英角ｺﾞｼｯｸUB" panose="020B0900000000000000" pitchFamily="50" charset="-128"/>
              </a:rPr>
              <a:t>ガバナーの権限は縮小されるが、役割は削除されない。</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RI</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理事、規定審議会代表議員も</a:t>
            </a:r>
            <a:r>
              <a:rPr lang="en-US" altLang="ja-JP" b="0" dirty="0">
                <a:solidFill>
                  <a:srgbClr val="0000FF"/>
                </a:solidFill>
                <a:latin typeface="HGS創英角ｺﾞｼｯｸUB" panose="020B0900000000000000" pitchFamily="50" charset="-128"/>
                <a:ea typeface="HGS創英角ｺﾞｼｯｸUB" panose="020B0900000000000000" pitchFamily="50" charset="-128"/>
              </a:rPr>
              <a:t>PDG</a:t>
            </a:r>
            <a:r>
              <a:rPr lang="ja-JP" altLang="ja-JP" b="0" dirty="0">
                <a:solidFill>
                  <a:srgbClr val="0000FF"/>
                </a:solidFill>
                <a:latin typeface="HGS創英角ｺﾞｼｯｸUB" panose="020B0900000000000000" pitchFamily="50" charset="-128"/>
                <a:ea typeface="HGS創英角ｺﾞｼｯｸUB" panose="020B0900000000000000" pitchFamily="50" charset="-128"/>
              </a:rPr>
              <a:t>である。元に戻る可能性もある。</a:t>
            </a:r>
          </a:p>
          <a:p>
            <a:r>
              <a:rPr lang="ja-JP" altLang="ja-JP" b="0" dirty="0">
                <a:latin typeface="HGS創英角ｺﾞｼｯｸUB" panose="020B0900000000000000" pitchFamily="50" charset="-128"/>
                <a:ea typeface="HGS創英角ｺﾞｼｯｸUB" panose="020B0900000000000000" pitchFamily="50" charset="-128"/>
              </a:rPr>
              <a:t>　</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委員会に報告を出すが、検討（ディスカッション）するだけである。</a:t>
            </a:r>
          </a:p>
        </p:txBody>
      </p:sp>
    </p:spTree>
    <p:extLst>
      <p:ext uri="{BB962C8B-B14F-4D97-AF65-F5344CB8AC3E}">
        <p14:creationId xmlns:p14="http://schemas.microsoft.com/office/powerpoint/2010/main" val="3197219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F5BA682-E1E1-820D-0955-DD1F181CE4CD}"/>
              </a:ext>
            </a:extLst>
          </p:cNvPr>
          <p:cNvSpPr>
            <a:spLocks noGrp="1"/>
          </p:cNvSpPr>
          <p:nvPr>
            <p:ph type="sldNum" sz="quarter" idx="12"/>
          </p:nvPr>
        </p:nvSpPr>
        <p:spPr/>
        <p:txBody>
          <a:bodyPr/>
          <a:lstStyle/>
          <a:p>
            <a:fld id="{018E3EA1-40CC-4232-BC86-F24775A0F9BD}" type="slidenum">
              <a:rPr kumimoji="1" lang="ja-JP" altLang="en-US" smtClean="0"/>
              <a:t>41</a:t>
            </a:fld>
            <a:endParaRPr kumimoji="1" lang="ja-JP" altLang="en-US"/>
          </a:p>
        </p:txBody>
      </p:sp>
      <p:sp>
        <p:nvSpPr>
          <p:cNvPr id="4" name="テキスト ボックス 3">
            <a:extLst>
              <a:ext uri="{FF2B5EF4-FFF2-40B4-BE49-F238E27FC236}">
                <a16:creationId xmlns:a16="http://schemas.microsoft.com/office/drawing/2014/main" id="{E012AF68-20D4-0674-903A-DD132A237500}"/>
              </a:ext>
            </a:extLst>
          </p:cNvPr>
          <p:cNvSpPr txBox="1"/>
          <p:nvPr/>
        </p:nvSpPr>
        <p:spPr>
          <a:xfrm>
            <a:off x="105382" y="400393"/>
            <a:ext cx="8231221" cy="6370975"/>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b="0" i="0" u="none" strike="noStrike" kern="1200" cap="none" spc="0" normalizeH="0" baseline="0" noProof="0" dirty="0">
                <a:ln>
                  <a:noFill/>
                </a:ln>
                <a:solidFill>
                  <a:srgbClr val="0000FF"/>
                </a:solidFill>
                <a:effectLst/>
                <a:uLnTx/>
                <a:uFillTx/>
                <a:latin typeface="HGS創英角ｺﾞｼｯｸUB" panose="020B0900000000000000" pitchFamily="50" charset="-128"/>
                <a:ea typeface="HGS創英角ｺﾞｼｯｸUB" panose="020B0900000000000000" pitchFamily="50" charset="-128"/>
                <a:cs typeface="+mn-cs"/>
              </a:rPr>
              <a:t>採択</a:t>
            </a:r>
          </a:p>
          <a:p>
            <a:endParaRPr lang="en-US" altLang="ja-JP" dirty="0"/>
          </a:p>
          <a:p>
            <a:r>
              <a:rPr lang="ja-JP" altLang="ja-JP" b="0" dirty="0">
                <a:latin typeface="HGS創英角ｺﾞｼｯｸUB" panose="020B0900000000000000" pitchFamily="50" charset="-128"/>
                <a:ea typeface="HGS創英角ｺﾞｼｯｸUB" panose="020B0900000000000000" pitchFamily="50" charset="-128"/>
              </a:rPr>
              <a:t>★①規定審議会が終わった後の</a:t>
            </a:r>
            <a:r>
              <a:rPr lang="en-US" altLang="ja-JP" b="0" dirty="0">
                <a:latin typeface="HGS創英角ｺﾞｼｯｸUB" panose="020B0900000000000000" pitchFamily="50" charset="-128"/>
                <a:ea typeface="HGS創英角ｺﾞｼｯｸUB" panose="020B0900000000000000" pitchFamily="50" charset="-128"/>
              </a:rPr>
              <a:t>2022</a:t>
            </a:r>
            <a:r>
              <a:rPr lang="ja-JP" altLang="ja-JP" b="0" dirty="0">
                <a:latin typeface="HGS創英角ｺﾞｼｯｸUB" panose="020B0900000000000000" pitchFamily="50" charset="-128"/>
                <a:ea typeface="HGS創英角ｺﾞｼｯｸUB" panose="020B0900000000000000" pitchFamily="50" charset="-128"/>
              </a:rPr>
              <a:t>年</a:t>
            </a:r>
            <a:r>
              <a:rPr lang="en-US" altLang="ja-JP" b="0" dirty="0">
                <a:latin typeface="HGS創英角ｺﾞｼｯｸUB" panose="020B0900000000000000" pitchFamily="50" charset="-128"/>
                <a:ea typeface="HGS創英角ｺﾞｼｯｸUB" panose="020B0900000000000000" pitchFamily="50" charset="-128"/>
              </a:rPr>
              <a:t>6</a:t>
            </a:r>
            <a:r>
              <a:rPr lang="ja-JP" altLang="ja-JP" b="0" dirty="0">
                <a:latin typeface="HGS創英角ｺﾞｼｯｸUB" panose="020B0900000000000000" pitchFamily="50" charset="-128"/>
                <a:ea typeface="HGS創英角ｺﾞｼｯｸUB" panose="020B0900000000000000" pitchFamily="50" charset="-128"/>
              </a:rPr>
              <a:t>月</a:t>
            </a:r>
            <a:r>
              <a:rPr lang="en-US" altLang="ja-JP" b="0" dirty="0">
                <a:latin typeface="HGS創英角ｺﾞｼｯｸUB" panose="020B0900000000000000" pitchFamily="50" charset="-128"/>
                <a:ea typeface="HGS創英角ｺﾞｼｯｸUB" panose="020B0900000000000000" pitchFamily="50" charset="-128"/>
              </a:rPr>
              <a:t>23</a:t>
            </a:r>
            <a:r>
              <a:rPr lang="ja-JP" altLang="ja-JP" b="0" dirty="0">
                <a:latin typeface="HGS創英角ｺﾞｼｯｸUB" panose="020B0900000000000000" pitchFamily="50" charset="-128"/>
                <a:ea typeface="HGS創英角ｺﾞｼｯｸUB" panose="020B0900000000000000" pitchFamily="50" charset="-128"/>
              </a:rPr>
              <a:t>日の規定審議会代表議員協議会で、辰野</a:t>
            </a:r>
            <a:r>
              <a:rPr lang="ja-JP" altLang="en-US" b="0" dirty="0">
                <a:latin typeface="HGS創英角ｺﾞｼｯｸUB" panose="020B0900000000000000" pitchFamily="50" charset="-128"/>
                <a:ea typeface="HGS創英角ｺﾞｼｯｸUB" panose="020B0900000000000000" pitchFamily="50" charset="-128"/>
              </a:rPr>
              <a:t>前</a:t>
            </a:r>
            <a:r>
              <a:rPr lang="ja-JP" altLang="ja-JP" b="0" dirty="0">
                <a:latin typeface="HGS創英角ｺﾞｼｯｸUB" panose="020B0900000000000000" pitchFamily="50" charset="-128"/>
                <a:ea typeface="HGS創英角ｺﾞｼｯｸUB" panose="020B0900000000000000" pitchFamily="50" charset="-128"/>
              </a:rPr>
              <a:t>理事は、</a:t>
            </a:r>
            <a:r>
              <a:rPr lang="en-US" altLang="ja-JP" b="0" dirty="0">
                <a:latin typeface="HGS創英角ｺﾞｼｯｸUB" panose="020B0900000000000000" pitchFamily="50" charset="-128"/>
                <a:ea typeface="HGS創英角ｺﾞｼｯｸUB" panose="020B0900000000000000" pitchFamily="50" charset="-128"/>
              </a:rPr>
              <a:t>22-71</a:t>
            </a:r>
            <a:r>
              <a:rPr lang="ja-JP" altLang="ja-JP" b="0" dirty="0">
                <a:latin typeface="HGS創英角ｺﾞｼｯｸUB" panose="020B0900000000000000" pitchFamily="50" charset="-128"/>
                <a:ea typeface="HGS創英角ｺﾞｼｯｸUB" panose="020B0900000000000000" pitchFamily="50" charset="-128"/>
              </a:rPr>
              <a:t>の試験的プログラムのガバナンスモデルは</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のモデルであると明言した。</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b="0" dirty="0">
              <a:latin typeface="HGS創英角ｺﾞｼｯｸUB" panose="020B0900000000000000" pitchFamily="50" charset="-128"/>
              <a:ea typeface="HGS創英角ｺﾞｼｯｸUB" panose="020B0900000000000000" pitchFamily="50" charset="-128"/>
            </a:endParaRPr>
          </a:p>
          <a:p>
            <a:r>
              <a:rPr lang="ja-JP" altLang="en-US" b="0" dirty="0">
                <a:latin typeface="HGS創英角ｺﾞｼｯｸUB" panose="020B0900000000000000" pitchFamily="50" charset="-128"/>
                <a:ea typeface="HGS創英角ｺﾞｼｯｸUB" panose="020B0900000000000000" pitchFamily="50" charset="-128"/>
              </a:rPr>
              <a:t>②</a:t>
            </a:r>
            <a:r>
              <a:rPr lang="ja-JP" altLang="ja-JP" b="0" dirty="0">
                <a:latin typeface="HGS創英角ｺﾞｼｯｸUB" panose="020B0900000000000000" pitchFamily="50" charset="-128"/>
                <a:ea typeface="HGS創英角ｺﾞｼｯｸUB" panose="020B0900000000000000" pitchFamily="50" charset="-128"/>
              </a:rPr>
              <a:t>辰野</a:t>
            </a:r>
            <a:r>
              <a:rPr lang="ja-JP" altLang="en-US" b="0" dirty="0">
                <a:latin typeface="HGS創英角ｺﾞｼｯｸUB" panose="020B0900000000000000" pitchFamily="50" charset="-128"/>
                <a:ea typeface="HGS創英角ｺﾞｼｯｸUB" panose="020B0900000000000000" pitchFamily="50" charset="-128"/>
              </a:rPr>
              <a:t>前理事は、</a:t>
            </a:r>
            <a:r>
              <a:rPr lang="ja-JP" altLang="ja-JP" b="0" dirty="0">
                <a:latin typeface="HGS創英角ｺﾞｼｯｸUB" panose="020B0900000000000000" pitchFamily="50" charset="-128"/>
                <a:ea typeface="HGS創英角ｺﾞｼｯｸUB" panose="020B0900000000000000" pitchFamily="50" charset="-128"/>
              </a:rPr>
              <a:t>国際ロータリーの潮流：</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で変革していく</a:t>
            </a:r>
            <a:r>
              <a:rPr lang="ja-JP" altLang="en-US" b="0" dirty="0">
                <a:latin typeface="HGS創英角ｺﾞｼｯｸUB" panose="020B0900000000000000" pitchFamily="50" charset="-128"/>
                <a:ea typeface="HGS創英角ｺﾞｼｯｸUB" panose="020B0900000000000000" pitchFamily="50" charset="-128"/>
              </a:rPr>
              <a:t>と述べていた。</a:t>
            </a:r>
            <a:endParaRPr lang="ja-JP" altLang="ja-JP" b="0" dirty="0">
              <a:solidFill>
                <a:srgbClr val="FF0000"/>
              </a:solidFill>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r>
              <a:rPr lang="ja-JP" altLang="en-US" b="0" dirty="0">
                <a:latin typeface="HGS創英角ｺﾞｼｯｸUB" panose="020B0900000000000000" pitchFamily="50" charset="-128"/>
                <a:ea typeface="HGS創英角ｺﾞｼｯｸUB" panose="020B0900000000000000" pitchFamily="50" charset="-128"/>
              </a:rPr>
              <a:t>③</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の</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委員会はそのまま存続している。</a:t>
            </a:r>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r>
              <a:rPr lang="ja-JP" altLang="en-US" b="0" dirty="0">
                <a:solidFill>
                  <a:srgbClr val="FF0000"/>
                </a:solidFill>
                <a:latin typeface="HGS創英角ｺﾞｼｯｸUB" panose="020B0900000000000000" pitchFamily="50" charset="-128"/>
                <a:ea typeface="HGS創英角ｺﾞｼｯｸUB" panose="020B0900000000000000" pitchFamily="50" charset="-128"/>
              </a:rPr>
              <a:t>④</a:t>
            </a:r>
            <a:r>
              <a:rPr lang="en-US" altLang="ja-JP" b="0" dirty="0">
                <a:solidFill>
                  <a:srgbClr val="FF0000"/>
                </a:solidFill>
                <a:latin typeface="HGS創英角ｺﾞｼｯｸUB" panose="020B0900000000000000" pitchFamily="50" charset="-128"/>
                <a:ea typeface="HGS創英角ｺﾞｼｯｸUB" panose="020B0900000000000000" pitchFamily="50" charset="-128"/>
              </a:rPr>
              <a:t>SRF</a:t>
            </a:r>
            <a:r>
              <a:rPr lang="ja-JP" altLang="ja-JP" b="0" dirty="0">
                <a:solidFill>
                  <a:srgbClr val="FF0000"/>
                </a:solidFill>
                <a:latin typeface="HGS創英角ｺﾞｼｯｸUB" panose="020B0900000000000000" pitchFamily="50" charset="-128"/>
                <a:ea typeface="HGS創英角ｺﾞｼｯｸUB" panose="020B0900000000000000" pitchFamily="50" charset="-128"/>
              </a:rPr>
              <a:t>はなくなったとの発言が</a:t>
            </a:r>
            <a:r>
              <a:rPr lang="en-US" altLang="ja-JP" b="0" dirty="0">
                <a:solidFill>
                  <a:srgbClr val="FF0000"/>
                </a:solidFill>
                <a:latin typeface="HGS創英角ｺﾞｼｯｸUB" panose="020B0900000000000000" pitchFamily="50" charset="-128"/>
                <a:ea typeface="HGS創英角ｺﾞｼｯｸUB" panose="020B0900000000000000" pitchFamily="50" charset="-128"/>
              </a:rPr>
              <a:t>RI</a:t>
            </a:r>
            <a:r>
              <a:rPr lang="ja-JP" altLang="ja-JP" b="0" dirty="0">
                <a:solidFill>
                  <a:srgbClr val="FF0000"/>
                </a:solidFill>
                <a:latin typeface="HGS創英角ｺﾞｼｯｸUB" panose="020B0900000000000000" pitchFamily="50" charset="-128"/>
                <a:ea typeface="HGS創英角ｺﾞｼｯｸUB" panose="020B0900000000000000" pitchFamily="50" charset="-128"/>
              </a:rPr>
              <a:t>理事からあったそうであるが、当初の</a:t>
            </a:r>
            <a:r>
              <a:rPr lang="en-US" altLang="ja-JP" b="0" dirty="0">
                <a:solidFill>
                  <a:srgbClr val="FF0000"/>
                </a:solidFill>
                <a:latin typeface="HGS創英角ｺﾞｼｯｸUB" panose="020B0900000000000000" pitchFamily="50" charset="-128"/>
                <a:ea typeface="HGS創英角ｺﾞｼｯｸUB" panose="020B0900000000000000" pitchFamily="50" charset="-128"/>
              </a:rPr>
              <a:t>SRF</a:t>
            </a:r>
            <a:r>
              <a:rPr lang="ja-JP" altLang="ja-JP" b="0" dirty="0">
                <a:solidFill>
                  <a:srgbClr val="FF0000"/>
                </a:solidFill>
                <a:latin typeface="HGS創英角ｺﾞｼｯｸUB" panose="020B0900000000000000" pitchFamily="50" charset="-128"/>
                <a:ea typeface="HGS創英角ｺﾞｼｯｸUB" panose="020B0900000000000000" pitchFamily="50" charset="-128"/>
              </a:rPr>
              <a:t>はなくなったかもしれないし、また</a:t>
            </a:r>
            <a:r>
              <a:rPr lang="en-US" altLang="ja-JP" b="0" dirty="0">
                <a:solidFill>
                  <a:srgbClr val="FF0000"/>
                </a:solidFill>
                <a:latin typeface="HGS創英角ｺﾞｼｯｸUB" panose="020B0900000000000000" pitchFamily="50" charset="-128"/>
                <a:ea typeface="HGS創英角ｺﾞｼｯｸUB" panose="020B0900000000000000" pitchFamily="50" charset="-128"/>
              </a:rPr>
              <a:t>SRF</a:t>
            </a:r>
            <a:r>
              <a:rPr lang="ja-JP" altLang="ja-JP" b="0" dirty="0">
                <a:solidFill>
                  <a:srgbClr val="FF0000"/>
                </a:solidFill>
                <a:latin typeface="HGS創英角ｺﾞｼｯｸUB" panose="020B0900000000000000" pitchFamily="50" charset="-128"/>
                <a:ea typeface="HGS創英角ｺﾞｼｯｸUB" panose="020B0900000000000000" pitchFamily="50" charset="-128"/>
              </a:rPr>
              <a:t>とは言わないのであろうが、</a:t>
            </a:r>
            <a:r>
              <a:rPr lang="en-US" altLang="ja-JP" b="0" dirty="0">
                <a:solidFill>
                  <a:srgbClr val="FF0000"/>
                </a:solidFill>
                <a:latin typeface="HGS創英角ｺﾞｼｯｸUB" panose="020B0900000000000000" pitchFamily="50" charset="-128"/>
                <a:ea typeface="HGS創英角ｺﾞｼｯｸUB" panose="020B0900000000000000" pitchFamily="50" charset="-128"/>
              </a:rPr>
              <a:t>SRF</a:t>
            </a:r>
            <a:r>
              <a:rPr lang="ja-JP" altLang="ja-JP" b="0" dirty="0">
                <a:solidFill>
                  <a:srgbClr val="FF0000"/>
                </a:solidFill>
                <a:latin typeface="HGS創英角ｺﾞｼｯｸUB" panose="020B0900000000000000" pitchFamily="50" charset="-128"/>
                <a:ea typeface="HGS創英角ｺﾞｼｯｸUB" panose="020B0900000000000000" pitchFamily="50" charset="-128"/>
              </a:rPr>
              <a:t>と呼んでいたガバナンスモデルはそのまま生きている。</a:t>
            </a:r>
            <a:endParaRPr lang="en-US" altLang="ja-JP" b="0" dirty="0">
              <a:solidFill>
                <a:srgbClr val="FF0000"/>
              </a:solidFill>
              <a:latin typeface="HGS創英角ｺﾞｼｯｸUB" panose="020B0900000000000000" pitchFamily="50" charset="-128"/>
              <a:ea typeface="HGS創英角ｺﾞｼｯｸUB" panose="020B0900000000000000" pitchFamily="50" charset="-128"/>
            </a:endParaRPr>
          </a:p>
          <a:p>
            <a:endParaRPr lang="ja-JP" altLang="ja-JP" b="0" dirty="0">
              <a:solidFill>
                <a:srgbClr val="FF0000"/>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27002460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2C0F184-8E62-74E5-8969-9F3C2B2CA823}"/>
              </a:ext>
            </a:extLst>
          </p:cNvPr>
          <p:cNvSpPr>
            <a:spLocks noGrp="1"/>
          </p:cNvSpPr>
          <p:nvPr>
            <p:ph type="sldNum" sz="quarter" idx="12"/>
          </p:nvPr>
        </p:nvSpPr>
        <p:spPr/>
        <p:txBody>
          <a:bodyPr/>
          <a:lstStyle/>
          <a:p>
            <a:fld id="{018E3EA1-40CC-4232-BC86-F24775A0F9BD}" type="slidenum">
              <a:rPr kumimoji="1" lang="ja-JP" altLang="en-US" smtClean="0"/>
              <a:t>42</a:t>
            </a:fld>
            <a:endParaRPr kumimoji="1" lang="ja-JP" altLang="en-US"/>
          </a:p>
        </p:txBody>
      </p:sp>
      <p:sp>
        <p:nvSpPr>
          <p:cNvPr id="4" name="テキスト ボックス 3">
            <a:extLst>
              <a:ext uri="{FF2B5EF4-FFF2-40B4-BE49-F238E27FC236}">
                <a16:creationId xmlns:a16="http://schemas.microsoft.com/office/drawing/2014/main" id="{F05B177E-694A-2345-F7AB-4FCEBCC55026}"/>
              </a:ext>
            </a:extLst>
          </p:cNvPr>
          <p:cNvSpPr txBox="1"/>
          <p:nvPr/>
        </p:nvSpPr>
        <p:spPr>
          <a:xfrm>
            <a:off x="0" y="1"/>
            <a:ext cx="9036995" cy="6524863"/>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ja-JP" altLang="ja-JP" b="0" dirty="0">
                <a:latin typeface="HGS創英角ｺﾞｼｯｸUB" panose="020B0900000000000000" pitchFamily="50" charset="-128"/>
                <a:ea typeface="HGS創英角ｺﾞｼｯｸUB" panose="020B0900000000000000" pitchFamily="50" charset="-128"/>
              </a:rPr>
              <a:t>★</a:t>
            </a:r>
            <a:r>
              <a:rPr lang="ja-JP" altLang="ja-JP" sz="2800" b="0" dirty="0">
                <a:latin typeface="HGS創英角ｺﾞｼｯｸUB" panose="020B0900000000000000" pitchFamily="50" charset="-128"/>
                <a:ea typeface="HGS創英角ｺﾞｼｯｸUB" panose="020B0900000000000000" pitchFamily="50" charset="-128"/>
              </a:rPr>
              <a:t>地区制度、ガバナー廃止の真の理由</a:t>
            </a:r>
            <a:r>
              <a:rPr lang="ja-JP" altLang="en-US" sz="2800" b="0" dirty="0">
                <a:latin typeface="HGS創英角ｺﾞｼｯｸUB" panose="020B0900000000000000" pitchFamily="50" charset="-128"/>
                <a:ea typeface="HGS創英角ｺﾞｼｯｸUB" panose="020B0900000000000000" pitchFamily="50" charset="-128"/>
              </a:rPr>
              <a:t>は何か？</a:t>
            </a:r>
            <a:endParaRPr lang="en-US" altLang="ja-JP" sz="2800" b="0" dirty="0">
              <a:latin typeface="HGS創英角ｺﾞｼｯｸUB" panose="020B0900000000000000" pitchFamily="50" charset="-128"/>
              <a:ea typeface="HGS創英角ｺﾞｼｯｸUB" panose="020B0900000000000000" pitchFamily="50" charset="-128"/>
            </a:endParaRPr>
          </a:p>
          <a:p>
            <a:endParaRPr lang="ja-JP" altLang="ja-JP" sz="1800" b="0" dirty="0">
              <a:latin typeface="HGS創英角ｺﾞｼｯｸUB" panose="020B0900000000000000" pitchFamily="50" charset="-128"/>
              <a:ea typeface="HGS創英角ｺﾞｼｯｸUB" panose="020B0900000000000000" pitchFamily="50" charset="-128"/>
            </a:endParaRPr>
          </a:p>
          <a:p>
            <a:r>
              <a:rPr lang="en-US" altLang="ja-JP" b="0" dirty="0">
                <a:latin typeface="HGS創英角ｺﾞｼｯｸUB" panose="020B0900000000000000" pitchFamily="50" charset="-128"/>
                <a:ea typeface="HGS創英角ｺﾞｼｯｸUB" panose="020B0900000000000000" pitchFamily="50" charset="-128"/>
              </a:rPr>
              <a:t>(1)RI(</a:t>
            </a:r>
            <a:r>
              <a:rPr lang="ja-JP" altLang="ja-JP" b="0" dirty="0">
                <a:latin typeface="HGS創英角ｺﾞｼｯｸUB" panose="020B0900000000000000" pitchFamily="50" charset="-128"/>
                <a:ea typeface="HGS創英角ｺﾞｼｯｸUB" panose="020B0900000000000000" pitchFamily="50" charset="-128"/>
              </a:rPr>
              <a:t>ジョン・ヒューコ事務総長を頂点とする</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本部職員組織</a:t>
            </a:r>
            <a:r>
              <a:rPr lang="en-US" altLang="ja-JP" b="0" dirty="0">
                <a:latin typeface="HGS創英角ｺﾞｼｯｸUB" panose="020B0900000000000000" pitchFamily="50" charset="-128"/>
                <a:ea typeface="HGS創英角ｺﾞｼｯｸUB" panose="020B0900000000000000" pitchFamily="50" charset="-128"/>
              </a:rPr>
              <a:t>)</a:t>
            </a:r>
            <a:r>
              <a:rPr lang="ja-JP" altLang="ja-JP" b="0" dirty="0">
                <a:latin typeface="HGS創英角ｺﾞｼｯｸUB" panose="020B0900000000000000" pitchFamily="50" charset="-128"/>
                <a:ea typeface="HGS創英角ｺﾞｼｯｸUB" panose="020B0900000000000000" pitchFamily="50" charset="-128"/>
              </a:rPr>
              <a:t>も</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の</a:t>
            </a:r>
            <a:r>
              <a:rPr lang="ja-JP" altLang="en-US" b="0" dirty="0">
                <a:latin typeface="HGS創英角ｺﾞｼｯｸUB" panose="020B0900000000000000" pitchFamily="50" charset="-128"/>
                <a:ea typeface="HGS創英角ｺﾞｼｯｸUB" panose="020B0900000000000000" pitchFamily="50" charset="-128"/>
              </a:rPr>
              <a:t>ガバナンスモデルの</a:t>
            </a:r>
            <a:r>
              <a:rPr lang="ja-JP" altLang="ja-JP" b="0" dirty="0">
                <a:latin typeface="HGS創英角ｺﾞｼｯｸUB" panose="020B0900000000000000" pitchFamily="50" charset="-128"/>
                <a:ea typeface="HGS創英角ｺﾞｼｯｸUB" panose="020B0900000000000000" pitchFamily="50" charset="-128"/>
              </a:rPr>
              <a:t>採用で会員減少を食い止めることができるとは考えていない</a:t>
            </a:r>
            <a:r>
              <a:rPr lang="ja-JP" altLang="en-US" b="0" dirty="0">
                <a:latin typeface="HGS創英角ｺﾞｼｯｸUB" panose="020B0900000000000000" pitchFamily="50" charset="-128"/>
                <a:ea typeface="HGS創英角ｺﾞｼｯｸUB" panose="020B0900000000000000" pitchFamily="50" charset="-128"/>
              </a:rPr>
              <a:t>筈である</a:t>
            </a:r>
            <a:r>
              <a:rPr lang="ja-JP" altLang="ja-JP" b="0" dirty="0">
                <a:latin typeface="HGS創英角ｺﾞｼｯｸUB" panose="020B0900000000000000" pitchFamily="50" charset="-128"/>
                <a:ea typeface="HGS創英角ｺﾞｼｯｸUB" panose="020B0900000000000000" pitchFamily="50" charset="-128"/>
              </a:rPr>
              <a:t>。</a:t>
            </a:r>
            <a:r>
              <a:rPr lang="ja-JP" altLang="en-US" b="0" dirty="0">
                <a:latin typeface="HGS創英角ｺﾞｼｯｸUB" panose="020B0900000000000000" pitchFamily="50" charset="-128"/>
                <a:ea typeface="HGS創英角ｺﾞｼｯｸUB" panose="020B0900000000000000" pitchFamily="50" charset="-128"/>
              </a:rPr>
              <a:t>誰が考えてもこれで会員減少が止まる道理がない。</a:t>
            </a:r>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sz="1800" b="0" dirty="0">
              <a:latin typeface="HGS創英角ｺﾞｼｯｸUB" panose="020B0900000000000000" pitchFamily="50" charset="-128"/>
              <a:ea typeface="HGS創英角ｺﾞｼｯｸUB" panose="020B0900000000000000" pitchFamily="50" charset="-128"/>
            </a:endParaRPr>
          </a:p>
          <a:p>
            <a:r>
              <a:rPr lang="en-US" altLang="ja-JP" b="0" dirty="0">
                <a:latin typeface="HGS創英角ｺﾞｼｯｸUB" panose="020B0900000000000000" pitchFamily="50" charset="-128"/>
                <a:ea typeface="HGS創英角ｺﾞｼｯｸUB" panose="020B0900000000000000" pitchFamily="50" charset="-128"/>
              </a:rPr>
              <a:t>(2)22-46</a:t>
            </a:r>
            <a:r>
              <a:rPr lang="ja-JP" altLang="ja-JP" b="0" dirty="0">
                <a:latin typeface="HGS創英角ｺﾞｼｯｸUB" panose="020B0900000000000000" pitchFamily="50" charset="-128"/>
                <a:ea typeface="HGS創英角ｺﾞｼｯｸUB" panose="020B0900000000000000" pitchFamily="50" charset="-128"/>
              </a:rPr>
              <a:t>人頭分担金増額案について、</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は、</a:t>
            </a:r>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①会員数が想定より低い（会員減少が止まらない。）、</a:t>
            </a:r>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②</a:t>
            </a:r>
            <a:r>
              <a:rPr lang="en-US" altLang="ja-JP" b="0" dirty="0">
                <a:latin typeface="HGS創英角ｺﾞｼｯｸUB" panose="020B0900000000000000" pitchFamily="50" charset="-128"/>
                <a:ea typeface="HGS創英角ｺﾞｼｯｸUB" panose="020B0900000000000000" pitchFamily="50" charset="-128"/>
              </a:rPr>
              <a:t>100</a:t>
            </a:r>
            <a:r>
              <a:rPr lang="ja-JP" altLang="ja-JP" b="0" dirty="0">
                <a:latin typeface="HGS創英角ｺﾞｼｯｸUB" panose="020B0900000000000000" pitchFamily="50" charset="-128"/>
                <a:ea typeface="HGS創英角ｺﾞｼｯｸUB" panose="020B0900000000000000" pitchFamily="50" charset="-128"/>
              </a:rPr>
              <a:t>万ドルの節約をしている、</a:t>
            </a:r>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③規定審議会に</a:t>
            </a:r>
            <a:r>
              <a:rPr lang="en-US" altLang="ja-JP" b="0" dirty="0">
                <a:latin typeface="HGS創英角ｺﾞｼｯｸUB" panose="020B0900000000000000" pitchFamily="50" charset="-128"/>
                <a:ea typeface="HGS創英角ｺﾞｼｯｸUB" panose="020B0900000000000000" pitchFamily="50" charset="-128"/>
              </a:rPr>
              <a:t>300</a:t>
            </a:r>
            <a:r>
              <a:rPr lang="ja-JP" altLang="ja-JP" b="0" dirty="0">
                <a:latin typeface="HGS創英角ｺﾞｼｯｸUB" panose="020B0900000000000000" pitchFamily="50" charset="-128"/>
                <a:ea typeface="HGS創英角ｺﾞｼｯｸUB" panose="020B0900000000000000" pitchFamily="50" charset="-128"/>
              </a:rPr>
              <a:t>万ドルかかっている、</a:t>
            </a:r>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④事務局の人件費がまかなえない、と強調していた。</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sz="1800" b="0" dirty="0">
              <a:latin typeface="HGS創英角ｺﾞｼｯｸUB" panose="020B0900000000000000" pitchFamily="50" charset="-128"/>
              <a:ea typeface="HGS創英角ｺﾞｼｯｸUB" panose="020B0900000000000000" pitchFamily="50" charset="-128"/>
            </a:endParaRPr>
          </a:p>
          <a:p>
            <a:r>
              <a:rPr lang="en-US" altLang="ja-JP" b="0" dirty="0">
                <a:latin typeface="HGS創英角ｺﾞｼｯｸUB" panose="020B0900000000000000" pitchFamily="50" charset="-128"/>
                <a:ea typeface="HGS創英角ｺﾞｼｯｸUB" panose="020B0900000000000000" pitchFamily="50" charset="-128"/>
              </a:rPr>
              <a:t>(3)22-71</a:t>
            </a:r>
            <a:r>
              <a:rPr lang="ja-JP" altLang="en-US" b="0" dirty="0">
                <a:latin typeface="HGS創英角ｺﾞｼｯｸUB" panose="020B0900000000000000" pitchFamily="50" charset="-128"/>
                <a:ea typeface="HGS創英角ｺﾞｼｯｸUB" panose="020B0900000000000000" pitchFamily="50" charset="-128"/>
              </a:rPr>
              <a:t>では</a:t>
            </a:r>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①会員が大幅に減少し、年齢が上がっている。</a:t>
            </a:r>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②何もしないと（地区、ガバナー制度を無くさないと）コストが嵩</a:t>
            </a:r>
            <a:r>
              <a:rPr lang="ja-JP" altLang="en-US" b="0" dirty="0">
                <a:latin typeface="HGS創英角ｺﾞｼｯｸUB" panose="020B0900000000000000" pitchFamily="50" charset="-128"/>
                <a:ea typeface="HGS創英角ｺﾞｼｯｸUB" panose="020B0900000000000000" pitchFamily="50" charset="-128"/>
              </a:rPr>
              <a:t>む、と主張していた。</a:t>
            </a:r>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105514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28E7FDE-3F7E-9E02-FD70-A3AB3D733FC3}"/>
              </a:ext>
            </a:extLst>
          </p:cNvPr>
          <p:cNvSpPr>
            <a:spLocks noGrp="1"/>
          </p:cNvSpPr>
          <p:nvPr>
            <p:ph type="sldNum" sz="quarter" idx="12"/>
          </p:nvPr>
        </p:nvSpPr>
        <p:spPr/>
        <p:txBody>
          <a:bodyPr/>
          <a:lstStyle/>
          <a:p>
            <a:fld id="{018E3EA1-40CC-4232-BC86-F24775A0F9BD}" type="slidenum">
              <a:rPr kumimoji="1" lang="ja-JP" altLang="en-US" smtClean="0"/>
              <a:t>43</a:t>
            </a:fld>
            <a:endParaRPr kumimoji="1" lang="ja-JP" altLang="en-US"/>
          </a:p>
        </p:txBody>
      </p:sp>
      <p:sp>
        <p:nvSpPr>
          <p:cNvPr id="3" name="テキスト ボックス 2">
            <a:extLst>
              <a:ext uri="{FF2B5EF4-FFF2-40B4-BE49-F238E27FC236}">
                <a16:creationId xmlns:a16="http://schemas.microsoft.com/office/drawing/2014/main" id="{8BAC1C08-202F-45CB-554E-D35B789BD6B6}"/>
              </a:ext>
            </a:extLst>
          </p:cNvPr>
          <p:cNvSpPr txBox="1"/>
          <p:nvPr/>
        </p:nvSpPr>
        <p:spPr>
          <a:xfrm>
            <a:off x="0" y="19455"/>
            <a:ext cx="9144000" cy="9756517"/>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endParaRPr lang="en-US"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①</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は会員増を諦めている。会員減少も食い止めることが難しく、減り続けると想定している。</a:t>
            </a:r>
            <a:r>
              <a:rPr lang="ja-JP" altLang="en-US" b="0" dirty="0">
                <a:latin typeface="HGS創英角ｺﾞｼｯｸUB" panose="020B0900000000000000" pitchFamily="50" charset="-128"/>
                <a:ea typeface="HGS創英角ｺﾞｼｯｸUB" panose="020B0900000000000000" pitchFamily="50" charset="-128"/>
              </a:rPr>
              <a:t>但し、急激な会員激減は食い止めたい。</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sz="1000" b="0" dirty="0"/>
          </a:p>
          <a:p>
            <a:r>
              <a:rPr lang="ja-JP" altLang="en-US" b="0" dirty="0">
                <a:latin typeface="HGS創英角ｺﾞｼｯｸUB" panose="020B0900000000000000" pitchFamily="50" charset="-128"/>
                <a:ea typeface="HGS創英角ｺﾞｼｯｸUB" panose="020B0900000000000000" pitchFamily="50" charset="-128"/>
              </a:rPr>
              <a:t>②</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は現行の地区制度、ガバナーでは、会員減少を食い止めることが難しい。ガバナーが役に立っていない。と考えている。</a:t>
            </a:r>
          </a:p>
          <a:p>
            <a:endParaRPr lang="en-US" altLang="ja-JP" sz="1000" b="0" dirty="0"/>
          </a:p>
          <a:p>
            <a:r>
              <a:rPr lang="ja-JP" altLang="en-US" b="0" dirty="0">
                <a:latin typeface="HGS創英角ｺﾞｼｯｸUB" panose="020B0900000000000000" pitchFamily="50" charset="-128"/>
                <a:ea typeface="HGS創英角ｺﾞｼｯｸUB" panose="020B0900000000000000" pitchFamily="50" charset="-128"/>
              </a:rPr>
              <a:t>③</a:t>
            </a:r>
            <a:r>
              <a:rPr lang="en-US" altLang="ja-JP" b="0" dirty="0">
                <a:latin typeface="HGS創英角ｺﾞｼｯｸUB" panose="020B0900000000000000" pitchFamily="50" charset="-128"/>
                <a:ea typeface="HGS創英角ｺﾞｼｯｸUB" panose="020B0900000000000000" pitchFamily="50" charset="-128"/>
              </a:rPr>
              <a:t>DLP</a:t>
            </a:r>
            <a:r>
              <a:rPr lang="ja-JP" altLang="ja-JP" b="0" dirty="0">
                <a:latin typeface="HGS創英角ｺﾞｼｯｸUB" panose="020B0900000000000000" pitchFamily="50" charset="-128"/>
                <a:ea typeface="HGS創英角ｺﾞｼｯｸUB" panose="020B0900000000000000" pitchFamily="50" charset="-128"/>
              </a:rPr>
              <a:t>・</a:t>
            </a:r>
            <a:r>
              <a:rPr lang="en-US" altLang="ja-JP" b="0" dirty="0">
                <a:latin typeface="HGS創英角ｺﾞｼｯｸUB" panose="020B0900000000000000" pitchFamily="50" charset="-128"/>
                <a:ea typeface="HGS創英角ｺﾞｼｯｸUB" panose="020B0900000000000000" pitchFamily="50" charset="-128"/>
              </a:rPr>
              <a:t>CLP</a:t>
            </a:r>
            <a:r>
              <a:rPr lang="ja-JP" altLang="ja-JP" b="0" dirty="0">
                <a:latin typeface="HGS創英角ｺﾞｼｯｸUB" panose="020B0900000000000000" pitchFamily="50" charset="-128"/>
                <a:ea typeface="HGS創英角ｺﾞｼｯｸUB" panose="020B0900000000000000" pitchFamily="50" charset="-128"/>
              </a:rPr>
              <a:t>、あるいは柔軟性を理由とする様々な改定も効果がなく失敗であった。</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sz="1000" b="0" dirty="0"/>
          </a:p>
          <a:p>
            <a:r>
              <a:rPr lang="ja-JP" altLang="en-US" b="0" dirty="0">
                <a:latin typeface="HGS創英角ｺﾞｼｯｸUB" panose="020B0900000000000000" pitchFamily="50" charset="-128"/>
                <a:ea typeface="HGS創英角ｺﾞｼｯｸUB" panose="020B0900000000000000" pitchFamily="50" charset="-128"/>
              </a:rPr>
              <a:t>④</a:t>
            </a:r>
            <a:r>
              <a:rPr lang="ja-JP" altLang="ja-JP" b="0" dirty="0">
                <a:latin typeface="HGS創英角ｺﾞｼｯｸUB" panose="020B0900000000000000" pitchFamily="50" charset="-128"/>
                <a:ea typeface="HGS創英角ｺﾞｼｯｸUB" panose="020B0900000000000000" pitchFamily="50" charset="-128"/>
              </a:rPr>
              <a:t>このままでは、</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本部事務職員組織を維持することが難しくなる。</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sz="1000" b="0" dirty="0"/>
          </a:p>
          <a:p>
            <a:r>
              <a:rPr lang="ja-JP" altLang="en-US" b="0" dirty="0">
                <a:latin typeface="HGS創英角ｺﾞｼｯｸUB" panose="020B0900000000000000" pitchFamily="50" charset="-128"/>
                <a:ea typeface="HGS創英角ｺﾞｼｯｸUB" panose="020B0900000000000000" pitchFamily="50" charset="-128"/>
              </a:rPr>
              <a:t>⑤</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自体の経費節減は</a:t>
            </a:r>
            <a:r>
              <a:rPr lang="en-US" altLang="ja-JP" b="0" dirty="0">
                <a:latin typeface="HGS創英角ｺﾞｼｯｸUB" panose="020B0900000000000000" pitchFamily="50" charset="-128"/>
                <a:ea typeface="HGS創英角ｺﾞｼｯｸUB" panose="020B0900000000000000" pitchFamily="50" charset="-128"/>
              </a:rPr>
              <a:t>100</a:t>
            </a:r>
            <a:r>
              <a:rPr lang="ja-JP" altLang="ja-JP" b="0" dirty="0">
                <a:latin typeface="HGS創英角ｺﾞｼｯｸUB" panose="020B0900000000000000" pitchFamily="50" charset="-128"/>
                <a:ea typeface="HGS創英角ｺﾞｼｯｸUB" panose="020B0900000000000000" pitchFamily="50" charset="-128"/>
              </a:rPr>
              <a:t>万ドルが限度で、これから先</a:t>
            </a:r>
            <a:r>
              <a:rPr lang="ja-JP" altLang="en-US" b="0" dirty="0">
                <a:latin typeface="HGS創英角ｺﾞｼｯｸUB" panose="020B0900000000000000" pitchFamily="50" charset="-128"/>
                <a:ea typeface="HGS創英角ｺﾞｼｯｸUB" panose="020B0900000000000000" pitchFamily="50" charset="-128"/>
              </a:rPr>
              <a:t>たいした</a:t>
            </a:r>
            <a:r>
              <a:rPr lang="ja-JP" altLang="ja-JP" b="0" dirty="0">
                <a:latin typeface="HGS創英角ｺﾞｼｯｸUB" panose="020B0900000000000000" pitchFamily="50" charset="-128"/>
                <a:ea typeface="HGS創英角ｺﾞｼｯｸUB" panose="020B0900000000000000" pitchFamily="50" charset="-128"/>
              </a:rPr>
              <a:t>節減は出来ない。</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sz="1000"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⑥地区制度、ガバナーを廃止すると、規定審議会</a:t>
            </a:r>
            <a:r>
              <a:rPr lang="en-US" altLang="ja-JP" b="0" dirty="0">
                <a:latin typeface="HGS創英角ｺﾞｼｯｸUB" panose="020B0900000000000000" pitchFamily="50" charset="-128"/>
                <a:ea typeface="HGS創英角ｺﾞｼｯｸUB" panose="020B0900000000000000" pitchFamily="50" charset="-128"/>
              </a:rPr>
              <a:t>300</a:t>
            </a:r>
            <a:r>
              <a:rPr lang="ja-JP" altLang="ja-JP" b="0" dirty="0">
                <a:latin typeface="HGS創英角ｺﾞｼｯｸUB" panose="020B0900000000000000" pitchFamily="50" charset="-128"/>
                <a:ea typeface="HGS創英角ｺﾞｼｯｸUB" panose="020B0900000000000000" pitchFamily="50" charset="-128"/>
              </a:rPr>
              <a:t>万ドル、国際協議会</a:t>
            </a:r>
            <a:r>
              <a:rPr lang="en-US" altLang="ja-JP" b="0" dirty="0">
                <a:latin typeface="HGS創英角ｺﾞｼｯｸUB" panose="020B0900000000000000" pitchFamily="50" charset="-128"/>
                <a:ea typeface="HGS創英角ｺﾞｼｯｸUB" panose="020B0900000000000000" pitchFamily="50" charset="-128"/>
              </a:rPr>
              <a:t>300</a:t>
            </a:r>
            <a:r>
              <a:rPr lang="ja-JP" altLang="ja-JP" b="0" dirty="0">
                <a:latin typeface="HGS創英角ｺﾞｼｯｸUB" panose="020B0900000000000000" pitchFamily="50" charset="-128"/>
                <a:ea typeface="HGS創英角ｺﾞｼｯｸUB" panose="020B0900000000000000" pitchFamily="50" charset="-128"/>
              </a:rPr>
              <a:t>万ドル以上、地区補助金何百万ドルと合計で多額の大幅なコストカットが可能になり、会員減少が止まらなくとも、当分の間は</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本部事務員組織を維持することができる。</a:t>
            </a:r>
            <a:endParaRPr lang="en-US" altLang="ja-JP" sz="1800" b="0" dirty="0">
              <a:solidFill>
                <a:srgbClr val="0070C0"/>
              </a:solidFill>
            </a:endParaRPr>
          </a:p>
          <a:p>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sz="2000" b="0" dirty="0">
              <a:latin typeface="HGS創英角ｺﾞｼｯｸUB" panose="020B0900000000000000" pitchFamily="50" charset="-128"/>
              <a:ea typeface="HGS創英角ｺﾞｼｯｸUB" panose="020B0900000000000000" pitchFamily="50" charset="-128"/>
            </a:endParaRPr>
          </a:p>
          <a:p>
            <a:endParaRPr lang="ja-JP" altLang="ja-JP" sz="2000"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4136203826"/>
      </p:ext>
    </p:extLst>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BFF88AA-73D4-4B46-D00C-7523AA048C43}"/>
              </a:ext>
            </a:extLst>
          </p:cNvPr>
          <p:cNvSpPr>
            <a:spLocks noGrp="1"/>
          </p:cNvSpPr>
          <p:nvPr>
            <p:ph type="sldNum" sz="quarter" idx="12"/>
          </p:nvPr>
        </p:nvSpPr>
        <p:spPr/>
        <p:txBody>
          <a:bodyPr/>
          <a:lstStyle/>
          <a:p>
            <a:fld id="{018E3EA1-40CC-4232-BC86-F24775A0F9BD}" type="slidenum">
              <a:rPr kumimoji="1" lang="ja-JP" altLang="en-US" smtClean="0"/>
              <a:t>44</a:t>
            </a:fld>
            <a:endParaRPr kumimoji="1" lang="ja-JP" altLang="en-US"/>
          </a:p>
        </p:txBody>
      </p:sp>
      <p:sp>
        <p:nvSpPr>
          <p:cNvPr id="4" name="テキスト ボックス 3">
            <a:extLst>
              <a:ext uri="{FF2B5EF4-FFF2-40B4-BE49-F238E27FC236}">
                <a16:creationId xmlns:a16="http://schemas.microsoft.com/office/drawing/2014/main" id="{9DBC2E1A-06DD-3589-D6B0-A53E45585F33}"/>
              </a:ext>
            </a:extLst>
          </p:cNvPr>
          <p:cNvSpPr txBox="1"/>
          <p:nvPr/>
        </p:nvSpPr>
        <p:spPr>
          <a:xfrm>
            <a:off x="288688" y="853457"/>
            <a:ext cx="8391525" cy="4955203"/>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ja-JP" altLang="ja-JP" b="0" dirty="0">
                <a:latin typeface="HGS創英角ｺﾞｼｯｸUB" panose="020B0900000000000000" pitchFamily="50" charset="-128"/>
                <a:ea typeface="HGS創英角ｺﾞｼｯｸUB" panose="020B0900000000000000" pitchFamily="50" charset="-128"/>
              </a:rPr>
              <a:t>★</a:t>
            </a:r>
            <a:r>
              <a:rPr lang="en-US" altLang="ja-JP" sz="2800" b="0" dirty="0">
                <a:latin typeface="HGS創英角ｺﾞｼｯｸUB" panose="020B0900000000000000" pitchFamily="50" charset="-128"/>
                <a:ea typeface="HGS創英角ｺﾞｼｯｸUB" panose="020B0900000000000000" pitchFamily="50" charset="-128"/>
              </a:rPr>
              <a:t>2790</a:t>
            </a:r>
            <a:r>
              <a:rPr lang="ja-JP" altLang="ja-JP" sz="2800" b="0" dirty="0">
                <a:latin typeface="HGS創英角ｺﾞｼｯｸUB" panose="020B0900000000000000" pitchFamily="50" charset="-128"/>
                <a:ea typeface="HGS創英角ｺﾞｼｯｸUB" panose="020B0900000000000000" pitchFamily="50" charset="-128"/>
              </a:rPr>
              <a:t>地区が準備しなければならないこと</a:t>
            </a:r>
            <a:endParaRPr lang="en-US" altLang="ja-JP" sz="2800"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r>
              <a:rPr lang="ja-JP" altLang="en-US" b="0" dirty="0">
                <a:latin typeface="HGS創英角ｺﾞｼｯｸUB" panose="020B0900000000000000" pitchFamily="50" charset="-128"/>
                <a:ea typeface="HGS創英角ｺﾞｼｯｸUB" panose="020B0900000000000000" pitchFamily="50" charset="-128"/>
              </a:rPr>
              <a:t>①試験的パイロットは成功であると強弁するかどうかは分からないが、会員は減少しているが著しい会員減少が食い止められた、成功であったなどとして、</a:t>
            </a:r>
            <a:r>
              <a:rPr lang="en-US" altLang="ja-JP" b="0" dirty="0">
                <a:latin typeface="HGS創英角ｺﾞｼｯｸUB" panose="020B0900000000000000" pitchFamily="50" charset="-128"/>
                <a:ea typeface="HGS創英角ｺﾞｼｯｸUB" panose="020B0900000000000000" pitchFamily="50" charset="-128"/>
              </a:rPr>
              <a:t>2025</a:t>
            </a:r>
            <a:r>
              <a:rPr lang="ja-JP" altLang="en-US" b="0" dirty="0">
                <a:latin typeface="HGS創英角ｺﾞｼｯｸUB" panose="020B0900000000000000" pitchFamily="50" charset="-128"/>
                <a:ea typeface="HGS創英角ｺﾞｼｯｸUB" panose="020B0900000000000000" pitchFamily="50" charset="-128"/>
              </a:rPr>
              <a:t>年規定審議会に試験的パイロットの適用地域を拡大する制定案が提案される可能性が大いにある（岡本浩代表議員同旨）。</a:t>
            </a:r>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en-US" b="0" dirty="0">
              <a:latin typeface="HGS創英角ｺﾞｼｯｸUB" panose="020B0900000000000000" pitchFamily="50" charset="-128"/>
              <a:ea typeface="HGS創英角ｺﾞｼｯｸUB" panose="020B0900000000000000" pitchFamily="50" charset="-128"/>
            </a:endParaRPr>
          </a:p>
          <a:p>
            <a:r>
              <a:rPr lang="ja-JP" altLang="en-US" b="0" dirty="0">
                <a:latin typeface="HGS創英角ｺﾞｼｯｸUB" panose="020B0900000000000000" pitchFamily="50" charset="-128"/>
                <a:ea typeface="HGS創英角ｺﾞｼｯｸUB" panose="020B0900000000000000" pitchFamily="50" charset="-128"/>
              </a:rPr>
              <a:t>②それどころか、（</a:t>
            </a:r>
            <a:r>
              <a:rPr lang="en-US" altLang="ja-JP" b="0" dirty="0">
                <a:latin typeface="HGS創英角ｺﾞｼｯｸUB" panose="020B0900000000000000" pitchFamily="50" charset="-128"/>
                <a:ea typeface="HGS創英角ｺﾞｼｯｸUB" panose="020B0900000000000000" pitchFamily="50" charset="-128"/>
              </a:rPr>
              <a:t>SRF</a:t>
            </a:r>
            <a:r>
              <a:rPr lang="ja-JP" altLang="en-US" b="0" dirty="0">
                <a:latin typeface="HGS創英角ｺﾞｼｯｸUB" panose="020B0900000000000000" pitchFamily="50" charset="-128"/>
                <a:ea typeface="HGS創英角ｺﾞｼｯｸUB" panose="020B0900000000000000" pitchFamily="50" charset="-128"/>
              </a:rPr>
              <a:t>とは言わないのであろうが）名ばかりのガバナーなる名称を残して、地区、真のガバナー制度を廃止する組織案（</a:t>
            </a:r>
            <a:r>
              <a:rPr lang="en-US" altLang="ja-JP" b="0" dirty="0">
                <a:latin typeface="HGS創英角ｺﾞｼｯｸUB" panose="020B0900000000000000" pitchFamily="50" charset="-128"/>
                <a:ea typeface="HGS創英角ｺﾞｼｯｸUB" panose="020B0900000000000000" pitchFamily="50" charset="-128"/>
              </a:rPr>
              <a:t>RI</a:t>
            </a:r>
            <a:r>
              <a:rPr lang="ja-JP" altLang="en-US" b="0" dirty="0">
                <a:latin typeface="HGS創英角ｺﾞｼｯｸUB" panose="020B0900000000000000" pitchFamily="50" charset="-128"/>
                <a:ea typeface="HGS創英角ｺﾞｼｯｸUB" panose="020B0900000000000000" pitchFamily="50" charset="-128"/>
              </a:rPr>
              <a:t>定款の改正）を、早ければ</a:t>
            </a:r>
            <a:r>
              <a:rPr lang="en-US" altLang="ja-JP" b="0" dirty="0">
                <a:latin typeface="HGS創英角ｺﾞｼｯｸUB" panose="020B0900000000000000" pitchFamily="50" charset="-128"/>
                <a:ea typeface="HGS創英角ｺﾞｼｯｸUB" panose="020B0900000000000000" pitchFamily="50" charset="-128"/>
              </a:rPr>
              <a:t>2025</a:t>
            </a:r>
            <a:r>
              <a:rPr lang="ja-JP" altLang="en-US" b="0" dirty="0">
                <a:latin typeface="HGS創英角ｺﾞｼｯｸUB" panose="020B0900000000000000" pitchFamily="50" charset="-128"/>
                <a:ea typeface="HGS創英角ｺﾞｼｯｸUB" panose="020B0900000000000000" pitchFamily="50" charset="-128"/>
              </a:rPr>
              <a:t>年、遅くとも</a:t>
            </a:r>
            <a:r>
              <a:rPr lang="en-US" altLang="ja-JP" b="0" dirty="0">
                <a:latin typeface="HGS創英角ｺﾞｼｯｸUB" panose="020B0900000000000000" pitchFamily="50" charset="-128"/>
                <a:ea typeface="HGS創英角ｺﾞｼｯｸUB" panose="020B0900000000000000" pitchFamily="50" charset="-128"/>
              </a:rPr>
              <a:t>2028</a:t>
            </a:r>
            <a:r>
              <a:rPr lang="ja-JP" altLang="en-US" b="0" dirty="0">
                <a:latin typeface="HGS創英角ｺﾞｼｯｸUB" panose="020B0900000000000000" pitchFamily="50" charset="-128"/>
                <a:ea typeface="HGS創英角ｺﾞｼｯｸUB" panose="020B0900000000000000" pitchFamily="50" charset="-128"/>
              </a:rPr>
              <a:t>年規定審議会に提案してくると想定しておかなければならない。</a:t>
            </a:r>
          </a:p>
        </p:txBody>
      </p:sp>
    </p:spTree>
    <p:extLst>
      <p:ext uri="{BB962C8B-B14F-4D97-AF65-F5344CB8AC3E}">
        <p14:creationId xmlns:p14="http://schemas.microsoft.com/office/powerpoint/2010/main" val="23544712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B427ED2-BE52-19D5-480C-D411920E3EC4}"/>
              </a:ext>
            </a:extLst>
          </p:cNvPr>
          <p:cNvSpPr>
            <a:spLocks noGrp="1"/>
          </p:cNvSpPr>
          <p:nvPr>
            <p:ph type="sldNum" sz="quarter" idx="12"/>
          </p:nvPr>
        </p:nvSpPr>
        <p:spPr/>
        <p:txBody>
          <a:bodyPr/>
          <a:lstStyle/>
          <a:p>
            <a:fld id="{018E3EA1-40CC-4232-BC86-F24775A0F9BD}" type="slidenum">
              <a:rPr kumimoji="1" lang="ja-JP" altLang="en-US" smtClean="0"/>
              <a:t>45</a:t>
            </a:fld>
            <a:endParaRPr kumimoji="1" lang="ja-JP" altLang="en-US"/>
          </a:p>
        </p:txBody>
      </p:sp>
      <p:sp>
        <p:nvSpPr>
          <p:cNvPr id="4" name="テキスト ボックス 3">
            <a:extLst>
              <a:ext uri="{FF2B5EF4-FFF2-40B4-BE49-F238E27FC236}">
                <a16:creationId xmlns:a16="http://schemas.microsoft.com/office/drawing/2014/main" id="{E98CCEEE-6A00-0D4A-2337-A3AC0627C6C5}"/>
              </a:ext>
            </a:extLst>
          </p:cNvPr>
          <p:cNvSpPr txBox="1"/>
          <p:nvPr/>
        </p:nvSpPr>
        <p:spPr>
          <a:xfrm>
            <a:off x="333375" y="804119"/>
            <a:ext cx="8477250" cy="5632311"/>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ja-JP" altLang="ja-JP" b="0" dirty="0">
                <a:latin typeface="HGS創英角ｺﾞｼｯｸUB" panose="020B0900000000000000" pitchFamily="50" charset="-128"/>
                <a:ea typeface="HGS創英角ｺﾞｼｯｸUB" panose="020B0900000000000000" pitchFamily="50" charset="-128"/>
              </a:rPr>
              <a:t>③この試験的プロジェクトが、地区、ガバナー制度を廃止することを目指すものであることを前提にしたうえで、制度の廃止について、また、代わるものとしての</a:t>
            </a:r>
            <a:r>
              <a:rPr lang="en-US" altLang="ja-JP" b="0" dirty="0">
                <a:latin typeface="HGS創英角ｺﾞｼｯｸUB" panose="020B0900000000000000" pitchFamily="50" charset="-128"/>
                <a:ea typeface="HGS創英角ｺﾞｼｯｸUB" panose="020B0900000000000000" pitchFamily="50" charset="-128"/>
              </a:rPr>
              <a:t>Region</a:t>
            </a:r>
            <a:r>
              <a:rPr lang="ja-JP" altLang="ja-JP" b="0" dirty="0">
                <a:latin typeface="HGS創英角ｺﾞｼｯｸUB" panose="020B0900000000000000" pitchFamily="50" charset="-128"/>
                <a:ea typeface="HGS創英角ｺﾞｼｯｸUB" panose="020B0900000000000000" pitchFamily="50" charset="-128"/>
              </a:rPr>
              <a:t>や</a:t>
            </a:r>
            <a:r>
              <a:rPr lang="en-US" altLang="ja-JP" b="0" dirty="0">
                <a:latin typeface="HGS創英角ｺﾞｼｯｸUB" panose="020B0900000000000000" pitchFamily="50" charset="-128"/>
                <a:ea typeface="HGS創英角ｺﾞｼｯｸUB" panose="020B0900000000000000" pitchFamily="50" charset="-128"/>
              </a:rPr>
              <a:t>Regional Council</a:t>
            </a:r>
            <a:r>
              <a:rPr lang="ja-JP" altLang="ja-JP" b="0" dirty="0">
                <a:latin typeface="HGS創英角ｺﾞｼｯｸUB" panose="020B0900000000000000" pitchFamily="50" charset="-128"/>
                <a:ea typeface="HGS創英角ｺﾞｼｯｸUB" panose="020B0900000000000000" pitchFamily="50" charset="-128"/>
              </a:rPr>
              <a:t>、</a:t>
            </a:r>
            <a:r>
              <a:rPr lang="en-US" altLang="ja-JP" b="0" dirty="0">
                <a:latin typeface="HGS創英角ｺﾞｼｯｸUB" panose="020B0900000000000000" pitchFamily="50" charset="-128"/>
                <a:ea typeface="HGS創英角ｺﾞｼｯｸUB" panose="020B0900000000000000" pitchFamily="50" charset="-128"/>
              </a:rPr>
              <a:t>Section</a:t>
            </a:r>
            <a:r>
              <a:rPr lang="ja-JP" altLang="ja-JP" b="0" dirty="0">
                <a:latin typeface="HGS創英角ｺﾞｼｯｸUB" panose="020B0900000000000000" pitchFamily="50" charset="-128"/>
                <a:ea typeface="HGS創英角ｺﾞｼｯｸUB" panose="020B0900000000000000" pitchFamily="50" charset="-128"/>
              </a:rPr>
              <a:t>と</a:t>
            </a:r>
            <a:r>
              <a:rPr lang="en-US" altLang="ja-JP" b="0" dirty="0">
                <a:latin typeface="HGS創英角ｺﾞｼｯｸUB" panose="020B0900000000000000" pitchFamily="50" charset="-128"/>
                <a:ea typeface="HGS創英角ｺﾞｼｯｸUB" panose="020B0900000000000000" pitchFamily="50" charset="-128"/>
              </a:rPr>
              <a:t>Sectional Leader</a:t>
            </a:r>
            <a:r>
              <a:rPr lang="ja-JP" altLang="ja-JP" b="0" dirty="0">
                <a:latin typeface="HGS創英角ｺﾞｼｯｸUB" panose="020B0900000000000000" pitchFamily="50" charset="-128"/>
                <a:ea typeface="HGS創英角ｺﾞｼｯｸUB" panose="020B0900000000000000" pitchFamily="50" charset="-128"/>
              </a:rPr>
              <a:t>についての、あるいはまた</a:t>
            </a:r>
            <a:r>
              <a:rPr lang="en-US" altLang="ja-JP" b="0" dirty="0">
                <a:latin typeface="HGS創英角ｺﾞｼｯｸUB" panose="020B0900000000000000" pitchFamily="50" charset="-128"/>
                <a:ea typeface="HGS創英角ｺﾞｼｯｸUB" panose="020B0900000000000000" pitchFamily="50" charset="-128"/>
              </a:rPr>
              <a:t>SRF</a:t>
            </a:r>
            <a:r>
              <a:rPr lang="ja-JP" altLang="ja-JP" b="0" dirty="0">
                <a:latin typeface="HGS創英角ｺﾞｼｯｸUB" panose="020B0900000000000000" pitchFamily="50" charset="-128"/>
                <a:ea typeface="HGS創英角ｺﾞｼｯｸUB" panose="020B0900000000000000" pitchFamily="50" charset="-128"/>
              </a:rPr>
              <a:t>に関連する情報をクラブオールに発信して意見を徴し、諮問委員会に諮問し、</a:t>
            </a:r>
            <a:r>
              <a:rPr lang="en-US" altLang="ja-JP" b="0" dirty="0">
                <a:latin typeface="HGS創英角ｺﾞｼｯｸUB" panose="020B0900000000000000" pitchFamily="50" charset="-128"/>
                <a:ea typeface="HGS創英角ｺﾞｼｯｸUB" panose="020B0900000000000000" pitchFamily="50" charset="-128"/>
              </a:rPr>
              <a:t>PDG</a:t>
            </a:r>
            <a:r>
              <a:rPr lang="ja-JP" altLang="ja-JP" b="0" dirty="0">
                <a:latin typeface="HGS創英角ｺﾞｼｯｸUB" panose="020B0900000000000000" pitchFamily="50" charset="-128"/>
                <a:ea typeface="HGS創英角ｺﾞｼｯｸUB" panose="020B0900000000000000" pitchFamily="50" charset="-128"/>
              </a:rPr>
              <a:t>、</a:t>
            </a:r>
            <a:r>
              <a:rPr lang="en-US" altLang="ja-JP" b="0" dirty="0">
                <a:latin typeface="HGS創英角ｺﾞｼｯｸUB" panose="020B0900000000000000" pitchFamily="50" charset="-128"/>
                <a:ea typeface="HGS創英角ｺﾞｼｯｸUB" panose="020B0900000000000000" pitchFamily="50" charset="-128"/>
              </a:rPr>
              <a:t>GE</a:t>
            </a:r>
            <a:r>
              <a:rPr lang="ja-JP" altLang="ja-JP" b="0" dirty="0">
                <a:latin typeface="HGS創英角ｺﾞｼｯｸUB" panose="020B0900000000000000" pitchFamily="50" charset="-128"/>
                <a:ea typeface="HGS創英角ｺﾞｼｯｸUB" panose="020B0900000000000000" pitchFamily="50" charset="-128"/>
              </a:rPr>
              <a:t>、</a:t>
            </a:r>
            <a:r>
              <a:rPr lang="en-US" altLang="ja-JP" b="0" dirty="0">
                <a:latin typeface="HGS創英角ｺﾞｼｯｸUB" panose="020B0900000000000000" pitchFamily="50" charset="-128"/>
                <a:ea typeface="HGS創英角ｺﾞｼｯｸUB" panose="020B0900000000000000" pitchFamily="50" charset="-128"/>
              </a:rPr>
              <a:t>GN</a:t>
            </a:r>
            <a:r>
              <a:rPr lang="ja-JP" altLang="ja-JP" b="0" dirty="0">
                <a:latin typeface="HGS創英角ｺﾞｼｯｸUB" panose="020B0900000000000000" pitchFamily="50" charset="-128"/>
                <a:ea typeface="HGS創英角ｺﾞｼｯｸUB" panose="020B0900000000000000" pitchFamily="50" charset="-128"/>
              </a:rPr>
              <a:t>をはじめとする地区内のロータリーに精通したロータリアンからなる委員会</a:t>
            </a:r>
            <a:r>
              <a:rPr lang="ja-JP" altLang="en-US" b="0" dirty="0">
                <a:latin typeface="HGS創英角ｺﾞｼｯｸUB" panose="020B0900000000000000" pitchFamily="50" charset="-128"/>
                <a:ea typeface="HGS創英角ｺﾞｼｯｸUB" panose="020B0900000000000000" pitchFamily="50" charset="-128"/>
              </a:rPr>
              <a:t>を</a:t>
            </a:r>
            <a:r>
              <a:rPr lang="ja-JP" altLang="ja-JP" b="0" dirty="0">
                <a:latin typeface="HGS創英角ｺﾞｼｯｸUB" panose="020B0900000000000000" pitchFamily="50" charset="-128"/>
                <a:ea typeface="HGS創英角ｺﾞｼｯｸUB" panose="020B0900000000000000" pitchFamily="50" charset="-128"/>
              </a:rPr>
              <a:t>構成して、充分に吟味し、検討して、必要があれば行動を提起する必要がある。</a:t>
            </a:r>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r>
              <a:rPr lang="ja-JP" altLang="ja-JP" b="0" dirty="0">
                <a:latin typeface="HGS創英角ｺﾞｼｯｸUB" panose="020B0900000000000000" pitchFamily="50" charset="-128"/>
                <a:ea typeface="HGS創英角ｺﾞｼｯｸUB" panose="020B0900000000000000" pitchFamily="50" charset="-128"/>
              </a:rPr>
              <a:t>④</a:t>
            </a:r>
            <a:r>
              <a:rPr lang="en-US" altLang="ja-JP" b="0" dirty="0">
                <a:latin typeface="HGS創英角ｺﾞｼｯｸUB" panose="020B0900000000000000" pitchFamily="50" charset="-128"/>
                <a:ea typeface="HGS創英角ｺﾞｼｯｸUB" panose="020B0900000000000000" pitchFamily="50" charset="-128"/>
              </a:rPr>
              <a:t>2025</a:t>
            </a:r>
            <a:r>
              <a:rPr lang="ja-JP" altLang="ja-JP" b="0" dirty="0">
                <a:latin typeface="HGS創英角ｺﾞｼｯｸUB" panose="020B0900000000000000" pitchFamily="50" charset="-128"/>
                <a:ea typeface="HGS創英角ｺﾞｼｯｸUB" panose="020B0900000000000000" pitchFamily="50" charset="-128"/>
              </a:rPr>
              <a:t>年、</a:t>
            </a:r>
            <a:r>
              <a:rPr lang="en-US" altLang="ja-JP" b="0" dirty="0">
                <a:latin typeface="HGS創英角ｺﾞｼｯｸUB" panose="020B0900000000000000" pitchFamily="50" charset="-128"/>
                <a:ea typeface="HGS創英角ｺﾞｼｯｸUB" panose="020B0900000000000000" pitchFamily="50" charset="-128"/>
              </a:rPr>
              <a:t>2028</a:t>
            </a:r>
            <a:r>
              <a:rPr lang="ja-JP" altLang="ja-JP" b="0" dirty="0">
                <a:latin typeface="HGS創英角ｺﾞｼｯｸUB" panose="020B0900000000000000" pitchFamily="50" charset="-128"/>
                <a:ea typeface="HGS創英角ｺﾞｼｯｸUB" panose="020B0900000000000000" pitchFamily="50" charset="-128"/>
              </a:rPr>
              <a:t>年規定審議会代表議員を速やかに選任し、</a:t>
            </a:r>
            <a:r>
              <a:rPr lang="en-US" altLang="ja-JP" b="0" dirty="0">
                <a:latin typeface="HGS創英角ｺﾞｼｯｸUB" panose="020B0900000000000000" pitchFamily="50" charset="-128"/>
                <a:ea typeface="HGS創英角ｺﾞｼｯｸUB" panose="020B0900000000000000" pitchFamily="50" charset="-128"/>
              </a:rPr>
              <a:t>2</a:t>
            </a:r>
            <a:r>
              <a:rPr lang="ja-JP" altLang="ja-JP" b="0" dirty="0">
                <a:latin typeface="HGS創英角ｺﾞｼｯｸUB" panose="020B0900000000000000" pitchFamily="50" charset="-128"/>
                <a:ea typeface="HGS創英角ｺﾞｼｯｸUB" panose="020B0900000000000000" pitchFamily="50" charset="-128"/>
              </a:rPr>
              <a:t>代表議員を中核にして、</a:t>
            </a:r>
            <a:r>
              <a:rPr lang="en-US" altLang="ja-JP" b="0" dirty="0">
                <a:latin typeface="HGS創英角ｺﾞｼｯｸUB" panose="020B0900000000000000" pitchFamily="50" charset="-128"/>
                <a:ea typeface="HGS創英角ｺﾞｼｯｸUB" panose="020B0900000000000000" pitchFamily="50" charset="-128"/>
              </a:rPr>
              <a:t>2790</a:t>
            </a:r>
            <a:r>
              <a:rPr lang="ja-JP" altLang="ja-JP" b="0" dirty="0">
                <a:latin typeface="HGS創英角ｺﾞｼｯｸUB" panose="020B0900000000000000" pitchFamily="50" charset="-128"/>
                <a:ea typeface="HGS創英角ｺﾞｼｯｸUB" panose="020B0900000000000000" pitchFamily="50" charset="-128"/>
              </a:rPr>
              <a:t>地区の総意としての意思決定と行動を決定しておく必要がある。地区を無くすという管理プログラムであるから、</a:t>
            </a:r>
            <a:r>
              <a:rPr lang="ja-JP" altLang="en-US" b="0" dirty="0">
                <a:latin typeface="HGS創英角ｺﾞｼｯｸUB" panose="020B0900000000000000" pitchFamily="50" charset="-128"/>
                <a:ea typeface="HGS創英角ｺﾞｼｯｸUB" panose="020B0900000000000000" pitchFamily="50" charset="-128"/>
              </a:rPr>
              <a:t>地区の存在と権限の下での</a:t>
            </a:r>
            <a:r>
              <a:rPr lang="ja-JP" altLang="ja-JP" b="0" dirty="0">
                <a:latin typeface="HGS創英角ｺﾞｼｯｸUB" panose="020B0900000000000000" pitchFamily="50" charset="-128"/>
                <a:ea typeface="HGS創英角ｺﾞｼｯｸUB" panose="020B0900000000000000" pitchFamily="50" charset="-128"/>
              </a:rPr>
              <a:t>地区戦略委員会の検討には馴染まない。</a:t>
            </a:r>
          </a:p>
        </p:txBody>
      </p:sp>
    </p:spTree>
    <p:extLst>
      <p:ext uri="{BB962C8B-B14F-4D97-AF65-F5344CB8AC3E}">
        <p14:creationId xmlns:p14="http://schemas.microsoft.com/office/powerpoint/2010/main" val="28428633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B587A5E-E3C7-FECE-4E95-893EDACE600E}"/>
              </a:ext>
            </a:extLst>
          </p:cNvPr>
          <p:cNvSpPr>
            <a:spLocks noGrp="1"/>
          </p:cNvSpPr>
          <p:nvPr>
            <p:ph type="sldNum" sz="quarter" idx="12"/>
          </p:nvPr>
        </p:nvSpPr>
        <p:spPr/>
        <p:txBody>
          <a:bodyPr/>
          <a:lstStyle/>
          <a:p>
            <a:fld id="{018E3EA1-40CC-4232-BC86-F24775A0F9BD}" type="slidenum">
              <a:rPr kumimoji="1" lang="ja-JP" altLang="en-US" smtClean="0"/>
              <a:t>46</a:t>
            </a:fld>
            <a:endParaRPr kumimoji="1" lang="ja-JP" altLang="en-US"/>
          </a:p>
        </p:txBody>
      </p:sp>
      <p:sp>
        <p:nvSpPr>
          <p:cNvPr id="4" name="テキスト ボックス 3">
            <a:extLst>
              <a:ext uri="{FF2B5EF4-FFF2-40B4-BE49-F238E27FC236}">
                <a16:creationId xmlns:a16="http://schemas.microsoft.com/office/drawing/2014/main" id="{BF5E2D3C-C458-5D57-B806-1F33EE1088A4}"/>
              </a:ext>
            </a:extLst>
          </p:cNvPr>
          <p:cNvSpPr txBox="1"/>
          <p:nvPr/>
        </p:nvSpPr>
        <p:spPr>
          <a:xfrm>
            <a:off x="203975" y="368855"/>
            <a:ext cx="8486775" cy="5632311"/>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ja-JP" altLang="ja-JP" b="0" dirty="0">
                <a:latin typeface="HGS創英角ｺﾞｼｯｸUB" panose="020B0900000000000000" pitchFamily="50" charset="-128"/>
                <a:ea typeface="HGS創英角ｺﾞｼｯｸUB" panose="020B0900000000000000" pitchFamily="50" charset="-128"/>
              </a:rPr>
              <a:t>⑤現在、岡本浩、刀根荘兵衛規定審議会代表議員などが中心になって、</a:t>
            </a:r>
            <a:r>
              <a:rPr lang="en-US" altLang="ja-JP" b="0" dirty="0">
                <a:latin typeface="HGS創英角ｺﾞｼｯｸUB" panose="020B0900000000000000" pitchFamily="50" charset="-128"/>
                <a:ea typeface="HGS創英角ｺﾞｼｯｸUB" panose="020B0900000000000000" pitchFamily="50" charset="-128"/>
              </a:rPr>
              <a:t> 2022</a:t>
            </a:r>
            <a:r>
              <a:rPr lang="ja-JP" altLang="ja-JP" b="0" dirty="0">
                <a:latin typeface="HGS創英角ｺﾞｼｯｸUB" panose="020B0900000000000000" pitchFamily="50" charset="-128"/>
                <a:ea typeface="HGS創英角ｺﾞｼｯｸUB" panose="020B0900000000000000" pitchFamily="50" charset="-128"/>
              </a:rPr>
              <a:t>年規定審議会</a:t>
            </a:r>
            <a:r>
              <a:rPr lang="ja-JP" altLang="en-US" b="0" dirty="0">
                <a:latin typeface="HGS創英角ｺﾞｼｯｸUB" panose="020B0900000000000000" pitchFamily="50" charset="-128"/>
                <a:ea typeface="HGS創英角ｺﾞｼｯｸUB" panose="020B0900000000000000" pitchFamily="50" charset="-128"/>
              </a:rPr>
              <a:t>において、</a:t>
            </a:r>
            <a:r>
              <a:rPr lang="en-US" altLang="ja-JP" b="0" dirty="0">
                <a:latin typeface="HGS創英角ｺﾞｼｯｸUB" panose="020B0900000000000000" pitchFamily="50" charset="-128"/>
                <a:ea typeface="HGS創英角ｺﾞｼｯｸUB" panose="020B0900000000000000" pitchFamily="50" charset="-128"/>
              </a:rPr>
              <a:t>RI</a:t>
            </a:r>
            <a:r>
              <a:rPr lang="ja-JP" altLang="en-US" b="0" dirty="0">
                <a:latin typeface="HGS創英角ｺﾞｼｯｸUB" panose="020B0900000000000000" pitchFamily="50" charset="-128"/>
                <a:ea typeface="HGS創英角ｺﾞｼｯｸUB" panose="020B0900000000000000" pitchFamily="50" charset="-128"/>
              </a:rPr>
              <a:t>が事前に充分な準備をして、シナリオを作り、予め賛否の意見表明者を用意しておき、更に不公正な議事進行によって、その意向通りの決議を得ていた一方で、</a:t>
            </a:r>
            <a:r>
              <a:rPr lang="ja-JP" altLang="ja-JP" b="0" dirty="0">
                <a:latin typeface="HGS創英角ｺﾞｼｯｸUB" panose="020B0900000000000000" pitchFamily="50" charset="-128"/>
                <a:ea typeface="HGS創英角ｺﾞｼｯｸUB" panose="020B0900000000000000" pitchFamily="50" charset="-128"/>
              </a:rPr>
              <a:t>日本の代表議員の</a:t>
            </a:r>
            <a:r>
              <a:rPr lang="ja-JP" altLang="en-US" b="0" dirty="0">
                <a:latin typeface="HGS創英角ｺﾞｼｯｸUB" panose="020B0900000000000000" pitchFamily="50" charset="-128"/>
                <a:ea typeface="HGS創英角ｺﾞｼｯｸUB" panose="020B0900000000000000" pitchFamily="50" charset="-128"/>
              </a:rPr>
              <a:t>規定審議会への準備や</a:t>
            </a:r>
            <a:r>
              <a:rPr lang="ja-JP" altLang="ja-JP" b="0" dirty="0">
                <a:latin typeface="HGS創英角ｺﾞｼｯｸUB" panose="020B0900000000000000" pitchFamily="50" charset="-128"/>
                <a:ea typeface="HGS創英角ｺﾞｼｯｸUB" panose="020B0900000000000000" pitchFamily="50" charset="-128"/>
              </a:rPr>
              <a:t>対応が</a:t>
            </a:r>
            <a:r>
              <a:rPr lang="ja-JP" altLang="en-US" b="0" dirty="0">
                <a:latin typeface="HGS創英角ｺﾞｼｯｸUB" panose="020B0900000000000000" pitchFamily="50" charset="-128"/>
                <a:ea typeface="HGS創英角ｺﾞｼｯｸUB" panose="020B0900000000000000" pitchFamily="50" charset="-128"/>
              </a:rPr>
              <a:t>不揃いで</a:t>
            </a:r>
            <a:r>
              <a:rPr lang="ja-JP" altLang="ja-JP" b="0" dirty="0">
                <a:latin typeface="HGS創英角ｺﾞｼｯｸUB" panose="020B0900000000000000" pitchFamily="50" charset="-128"/>
                <a:ea typeface="HGS創英角ｺﾞｼｯｸUB" panose="020B0900000000000000" pitchFamily="50" charset="-128"/>
              </a:rPr>
              <a:t>不十分であったとの反省から、</a:t>
            </a:r>
            <a:r>
              <a:rPr lang="en-US" altLang="ja-JP" b="0" dirty="0">
                <a:latin typeface="HGS創英角ｺﾞｼｯｸUB" panose="020B0900000000000000" pitchFamily="50" charset="-128"/>
                <a:ea typeface="HGS創英角ｺﾞｼｯｸUB" panose="020B0900000000000000" pitchFamily="50" charset="-128"/>
              </a:rPr>
              <a:t>2025</a:t>
            </a:r>
            <a:r>
              <a:rPr lang="ja-JP" altLang="ja-JP" b="0" dirty="0">
                <a:latin typeface="HGS創英角ｺﾞｼｯｸUB" panose="020B0900000000000000" pitchFamily="50" charset="-128"/>
                <a:ea typeface="HGS創英角ｺﾞｼｯｸUB" panose="020B0900000000000000" pitchFamily="50" charset="-128"/>
              </a:rPr>
              <a:t>年規定審議会代表議員へ文書で申し送りをすべく準備が始まっている。私はこれに全面的に賛成して、協力することを約束している。</a:t>
            </a:r>
          </a:p>
          <a:p>
            <a:r>
              <a:rPr lang="ja-JP" altLang="ja-JP" b="0" dirty="0">
                <a:latin typeface="HGS創英角ｺﾞｼｯｸUB" panose="020B0900000000000000" pitchFamily="50" charset="-128"/>
                <a:ea typeface="HGS創英角ｺﾞｼｯｸUB" panose="020B0900000000000000" pitchFamily="50" charset="-128"/>
              </a:rPr>
              <a:t>何故だかその訳が分からないが、代表議員世話人</a:t>
            </a:r>
            <a:r>
              <a:rPr lang="en-US" altLang="ja-JP" b="0" dirty="0">
                <a:latin typeface="HGS創英角ｺﾞｼｯｸUB" panose="020B0900000000000000" pitchFamily="50" charset="-128"/>
                <a:ea typeface="HGS創英角ｺﾞｼｯｸUB" panose="020B0900000000000000" pitchFamily="50" charset="-128"/>
              </a:rPr>
              <a:t>4</a:t>
            </a:r>
            <a:r>
              <a:rPr lang="ja-JP" altLang="ja-JP" b="0" dirty="0">
                <a:latin typeface="HGS創英角ｺﾞｼｯｸUB" panose="020B0900000000000000" pitchFamily="50" charset="-128"/>
                <a:ea typeface="HGS創英角ｺﾞｼｯｸUB" panose="020B0900000000000000" pitchFamily="50" charset="-128"/>
              </a:rPr>
              <a:t>名が消極的であるので、</a:t>
            </a:r>
            <a:r>
              <a:rPr lang="en-US" altLang="ja-JP" b="0" dirty="0">
                <a:latin typeface="HGS創英角ｺﾞｼｯｸUB" panose="020B0900000000000000" pitchFamily="50" charset="-128"/>
                <a:ea typeface="HGS創英角ｺﾞｼｯｸUB" panose="020B0900000000000000" pitchFamily="50" charset="-128"/>
              </a:rPr>
              <a:t>2022</a:t>
            </a:r>
            <a:r>
              <a:rPr lang="ja-JP" altLang="ja-JP" b="0" dirty="0">
                <a:latin typeface="HGS創英角ｺﾞｼｯｸUB" panose="020B0900000000000000" pitchFamily="50" charset="-128"/>
                <a:ea typeface="HGS創英角ｺﾞｼｯｸUB" panose="020B0900000000000000" pitchFamily="50" charset="-128"/>
              </a:rPr>
              <a:t>年規定審議会代表議員有志での申し送りとなってしまう可能性もある。</a:t>
            </a:r>
            <a:endParaRPr lang="en-US" altLang="ja-JP" b="0" dirty="0">
              <a:latin typeface="HGS創英角ｺﾞｼｯｸUB" panose="020B0900000000000000" pitchFamily="50" charset="-128"/>
              <a:ea typeface="HGS創英角ｺﾞｼｯｸUB" panose="020B0900000000000000" pitchFamily="50" charset="-128"/>
            </a:endParaRPr>
          </a:p>
          <a:p>
            <a:endParaRPr lang="en-US" altLang="ja-JP" b="0" dirty="0">
              <a:latin typeface="HGS創英角ｺﾞｼｯｸUB" panose="020B0900000000000000" pitchFamily="50" charset="-128"/>
              <a:ea typeface="HGS創英角ｺﾞｼｯｸUB" panose="020B0900000000000000" pitchFamily="50" charset="-128"/>
            </a:endParaRPr>
          </a:p>
          <a:p>
            <a:r>
              <a:rPr lang="ja-JP" altLang="en-US" b="0" dirty="0">
                <a:latin typeface="HGS創英角ｺﾞｼｯｸUB" panose="020B0900000000000000" pitchFamily="50" charset="-128"/>
                <a:ea typeface="HGS創英角ｺﾞｼｯｸUB" panose="020B0900000000000000" pitchFamily="50" charset="-128"/>
              </a:rPr>
              <a:t>⑥</a:t>
            </a:r>
            <a:r>
              <a:rPr lang="en-US" altLang="ja-JP" b="0" dirty="0">
                <a:latin typeface="HGS創英角ｺﾞｼｯｸUB" panose="020B0900000000000000" pitchFamily="50" charset="-128"/>
                <a:ea typeface="HGS創英角ｺﾞｼｯｸUB" panose="020B0900000000000000" pitchFamily="50" charset="-128"/>
              </a:rPr>
              <a:t>2025</a:t>
            </a:r>
            <a:r>
              <a:rPr lang="ja-JP" altLang="en-US" b="0" dirty="0">
                <a:latin typeface="HGS創英角ｺﾞｼｯｸUB" panose="020B0900000000000000" pitchFamily="50" charset="-128"/>
                <a:ea typeface="HGS創英角ｺﾞｼｯｸUB" panose="020B0900000000000000" pitchFamily="50" charset="-128"/>
              </a:rPr>
              <a:t>年、</a:t>
            </a:r>
            <a:r>
              <a:rPr lang="en-US" altLang="ja-JP" b="0" dirty="0">
                <a:latin typeface="HGS創英角ｺﾞｼｯｸUB" panose="020B0900000000000000" pitchFamily="50" charset="-128"/>
                <a:ea typeface="HGS創英角ｺﾞｼｯｸUB" panose="020B0900000000000000" pitchFamily="50" charset="-128"/>
              </a:rPr>
              <a:t>2028</a:t>
            </a:r>
            <a:r>
              <a:rPr lang="ja-JP" altLang="en-US" b="0" dirty="0">
                <a:latin typeface="HGS創英角ｺﾞｼｯｸUB" panose="020B0900000000000000" pitchFamily="50" charset="-128"/>
                <a:ea typeface="HGS創英角ｺﾞｼｯｸUB" panose="020B0900000000000000" pitchFamily="50" charset="-128"/>
              </a:rPr>
              <a:t>年規定審議会代表議員を中心に他地区代表議員と連携を取って準備する必要がある。</a:t>
            </a:r>
            <a:endParaRPr lang="ja-JP" altLang="ja-JP" b="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4093933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4A6E2F8-C8EF-0650-B655-D1F8C50E50A4}"/>
              </a:ext>
            </a:extLst>
          </p:cNvPr>
          <p:cNvSpPr>
            <a:spLocks noGrp="1"/>
          </p:cNvSpPr>
          <p:nvPr>
            <p:ph type="sldNum" sz="quarter" idx="12"/>
          </p:nvPr>
        </p:nvSpPr>
        <p:spPr/>
        <p:txBody>
          <a:bodyPr/>
          <a:lstStyle/>
          <a:p>
            <a:fld id="{018E3EA1-40CC-4232-BC86-F24775A0F9BD}" type="slidenum">
              <a:rPr kumimoji="1" lang="ja-JP" altLang="en-US" smtClean="0"/>
              <a:t>47</a:t>
            </a:fld>
            <a:endParaRPr kumimoji="1" lang="ja-JP" altLang="en-US"/>
          </a:p>
        </p:txBody>
      </p:sp>
      <p:sp>
        <p:nvSpPr>
          <p:cNvPr id="3" name="テキスト ボックス 2">
            <a:extLst>
              <a:ext uri="{FF2B5EF4-FFF2-40B4-BE49-F238E27FC236}">
                <a16:creationId xmlns:a16="http://schemas.microsoft.com/office/drawing/2014/main" id="{9FAAED80-5629-20B1-7246-3AB68E9F49B5}"/>
              </a:ext>
            </a:extLst>
          </p:cNvPr>
          <p:cNvSpPr txBox="1"/>
          <p:nvPr/>
        </p:nvSpPr>
        <p:spPr>
          <a:xfrm>
            <a:off x="261937" y="532191"/>
            <a:ext cx="8620126" cy="6494085"/>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⑥</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22-68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規定審議会の議事録を公開するよう規定する件</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前橋</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 2840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代表議員：コストがかかる。代表議員が説明すればよい。</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理事：どういうような討論があったから案件が否決されたなどを公開する必要はない。</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理事の反対意見がかなり強硬な、勢いよく反対するものであった。</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★審議会議事録を公開するよう求める提案であるが、否決された。</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endParaRPr lang="en-US"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9568596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4D228FB-A567-EFFE-FC3A-DDF369813665}"/>
              </a:ext>
            </a:extLst>
          </p:cNvPr>
          <p:cNvSpPr>
            <a:spLocks noGrp="1"/>
          </p:cNvSpPr>
          <p:nvPr>
            <p:ph type="sldNum" sz="quarter" idx="12"/>
          </p:nvPr>
        </p:nvSpPr>
        <p:spPr/>
        <p:txBody>
          <a:bodyPr/>
          <a:lstStyle/>
          <a:p>
            <a:fld id="{018E3EA1-40CC-4232-BC86-F24775A0F9BD}" type="slidenum">
              <a:rPr kumimoji="1" lang="ja-JP" altLang="en-US" smtClean="0"/>
              <a:t>48</a:t>
            </a:fld>
            <a:endParaRPr kumimoji="1" lang="ja-JP" altLang="en-US"/>
          </a:p>
        </p:txBody>
      </p:sp>
      <p:sp>
        <p:nvSpPr>
          <p:cNvPr id="3" name="テキスト ボックス 2">
            <a:extLst>
              <a:ext uri="{FF2B5EF4-FFF2-40B4-BE49-F238E27FC236}">
                <a16:creationId xmlns:a16="http://schemas.microsoft.com/office/drawing/2014/main" id="{E1B26C5E-73A4-3F0A-7CD2-C284B38BD997}"/>
              </a:ext>
            </a:extLst>
          </p:cNvPr>
          <p:cNvSpPr txBox="1"/>
          <p:nvPr/>
        </p:nvSpPr>
        <p:spPr>
          <a:xfrm>
            <a:off x="261937" y="136523"/>
            <a:ext cx="8726420" cy="6678751"/>
          </a:xfrm>
          <a:prstGeom prst="rect">
            <a:avLst/>
          </a:prstGeom>
          <a:noFill/>
        </p:spPr>
        <p:txBody>
          <a:bodyPr wrap="square">
            <a:spAutoFit/>
          </a:bodyPr>
          <a:lstStyle/>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提案の趣旨説明をした</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2840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地区本田博己代表議員によると、これまでも何回か提案されては否決されているとのことである。</a:t>
            </a:r>
          </a:p>
          <a:p>
            <a:pPr algn="just"/>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直前の</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71</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において、</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理事会や提案者はこれを何とか採択させようとして、①</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つの地域のみが対象で、全体を変えるものではない、②ガバナーの権限は縮小されるが役割は削除されない、③元に戻る可能性もある、④</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理事も</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PDG</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であるから（信じて任せろ）、⑤会員維持に寄与できる、などのある意味で</a:t>
            </a:r>
            <a:r>
              <a:rPr lang="ja-JP" altLang="en-US"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誤魔化しともいうべきこと</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を言って賛成するよう働きかけた。</a:t>
            </a:r>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これらが議事録に記載されて公開されないと、採択された制定案</a:t>
            </a:r>
            <a:r>
              <a:rPr lang="ja-JP" altLang="en-US"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の案文</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だけが一人歩きしてしまう。</a:t>
            </a:r>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理事会や提案者のこれらの発言を根拠にして賛成した代表議員が少なくな</a:t>
            </a:r>
            <a:r>
              <a:rPr lang="ja-JP" altLang="en-US"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かった</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であろう</a:t>
            </a:r>
            <a:r>
              <a:rPr lang="ja-JP" altLang="en-US"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ことからして、これらの発言が記録されず、公表されないことは、ただ賛成多数で採択された事実だけが残こるという不都合を生む。</a:t>
            </a:r>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9534203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ED89F59-8784-86CA-E231-4D40DDC885F8}"/>
              </a:ext>
            </a:extLst>
          </p:cNvPr>
          <p:cNvSpPr>
            <a:spLocks noGrp="1"/>
          </p:cNvSpPr>
          <p:nvPr>
            <p:ph type="sldNum" sz="quarter" idx="12"/>
          </p:nvPr>
        </p:nvSpPr>
        <p:spPr/>
        <p:txBody>
          <a:bodyPr/>
          <a:lstStyle/>
          <a:p>
            <a:fld id="{018E3EA1-40CC-4232-BC86-F24775A0F9BD}" type="slidenum">
              <a:rPr kumimoji="1" lang="ja-JP" altLang="en-US" smtClean="0"/>
              <a:t>49</a:t>
            </a:fld>
            <a:endParaRPr kumimoji="1" lang="ja-JP" altLang="en-US"/>
          </a:p>
        </p:txBody>
      </p:sp>
      <p:sp>
        <p:nvSpPr>
          <p:cNvPr id="3" name="テキスト ボックス 2">
            <a:extLst>
              <a:ext uri="{FF2B5EF4-FFF2-40B4-BE49-F238E27FC236}">
                <a16:creationId xmlns:a16="http://schemas.microsoft.com/office/drawing/2014/main" id="{8CDA1182-D5DD-C4D2-27E3-C7D63E350B01}"/>
              </a:ext>
            </a:extLst>
          </p:cNvPr>
          <p:cNvSpPr txBox="1"/>
          <p:nvPr/>
        </p:nvSpPr>
        <p:spPr>
          <a:xfrm>
            <a:off x="261937" y="646491"/>
            <a:ext cx="8620126" cy="5878532"/>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⑦</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22-69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採択された決議案に関わる決定についてガバナーに通知するよう規定する件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神戸西神</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、高砂青松</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RC2680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2016</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年規定審議会で削除された規定の復活。</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理事会が決議審議会の決議をないがしろにして、放置していることへの対抗策である。</a:t>
            </a:r>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理事会が直前の</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22-68</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規定審議会議事録の公開に強硬に反対していたので、これも理事会に不都合として反対するかと考えていたが、反対しなかった。同内容の決議案が</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2018</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年決議審議会で</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57</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％の賛成を得ていることもあってのことと推測される。</a:t>
            </a:r>
          </a:p>
        </p:txBody>
      </p:sp>
    </p:spTree>
    <p:extLst>
      <p:ext uri="{BB962C8B-B14F-4D97-AF65-F5344CB8AC3E}">
        <p14:creationId xmlns:p14="http://schemas.microsoft.com/office/powerpoint/2010/main" val="201349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9EEB38E-E3F8-89CB-4CF3-49B84D61CD4C}"/>
              </a:ext>
            </a:extLst>
          </p:cNvPr>
          <p:cNvSpPr>
            <a:spLocks noGrp="1"/>
          </p:cNvSpPr>
          <p:nvPr>
            <p:ph type="sldNum" sz="quarter" idx="12"/>
          </p:nvPr>
        </p:nvSpPr>
        <p:spPr/>
        <p:txBody>
          <a:bodyPr/>
          <a:lstStyle/>
          <a:p>
            <a:fld id="{018E3EA1-40CC-4232-BC86-F24775A0F9BD}" type="slidenum">
              <a:rPr kumimoji="1" lang="ja-JP" altLang="en-US" smtClean="0"/>
              <a:t>5</a:t>
            </a:fld>
            <a:endParaRPr kumimoji="1" lang="ja-JP" altLang="en-US"/>
          </a:p>
        </p:txBody>
      </p:sp>
      <p:sp>
        <p:nvSpPr>
          <p:cNvPr id="3" name="タイトル 1">
            <a:extLst>
              <a:ext uri="{FF2B5EF4-FFF2-40B4-BE49-F238E27FC236}">
                <a16:creationId xmlns:a16="http://schemas.microsoft.com/office/drawing/2014/main" id="{A9A30B60-0101-957A-8B20-26EC3C7A4303}"/>
              </a:ext>
            </a:extLst>
          </p:cNvPr>
          <p:cNvSpPr txBox="1">
            <a:spLocks/>
          </p:cNvSpPr>
          <p:nvPr/>
        </p:nvSpPr>
        <p:spPr>
          <a:xfrm>
            <a:off x="457200" y="358888"/>
            <a:ext cx="8229600" cy="1172236"/>
          </a:xfrm>
          <a:prstGeom prst="rect">
            <a:avLst/>
          </a:prstGeom>
        </p:spPr>
        <p:txBody>
          <a:bodyPr>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S創英角ｺﾞｼｯｸUB" panose="020B0900000000000000" pitchFamily="50" charset="-128"/>
                <a:ea typeface="HGS創英角ｺﾞｼｯｸUB" panose="020B0900000000000000" pitchFamily="50" charset="-128"/>
              </a:rPr>
              <a:t>４　規定審議会の討議と採決</a:t>
            </a:r>
            <a:endParaRPr lang="en-US" altLang="ja-JP" dirty="0">
              <a:latin typeface="HGS創英角ｺﾞｼｯｸUB" panose="020B0900000000000000" pitchFamily="50" charset="-128"/>
              <a:ea typeface="HGS創英角ｺﾞｼｯｸUB" panose="020B0900000000000000" pitchFamily="50" charset="-128"/>
            </a:endParaRPr>
          </a:p>
          <a:p>
            <a:r>
              <a:rPr lang="ja-JP" altLang="en-US" dirty="0">
                <a:latin typeface="HGS創英角ｺﾞｼｯｸUB" panose="020B0900000000000000" pitchFamily="50" charset="-128"/>
                <a:ea typeface="HGS創英角ｺﾞｼｯｸUB" panose="020B0900000000000000" pitchFamily="50" charset="-128"/>
              </a:rPr>
              <a:t>　　</a:t>
            </a:r>
          </a:p>
          <a:p>
            <a:endParaRPr lang="ja-JP" altLang="en-US" dirty="0">
              <a:latin typeface="HGS創英角ｺﾞｼｯｸUB" panose="020B0900000000000000" pitchFamily="50" charset="-128"/>
              <a:ea typeface="HGS創英角ｺﾞｼｯｸUB" panose="020B0900000000000000" pitchFamily="50" charset="-128"/>
            </a:endParaRPr>
          </a:p>
        </p:txBody>
      </p:sp>
      <p:sp>
        <p:nvSpPr>
          <p:cNvPr id="8" name="テキスト ボックス 7">
            <a:extLst>
              <a:ext uri="{FF2B5EF4-FFF2-40B4-BE49-F238E27FC236}">
                <a16:creationId xmlns:a16="http://schemas.microsoft.com/office/drawing/2014/main" id="{F64F7030-31CC-66A5-A81B-1F125730C88F}"/>
              </a:ext>
            </a:extLst>
          </p:cNvPr>
          <p:cNvSpPr txBox="1"/>
          <p:nvPr/>
        </p:nvSpPr>
        <p:spPr>
          <a:xfrm>
            <a:off x="204281" y="1236132"/>
            <a:ext cx="8657617" cy="5170646"/>
          </a:xfrm>
          <a:prstGeom prst="rect">
            <a:avLst/>
          </a:prstGeom>
          <a:noFill/>
        </p:spPr>
        <p:txBody>
          <a:bodyPr wrap="square">
            <a:spAutoFit/>
          </a:bodyPr>
          <a:lstStyle/>
          <a:p>
            <a:pPr algn="just"/>
            <a:r>
              <a:rPr lang="ja-JP"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提案の趣旨説明</a:t>
            </a:r>
            <a:r>
              <a:rPr lang="en-US"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分、賛成・反対意見それぞれ</a:t>
            </a:r>
            <a:r>
              <a:rPr lang="en-US"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分、反対意見があった場合に提案者に結びの意見</a:t>
            </a:r>
            <a:r>
              <a:rPr lang="en-US"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ja-JP" sz="3200"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分</a:t>
            </a:r>
            <a:endParaRPr lang="en-US" altLang="ja-JP"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kern="100" dirty="0">
              <a:solidFill>
                <a:srgbClr val="0070C0"/>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(1)</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意見表明は一人</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1</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回しか認められないので、論点を殊更に</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逸らした</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反対意見が表明されると、論点を逸らせたこの意見に対して別の代表議員の賛成、反対の意見が続いて行き、論点逸らしが益々進んで行く中で、</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理事会（正しくは、ジョン・ヒューコ事務総長を頂点とする</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本部職員組織。</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2640</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地区岡本浩代表議員は、事務総長を頂点として</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高級職員によって構成されている</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の執行機関「現時の</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執行機関」と言っている</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の望む方向への流れ、雰囲気が作られて採決がされる</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4965122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6A62FAE-3CC4-09FF-20AF-2A110E2629E7}"/>
              </a:ext>
            </a:extLst>
          </p:cNvPr>
          <p:cNvSpPr>
            <a:spLocks noGrp="1"/>
          </p:cNvSpPr>
          <p:nvPr>
            <p:ph type="sldNum" sz="quarter" idx="12"/>
          </p:nvPr>
        </p:nvSpPr>
        <p:spPr/>
        <p:txBody>
          <a:bodyPr/>
          <a:lstStyle/>
          <a:p>
            <a:fld id="{018E3EA1-40CC-4232-BC86-F24775A0F9BD}" type="slidenum">
              <a:rPr kumimoji="1" lang="ja-JP" altLang="en-US" smtClean="0"/>
              <a:t>50</a:t>
            </a:fld>
            <a:endParaRPr kumimoji="1" lang="ja-JP" altLang="en-US"/>
          </a:p>
        </p:txBody>
      </p:sp>
      <p:sp>
        <p:nvSpPr>
          <p:cNvPr id="3" name="テキスト ボックス 2">
            <a:extLst>
              <a:ext uri="{FF2B5EF4-FFF2-40B4-BE49-F238E27FC236}">
                <a16:creationId xmlns:a16="http://schemas.microsoft.com/office/drawing/2014/main" id="{497E873C-B118-50FB-E399-9774C75905EB}"/>
              </a:ext>
            </a:extLst>
          </p:cNvPr>
          <p:cNvSpPr txBox="1"/>
          <p:nvPr/>
        </p:nvSpPr>
        <p:spPr>
          <a:xfrm>
            <a:off x="261937" y="272179"/>
            <a:ext cx="8620126" cy="1446550"/>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⑧</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22-70 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定款を、実質的な変更を行うことなく現代化かつ合理化する件</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RI</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p:txBody>
      </p:sp>
      <p:sp>
        <p:nvSpPr>
          <p:cNvPr id="4" name="テキスト ボックス 3">
            <a:extLst>
              <a:ext uri="{FF2B5EF4-FFF2-40B4-BE49-F238E27FC236}">
                <a16:creationId xmlns:a16="http://schemas.microsoft.com/office/drawing/2014/main" id="{191A142B-5CDF-E47B-D308-94A1B29D71FF}"/>
              </a:ext>
            </a:extLst>
          </p:cNvPr>
          <p:cNvSpPr txBox="1"/>
          <p:nvPr/>
        </p:nvSpPr>
        <p:spPr>
          <a:xfrm>
            <a:off x="261937" y="1912525"/>
            <a:ext cx="8620126" cy="5016758"/>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⑨</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22-72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地区の境界の変更基準を変更する件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茅ヶ崎</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RC2780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5.010.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１</a:t>
            </a:r>
          </a:p>
          <a:p>
            <a:pPr algn="just"/>
            <a:endParaRPr lang="en-US"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地区の境界を設定する際、統合・分割のいずれの場合もクラブ数、会員数の両方に基準を設けることで、各地区の適正な規模を維持するためのより柔軟な対応を可能にするもの。</a:t>
            </a:r>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理事会が賛否の意見を出さなかった。</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理事会が</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地区制度廃止に向かっていることがここからも窺える。</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廃止される</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境界変更の条件などどうでも良い。</a:t>
            </a:r>
          </a:p>
        </p:txBody>
      </p:sp>
    </p:spTree>
    <p:extLst>
      <p:ext uri="{BB962C8B-B14F-4D97-AF65-F5344CB8AC3E}">
        <p14:creationId xmlns:p14="http://schemas.microsoft.com/office/powerpoint/2010/main" val="4377602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5BA694-F185-1619-9BD4-33DE88296ED8}"/>
              </a:ext>
            </a:extLst>
          </p:cNvPr>
          <p:cNvSpPr>
            <a:spLocks noGrp="1"/>
          </p:cNvSpPr>
          <p:nvPr>
            <p:ph type="sldNum" sz="quarter" idx="12"/>
          </p:nvPr>
        </p:nvSpPr>
        <p:spPr/>
        <p:txBody>
          <a:bodyPr/>
          <a:lstStyle/>
          <a:p>
            <a:fld id="{018E3EA1-40CC-4232-BC86-F24775A0F9BD}" type="slidenum">
              <a:rPr kumimoji="1" lang="ja-JP" altLang="en-US" smtClean="0"/>
              <a:t>51</a:t>
            </a:fld>
            <a:endParaRPr kumimoji="1" lang="ja-JP" altLang="en-US"/>
          </a:p>
        </p:txBody>
      </p:sp>
      <p:sp>
        <p:nvSpPr>
          <p:cNvPr id="3" name="テキスト ボックス 2">
            <a:extLst>
              <a:ext uri="{FF2B5EF4-FFF2-40B4-BE49-F238E27FC236}">
                <a16:creationId xmlns:a16="http://schemas.microsoft.com/office/drawing/2014/main" id="{0497C0F0-0A48-9565-6E16-7474FE474289}"/>
              </a:ext>
            </a:extLst>
          </p:cNvPr>
          <p:cNvSpPr txBox="1"/>
          <p:nvPr/>
        </p:nvSpPr>
        <p:spPr>
          <a:xfrm>
            <a:off x="339758" y="275392"/>
            <a:ext cx="8620126" cy="6247864"/>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⑩</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22-77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専門能力開発を奉仕の第二部門に、職業奉仕委員会を推奨されるクラブ委員会に加える件</a:t>
            </a:r>
          </a:p>
          <a:p>
            <a:pPr algn="just"/>
            <a:endPar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標準ロータリークラブ定款第</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11</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　理事および役員および委員会</a:t>
            </a: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(e)</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奉仕プロジェクトを人道的奉仕プロジェクトに変更し、</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(f)</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職業奉仕委員会</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を追加する。</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理事：すでに充分な委員会があるので、これ以上の追加は必要ない。</a:t>
            </a: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特別代表：奉仕プロジェクトに人道的が加わった。そうなると環境が排除される可能性がある</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p>
        </p:txBody>
      </p:sp>
    </p:spTree>
    <p:extLst>
      <p:ext uri="{BB962C8B-B14F-4D97-AF65-F5344CB8AC3E}">
        <p14:creationId xmlns:p14="http://schemas.microsoft.com/office/powerpoint/2010/main" val="20681489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3CBAF-D598-4B18-024B-0077818A4796}"/>
              </a:ext>
            </a:extLst>
          </p:cNvPr>
          <p:cNvSpPr>
            <a:spLocks noGrp="1"/>
          </p:cNvSpPr>
          <p:nvPr>
            <p:ph type="sldNum" sz="quarter" idx="12"/>
          </p:nvPr>
        </p:nvSpPr>
        <p:spPr/>
        <p:txBody>
          <a:bodyPr/>
          <a:lstStyle/>
          <a:p>
            <a:fld id="{018E3EA1-40CC-4232-BC86-F24775A0F9BD}" type="slidenum">
              <a:rPr kumimoji="1" lang="ja-JP" altLang="en-US" smtClean="0"/>
              <a:t>52</a:t>
            </a:fld>
            <a:endParaRPr kumimoji="1" lang="ja-JP" altLang="en-US"/>
          </a:p>
        </p:txBody>
      </p:sp>
      <p:sp>
        <p:nvSpPr>
          <p:cNvPr id="3" name="テキスト ボックス 2">
            <a:extLst>
              <a:ext uri="{FF2B5EF4-FFF2-40B4-BE49-F238E27FC236}">
                <a16:creationId xmlns:a16="http://schemas.microsoft.com/office/drawing/2014/main" id="{30CC05FC-C45B-367B-C843-87CBF25761A2}"/>
              </a:ext>
            </a:extLst>
          </p:cNvPr>
          <p:cNvSpPr txBox="1"/>
          <p:nvPr/>
        </p:nvSpPr>
        <p:spPr>
          <a:xfrm>
            <a:off x="261937" y="421067"/>
            <a:ext cx="8620126" cy="4278094"/>
          </a:xfrm>
          <a:prstGeom prst="rect">
            <a:avLst/>
          </a:prstGeom>
          <a:noFill/>
        </p:spPr>
        <p:txBody>
          <a:bodyPr wrap="square">
            <a:spAutoFit/>
          </a:bodyPr>
          <a:lstStyle/>
          <a:p>
            <a:pPr algn="just"/>
            <a:r>
              <a:rPr lang="ja-JP" altLang="en-US" sz="32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32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★既に十分の委員会がある、環境が排除される、との見当違い、論点ずらしの反対意見が</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から出された。</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a:t>
            </a:r>
            <a:r>
              <a:rPr lang="ja-JP" altLang="en-US"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対</a:t>
            </a:r>
            <a:r>
              <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245</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の僅差での否決であった。</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賛成意見を述べたフランスの代表議員は、職業奉仕がロータリーの目的である。職業奉仕に力点を置き、若い人たちに入会を勧めていると語った。</a:t>
            </a: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フランスが、原点回帰することによって会員減少を阻み、会員増強を図ろうとしていることと、これに同調して本制定案に賛成する地区がこれほどにも多いことに注目したい。</a:t>
            </a:r>
          </a:p>
        </p:txBody>
      </p:sp>
    </p:spTree>
    <p:extLst>
      <p:ext uri="{BB962C8B-B14F-4D97-AF65-F5344CB8AC3E}">
        <p14:creationId xmlns:p14="http://schemas.microsoft.com/office/powerpoint/2010/main" val="3468433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D71D682-BD8B-A023-8CC1-9B694C83C89A}"/>
              </a:ext>
            </a:extLst>
          </p:cNvPr>
          <p:cNvSpPr>
            <a:spLocks noGrp="1"/>
          </p:cNvSpPr>
          <p:nvPr>
            <p:ph type="sldNum" sz="quarter" idx="12"/>
          </p:nvPr>
        </p:nvSpPr>
        <p:spPr/>
        <p:txBody>
          <a:bodyPr/>
          <a:lstStyle/>
          <a:p>
            <a:fld id="{018E3EA1-40CC-4232-BC86-F24775A0F9BD}" type="slidenum">
              <a:rPr kumimoji="1" lang="ja-JP" altLang="en-US" smtClean="0"/>
              <a:t>53</a:t>
            </a:fld>
            <a:endParaRPr kumimoji="1" lang="ja-JP" altLang="en-US"/>
          </a:p>
        </p:txBody>
      </p:sp>
      <p:sp>
        <p:nvSpPr>
          <p:cNvPr id="3" name="テキスト ボックス 2">
            <a:extLst>
              <a:ext uri="{FF2B5EF4-FFF2-40B4-BE49-F238E27FC236}">
                <a16:creationId xmlns:a16="http://schemas.microsoft.com/office/drawing/2014/main" id="{50AF5973-2177-25A5-498A-2A275188EC6D}"/>
              </a:ext>
            </a:extLst>
          </p:cNvPr>
          <p:cNvSpPr txBox="1"/>
          <p:nvPr/>
        </p:nvSpPr>
        <p:spPr>
          <a:xfrm>
            <a:off x="185737" y="1087817"/>
            <a:ext cx="8620126" cy="3847207"/>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⑪</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22-78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奉仕の第</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部門の内容を改正して積極的平和主義を加える件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カナダ</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5550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標準ロータリークラブ定款第</a:t>
            </a:r>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6</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条五大奉仕部門</a:t>
            </a:r>
          </a:p>
          <a:p>
            <a:pPr algn="just"/>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「奉仕の第三部門である社会奉仕は、」の次に、「地域社会における積極的平和を目指すことにより、」を挿入する。</a:t>
            </a:r>
            <a:endPar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p:txBody>
      </p:sp>
    </p:spTree>
    <p:extLst>
      <p:ext uri="{BB962C8B-B14F-4D97-AF65-F5344CB8AC3E}">
        <p14:creationId xmlns:p14="http://schemas.microsoft.com/office/powerpoint/2010/main" val="2489994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066B62-22C9-3AFB-7399-DE74A51341BD}"/>
              </a:ext>
            </a:extLst>
          </p:cNvPr>
          <p:cNvSpPr>
            <a:spLocks noGrp="1"/>
          </p:cNvSpPr>
          <p:nvPr>
            <p:ph type="sldNum" sz="quarter" idx="12"/>
          </p:nvPr>
        </p:nvSpPr>
        <p:spPr/>
        <p:txBody>
          <a:bodyPr/>
          <a:lstStyle/>
          <a:p>
            <a:fld id="{018E3EA1-40CC-4232-BC86-F24775A0F9BD}" type="slidenum">
              <a:rPr kumimoji="1" lang="ja-JP" altLang="en-US" smtClean="0"/>
              <a:t>54</a:t>
            </a:fld>
            <a:endParaRPr kumimoji="1" lang="ja-JP" altLang="en-US"/>
          </a:p>
        </p:txBody>
      </p:sp>
      <p:sp>
        <p:nvSpPr>
          <p:cNvPr id="3" name="テキスト ボックス 2">
            <a:extLst>
              <a:ext uri="{FF2B5EF4-FFF2-40B4-BE49-F238E27FC236}">
                <a16:creationId xmlns:a16="http://schemas.microsoft.com/office/drawing/2014/main" id="{2EBB69A6-481A-DFE2-AB9E-B05AF79D073B}"/>
              </a:ext>
            </a:extLst>
          </p:cNvPr>
          <p:cNvSpPr txBox="1"/>
          <p:nvPr/>
        </p:nvSpPr>
        <p:spPr>
          <a:xfrm>
            <a:off x="366713" y="470118"/>
            <a:ext cx="7781924" cy="584775"/>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＜４月１４日（第４日目）＞</a:t>
            </a:r>
            <a:endPar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5C82D9B9-A7BC-C20E-54FD-759F894AEA36}"/>
              </a:ext>
            </a:extLst>
          </p:cNvPr>
          <p:cNvSpPr txBox="1"/>
          <p:nvPr/>
        </p:nvSpPr>
        <p:spPr>
          <a:xfrm>
            <a:off x="261937" y="1773617"/>
            <a:ext cx="8620126" cy="2923877"/>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①</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22-84</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ローターアクターがロータリークラブの例会に出席することを許可する件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ドイツ</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1810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条クラブの会員身分 </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4.090.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他クラブへの出席</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事前審査同意議題として採択</a:t>
            </a:r>
          </a:p>
        </p:txBody>
      </p:sp>
    </p:spTree>
    <p:extLst>
      <p:ext uri="{BB962C8B-B14F-4D97-AF65-F5344CB8AC3E}">
        <p14:creationId xmlns:p14="http://schemas.microsoft.com/office/powerpoint/2010/main" val="15152425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8175EF-E390-049D-C0F8-D70118CF4D07}"/>
              </a:ext>
            </a:extLst>
          </p:cNvPr>
          <p:cNvSpPr>
            <a:spLocks noGrp="1"/>
          </p:cNvSpPr>
          <p:nvPr>
            <p:ph type="sldNum" sz="quarter" idx="12"/>
          </p:nvPr>
        </p:nvSpPr>
        <p:spPr/>
        <p:txBody>
          <a:bodyPr/>
          <a:lstStyle/>
          <a:p>
            <a:fld id="{018E3EA1-40CC-4232-BC86-F24775A0F9BD}" type="slidenum">
              <a:rPr kumimoji="1" lang="ja-JP" altLang="en-US" smtClean="0"/>
              <a:t>55</a:t>
            </a:fld>
            <a:endParaRPr kumimoji="1" lang="ja-JP" altLang="en-US"/>
          </a:p>
        </p:txBody>
      </p:sp>
      <p:sp>
        <p:nvSpPr>
          <p:cNvPr id="3" name="テキスト ボックス 2">
            <a:extLst>
              <a:ext uri="{FF2B5EF4-FFF2-40B4-BE49-F238E27FC236}">
                <a16:creationId xmlns:a16="http://schemas.microsoft.com/office/drawing/2014/main" id="{73CA420C-BDBF-F4AE-E455-D40D11530238}"/>
              </a:ext>
            </a:extLst>
          </p:cNvPr>
          <p:cNvSpPr txBox="1"/>
          <p:nvPr/>
        </p:nvSpPr>
        <p:spPr>
          <a:xfrm>
            <a:off x="261937" y="477821"/>
            <a:ext cx="8620126" cy="6309420"/>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②</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22-85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クラブの出席報告の提出義務を撤廃する件</a:t>
            </a:r>
          </a:p>
          <a:p>
            <a:pPr algn="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木更津東</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、敦賀</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RC2560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Maryville 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アメリカ</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6780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細則第</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条クラブの会員身分</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4.080. </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出席報告の規定を削除する。</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提案の趣旨説明をした米国</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6780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地区の代表議員（</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2015-17</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Ms. Karen Wentz</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は、この規定が削除されても、ガバナーが望めば、各クラブに対して、従前通り出席報告を求めることができる。と説明した。</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2760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地区田中正規代表議員から例会出席の重要性を自覚するためにも反対であるとの意見。</a:t>
            </a:r>
          </a:p>
        </p:txBody>
      </p:sp>
    </p:spTree>
    <p:extLst>
      <p:ext uri="{BB962C8B-B14F-4D97-AF65-F5344CB8AC3E}">
        <p14:creationId xmlns:p14="http://schemas.microsoft.com/office/powerpoint/2010/main" val="6798355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DEF3D30-D47B-6EF9-A33B-5072BB2F4EC1}"/>
              </a:ext>
            </a:extLst>
          </p:cNvPr>
          <p:cNvSpPr>
            <a:spLocks noGrp="1"/>
          </p:cNvSpPr>
          <p:nvPr>
            <p:ph type="sldNum" sz="quarter" idx="12"/>
          </p:nvPr>
        </p:nvSpPr>
        <p:spPr/>
        <p:txBody>
          <a:bodyPr/>
          <a:lstStyle/>
          <a:p>
            <a:fld id="{018E3EA1-40CC-4232-BC86-F24775A0F9BD}" type="slidenum">
              <a:rPr kumimoji="1" lang="ja-JP" altLang="en-US" smtClean="0"/>
              <a:t>56</a:t>
            </a:fld>
            <a:endParaRPr kumimoji="1" lang="ja-JP" altLang="en-US"/>
          </a:p>
        </p:txBody>
      </p:sp>
      <p:sp>
        <p:nvSpPr>
          <p:cNvPr id="3" name="テキスト ボックス 2">
            <a:extLst>
              <a:ext uri="{FF2B5EF4-FFF2-40B4-BE49-F238E27FC236}">
                <a16:creationId xmlns:a16="http://schemas.microsoft.com/office/drawing/2014/main" id="{A8ED02FE-7D7C-C9D2-4D7F-1BD4C2222691}"/>
              </a:ext>
            </a:extLst>
          </p:cNvPr>
          <p:cNvSpPr txBox="1"/>
          <p:nvPr/>
        </p:nvSpPr>
        <p:spPr>
          <a:xfrm>
            <a:off x="166687" y="687767"/>
            <a:ext cx="8620126" cy="2985433"/>
          </a:xfrm>
          <a:prstGeom prst="rect">
            <a:avLst/>
          </a:prstGeom>
          <a:noFill/>
        </p:spPr>
        <p:txBody>
          <a:bodyPr wrap="square">
            <a:spAutoFit/>
          </a:bodyPr>
          <a:lstStyle/>
          <a:p>
            <a:pPr algn="just"/>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endParaRPr lang="en-US"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★例会出席を軽視し得る視点よりの提出でないにもかかわらず、可決されると「出席報告に意味がない」との形でのみ、後の制定案に影響を及ぼしてしまった（岡本浩代表議員）。</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★小倉純夫ガバナーは引き続きクラブに出席報告を求めるとされている。</a:t>
            </a:r>
          </a:p>
        </p:txBody>
      </p:sp>
    </p:spTree>
    <p:extLst>
      <p:ext uri="{BB962C8B-B14F-4D97-AF65-F5344CB8AC3E}">
        <p14:creationId xmlns:p14="http://schemas.microsoft.com/office/powerpoint/2010/main" val="5614460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DE2E534-D7D2-A2EA-E59B-73D336221F05}"/>
              </a:ext>
            </a:extLst>
          </p:cNvPr>
          <p:cNvSpPr>
            <a:spLocks noGrp="1"/>
          </p:cNvSpPr>
          <p:nvPr>
            <p:ph type="sldNum" sz="quarter" idx="12"/>
          </p:nvPr>
        </p:nvSpPr>
        <p:spPr/>
        <p:txBody>
          <a:bodyPr/>
          <a:lstStyle/>
          <a:p>
            <a:fld id="{018E3EA1-40CC-4232-BC86-F24775A0F9BD}" type="slidenum">
              <a:rPr kumimoji="1" lang="ja-JP" altLang="en-US" smtClean="0"/>
              <a:t>57</a:t>
            </a:fld>
            <a:endParaRPr kumimoji="1" lang="ja-JP" altLang="en-US"/>
          </a:p>
        </p:txBody>
      </p:sp>
      <p:sp>
        <p:nvSpPr>
          <p:cNvPr id="3" name="テキスト ボックス 2">
            <a:extLst>
              <a:ext uri="{FF2B5EF4-FFF2-40B4-BE49-F238E27FC236}">
                <a16:creationId xmlns:a16="http://schemas.microsoft.com/office/drawing/2014/main" id="{5C8F43B1-D08C-3563-FCBD-B49A19B6764D}"/>
              </a:ext>
            </a:extLst>
          </p:cNvPr>
          <p:cNvSpPr txBox="1"/>
          <p:nvPr/>
        </p:nvSpPr>
        <p:spPr>
          <a:xfrm>
            <a:off x="261937" y="477821"/>
            <a:ext cx="8620126" cy="1815882"/>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③</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22-90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例会欠席のメークアップ期限を改正する件</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千葉幕張</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佐賀南</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RC2740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p>
        </p:txBody>
      </p:sp>
      <p:sp>
        <p:nvSpPr>
          <p:cNvPr id="4" name="テキスト ボックス 3">
            <a:extLst>
              <a:ext uri="{FF2B5EF4-FFF2-40B4-BE49-F238E27FC236}">
                <a16:creationId xmlns:a16="http://schemas.microsoft.com/office/drawing/2014/main" id="{DFDF9BEC-C8A2-4ADB-2947-E01673559B12}"/>
              </a:ext>
            </a:extLst>
          </p:cNvPr>
          <p:cNvSpPr txBox="1"/>
          <p:nvPr/>
        </p:nvSpPr>
        <p:spPr>
          <a:xfrm>
            <a:off x="261937" y="2630153"/>
            <a:ext cx="8620126" cy="4093428"/>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④</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22-88</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クラブ細則において出席規定の例外を規定することを禁ずる件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Bombay </a:t>
            </a:r>
            <a:r>
              <a:rPr lang="en-US" altLang="ja-JP" sz="3200" kern="100" dirty="0" err="1">
                <a:latin typeface="HGS創英角ｺﾞｼｯｸUB" panose="020B0900000000000000" pitchFamily="50" charset="-128"/>
                <a:ea typeface="HGS創英角ｺﾞｼｯｸUB" panose="020B0900000000000000" pitchFamily="50" charset="-128"/>
                <a:cs typeface="Times New Roman" panose="02020603050405020304" pitchFamily="18" charset="0"/>
              </a:rPr>
              <a:t>Seacoas</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RC</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インド</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3141</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endPar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２案件にほぼ共通する</a:t>
            </a:r>
            <a:r>
              <a:rPr lang="en-US" altLang="ja-JP"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RI</a:t>
            </a:r>
            <a:r>
              <a:rPr lang="ja-JP" altLang="en-US"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a:t>
            </a:r>
            <a:r>
              <a:rPr lang="ja-JP" altLang="ja-JP"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の反対</a:t>
            </a:r>
            <a:r>
              <a:rPr lang="ja-JP" altLang="en-US"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意見</a:t>
            </a:r>
            <a:endParaRPr lang="ja-JP" altLang="ja-JP" sz="2400" b="1"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en-US"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2016</a:t>
            </a:r>
            <a:r>
              <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年の規定審議会で柔軟性を与えることになった。出席を上げるにはほかの方法がある。時代を逆戻りさせる必要はない</a:t>
            </a:r>
            <a:r>
              <a:rPr lang="ja-JP" altLang="en-US"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ja-JP" altLang="ja-JP" sz="2400" b="1"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不採択</a:t>
            </a:r>
          </a:p>
        </p:txBody>
      </p:sp>
    </p:spTree>
    <p:extLst>
      <p:ext uri="{BB962C8B-B14F-4D97-AF65-F5344CB8AC3E}">
        <p14:creationId xmlns:p14="http://schemas.microsoft.com/office/powerpoint/2010/main" val="491255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3BF851-2F4D-3F31-E802-FD51BCC4CB7F}"/>
              </a:ext>
            </a:extLst>
          </p:cNvPr>
          <p:cNvSpPr>
            <a:spLocks noGrp="1"/>
          </p:cNvSpPr>
          <p:nvPr>
            <p:ph type="sldNum" sz="quarter" idx="12"/>
          </p:nvPr>
        </p:nvSpPr>
        <p:spPr/>
        <p:txBody>
          <a:bodyPr/>
          <a:lstStyle/>
          <a:p>
            <a:fld id="{018E3EA1-40CC-4232-BC86-F24775A0F9BD}" type="slidenum">
              <a:rPr kumimoji="1" lang="ja-JP" altLang="en-US" smtClean="0"/>
              <a:t>58</a:t>
            </a:fld>
            <a:endParaRPr kumimoji="1" lang="ja-JP" altLang="en-US"/>
          </a:p>
        </p:txBody>
      </p:sp>
      <p:sp>
        <p:nvSpPr>
          <p:cNvPr id="3" name="テキスト ボックス 2">
            <a:extLst>
              <a:ext uri="{FF2B5EF4-FFF2-40B4-BE49-F238E27FC236}">
                <a16:creationId xmlns:a16="http://schemas.microsoft.com/office/drawing/2014/main" id="{A2E1FC69-A90E-2857-72DF-52F6F7962148}"/>
              </a:ext>
            </a:extLst>
          </p:cNvPr>
          <p:cNvSpPr txBox="1"/>
          <p:nvPr/>
        </p:nvSpPr>
        <p:spPr>
          <a:xfrm>
            <a:off x="261936" y="243512"/>
            <a:ext cx="8765331" cy="6309420"/>
          </a:xfrm>
          <a:prstGeom prst="rect">
            <a:avLst/>
          </a:prstGeom>
          <a:noFill/>
        </p:spPr>
        <p:txBody>
          <a:bodyPr wrap="square">
            <a:spAutoFit/>
          </a:bodyPr>
          <a:lstStyle/>
          <a:p>
            <a:pPr algn="just"/>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⑤</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22-89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クラブ細則に出席規定の例外を定めることを禁じ、メークアップの期限を『欠席する例会の前</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14</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日間または後</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14</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日間以内に』と変更する件</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鹿児島・宮崎</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2730</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b="1" u="sng"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u="sng"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反対意見</a:t>
            </a: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クラブの例会を魅力的なものにするべきで、ルールで強制する必要はない。例会の柔軟性が認められなくなるのは反対。</a:t>
            </a:r>
          </a:p>
          <a:p>
            <a:pPr algn="just"/>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22-85</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が可決されており、不必要。</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0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2016</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年規定審議会で「柔軟性」を理由に導入した経過があったが、柔軟性はロータ</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リ</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ーにとって果たして良かったのか、柔軟性も少し緩めるべきではないかとの反省から賛成するとの意見が出た。</a:t>
            </a:r>
          </a:p>
          <a:p>
            <a:pPr algn="just"/>
            <a:endParaRPr lang="ja-JP" altLang="ja-JP" sz="2400" kern="100" dirty="0">
              <a:solidFill>
                <a:srgbClr val="FF0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200470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C94D5-5FF1-EAAD-E15F-F683396F82D3}"/>
              </a:ext>
            </a:extLst>
          </p:cNvPr>
          <p:cNvSpPr>
            <a:spLocks noGrp="1"/>
          </p:cNvSpPr>
          <p:nvPr>
            <p:ph type="sldNum" sz="quarter" idx="12"/>
          </p:nvPr>
        </p:nvSpPr>
        <p:spPr/>
        <p:txBody>
          <a:bodyPr/>
          <a:lstStyle/>
          <a:p>
            <a:fld id="{018E3EA1-40CC-4232-BC86-F24775A0F9BD}" type="slidenum">
              <a:rPr kumimoji="1" lang="ja-JP" altLang="en-US" smtClean="0"/>
              <a:t>59</a:t>
            </a:fld>
            <a:endParaRPr kumimoji="1" lang="ja-JP" altLang="en-US"/>
          </a:p>
        </p:txBody>
      </p:sp>
      <p:sp>
        <p:nvSpPr>
          <p:cNvPr id="3" name="テキスト ボックス 2">
            <a:extLst>
              <a:ext uri="{FF2B5EF4-FFF2-40B4-BE49-F238E27FC236}">
                <a16:creationId xmlns:a16="http://schemas.microsoft.com/office/drawing/2014/main" id="{38F39332-4CF1-F191-C944-D1AB5E3B4C59}"/>
              </a:ext>
            </a:extLst>
          </p:cNvPr>
          <p:cNvSpPr txBox="1"/>
          <p:nvPr/>
        </p:nvSpPr>
        <p:spPr>
          <a:xfrm>
            <a:off x="80152" y="749067"/>
            <a:ext cx="8620126" cy="3785652"/>
          </a:xfrm>
          <a:prstGeom prst="rect">
            <a:avLst/>
          </a:prstGeom>
          <a:noFill/>
        </p:spPr>
        <p:txBody>
          <a:bodyPr wrap="square">
            <a:spAutoFit/>
          </a:bodyPr>
          <a:lstStyle/>
          <a:p>
            <a:pPr algn="just"/>
            <a:r>
              <a:rPr lang="ja-JP" altLang="en-US" sz="2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不採択</a:t>
            </a:r>
            <a:endParaRPr lang="en-US" altLang="ja-JP" sz="2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400" b="1"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rPr>
              <a:t>22-88</a:t>
            </a:r>
            <a:r>
              <a:rPr lang="ja-JP" altLang="en-US"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rPr>
              <a:t>はインドからであるから兎も角、</a:t>
            </a:r>
            <a:r>
              <a:rPr lang="en-US" altLang="ja-JP"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rPr>
              <a:t>22-90</a:t>
            </a:r>
            <a:r>
              <a:rPr lang="ja-JP" altLang="en-US"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rPr>
              <a:t>と</a:t>
            </a:r>
            <a:r>
              <a:rPr lang="en-US" altLang="ja-JP"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rPr>
              <a:t>89</a:t>
            </a:r>
            <a:r>
              <a:rPr lang="ja-JP" altLang="en-US"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rPr>
              <a:t>は、事前に摺合せして一本にまとめておけばよかったとの反省。ばらけた印象を与えてしまった。</a:t>
            </a:r>
            <a:endParaRPr lang="en-US" altLang="ja-JP" sz="2400" b="1" kern="100">
              <a:latin typeface="HG創英角ｺﾞｼｯｸUB" panose="020B0909000000000000" pitchFamily="49" charset="-128"/>
              <a:ea typeface="HG創英角ｺﾞｼｯｸUB" panose="020B0909000000000000" pitchFamily="49" charset="-128"/>
              <a:cs typeface="Times New Roman" panose="02020603050405020304" pitchFamily="18" charset="0"/>
            </a:endParaRPr>
          </a:p>
          <a:p>
            <a:pPr algn="just"/>
            <a:endParaRPr lang="en-US" altLang="ja-JP" sz="2400" b="1"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柔軟性の一言での反対論が勢いを得ていた。出席を厳格に、あるいはメークアップの期限を元に戻す、との提案は、この柔軟性だけを理由とする反対論を意識して、提案理由を再構築して再提案してはどうであろうか。</a:t>
            </a:r>
          </a:p>
        </p:txBody>
      </p:sp>
    </p:spTree>
    <p:extLst>
      <p:ext uri="{BB962C8B-B14F-4D97-AF65-F5344CB8AC3E}">
        <p14:creationId xmlns:p14="http://schemas.microsoft.com/office/powerpoint/2010/main" val="463709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910BEBE-9491-C3F4-B4D6-C72C6AA6439A}"/>
              </a:ext>
            </a:extLst>
          </p:cNvPr>
          <p:cNvSpPr>
            <a:spLocks noGrp="1"/>
          </p:cNvSpPr>
          <p:nvPr>
            <p:ph type="sldNum" sz="quarter" idx="12"/>
          </p:nvPr>
        </p:nvSpPr>
        <p:spPr/>
        <p:txBody>
          <a:bodyPr/>
          <a:lstStyle/>
          <a:p>
            <a:fld id="{018E3EA1-40CC-4232-BC86-F24775A0F9BD}" type="slidenum">
              <a:rPr kumimoji="1" lang="ja-JP" altLang="en-US" smtClean="0"/>
              <a:t>6</a:t>
            </a:fld>
            <a:endParaRPr kumimoji="1" lang="ja-JP" altLang="en-US"/>
          </a:p>
        </p:txBody>
      </p:sp>
      <p:sp>
        <p:nvSpPr>
          <p:cNvPr id="4" name="テキスト ボックス 3">
            <a:extLst>
              <a:ext uri="{FF2B5EF4-FFF2-40B4-BE49-F238E27FC236}">
                <a16:creationId xmlns:a16="http://schemas.microsoft.com/office/drawing/2014/main" id="{727B3EFB-F809-1474-53D3-434B224E234B}"/>
              </a:ext>
            </a:extLst>
          </p:cNvPr>
          <p:cNvSpPr txBox="1"/>
          <p:nvPr/>
        </p:nvSpPr>
        <p:spPr>
          <a:xfrm>
            <a:off x="338668" y="243512"/>
            <a:ext cx="7986182" cy="1938992"/>
          </a:xfrm>
          <a:prstGeom prst="rect">
            <a:avLst/>
          </a:prstGeom>
          <a:noFill/>
        </p:spPr>
        <p:txBody>
          <a:bodyPr wrap="square">
            <a:spAutoFit/>
          </a:bodyPr>
          <a:lstStyle/>
          <a:p>
            <a:pPr indent="152400" algn="just"/>
            <a:endPar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indent="152400" algn="just"/>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(2)</a:t>
            </a:r>
            <a:r>
              <a:rPr lang="ja-JP" altLang="en-US"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事会の方針通りの採択・不採択の決議を得るために、予めシナリオを作り、賛成・反対の討議者を手配して置き（岡本浩代表議員同旨）、理事会の意向に沿う流れ、雰囲気を作って採決がされる。</a:t>
            </a:r>
          </a:p>
        </p:txBody>
      </p:sp>
    </p:spTree>
    <p:extLst>
      <p:ext uri="{BB962C8B-B14F-4D97-AF65-F5344CB8AC3E}">
        <p14:creationId xmlns:p14="http://schemas.microsoft.com/office/powerpoint/2010/main" val="6792102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C94D5-5FF1-EAAD-E15F-F683396F82D3}"/>
              </a:ext>
            </a:extLst>
          </p:cNvPr>
          <p:cNvSpPr>
            <a:spLocks noGrp="1"/>
          </p:cNvSpPr>
          <p:nvPr>
            <p:ph type="sldNum" sz="quarter" idx="12"/>
          </p:nvPr>
        </p:nvSpPr>
        <p:spPr/>
        <p:txBody>
          <a:bodyPr/>
          <a:lstStyle/>
          <a:p>
            <a:fld id="{018E3EA1-40CC-4232-BC86-F24775A0F9BD}" type="slidenum">
              <a:rPr kumimoji="1" lang="ja-JP" altLang="en-US" smtClean="0"/>
              <a:t>60</a:t>
            </a:fld>
            <a:endParaRPr kumimoji="1" lang="ja-JP" altLang="en-US"/>
          </a:p>
        </p:txBody>
      </p:sp>
      <p:sp>
        <p:nvSpPr>
          <p:cNvPr id="3" name="テキスト ボックス 2">
            <a:extLst>
              <a:ext uri="{FF2B5EF4-FFF2-40B4-BE49-F238E27FC236}">
                <a16:creationId xmlns:a16="http://schemas.microsoft.com/office/drawing/2014/main" id="{38F39332-4CF1-F191-C944-D1AB5E3B4C59}"/>
              </a:ext>
            </a:extLst>
          </p:cNvPr>
          <p:cNvSpPr txBox="1"/>
          <p:nvPr/>
        </p:nvSpPr>
        <p:spPr>
          <a:xfrm>
            <a:off x="119062" y="1029953"/>
            <a:ext cx="8620126" cy="5324535"/>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⑥</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22-92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出席規定の適用の免除の手続を改正する件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台湾</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3522</a:t>
            </a:r>
            <a:r>
              <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4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標準ロータリークラブ定款第</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条出席 </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1</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第５節</a:t>
            </a:r>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出席規定の免除</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「ロータリー歴と年齢が</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85</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年以上、少なくともロータリー歴</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20</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年」の要件を満たしており、出席規定の免除の適用を幹事に書面で通告すれば、理事会の承認なしに出席規定免除が認められる。</a:t>
            </a:r>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ja-JP" altLang="ja-JP" sz="20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r>
              <a:rPr lang="ja-JP" altLang="ja-JP" sz="24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p:txBody>
      </p:sp>
    </p:spTree>
    <p:extLst>
      <p:ext uri="{BB962C8B-B14F-4D97-AF65-F5344CB8AC3E}">
        <p14:creationId xmlns:p14="http://schemas.microsoft.com/office/powerpoint/2010/main" val="238687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487AB99-180A-C245-3FC9-93F25BCA96E9}"/>
              </a:ext>
            </a:extLst>
          </p:cNvPr>
          <p:cNvSpPr>
            <a:spLocks noGrp="1"/>
          </p:cNvSpPr>
          <p:nvPr>
            <p:ph type="sldNum" sz="quarter" idx="12"/>
          </p:nvPr>
        </p:nvSpPr>
        <p:spPr/>
        <p:txBody>
          <a:bodyPr/>
          <a:lstStyle/>
          <a:p>
            <a:fld id="{018E3EA1-40CC-4232-BC86-F24775A0F9BD}"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F8834BE2-2EDE-8BE4-694B-7DA0F5ADBBB7}"/>
              </a:ext>
            </a:extLst>
          </p:cNvPr>
          <p:cNvSpPr txBox="1"/>
          <p:nvPr/>
        </p:nvSpPr>
        <p:spPr>
          <a:xfrm>
            <a:off x="671512" y="982176"/>
            <a:ext cx="7800975" cy="5262979"/>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en-US" altLang="ja-JP" b="0" dirty="0">
                <a:latin typeface="HGS創英角ｺﾞｼｯｸUB" panose="020B0900000000000000" pitchFamily="50" charset="-128"/>
                <a:ea typeface="HGS創英角ｺﾞｼｯｸUB" panose="020B0900000000000000" pitchFamily="50" charset="-128"/>
              </a:rPr>
              <a:t>(3)</a:t>
            </a:r>
            <a:r>
              <a:rPr lang="ja-JP" altLang="ja-JP" b="0" dirty="0">
                <a:latin typeface="HGS創英角ｺﾞｼｯｸUB" panose="020B0900000000000000" pitchFamily="50" charset="-128"/>
                <a:ea typeface="HGS創英角ｺﾞｼｯｸUB" panose="020B0900000000000000" pitchFamily="50" charset="-128"/>
              </a:rPr>
              <a:t>理事会が反対或いは賛成する案件についての理事会の意見表明は、強い調子の、勢いの良いもので、議長がそれに賛同する意見を表明させることにより、理事会に同調しなければならないかのような雰囲気が生まれていた。</a:t>
            </a:r>
          </a:p>
          <a:p>
            <a:r>
              <a:rPr lang="ja-JP" altLang="ja-JP" b="0" dirty="0">
                <a:latin typeface="HGS創英角ｺﾞｼｯｸUB" panose="020B0900000000000000" pitchFamily="50" charset="-128"/>
                <a:ea typeface="HGS創英角ｺﾞｼｯｸUB" panose="020B0900000000000000" pitchFamily="50" charset="-128"/>
              </a:rPr>
              <a:t>通訳器と投票器しか持たずに討議に参加しているような代表議員がいた。このような代表議員は勿論のこと、案件を事前に検討して意見を持つことなしに、その場の流れや雰囲気で投票している代表議員が少なくないと思うほどに</a:t>
            </a:r>
            <a:r>
              <a:rPr lang="en-US" altLang="ja-JP" b="0" dirty="0">
                <a:latin typeface="HGS創英角ｺﾞｼｯｸUB" panose="020B0900000000000000" pitchFamily="50" charset="-128"/>
                <a:ea typeface="HGS創英角ｺﾞｼｯｸUB" panose="020B0900000000000000" pitchFamily="50" charset="-128"/>
              </a:rPr>
              <a:t>RI</a:t>
            </a:r>
            <a:r>
              <a:rPr lang="ja-JP" altLang="ja-JP" b="0" dirty="0">
                <a:latin typeface="HGS創英角ｺﾞｼｯｸUB" panose="020B0900000000000000" pitchFamily="50" charset="-128"/>
                <a:ea typeface="HGS創英角ｺﾞｼｯｸUB" panose="020B0900000000000000" pitchFamily="50" charset="-128"/>
              </a:rPr>
              <a:t>理事会のシナリオ通りになっていた。</a:t>
            </a:r>
            <a:endParaRPr lang="en-US" altLang="ja-JP" b="0" dirty="0">
              <a:latin typeface="HGS創英角ｺﾞｼｯｸUB" panose="020B0900000000000000" pitchFamily="50" charset="-128"/>
              <a:ea typeface="HGS創英角ｺﾞｼｯｸUB" panose="020B0900000000000000" pitchFamily="50" charset="-128"/>
            </a:endParaRPr>
          </a:p>
          <a:p>
            <a:endParaRPr lang="ja-JP" altLang="ja-JP" b="0" dirty="0">
              <a:latin typeface="HGS創英角ｺﾞｼｯｸUB" panose="020B0900000000000000" pitchFamily="50" charset="-128"/>
              <a:ea typeface="HGS創英角ｺﾞｼｯｸUB" panose="020B0900000000000000" pitchFamily="50" charset="-128"/>
            </a:endParaRPr>
          </a:p>
          <a:p>
            <a:r>
              <a:rPr lang="ja-JP" altLang="en-US" b="0" dirty="0">
                <a:solidFill>
                  <a:srgbClr val="0070C0"/>
                </a:solidFill>
                <a:latin typeface="HGS創英角ｺﾞｼｯｸUB" panose="020B0900000000000000" pitchFamily="50" charset="-128"/>
                <a:ea typeface="HGS創英角ｺﾞｼｯｸUB" panose="020B0900000000000000" pitchFamily="50" charset="-128"/>
              </a:rPr>
              <a:t>元</a:t>
            </a:r>
            <a:r>
              <a:rPr lang="ja-JP" altLang="ja-JP" b="0" dirty="0">
                <a:solidFill>
                  <a:srgbClr val="0070C0"/>
                </a:solidFill>
                <a:latin typeface="HGS創英角ｺﾞｼｯｸUB" panose="020B0900000000000000" pitchFamily="50" charset="-128"/>
                <a:ea typeface="HGS創英角ｺﾞｼｯｸUB" panose="020B0900000000000000" pitchFamily="50" charset="-128"/>
              </a:rPr>
              <a:t>理事にこの私の感じたところを話したところ、その通りで、</a:t>
            </a:r>
            <a:r>
              <a:rPr lang="ja-JP" altLang="en-US" b="0" dirty="0">
                <a:solidFill>
                  <a:srgbClr val="0070C0"/>
                </a:solidFill>
                <a:latin typeface="HGS創英角ｺﾞｼｯｸUB" panose="020B0900000000000000" pitchFamily="50" charset="-128"/>
                <a:ea typeface="HGS創英角ｺﾞｼｯｸUB" panose="020B0900000000000000" pitchFamily="50" charset="-128"/>
              </a:rPr>
              <a:t>ここ何年もの間</a:t>
            </a:r>
            <a:r>
              <a:rPr lang="ja-JP" altLang="ja-JP" b="0" dirty="0">
                <a:solidFill>
                  <a:srgbClr val="0070C0"/>
                </a:solidFill>
                <a:latin typeface="HGS創英角ｺﾞｼｯｸUB" panose="020B0900000000000000" pitchFamily="50" charset="-128"/>
                <a:ea typeface="HGS創英角ｺﾞｼｯｸUB" panose="020B0900000000000000" pitchFamily="50" charset="-128"/>
              </a:rPr>
              <a:t>理事会は通すものは通し、否決するものは否決してきている、と同意してくれた。</a:t>
            </a:r>
          </a:p>
        </p:txBody>
      </p:sp>
    </p:spTree>
    <p:extLst>
      <p:ext uri="{BB962C8B-B14F-4D97-AF65-F5344CB8AC3E}">
        <p14:creationId xmlns:p14="http://schemas.microsoft.com/office/powerpoint/2010/main" val="3407324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910BEBE-9491-C3F4-B4D6-C72C6AA6439A}"/>
              </a:ext>
            </a:extLst>
          </p:cNvPr>
          <p:cNvSpPr>
            <a:spLocks noGrp="1"/>
          </p:cNvSpPr>
          <p:nvPr>
            <p:ph type="sldNum" sz="quarter" idx="12"/>
          </p:nvPr>
        </p:nvSpPr>
        <p:spPr/>
        <p:txBody>
          <a:bodyPr/>
          <a:lstStyle/>
          <a:p>
            <a:fld id="{018E3EA1-40CC-4232-BC86-F24775A0F9BD}"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7A7EF71A-576F-81BB-E130-ED6D96120EE9}"/>
              </a:ext>
            </a:extLst>
          </p:cNvPr>
          <p:cNvSpPr txBox="1"/>
          <p:nvPr/>
        </p:nvSpPr>
        <p:spPr>
          <a:xfrm>
            <a:off x="361950" y="1206877"/>
            <a:ext cx="8258175" cy="3416320"/>
          </a:xfrm>
          <a:prstGeom prst="rect">
            <a:avLst/>
          </a:prstGeom>
          <a:noFill/>
        </p:spPr>
        <p:txBody>
          <a:bodyPr wrap="square">
            <a:spAutoFit/>
          </a:bodyPr>
          <a:lstStyle>
            <a:defPPr>
              <a:defRPr lang="en-US"/>
            </a:defPPr>
            <a:lvl1pPr algn="just">
              <a:defRPr sz="2400" b="1" kern="100">
                <a:effectLst/>
                <a:latin typeface="ＭＳ 明朝" panose="02020609040205080304" pitchFamily="17" charset="-128"/>
                <a:ea typeface="ＭＳ 明朝" panose="02020609040205080304" pitchFamily="17" charset="-128"/>
                <a:cs typeface="Times New Roman" panose="02020603050405020304" pitchFamily="18" charset="0"/>
              </a:defRPr>
            </a:lvl1pPr>
          </a:lstStyle>
          <a:p>
            <a:r>
              <a:rPr lang="en-US" altLang="ja-JP" b="0" dirty="0">
                <a:latin typeface="HGS創英角ｺﾞｼｯｸUB" panose="020B0900000000000000" pitchFamily="50" charset="-128"/>
                <a:ea typeface="HGS創英角ｺﾞｼｯｸUB" panose="020B0900000000000000" pitchFamily="50" charset="-128"/>
              </a:rPr>
              <a:t>(4) </a:t>
            </a:r>
            <a:r>
              <a:rPr lang="ja-JP" altLang="ja-JP" b="0" dirty="0">
                <a:latin typeface="HGS創英角ｺﾞｼｯｸUB" panose="020B0900000000000000" pitchFamily="50" charset="-128"/>
                <a:ea typeface="HGS創英角ｺﾞｼｯｸUB" panose="020B0900000000000000" pitchFamily="50" charset="-128"/>
              </a:rPr>
              <a:t>日本人の通訳が能力不足である。訳された日本語に意味不明なところがいくつもあった。日本語への通訳がそうなのであるから、日本の代表議員の発言・意見表明が正確に英訳されていないことは確かである</a:t>
            </a:r>
          </a:p>
          <a:p>
            <a:r>
              <a:rPr lang="ja-JP" altLang="ja-JP" b="0" dirty="0">
                <a:latin typeface="HGS創英角ｺﾞｼｯｸUB" panose="020B0900000000000000" pitchFamily="50" charset="-128"/>
                <a:ea typeface="HGS創英角ｺﾞｼｯｸUB" panose="020B0900000000000000" pitchFamily="50" charset="-128"/>
              </a:rPr>
              <a:t>（</a:t>
            </a:r>
            <a:r>
              <a:rPr lang="en-US" altLang="ja-JP" b="0" dirty="0">
                <a:latin typeface="HGS創英角ｺﾞｼｯｸUB" panose="020B0900000000000000" pitchFamily="50" charset="-128"/>
                <a:ea typeface="HGS創英角ｺﾞｼｯｸUB" panose="020B0900000000000000" pitchFamily="50" charset="-128"/>
              </a:rPr>
              <a:t>virtual</a:t>
            </a:r>
            <a:r>
              <a:rPr lang="ja-JP" altLang="ja-JP" b="0" dirty="0">
                <a:latin typeface="HGS創英角ｺﾞｼｯｸUB" panose="020B0900000000000000" pitchFamily="50" charset="-128"/>
                <a:ea typeface="HGS創英角ｺﾞｼｯｸUB" panose="020B0900000000000000" pitchFamily="50" charset="-128"/>
              </a:rPr>
              <a:t>参加で録音を採っていた</a:t>
            </a:r>
            <a:r>
              <a:rPr lang="en-US" altLang="ja-JP" b="0" dirty="0">
                <a:latin typeface="HGS創英角ｺﾞｼｯｸUB" panose="020B0900000000000000" pitchFamily="50" charset="-128"/>
                <a:ea typeface="HGS創英角ｺﾞｼｯｸUB" panose="020B0900000000000000" pitchFamily="50" charset="-128"/>
              </a:rPr>
              <a:t>2650</a:t>
            </a:r>
            <a:r>
              <a:rPr lang="ja-JP" altLang="ja-JP" b="0" dirty="0">
                <a:latin typeface="HGS創英角ｺﾞｼｯｸUB" panose="020B0900000000000000" pitchFamily="50" charset="-128"/>
                <a:ea typeface="HGS創英角ｺﾞｼｯｸUB" panose="020B0900000000000000" pitchFamily="50" charset="-128"/>
              </a:rPr>
              <a:t>地区刀根荘兵衛代表議員同旨）。</a:t>
            </a:r>
          </a:p>
          <a:p>
            <a:r>
              <a:rPr lang="ja-JP" altLang="ja-JP" b="0" dirty="0">
                <a:latin typeface="HGS創英角ｺﾞｼｯｸUB" panose="020B0900000000000000" pitchFamily="50" charset="-128"/>
                <a:ea typeface="HGS創英角ｺﾞｼｯｸUB" panose="020B0900000000000000" pitchFamily="50" charset="-128"/>
              </a:rPr>
              <a:t>　このことが日本からの提案の多くが採択されなかった、また、日本の代表議員の意見表明が受け入れられなかった一因であると考える。</a:t>
            </a:r>
          </a:p>
        </p:txBody>
      </p:sp>
    </p:spTree>
    <p:extLst>
      <p:ext uri="{BB962C8B-B14F-4D97-AF65-F5344CB8AC3E}">
        <p14:creationId xmlns:p14="http://schemas.microsoft.com/office/powerpoint/2010/main" val="2732545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DFC625B-8CAA-5013-CA9C-A65C9EC193B0}"/>
              </a:ext>
            </a:extLst>
          </p:cNvPr>
          <p:cNvSpPr>
            <a:spLocks noGrp="1"/>
          </p:cNvSpPr>
          <p:nvPr>
            <p:ph type="sldNum" sz="quarter" idx="12"/>
          </p:nvPr>
        </p:nvSpPr>
        <p:spPr/>
        <p:txBody>
          <a:bodyPr/>
          <a:lstStyle/>
          <a:p>
            <a:fld id="{018E3EA1-40CC-4232-BC86-F24775A0F9BD}" type="slidenum">
              <a:rPr kumimoji="1" lang="ja-JP" altLang="en-US" smtClean="0"/>
              <a:t>9</a:t>
            </a:fld>
            <a:endParaRPr kumimoji="1" lang="ja-JP" altLang="en-US"/>
          </a:p>
        </p:txBody>
      </p:sp>
      <p:sp>
        <p:nvSpPr>
          <p:cNvPr id="3" name="テキスト ボックス 2">
            <a:extLst>
              <a:ext uri="{FF2B5EF4-FFF2-40B4-BE49-F238E27FC236}">
                <a16:creationId xmlns:a16="http://schemas.microsoft.com/office/drawing/2014/main" id="{FB65B93C-B7E8-32AF-8945-E599A84B733D}"/>
              </a:ext>
            </a:extLst>
          </p:cNvPr>
          <p:cNvSpPr txBox="1"/>
          <p:nvPr/>
        </p:nvSpPr>
        <p:spPr>
          <a:xfrm>
            <a:off x="366713" y="470118"/>
            <a:ext cx="7781924" cy="584775"/>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＜４月１１日（第１日目）＞</a:t>
            </a:r>
            <a:endPar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93B7461C-5365-CF5D-9863-4133053686A0}"/>
              </a:ext>
            </a:extLst>
          </p:cNvPr>
          <p:cNvSpPr txBox="1"/>
          <p:nvPr/>
        </p:nvSpPr>
        <p:spPr>
          <a:xfrm>
            <a:off x="366713" y="1360002"/>
            <a:ext cx="8462962" cy="4893647"/>
          </a:xfrm>
          <a:prstGeom prst="rect">
            <a:avLst/>
          </a:prstGeom>
          <a:noFill/>
        </p:spPr>
        <p:txBody>
          <a:bodyPr wrap="square">
            <a:spAutoFit/>
          </a:bodyPr>
          <a:lstStyle/>
          <a:p>
            <a:pPr algn="just"/>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①</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22-07 </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クラブ理事会議事録を会員に提供する期限を改正する件</a:t>
            </a:r>
            <a:endPar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茅ヶ崎</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RC 2780</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地区</a:t>
            </a:r>
          </a:p>
          <a:p>
            <a:pPr algn="just"/>
            <a:endParaRPr lang="en-US" altLang="ja-JP" sz="2000" kern="100" dirty="0">
              <a:solidFill>
                <a:srgbClr val="0070C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標準ロータリークラブ定款第７条会合　第</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a:t>
            </a:r>
            <a:r>
              <a:rPr lang="ja-JP"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節理事会の会合</a:t>
            </a:r>
            <a:r>
              <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endParaRPr lang="en-US" altLang="ja-JP" sz="2400" kern="100" dirty="0">
              <a:solidFill>
                <a:srgbClr val="0070C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4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　</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理事会議事録の提供を、理事会のすべての会合後</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60</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日以内を</a:t>
            </a:r>
            <a:r>
              <a:rPr lang="en-US"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30</a:t>
            </a:r>
            <a:r>
              <a:rPr lang="ja-JP" altLang="en-US"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rPr>
              <a:t>日以内と変更する。</a:t>
            </a:r>
            <a:endParaRPr lang="ja-JP" altLang="ja-JP" sz="3200" kern="100" dirty="0">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endParaRPr lang="en-US" altLang="ja-JP" sz="32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en-US" sz="2800" kern="100" dirty="0">
                <a:solidFill>
                  <a:srgbClr val="0000FF"/>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rPr>
              <a:t>採択</a:t>
            </a:r>
          </a:p>
        </p:txBody>
      </p:sp>
    </p:spTree>
    <p:extLst>
      <p:ext uri="{BB962C8B-B14F-4D97-AF65-F5344CB8AC3E}">
        <p14:creationId xmlns:p14="http://schemas.microsoft.com/office/powerpoint/2010/main" val="25667896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2273</TotalTime>
  <Words>6970</Words>
  <Application>Microsoft Office PowerPoint</Application>
  <PresentationFormat>画面に合わせる (4:3)</PresentationFormat>
  <Paragraphs>536</Paragraphs>
  <Slides>60</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60</vt:i4>
      </vt:variant>
    </vt:vector>
  </HeadingPairs>
  <TitlesOfParts>
    <vt:vector size="68" baseType="lpstr">
      <vt:lpstr>HGS創英角ｺﾞｼｯｸUB</vt:lpstr>
      <vt:lpstr>HG創英角ｺﾞｼｯｸUB</vt:lpstr>
      <vt:lpstr>ＭＳ 明朝</vt:lpstr>
      <vt:lpstr>游ゴシック</vt:lpstr>
      <vt:lpstr>Arial</vt:lpstr>
      <vt:lpstr>Calibri</vt:lpstr>
      <vt:lpstr>Calibri Light</vt:lpstr>
      <vt:lpstr>Office テーマ</vt:lpstr>
      <vt:lpstr>国際ロータリー ２０２２年度 規定審議会報告</vt:lpstr>
      <vt:lpstr>１　資料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国際ロータリー ２０２２年度 規定審議会報告</dc:title>
  <dc:creator>山下 清俊</dc:creator>
  <cp:lastModifiedBy>得居 法律事務所</cp:lastModifiedBy>
  <cp:revision>281</cp:revision>
  <cp:lastPrinted>2022-07-15T23:27:44Z</cp:lastPrinted>
  <dcterms:created xsi:type="dcterms:W3CDTF">2022-07-08T23:54:09Z</dcterms:created>
  <dcterms:modified xsi:type="dcterms:W3CDTF">2022-07-16T00:34:44Z</dcterms:modified>
</cp:coreProperties>
</file>