
<file path=[Content_Types].xml><?xml version="1.0" encoding="utf-8"?>
<Types xmlns="http://schemas.openxmlformats.org/package/2006/content-types">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4.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78"/>
  </p:notesMasterIdLst>
  <p:handoutMasterIdLst>
    <p:handoutMasterId r:id="rId79"/>
  </p:handoutMasterIdLst>
  <p:sldIdLst>
    <p:sldId id="286" r:id="rId2"/>
    <p:sldId id="284" r:id="rId3"/>
    <p:sldId id="656" r:id="rId4"/>
    <p:sldId id="469" r:id="rId5"/>
    <p:sldId id="659" r:id="rId6"/>
    <p:sldId id="556" r:id="rId7"/>
    <p:sldId id="627" r:id="rId8"/>
    <p:sldId id="644" r:id="rId9"/>
    <p:sldId id="628" r:id="rId10"/>
    <p:sldId id="662" r:id="rId11"/>
    <p:sldId id="657" r:id="rId12"/>
    <p:sldId id="629" r:id="rId13"/>
    <p:sldId id="663" r:id="rId14"/>
    <p:sldId id="645" r:id="rId15"/>
    <p:sldId id="664" r:id="rId16"/>
    <p:sldId id="646" r:id="rId17"/>
    <p:sldId id="665" r:id="rId18"/>
    <p:sldId id="630" r:id="rId19"/>
    <p:sldId id="666" r:id="rId20"/>
    <p:sldId id="647" r:id="rId21"/>
    <p:sldId id="667" r:id="rId22"/>
    <p:sldId id="631" r:id="rId23"/>
    <p:sldId id="632" r:id="rId24"/>
    <p:sldId id="658" r:id="rId25"/>
    <p:sldId id="668" r:id="rId26"/>
    <p:sldId id="648" r:id="rId27"/>
    <p:sldId id="633" r:id="rId28"/>
    <p:sldId id="649" r:id="rId29"/>
    <p:sldId id="634" r:id="rId30"/>
    <p:sldId id="635" r:id="rId31"/>
    <p:sldId id="650" r:id="rId32"/>
    <p:sldId id="636" r:id="rId33"/>
    <p:sldId id="651" r:id="rId34"/>
    <p:sldId id="652" r:id="rId35"/>
    <p:sldId id="257" r:id="rId36"/>
    <p:sldId id="258" r:id="rId37"/>
    <p:sldId id="625" r:id="rId38"/>
    <p:sldId id="653" r:id="rId39"/>
    <p:sldId id="615" r:id="rId40"/>
    <p:sldId id="616" r:id="rId41"/>
    <p:sldId id="642" r:id="rId42"/>
    <p:sldId id="617" r:id="rId43"/>
    <p:sldId id="643" r:id="rId44"/>
    <p:sldId id="654" r:id="rId45"/>
    <p:sldId id="510" r:id="rId46"/>
    <p:sldId id="619" r:id="rId47"/>
    <p:sldId id="508" r:id="rId48"/>
    <p:sldId id="490" r:id="rId49"/>
    <p:sldId id="509" r:id="rId50"/>
    <p:sldId id="554" r:id="rId51"/>
    <p:sldId id="492" r:id="rId52"/>
    <p:sldId id="655" r:id="rId53"/>
    <p:sldId id="622" r:id="rId54"/>
    <p:sldId id="623" r:id="rId55"/>
    <p:sldId id="573" r:id="rId56"/>
    <p:sldId id="611" r:id="rId57"/>
    <p:sldId id="638" r:id="rId58"/>
    <p:sldId id="639" r:id="rId59"/>
    <p:sldId id="602" r:id="rId60"/>
    <p:sldId id="566" r:id="rId61"/>
    <p:sldId id="567" r:id="rId62"/>
    <p:sldId id="572" r:id="rId63"/>
    <p:sldId id="465" r:id="rId64"/>
    <p:sldId id="641" r:id="rId65"/>
    <p:sldId id="498" r:id="rId66"/>
    <p:sldId id="497" r:id="rId67"/>
    <p:sldId id="256" r:id="rId68"/>
    <p:sldId id="483" r:id="rId69"/>
    <p:sldId id="464" r:id="rId70"/>
    <p:sldId id="583" r:id="rId71"/>
    <p:sldId id="475" r:id="rId72"/>
    <p:sldId id="660" r:id="rId73"/>
    <p:sldId id="661" r:id="rId74"/>
    <p:sldId id="614" r:id="rId75"/>
    <p:sldId id="479" r:id="rId76"/>
    <p:sldId id="470" r:id="rId77"/>
  </p:sldIdLst>
  <p:sldSz cx="12192000" cy="6858000"/>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始平堂 玄昌" initials="始平堂" lastIdx="1" clrIdx="0">
    <p:extLst>
      <p:ext uri="{19B8F6BF-5375-455C-9EA6-DF929625EA0E}">
        <p15:presenceInfo xmlns:p15="http://schemas.microsoft.com/office/powerpoint/2012/main" userId="0c130f15ab663c7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60D326-B7EF-4C94-8E85-401B38EBEF4F}" v="23" dt="2022-09-23T12:30:34.24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4" d="100"/>
          <a:sy n="94" d="100"/>
        </p:scale>
        <p:origin x="148" y="68"/>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commentAuthors" Target="commentAuthors.xml"/><Relationship Id="rId85"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presProps" Target="presProps.xml"/><Relationship Id="rId86"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始平堂 玄昌" userId="0c130f15ab663c7c" providerId="LiveId" clId="{AB60D326-B7EF-4C94-8E85-401B38EBEF4F}"/>
    <pc:docChg chg="modSld">
      <pc:chgData name="始平堂 玄昌" userId="0c130f15ab663c7c" providerId="LiveId" clId="{AB60D326-B7EF-4C94-8E85-401B38EBEF4F}" dt="2022-09-23T12:30:34.244" v="23" actId="20577"/>
      <pc:docMkLst>
        <pc:docMk/>
      </pc:docMkLst>
      <pc:sldChg chg="modSp mod">
        <pc:chgData name="始平堂 玄昌" userId="0c130f15ab663c7c" providerId="LiveId" clId="{AB60D326-B7EF-4C94-8E85-401B38EBEF4F}" dt="2022-09-23T12:26:23.428" v="10" actId="1076"/>
        <pc:sldMkLst>
          <pc:docMk/>
          <pc:sldMk cId="677568199" sldId="646"/>
        </pc:sldMkLst>
        <pc:spChg chg="mod">
          <ac:chgData name="始平堂 玄昌" userId="0c130f15ab663c7c" providerId="LiveId" clId="{AB60D326-B7EF-4C94-8E85-401B38EBEF4F}" dt="2022-09-23T12:26:23.428" v="10" actId="1076"/>
          <ac:spMkLst>
            <pc:docMk/>
            <pc:sldMk cId="677568199" sldId="646"/>
            <ac:spMk id="4" creationId="{4FA69C94-A7F6-2A32-D9BA-38B89490ACF5}"/>
          </ac:spMkLst>
        </pc:spChg>
      </pc:sldChg>
      <pc:sldChg chg="modAnim">
        <pc:chgData name="始平堂 玄昌" userId="0c130f15ab663c7c" providerId="LiveId" clId="{AB60D326-B7EF-4C94-8E85-401B38EBEF4F}" dt="2022-09-22T21:08:51.069" v="1"/>
        <pc:sldMkLst>
          <pc:docMk/>
          <pc:sldMk cId="21019982" sldId="647"/>
        </pc:sldMkLst>
      </pc:sldChg>
      <pc:sldChg chg="modSp">
        <pc:chgData name="始平堂 玄昌" userId="0c130f15ab663c7c" providerId="LiveId" clId="{AB60D326-B7EF-4C94-8E85-401B38EBEF4F}" dt="2022-09-22T21:11:38.579" v="9" actId="20577"/>
        <pc:sldMkLst>
          <pc:docMk/>
          <pc:sldMk cId="676898384" sldId="652"/>
        </pc:sldMkLst>
        <pc:spChg chg="mod">
          <ac:chgData name="始平堂 玄昌" userId="0c130f15ab663c7c" providerId="LiveId" clId="{AB60D326-B7EF-4C94-8E85-401B38EBEF4F}" dt="2022-09-22T21:11:38.579" v="9" actId="20577"/>
          <ac:spMkLst>
            <pc:docMk/>
            <pc:sldMk cId="676898384" sldId="652"/>
            <ac:spMk id="3" creationId="{BE47141F-C70F-4E3D-5F56-9F827F087150}"/>
          </ac:spMkLst>
        </pc:spChg>
      </pc:sldChg>
      <pc:sldChg chg="modSp">
        <pc:chgData name="始平堂 玄昌" userId="0c130f15ab663c7c" providerId="LiveId" clId="{AB60D326-B7EF-4C94-8E85-401B38EBEF4F}" dt="2022-09-23T12:30:34.244" v="23" actId="20577"/>
        <pc:sldMkLst>
          <pc:docMk/>
          <pc:sldMk cId="3772947240" sldId="658"/>
        </pc:sldMkLst>
        <pc:spChg chg="mod">
          <ac:chgData name="始平堂 玄昌" userId="0c130f15ab663c7c" providerId="LiveId" clId="{AB60D326-B7EF-4C94-8E85-401B38EBEF4F}" dt="2022-09-23T12:30:34.244" v="23" actId="20577"/>
          <ac:spMkLst>
            <pc:docMk/>
            <pc:sldMk cId="3772947240" sldId="658"/>
            <ac:spMk id="4" creationId="{3F486EDC-41F2-6AC7-7CA4-F280A3636532}"/>
          </ac:spMkLst>
        </pc:spChg>
      </pc:sldChg>
    </pc:docChg>
  </pc:docChgLst>
</pc:chgInfo>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中長期計画</c:v>
                </c:pt>
              </c:strCache>
            </c:strRef>
          </c:tx>
          <c:cat>
            <c:strRef>
              <c:f>Sheet1!$A$2:$A$3</c:f>
              <c:strCache>
                <c:ptCount val="2"/>
                <c:pt idx="0">
                  <c:v>すでにある</c:v>
                </c:pt>
                <c:pt idx="1">
                  <c:v>まだない</c:v>
                </c:pt>
              </c:strCache>
            </c:strRef>
          </c:cat>
          <c:val>
            <c:numRef>
              <c:f>Sheet1!$B$2:$B$3</c:f>
              <c:numCache>
                <c:formatCode>General</c:formatCode>
                <c:ptCount val="2"/>
                <c:pt idx="0">
                  <c:v>21</c:v>
                </c:pt>
                <c:pt idx="1">
                  <c:v>35</c:v>
                </c:pt>
              </c:numCache>
            </c:numRef>
          </c:val>
          <c:extLst>
            <c:ext xmlns:c16="http://schemas.microsoft.com/office/drawing/2014/chart" uri="{C3380CC4-5D6E-409C-BE32-E72D297353CC}">
              <c16:uniqueId val="{00000000-D2E5-4B56-8285-51A832E8E9E6}"/>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ja-JP"/>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ja-JP"/>
            </a:pPr>
            <a:r>
              <a:rPr lang="ja-JP" altLang="en-US"/>
              <a:t>中長期計画を</a:t>
            </a:r>
            <a:endParaRPr lang="en-US" altLang="ja-JP"/>
          </a:p>
        </c:rich>
      </c:tx>
      <c:layout>
        <c:manualLayout>
          <c:xMode val="edge"/>
          <c:yMode val="edge"/>
          <c:x val="0.16893907358802368"/>
          <c:y val="3.6478424591628346E-2"/>
        </c:manualLayout>
      </c:layout>
      <c:overlay val="0"/>
    </c:title>
    <c:autoTitleDeleted val="0"/>
    <c:plotArea>
      <c:layout/>
      <c:pieChart>
        <c:varyColors val="1"/>
        <c:ser>
          <c:idx val="0"/>
          <c:order val="0"/>
          <c:tx>
            <c:strRef>
              <c:f>Sheet1!$B$1</c:f>
              <c:strCache>
                <c:ptCount val="1"/>
                <c:pt idx="0">
                  <c:v>売上高</c:v>
                </c:pt>
              </c:strCache>
            </c:strRef>
          </c:tx>
          <c:cat>
            <c:strRef>
              <c:f>Sheet1!$A$2:$A$5</c:f>
              <c:strCache>
                <c:ptCount val="4"/>
                <c:pt idx="0">
                  <c:v>第 1 四半期</c:v>
                </c:pt>
                <c:pt idx="1">
                  <c:v>第 2 四半期</c:v>
                </c:pt>
                <c:pt idx="2">
                  <c:v>第 3 四半期</c:v>
                </c:pt>
                <c:pt idx="3">
                  <c:v>第 4 四半期</c:v>
                </c:pt>
              </c:strCache>
            </c:strRef>
          </c:cat>
          <c:val>
            <c:numRef>
              <c:f>Sheet1!$B$2:$B$5</c:f>
              <c:numCache>
                <c:formatCode>General</c:formatCode>
                <c:ptCount val="4"/>
                <c:pt idx="0">
                  <c:v>27</c:v>
                </c:pt>
                <c:pt idx="1">
                  <c:v>6</c:v>
                </c:pt>
                <c:pt idx="2">
                  <c:v>2</c:v>
                </c:pt>
              </c:numCache>
            </c:numRef>
          </c:val>
          <c:extLst>
            <c:ext xmlns:c16="http://schemas.microsoft.com/office/drawing/2014/chart" uri="{C3380CC4-5D6E-409C-BE32-E72D297353CC}">
              <c16:uniqueId val="{00000000-3506-40DC-8AE5-13CF7F15571A}"/>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0.75439</cdr:x>
      <cdr:y>0.201</cdr:y>
    </cdr:from>
    <cdr:to>
      <cdr:x>1</cdr:x>
      <cdr:y>0.39734</cdr:y>
    </cdr:to>
    <cdr:sp macro="" textlink="">
      <cdr:nvSpPr>
        <cdr:cNvPr id="4" name="タイトル 1"/>
        <cdr:cNvSpPr txBox="1">
          <a:spLocks xmlns:a="http://schemas.openxmlformats.org/drawingml/2006/main"/>
        </cdr:cNvSpPr>
      </cdr:nvSpPr>
      <cdr:spPr>
        <a:xfrm xmlns:a="http://schemas.openxmlformats.org/drawingml/2006/main">
          <a:off x="6192688" y="935264"/>
          <a:ext cx="2016224" cy="913600"/>
        </a:xfrm>
        <a:prstGeom xmlns:a="http://schemas.openxmlformats.org/drawingml/2006/main" prst="rect">
          <a:avLst/>
        </a:prstGeom>
      </cdr:spPr>
      <cdr:txBody>
        <a:bodyPr xmlns:a="http://schemas.openxmlformats.org/drawingml/2006/main" vert="horz" lIns="91440" tIns="45720" rIns="91440" bIns="45720" rtlCol="0" anchor="ctr">
          <a:norm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ja-JP" altLang="en-US" sz="3600" dirty="0"/>
            <a:t>２１クラブ</a:t>
          </a:r>
        </a:p>
      </cdr:txBody>
    </cdr:sp>
  </cdr:relSizeAnchor>
  <cdr:relSizeAnchor xmlns:cdr="http://schemas.openxmlformats.org/drawingml/2006/chartDrawing">
    <cdr:from>
      <cdr:x>0.02632</cdr:x>
      <cdr:y>0.80366</cdr:y>
    </cdr:from>
    <cdr:to>
      <cdr:x>0.27193</cdr:x>
      <cdr:y>1</cdr:y>
    </cdr:to>
    <cdr:sp macro="" textlink="">
      <cdr:nvSpPr>
        <cdr:cNvPr id="5" name="タイトル 1"/>
        <cdr:cNvSpPr txBox="1">
          <a:spLocks xmlns:a="http://schemas.openxmlformats.org/drawingml/2006/main"/>
        </cdr:cNvSpPr>
      </cdr:nvSpPr>
      <cdr:spPr>
        <a:xfrm xmlns:a="http://schemas.openxmlformats.org/drawingml/2006/main">
          <a:off x="216024" y="3739536"/>
          <a:ext cx="2016224" cy="913600"/>
        </a:xfrm>
        <a:prstGeom xmlns:a="http://schemas.openxmlformats.org/drawingml/2006/main" prst="rect">
          <a:avLst/>
        </a:prstGeom>
      </cdr:spPr>
      <cdr:txBody>
        <a:bodyPr xmlns:a="http://schemas.openxmlformats.org/drawingml/2006/main" vert="horz" lIns="91440" tIns="45720" rIns="91440" bIns="45720" rtlCol="0" anchor="ctr">
          <a:norm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3600" dirty="0"/>
            <a:t>３５クラブ</a:t>
          </a: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0.11761</cdr:y>
    </cdr:from>
    <cdr:to>
      <cdr:x>0.33051</cdr:x>
      <cdr:y>0.39761</cdr:y>
    </cdr:to>
    <cdr:sp macro="" textlink="">
      <cdr:nvSpPr>
        <cdr:cNvPr id="2" name="タイトル 1"/>
        <cdr:cNvSpPr txBox="1">
          <a:spLocks xmlns:a="http://schemas.openxmlformats.org/drawingml/2006/main"/>
        </cdr:cNvSpPr>
      </cdr:nvSpPr>
      <cdr:spPr>
        <a:xfrm xmlns:a="http://schemas.openxmlformats.org/drawingml/2006/main">
          <a:off x="-395536" y="635140"/>
          <a:ext cx="2808312" cy="1512168"/>
        </a:xfrm>
        <a:prstGeom xmlns:a="http://schemas.openxmlformats.org/drawingml/2006/main" prst="rect">
          <a:avLst/>
        </a:prstGeom>
      </cdr:spPr>
      <cdr:txBody>
        <a:bodyPr xmlns:a="http://schemas.openxmlformats.org/drawingml/2006/main" vert="horz" lIns="91440" tIns="45720" rIns="91440" bIns="45720" rtlCol="0" anchor="ctr">
          <a:norm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ja-JP" altLang="en-US" sz="3200" dirty="0"/>
            <a:t>立案</a:t>
          </a:r>
          <a:r>
            <a:rPr lang="ja-JP" altLang="en-US" sz="2800" dirty="0"/>
            <a:t>する</a:t>
          </a:r>
          <a:r>
            <a:rPr lang="ja-JP" altLang="en-US" sz="3200" dirty="0"/>
            <a:t>つもりはない</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207B1E39-79D0-47A7-AF2C-F938A7CB0178}"/>
              </a:ext>
            </a:extLst>
          </p:cNvPr>
          <p:cNvSpPr>
            <a:spLocks noGrp="1"/>
          </p:cNvSpPr>
          <p:nvPr>
            <p:ph type="hdr" sz="quarter"/>
          </p:nvPr>
        </p:nvSpPr>
        <p:spPr>
          <a:xfrm>
            <a:off x="0" y="2"/>
            <a:ext cx="4302625" cy="34026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78063382-9687-45C5-9057-EF33AD400C07}"/>
              </a:ext>
            </a:extLst>
          </p:cNvPr>
          <p:cNvSpPr>
            <a:spLocks noGrp="1"/>
          </p:cNvSpPr>
          <p:nvPr>
            <p:ph type="dt" sz="quarter" idx="1"/>
          </p:nvPr>
        </p:nvSpPr>
        <p:spPr>
          <a:xfrm>
            <a:off x="5621697" y="2"/>
            <a:ext cx="4302625" cy="340265"/>
          </a:xfrm>
          <a:prstGeom prst="rect">
            <a:avLst/>
          </a:prstGeom>
        </p:spPr>
        <p:txBody>
          <a:bodyPr vert="horz" lIns="91440" tIns="45720" rIns="91440" bIns="45720" rtlCol="0"/>
          <a:lstStyle>
            <a:lvl1pPr algn="r">
              <a:defRPr sz="1200"/>
            </a:lvl1pPr>
          </a:lstStyle>
          <a:p>
            <a:endParaRPr kumimoji="1" lang="ja-JP" altLang="en-US"/>
          </a:p>
        </p:txBody>
      </p:sp>
      <p:sp>
        <p:nvSpPr>
          <p:cNvPr id="4" name="フッター プレースホルダー 3">
            <a:extLst>
              <a:ext uri="{FF2B5EF4-FFF2-40B4-BE49-F238E27FC236}">
                <a16:creationId xmlns:a16="http://schemas.microsoft.com/office/drawing/2014/main" id="{9CC8E6E7-AE17-4886-8F12-F0A4A2B004AD}"/>
              </a:ext>
            </a:extLst>
          </p:cNvPr>
          <p:cNvSpPr>
            <a:spLocks noGrp="1"/>
          </p:cNvSpPr>
          <p:nvPr>
            <p:ph type="ftr" sz="quarter" idx="2"/>
          </p:nvPr>
        </p:nvSpPr>
        <p:spPr>
          <a:xfrm>
            <a:off x="0" y="6457412"/>
            <a:ext cx="4302625" cy="34026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7FC7155B-E2ED-480A-9D83-9FB2EC016BDD}"/>
              </a:ext>
            </a:extLst>
          </p:cNvPr>
          <p:cNvSpPr>
            <a:spLocks noGrp="1"/>
          </p:cNvSpPr>
          <p:nvPr>
            <p:ph type="sldNum" sz="quarter" idx="3"/>
          </p:nvPr>
        </p:nvSpPr>
        <p:spPr>
          <a:xfrm>
            <a:off x="5621697" y="6457412"/>
            <a:ext cx="4302625" cy="340265"/>
          </a:xfrm>
          <a:prstGeom prst="rect">
            <a:avLst/>
          </a:prstGeom>
        </p:spPr>
        <p:txBody>
          <a:bodyPr vert="horz" lIns="91440" tIns="45720" rIns="91440" bIns="45720" rtlCol="0" anchor="b"/>
          <a:lstStyle>
            <a:lvl1pPr algn="r">
              <a:defRPr sz="1200"/>
            </a:lvl1pPr>
          </a:lstStyle>
          <a:p>
            <a:fld id="{1A24841A-7629-41FF-A5B1-C8D6B92E01B9}" type="slidenum">
              <a:rPr kumimoji="1" lang="ja-JP" altLang="en-US" smtClean="0"/>
              <a:t>‹#›</a:t>
            </a:fld>
            <a:endParaRPr kumimoji="1" lang="ja-JP" altLang="en-US"/>
          </a:p>
        </p:txBody>
      </p:sp>
    </p:spTree>
    <p:extLst>
      <p:ext uri="{BB962C8B-B14F-4D97-AF65-F5344CB8AC3E}">
        <p14:creationId xmlns:p14="http://schemas.microsoft.com/office/powerpoint/2010/main" val="6925791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4302625" cy="34026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1697" y="2"/>
            <a:ext cx="4302625" cy="340265"/>
          </a:xfrm>
          <a:prstGeom prst="rect">
            <a:avLst/>
          </a:prstGeom>
        </p:spPr>
        <p:txBody>
          <a:bodyPr vert="horz" lIns="91440" tIns="45720" rIns="91440" bIns="45720" rtlCol="0"/>
          <a:lstStyle>
            <a:lvl1pPr algn="r">
              <a:defRPr sz="1200"/>
            </a:lvl1pPr>
          </a:lstStyle>
          <a:p>
            <a:fld id="{E2345977-1237-46D0-8692-263233C598A1}" type="datetimeFigureOut">
              <a:rPr kumimoji="1" lang="ja-JP" altLang="en-US" smtClean="0"/>
              <a:t>2022/9/23</a:t>
            </a:fld>
            <a:endParaRPr kumimoji="1" lang="ja-JP" altLang="en-US"/>
          </a:p>
        </p:txBody>
      </p:sp>
      <p:sp>
        <p:nvSpPr>
          <p:cNvPr id="4" name="スライド イメージ プレースホルダー 3"/>
          <p:cNvSpPr>
            <a:spLocks noGrp="1" noRot="1" noChangeAspect="1"/>
          </p:cNvSpPr>
          <p:nvPr>
            <p:ph type="sldImg" idx="2"/>
          </p:nvPr>
        </p:nvSpPr>
        <p:spPr>
          <a:xfrm>
            <a:off x="2925763" y="850900"/>
            <a:ext cx="4075112" cy="22923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2202" y="3271105"/>
            <a:ext cx="7942238" cy="267645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57412"/>
            <a:ext cx="4302625" cy="34026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1697" y="6457412"/>
            <a:ext cx="4302625" cy="340265"/>
          </a:xfrm>
          <a:prstGeom prst="rect">
            <a:avLst/>
          </a:prstGeom>
        </p:spPr>
        <p:txBody>
          <a:bodyPr vert="horz" lIns="91440" tIns="45720" rIns="91440" bIns="45720" rtlCol="0" anchor="b"/>
          <a:lstStyle>
            <a:lvl1pPr algn="r">
              <a:defRPr sz="1200"/>
            </a:lvl1pPr>
          </a:lstStyle>
          <a:p>
            <a:fld id="{D68019D6-F4DF-491C-8E97-1DE137FC11F9}" type="slidenum">
              <a:rPr kumimoji="1" lang="ja-JP" altLang="en-US" smtClean="0"/>
              <a:t>‹#›</a:t>
            </a:fld>
            <a:endParaRPr kumimoji="1" lang="ja-JP" altLang="en-US"/>
          </a:p>
        </p:txBody>
      </p:sp>
    </p:spTree>
    <p:extLst>
      <p:ext uri="{BB962C8B-B14F-4D97-AF65-F5344CB8AC3E}">
        <p14:creationId xmlns:p14="http://schemas.microsoft.com/office/powerpoint/2010/main" val="425846790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　</a:t>
            </a:r>
            <a:endParaRPr kumimoji="1" lang="en-US" altLang="ja-JP"/>
          </a:p>
          <a:p>
            <a:endParaRPr kumimoji="1" lang="en-US" altLang="ja-JP"/>
          </a:p>
          <a:p>
            <a:r>
              <a:rPr kumimoji="1" lang="ja-JP" altLang="en-US"/>
              <a:t>　　　</a:t>
            </a:r>
            <a:endParaRPr kumimoji="1" lang="en-US" altLang="ja-JP"/>
          </a:p>
          <a:p>
            <a:r>
              <a:rPr kumimoji="1" lang="ja-JP" altLang="en-US"/>
              <a:t>　　</a:t>
            </a:r>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1</a:t>
            </a:fld>
            <a:endParaRPr kumimoji="1" lang="ja-JP" altLang="en-US"/>
          </a:p>
        </p:txBody>
      </p:sp>
    </p:spTree>
    <p:extLst>
      <p:ext uri="{BB962C8B-B14F-4D97-AF65-F5344CB8AC3E}">
        <p14:creationId xmlns:p14="http://schemas.microsoft.com/office/powerpoint/2010/main" val="28225776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11</a:t>
            </a:fld>
            <a:endParaRPr kumimoji="1" lang="ja-JP" altLang="en-US"/>
          </a:p>
        </p:txBody>
      </p:sp>
    </p:spTree>
    <p:extLst>
      <p:ext uri="{BB962C8B-B14F-4D97-AF65-F5344CB8AC3E}">
        <p14:creationId xmlns:p14="http://schemas.microsoft.com/office/powerpoint/2010/main" val="2734089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優秀な会員と思っていたが、　彼は悪意はないのかもしれないが　</a:t>
            </a:r>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12</a:t>
            </a:fld>
            <a:endParaRPr kumimoji="1" lang="ja-JP" altLang="en-US"/>
          </a:p>
        </p:txBody>
      </p:sp>
    </p:spTree>
    <p:extLst>
      <p:ext uri="{BB962C8B-B14F-4D97-AF65-F5344CB8AC3E}">
        <p14:creationId xmlns:p14="http://schemas.microsoft.com/office/powerpoint/2010/main" val="41320250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14</a:t>
            </a:fld>
            <a:endParaRPr kumimoji="1" lang="ja-JP" altLang="en-US"/>
          </a:p>
        </p:txBody>
      </p:sp>
    </p:spTree>
    <p:extLst>
      <p:ext uri="{BB962C8B-B14F-4D97-AF65-F5344CB8AC3E}">
        <p14:creationId xmlns:p14="http://schemas.microsoft.com/office/powerpoint/2010/main" val="33416929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16</a:t>
            </a:fld>
            <a:endParaRPr kumimoji="1" lang="ja-JP" altLang="en-US"/>
          </a:p>
        </p:txBody>
      </p:sp>
    </p:spTree>
    <p:extLst>
      <p:ext uri="{BB962C8B-B14F-4D97-AF65-F5344CB8AC3E}">
        <p14:creationId xmlns:p14="http://schemas.microsoft.com/office/powerpoint/2010/main" val="16655350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18</a:t>
            </a:fld>
            <a:endParaRPr kumimoji="1" lang="ja-JP" altLang="en-US"/>
          </a:p>
        </p:txBody>
      </p:sp>
    </p:spTree>
    <p:extLst>
      <p:ext uri="{BB962C8B-B14F-4D97-AF65-F5344CB8AC3E}">
        <p14:creationId xmlns:p14="http://schemas.microsoft.com/office/powerpoint/2010/main" val="30660323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22</a:t>
            </a:fld>
            <a:endParaRPr kumimoji="1" lang="ja-JP" altLang="en-US"/>
          </a:p>
        </p:txBody>
      </p:sp>
    </p:spTree>
    <p:extLst>
      <p:ext uri="{BB962C8B-B14F-4D97-AF65-F5344CB8AC3E}">
        <p14:creationId xmlns:p14="http://schemas.microsoft.com/office/powerpoint/2010/main" val="16104582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23</a:t>
            </a:fld>
            <a:endParaRPr kumimoji="1" lang="ja-JP" altLang="en-US"/>
          </a:p>
        </p:txBody>
      </p:sp>
    </p:spTree>
    <p:extLst>
      <p:ext uri="{BB962C8B-B14F-4D97-AF65-F5344CB8AC3E}">
        <p14:creationId xmlns:p14="http://schemas.microsoft.com/office/powerpoint/2010/main" val="18941517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26</a:t>
            </a:fld>
            <a:endParaRPr kumimoji="1" lang="ja-JP" altLang="en-US"/>
          </a:p>
        </p:txBody>
      </p:sp>
    </p:spTree>
    <p:extLst>
      <p:ext uri="{BB962C8B-B14F-4D97-AF65-F5344CB8AC3E}">
        <p14:creationId xmlns:p14="http://schemas.microsoft.com/office/powerpoint/2010/main" val="14205941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27</a:t>
            </a:fld>
            <a:endParaRPr kumimoji="1" lang="ja-JP" altLang="en-US"/>
          </a:p>
        </p:txBody>
      </p:sp>
    </p:spTree>
    <p:extLst>
      <p:ext uri="{BB962C8B-B14F-4D97-AF65-F5344CB8AC3E}">
        <p14:creationId xmlns:p14="http://schemas.microsoft.com/office/powerpoint/2010/main" val="20410541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29</a:t>
            </a:fld>
            <a:endParaRPr kumimoji="1" lang="ja-JP" altLang="en-US"/>
          </a:p>
        </p:txBody>
      </p:sp>
    </p:spTree>
    <p:extLst>
      <p:ext uri="{BB962C8B-B14F-4D97-AF65-F5344CB8AC3E}">
        <p14:creationId xmlns:p14="http://schemas.microsoft.com/office/powerpoint/2010/main" val="29970789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１９８０年代の伸びは終わっている</a:t>
            </a:r>
            <a:endParaRPr kumimoji="1" lang="en-US" altLang="ja-JP"/>
          </a:p>
          <a:p>
            <a:r>
              <a:rPr kumimoji="1" lang="ja-JP" altLang="en-US"/>
              <a:t>社会の二極化も</a:t>
            </a:r>
            <a:endParaRPr kumimoji="1" lang="en-US" altLang="ja-JP"/>
          </a:p>
          <a:p>
            <a:r>
              <a:rPr kumimoji="1" lang="ja-JP" altLang="en-US"/>
              <a:t>会員増加地域　　インド、台湾、アジア諸国、ドイツなど</a:t>
            </a:r>
            <a:endParaRPr kumimoji="1" lang="en-US" altLang="ja-JP"/>
          </a:p>
          <a:p>
            <a:endParaRPr kumimoji="1" lang="en-US" altLang="ja-JP"/>
          </a:p>
          <a:p>
            <a:r>
              <a:rPr kumimoji="1" lang="ja-JP" altLang="en-US"/>
              <a:t>小型化、弱小化　　日本、アメリカ</a:t>
            </a:r>
            <a:endParaRPr kumimoji="1" lang="en-US" altLang="ja-JP"/>
          </a:p>
          <a:p>
            <a:endParaRPr kumimoji="1" lang="en-US" altLang="ja-JP"/>
          </a:p>
          <a:p>
            <a:r>
              <a:rPr kumimoji="1" lang="ja-JP" altLang="en-US"/>
              <a:t>　次の</a:t>
            </a:r>
            <a:r>
              <a:rPr kumimoji="1" lang="en-US" altLang="ja-JP"/>
              <a:t>100</a:t>
            </a:r>
            <a:r>
              <a:rPr kumimoji="1" lang="ja-JP" altLang="en-US"/>
              <a:t>年に向かって、　</a:t>
            </a:r>
            <a:r>
              <a:rPr kumimoji="1" lang="en-US" altLang="ja-JP"/>
              <a:t>RI</a:t>
            </a:r>
            <a:r>
              <a:rPr kumimoji="1" lang="ja-JP" altLang="en-US"/>
              <a:t>はビジョン声明として　ロータリーのさらなる発展を目指して地区、クラブへ発信している</a:t>
            </a:r>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2</a:t>
            </a:fld>
            <a:endParaRPr kumimoji="1" lang="ja-JP" altLang="en-US"/>
          </a:p>
        </p:txBody>
      </p:sp>
    </p:spTree>
    <p:extLst>
      <p:ext uri="{BB962C8B-B14F-4D97-AF65-F5344CB8AC3E}">
        <p14:creationId xmlns:p14="http://schemas.microsoft.com/office/powerpoint/2010/main" val="32710916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　組織とは　　　クラブとは　　ロータリー活動とは　振り返ると　　目的を持った</a:t>
            </a:r>
            <a:r>
              <a:rPr kumimoji="1" lang="en-US" altLang="ja-JP"/>
              <a:t>2</a:t>
            </a:r>
            <a:r>
              <a:rPr kumimoji="1" lang="ja-JP" altLang="en-US"/>
              <a:t>人以上の集団　</a:t>
            </a:r>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30</a:t>
            </a:fld>
            <a:endParaRPr kumimoji="1" lang="ja-JP" altLang="en-US"/>
          </a:p>
        </p:txBody>
      </p:sp>
    </p:spTree>
    <p:extLst>
      <p:ext uri="{BB962C8B-B14F-4D97-AF65-F5344CB8AC3E}">
        <p14:creationId xmlns:p14="http://schemas.microsoft.com/office/powerpoint/2010/main" val="32811721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32</a:t>
            </a:fld>
            <a:endParaRPr kumimoji="1" lang="ja-JP" altLang="en-US"/>
          </a:p>
        </p:txBody>
      </p:sp>
    </p:spTree>
    <p:extLst>
      <p:ext uri="{BB962C8B-B14F-4D97-AF65-F5344CB8AC3E}">
        <p14:creationId xmlns:p14="http://schemas.microsoft.com/office/powerpoint/2010/main" val="3607406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当たり前のことですが　あえて　いまさら　言わせてもらうと</a:t>
            </a:r>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33</a:t>
            </a:fld>
            <a:endParaRPr kumimoji="1" lang="ja-JP" altLang="en-US"/>
          </a:p>
        </p:txBody>
      </p:sp>
    </p:spTree>
    <p:extLst>
      <p:ext uri="{BB962C8B-B14F-4D97-AF65-F5344CB8AC3E}">
        <p14:creationId xmlns:p14="http://schemas.microsoft.com/office/powerpoint/2010/main" val="9115622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35</a:t>
            </a:fld>
            <a:endParaRPr kumimoji="1" lang="ja-JP" altLang="en-US"/>
          </a:p>
        </p:txBody>
      </p:sp>
    </p:spTree>
    <p:extLst>
      <p:ext uri="{BB962C8B-B14F-4D97-AF65-F5344CB8AC3E}">
        <p14:creationId xmlns:p14="http://schemas.microsoft.com/office/powerpoint/2010/main" val="19369956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36</a:t>
            </a:fld>
            <a:endParaRPr kumimoji="1" lang="ja-JP" altLang="en-US"/>
          </a:p>
        </p:txBody>
      </p:sp>
    </p:spTree>
    <p:extLst>
      <p:ext uri="{BB962C8B-B14F-4D97-AF65-F5344CB8AC3E}">
        <p14:creationId xmlns:p14="http://schemas.microsoft.com/office/powerpoint/2010/main" val="7513631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37</a:t>
            </a:fld>
            <a:endParaRPr kumimoji="1" lang="ja-JP" altLang="en-US"/>
          </a:p>
        </p:txBody>
      </p:sp>
    </p:spTree>
    <p:extLst>
      <p:ext uri="{BB962C8B-B14F-4D97-AF65-F5344CB8AC3E}">
        <p14:creationId xmlns:p14="http://schemas.microsoft.com/office/powerpoint/2010/main" val="31586377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これは実際にクラブで担当した実感です。</a:t>
            </a:r>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38</a:t>
            </a:fld>
            <a:endParaRPr kumimoji="1" lang="ja-JP" altLang="en-US"/>
          </a:p>
        </p:txBody>
      </p:sp>
    </p:spTree>
    <p:extLst>
      <p:ext uri="{BB962C8B-B14F-4D97-AF65-F5344CB8AC3E}">
        <p14:creationId xmlns:p14="http://schemas.microsoft.com/office/powerpoint/2010/main" val="27738740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39</a:t>
            </a:fld>
            <a:endParaRPr kumimoji="1" lang="ja-JP" altLang="en-US"/>
          </a:p>
        </p:txBody>
      </p:sp>
    </p:spTree>
    <p:extLst>
      <p:ext uri="{BB962C8B-B14F-4D97-AF65-F5344CB8AC3E}">
        <p14:creationId xmlns:p14="http://schemas.microsoft.com/office/powerpoint/2010/main" val="23776869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40</a:t>
            </a:fld>
            <a:endParaRPr kumimoji="1" lang="ja-JP" altLang="en-US"/>
          </a:p>
        </p:txBody>
      </p:sp>
    </p:spTree>
    <p:extLst>
      <p:ext uri="{BB962C8B-B14F-4D97-AF65-F5344CB8AC3E}">
        <p14:creationId xmlns:p14="http://schemas.microsoft.com/office/powerpoint/2010/main" val="13629593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42</a:t>
            </a:fld>
            <a:endParaRPr kumimoji="1" lang="ja-JP" altLang="en-US"/>
          </a:p>
        </p:txBody>
      </p:sp>
    </p:spTree>
    <p:extLst>
      <p:ext uri="{BB962C8B-B14F-4D97-AF65-F5344CB8AC3E}">
        <p14:creationId xmlns:p14="http://schemas.microsoft.com/office/powerpoint/2010/main" val="3091821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050"/>
              <a:t>現実は　次の</a:t>
            </a:r>
            <a:r>
              <a:rPr kumimoji="1" lang="en-US" altLang="ja-JP" sz="1050"/>
              <a:t>100</a:t>
            </a:r>
            <a:r>
              <a:rPr kumimoji="1" lang="ja-JP" altLang="en-US" sz="1050"/>
              <a:t>年への　初めの　</a:t>
            </a:r>
            <a:r>
              <a:rPr kumimoji="1" lang="en-US" altLang="ja-JP" sz="1050"/>
              <a:t>17</a:t>
            </a:r>
            <a:r>
              <a:rPr kumimoji="1" lang="ja-JP" altLang="en-US" sz="1050"/>
              <a:t>年が過ぎて　日本では</a:t>
            </a:r>
            <a:endParaRPr kumimoji="1" lang="en-US" altLang="ja-JP" sz="1050"/>
          </a:p>
          <a:p>
            <a:endParaRPr kumimoji="1" lang="en-US" altLang="ja-JP" sz="1050"/>
          </a:p>
          <a:p>
            <a:r>
              <a:rPr kumimoji="1" lang="en-US" altLang="ja-JP" sz="1050"/>
              <a:t>1700</a:t>
            </a:r>
            <a:r>
              <a:rPr kumimoji="1" lang="ja-JP" altLang="en-US" sz="1050"/>
              <a:t>名以上減少</a:t>
            </a:r>
            <a:endParaRPr kumimoji="1" lang="en-US" altLang="ja-JP" sz="1050"/>
          </a:p>
          <a:p>
            <a:endParaRPr kumimoji="1" lang="ja-JP" altLang="en-US" sz="1050"/>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3</a:t>
            </a:fld>
            <a:endParaRPr kumimoji="1" lang="ja-JP" altLang="en-US"/>
          </a:p>
        </p:txBody>
      </p:sp>
    </p:spTree>
    <p:extLst>
      <p:ext uri="{BB962C8B-B14F-4D97-AF65-F5344CB8AC3E}">
        <p14:creationId xmlns:p14="http://schemas.microsoft.com/office/powerpoint/2010/main" val="354895113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43</a:t>
            </a:fld>
            <a:endParaRPr kumimoji="1" lang="ja-JP" altLang="en-US"/>
          </a:p>
        </p:txBody>
      </p:sp>
    </p:spTree>
    <p:extLst>
      <p:ext uri="{BB962C8B-B14F-4D97-AF65-F5344CB8AC3E}">
        <p14:creationId xmlns:p14="http://schemas.microsoft.com/office/powerpoint/2010/main" val="8150540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45</a:t>
            </a:fld>
            <a:endParaRPr kumimoji="1" lang="ja-JP" altLang="en-US"/>
          </a:p>
        </p:txBody>
      </p:sp>
    </p:spTree>
    <p:extLst>
      <p:ext uri="{BB962C8B-B14F-4D97-AF65-F5344CB8AC3E}">
        <p14:creationId xmlns:p14="http://schemas.microsoft.com/office/powerpoint/2010/main" val="64201627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46</a:t>
            </a:fld>
            <a:endParaRPr kumimoji="1" lang="ja-JP" altLang="en-US"/>
          </a:p>
        </p:txBody>
      </p:sp>
    </p:spTree>
    <p:extLst>
      <p:ext uri="{BB962C8B-B14F-4D97-AF65-F5344CB8AC3E}">
        <p14:creationId xmlns:p14="http://schemas.microsoft.com/office/powerpoint/2010/main" val="27502995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51</a:t>
            </a:fld>
            <a:endParaRPr kumimoji="1" lang="ja-JP" altLang="en-US"/>
          </a:p>
        </p:txBody>
      </p:sp>
    </p:spTree>
    <p:extLst>
      <p:ext uri="{BB962C8B-B14F-4D97-AF65-F5344CB8AC3E}">
        <p14:creationId xmlns:p14="http://schemas.microsoft.com/office/powerpoint/2010/main" val="149354590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53</a:t>
            </a:fld>
            <a:endParaRPr kumimoji="1" lang="ja-JP" altLang="en-US"/>
          </a:p>
        </p:txBody>
      </p:sp>
    </p:spTree>
    <p:extLst>
      <p:ext uri="{BB962C8B-B14F-4D97-AF65-F5344CB8AC3E}">
        <p14:creationId xmlns:p14="http://schemas.microsoft.com/office/powerpoint/2010/main" val="335206229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56</a:t>
            </a:fld>
            <a:endParaRPr kumimoji="1" lang="ja-JP" altLang="en-US"/>
          </a:p>
        </p:txBody>
      </p:sp>
    </p:spTree>
    <p:extLst>
      <p:ext uri="{BB962C8B-B14F-4D97-AF65-F5344CB8AC3E}">
        <p14:creationId xmlns:p14="http://schemas.microsoft.com/office/powerpoint/2010/main" val="421448182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会員同士、長い付き合いでわかっているつもりでも</a:t>
            </a:r>
          </a:p>
        </p:txBody>
      </p:sp>
      <p:sp>
        <p:nvSpPr>
          <p:cNvPr id="4" name="スライド番号プレースホルダー 3"/>
          <p:cNvSpPr>
            <a:spLocks noGrp="1"/>
          </p:cNvSpPr>
          <p:nvPr>
            <p:ph type="sldNum" sz="quarter" idx="5"/>
          </p:nvPr>
        </p:nvSpPr>
        <p:spPr/>
        <p:txBody>
          <a:bodyPr/>
          <a:lstStyle/>
          <a:p>
            <a:fld id="{E55441D4-F05B-4BB8-8FF0-06BA14BB2F08}" type="slidenum">
              <a:rPr kumimoji="1" lang="ja-JP" altLang="en-US" smtClean="0"/>
              <a:t>63</a:t>
            </a:fld>
            <a:endParaRPr kumimoji="1" lang="ja-JP" altLang="en-US"/>
          </a:p>
        </p:txBody>
      </p:sp>
    </p:spTree>
    <p:extLst>
      <p:ext uri="{BB962C8B-B14F-4D97-AF65-F5344CB8AC3E}">
        <p14:creationId xmlns:p14="http://schemas.microsoft.com/office/powerpoint/2010/main" val="220119406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クラブの現状を　客観的に評価できるのか</a:t>
            </a:r>
          </a:p>
        </p:txBody>
      </p:sp>
      <p:sp>
        <p:nvSpPr>
          <p:cNvPr id="4" name="スライド番号プレースホルダー 3"/>
          <p:cNvSpPr>
            <a:spLocks noGrp="1"/>
          </p:cNvSpPr>
          <p:nvPr>
            <p:ph type="sldNum" sz="quarter" idx="5"/>
          </p:nvPr>
        </p:nvSpPr>
        <p:spPr/>
        <p:txBody>
          <a:bodyPr/>
          <a:lstStyle/>
          <a:p>
            <a:fld id="{E55441D4-F05B-4BB8-8FF0-06BA14BB2F08}" type="slidenum">
              <a:rPr kumimoji="1" lang="ja-JP" altLang="en-US" smtClean="0"/>
              <a:t>67</a:t>
            </a:fld>
            <a:endParaRPr kumimoji="1" lang="ja-JP" altLang="en-US"/>
          </a:p>
        </p:txBody>
      </p:sp>
    </p:spTree>
    <p:extLst>
      <p:ext uri="{BB962C8B-B14F-4D97-AF65-F5344CB8AC3E}">
        <p14:creationId xmlns:p14="http://schemas.microsoft.com/office/powerpoint/2010/main" val="257654094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ひとりひとりの</a:t>
            </a:r>
            <a:endParaRPr kumimoji="1" lang="en-US" altLang="ja-JP"/>
          </a:p>
          <a:p>
            <a:r>
              <a:rPr kumimoji="1" lang="ja-JP" altLang="en-US"/>
              <a:t>ロータリーへの思いがあると思います</a:t>
            </a:r>
            <a:endParaRPr kumimoji="1" lang="en-US" altLang="ja-JP"/>
          </a:p>
          <a:p>
            <a:r>
              <a:rPr kumimoji="1" lang="ja-JP" altLang="en-US"/>
              <a:t>私はこう考えています</a:t>
            </a:r>
          </a:p>
        </p:txBody>
      </p:sp>
      <p:sp>
        <p:nvSpPr>
          <p:cNvPr id="4" name="スライド番号プレースホルダー 3"/>
          <p:cNvSpPr>
            <a:spLocks noGrp="1"/>
          </p:cNvSpPr>
          <p:nvPr>
            <p:ph type="sldNum" sz="quarter" idx="5"/>
          </p:nvPr>
        </p:nvSpPr>
        <p:spPr/>
        <p:txBody>
          <a:bodyPr/>
          <a:lstStyle/>
          <a:p>
            <a:fld id="{E55441D4-F05B-4BB8-8FF0-06BA14BB2F08}" type="slidenum">
              <a:rPr kumimoji="1" lang="ja-JP" altLang="en-US" smtClean="0"/>
              <a:t>69</a:t>
            </a:fld>
            <a:endParaRPr kumimoji="1" lang="ja-JP" altLang="en-US"/>
          </a:p>
        </p:txBody>
      </p:sp>
    </p:spTree>
    <p:extLst>
      <p:ext uri="{BB962C8B-B14F-4D97-AF65-F5344CB8AC3E}">
        <p14:creationId xmlns:p14="http://schemas.microsoft.com/office/powerpoint/2010/main" val="427868579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会員自身が現状把握する</a:t>
            </a:r>
          </a:p>
        </p:txBody>
      </p:sp>
      <p:sp>
        <p:nvSpPr>
          <p:cNvPr id="4" name="スライド番号プレースホルダー 3"/>
          <p:cNvSpPr>
            <a:spLocks noGrp="1"/>
          </p:cNvSpPr>
          <p:nvPr>
            <p:ph type="sldNum" sz="quarter" idx="5"/>
          </p:nvPr>
        </p:nvSpPr>
        <p:spPr/>
        <p:txBody>
          <a:bodyPr/>
          <a:lstStyle/>
          <a:p>
            <a:fld id="{E55441D4-F05B-4BB8-8FF0-06BA14BB2F08}" type="slidenum">
              <a:rPr kumimoji="1" lang="ja-JP" altLang="en-US" smtClean="0"/>
              <a:t>70</a:t>
            </a:fld>
            <a:endParaRPr kumimoji="1" lang="ja-JP" altLang="en-US"/>
          </a:p>
        </p:txBody>
      </p:sp>
    </p:spTree>
    <p:extLst>
      <p:ext uri="{BB962C8B-B14F-4D97-AF65-F5344CB8AC3E}">
        <p14:creationId xmlns:p14="http://schemas.microsoft.com/office/powerpoint/2010/main" val="11847777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地区内でも見られる状況は　　喪失、解散したクラブもある</a:t>
            </a:r>
            <a:endParaRPr kumimoji="1" lang="en-US" altLang="ja-JP"/>
          </a:p>
          <a:p>
            <a:endParaRPr kumimoji="1" lang="en-US" altLang="ja-JP"/>
          </a:p>
          <a:p>
            <a:r>
              <a:rPr kumimoji="1" lang="ja-JP" altLang="en-US"/>
              <a:t>　千葉県内　の状況は　</a:t>
            </a:r>
          </a:p>
        </p:txBody>
      </p:sp>
      <p:sp>
        <p:nvSpPr>
          <p:cNvPr id="4" name="スライド番号プレースホルダー 3"/>
          <p:cNvSpPr>
            <a:spLocks noGrp="1"/>
          </p:cNvSpPr>
          <p:nvPr>
            <p:ph type="sldNum" sz="quarter" idx="5"/>
          </p:nvPr>
        </p:nvSpPr>
        <p:spPr/>
        <p:txBody>
          <a:bodyPr/>
          <a:lstStyle/>
          <a:p>
            <a:fld id="{E55441D4-F05B-4BB8-8FF0-06BA14BB2F08}" type="slidenum">
              <a:rPr kumimoji="1" lang="ja-JP" altLang="en-US" smtClean="0"/>
              <a:t>4</a:t>
            </a:fld>
            <a:endParaRPr kumimoji="1" lang="ja-JP" altLang="en-US"/>
          </a:p>
        </p:txBody>
      </p:sp>
    </p:spTree>
    <p:extLst>
      <p:ext uri="{BB962C8B-B14F-4D97-AF65-F5344CB8AC3E}">
        <p14:creationId xmlns:p14="http://schemas.microsoft.com/office/powerpoint/2010/main" val="130886670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千葉幕張ロータリーの中長期計画の目標です</a:t>
            </a:r>
            <a:endParaRPr kumimoji="1" lang="en-US" altLang="ja-JP"/>
          </a:p>
          <a:p>
            <a:endParaRPr kumimoji="1" lang="en-US" altLang="ja-JP"/>
          </a:p>
          <a:p>
            <a:r>
              <a:rPr kumimoji="1" lang="ja-JP" altLang="en-US"/>
              <a:t>参考にはならないとは思いますが、みなで考えました</a:t>
            </a:r>
            <a:endParaRPr kumimoji="1" lang="en-US" altLang="ja-JP"/>
          </a:p>
          <a:p>
            <a:endParaRPr kumimoji="1" lang="ja-JP" altLang="en-US"/>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71</a:t>
            </a:fld>
            <a:endParaRPr kumimoji="1" lang="ja-JP" altLang="en-US"/>
          </a:p>
        </p:txBody>
      </p:sp>
    </p:spTree>
    <p:extLst>
      <p:ext uri="{BB962C8B-B14F-4D97-AF65-F5344CB8AC3E}">
        <p14:creationId xmlns:p14="http://schemas.microsoft.com/office/powerpoint/2010/main" val="248686784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採点表を作成しました</a:t>
            </a:r>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72</a:t>
            </a:fld>
            <a:endParaRPr kumimoji="1" lang="ja-JP" altLang="en-US"/>
          </a:p>
        </p:txBody>
      </p:sp>
    </p:spTree>
    <p:extLst>
      <p:ext uri="{BB962C8B-B14F-4D97-AF65-F5344CB8AC3E}">
        <p14:creationId xmlns:p14="http://schemas.microsoft.com/office/powerpoint/2010/main" val="44608134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73</a:t>
            </a:fld>
            <a:endParaRPr kumimoji="1" lang="ja-JP" altLang="en-US"/>
          </a:p>
        </p:txBody>
      </p:sp>
    </p:spTree>
    <p:extLst>
      <p:ext uri="{BB962C8B-B14F-4D97-AF65-F5344CB8AC3E}">
        <p14:creationId xmlns:p14="http://schemas.microsoft.com/office/powerpoint/2010/main" val="61738968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a:p>
          <a:p>
            <a:endParaRPr kumimoji="1" lang="en-US" altLang="ja-JP"/>
          </a:p>
          <a:p>
            <a:r>
              <a:rPr kumimoji="1" lang="ja-JP" altLang="en-US"/>
              <a:t>　　</a:t>
            </a:r>
            <a:endParaRPr kumimoji="1" lang="en-US" altLang="ja-JP"/>
          </a:p>
          <a:p>
            <a:r>
              <a:rPr kumimoji="1" lang="ja-JP" altLang="en-US"/>
              <a:t>　　　</a:t>
            </a:r>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75</a:t>
            </a:fld>
            <a:endParaRPr kumimoji="1" lang="ja-JP" altLang="en-US"/>
          </a:p>
        </p:txBody>
      </p:sp>
    </p:spTree>
    <p:extLst>
      <p:ext uri="{BB962C8B-B14F-4D97-AF65-F5344CB8AC3E}">
        <p14:creationId xmlns:p14="http://schemas.microsoft.com/office/powerpoint/2010/main" val="125699232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E55441D4-F05B-4BB8-8FF0-06BA14BB2F08}" type="slidenum">
              <a:rPr kumimoji="1" lang="ja-JP" altLang="en-US" smtClean="0"/>
              <a:t>76</a:t>
            </a:fld>
            <a:endParaRPr kumimoji="1" lang="ja-JP" altLang="en-US"/>
          </a:p>
        </p:txBody>
      </p:sp>
    </p:spTree>
    <p:extLst>
      <p:ext uri="{BB962C8B-B14F-4D97-AF65-F5344CB8AC3E}">
        <p14:creationId xmlns:p14="http://schemas.microsoft.com/office/powerpoint/2010/main" val="234084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現実の状況は、冷静に判断すると</a:t>
            </a:r>
            <a:endParaRPr kumimoji="1" lang="en-US" altLang="ja-JP"/>
          </a:p>
          <a:p>
            <a:endParaRPr kumimoji="1" lang="en-US" altLang="ja-JP"/>
          </a:p>
          <a:p>
            <a:r>
              <a:rPr kumimoji="1" lang="ja-JP" altLang="en-US"/>
              <a:t>　　　クラブ維持にはよくない条件ばかり</a:t>
            </a:r>
            <a:endParaRPr kumimoji="1" lang="en-US" altLang="ja-JP"/>
          </a:p>
          <a:p>
            <a:endParaRPr kumimoji="1" lang="en-US" altLang="ja-JP"/>
          </a:p>
          <a:p>
            <a:r>
              <a:rPr kumimoji="1" lang="ja-JP" altLang="en-US"/>
              <a:t>　　組織の硬直化　あるいは　崩壊といった　あってほしくない状況が生まれている</a:t>
            </a:r>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5</a:t>
            </a:fld>
            <a:endParaRPr kumimoji="1" lang="ja-JP" altLang="en-US"/>
          </a:p>
        </p:txBody>
      </p:sp>
    </p:spTree>
    <p:extLst>
      <p:ext uri="{BB962C8B-B14F-4D97-AF65-F5344CB8AC3E}">
        <p14:creationId xmlns:p14="http://schemas.microsoft.com/office/powerpoint/2010/main" val="3629977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組織の硬直化とは、　どのような状況をいうのでしょうか</a:t>
            </a:r>
            <a:endParaRPr kumimoji="1" lang="en-US" altLang="ja-JP"/>
          </a:p>
          <a:p>
            <a:endParaRPr kumimoji="1" lang="en-US" altLang="ja-JP"/>
          </a:p>
          <a:p>
            <a:endParaRPr kumimoji="1" lang="en-US" altLang="ja-JP"/>
          </a:p>
          <a:p>
            <a:r>
              <a:rPr kumimoji="1" lang="ja-JP" altLang="en-US"/>
              <a:t>　　　</a:t>
            </a:r>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6</a:t>
            </a:fld>
            <a:endParaRPr kumimoji="1" lang="ja-JP" altLang="en-US"/>
          </a:p>
        </p:txBody>
      </p:sp>
    </p:spTree>
    <p:extLst>
      <p:ext uri="{BB962C8B-B14F-4D97-AF65-F5344CB8AC3E}">
        <p14:creationId xmlns:p14="http://schemas.microsoft.com/office/powerpoint/2010/main" val="5965075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7</a:t>
            </a:fld>
            <a:endParaRPr kumimoji="1" lang="ja-JP" altLang="en-US"/>
          </a:p>
        </p:txBody>
      </p:sp>
    </p:spTree>
    <p:extLst>
      <p:ext uri="{BB962C8B-B14F-4D97-AF65-F5344CB8AC3E}">
        <p14:creationId xmlns:p14="http://schemas.microsoft.com/office/powerpoint/2010/main" val="17431716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一度崩壊してしまうと、これを立て直すことには　多大な労苦が伴う</a:t>
            </a:r>
            <a:endParaRPr kumimoji="1" lang="en-US" altLang="ja-JP"/>
          </a:p>
          <a:p>
            <a:endParaRPr kumimoji="1" lang="en-US" altLang="ja-JP"/>
          </a:p>
          <a:p>
            <a:r>
              <a:rPr kumimoji="1" lang="ja-JP" altLang="en-US"/>
              <a:t>　　クラブの崩壊をみたくはない</a:t>
            </a:r>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8</a:t>
            </a:fld>
            <a:endParaRPr kumimoji="1" lang="ja-JP" altLang="en-US"/>
          </a:p>
        </p:txBody>
      </p:sp>
    </p:spTree>
    <p:extLst>
      <p:ext uri="{BB962C8B-B14F-4D97-AF65-F5344CB8AC3E}">
        <p14:creationId xmlns:p14="http://schemas.microsoft.com/office/powerpoint/2010/main" val="19613308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危険な兆候は　　予兆をあげてみます</a:t>
            </a:r>
          </a:p>
        </p:txBody>
      </p:sp>
      <p:sp>
        <p:nvSpPr>
          <p:cNvPr id="4" name="スライド番号プレースホルダー 3"/>
          <p:cNvSpPr>
            <a:spLocks noGrp="1"/>
          </p:cNvSpPr>
          <p:nvPr>
            <p:ph type="sldNum" sz="quarter" idx="5"/>
          </p:nvPr>
        </p:nvSpPr>
        <p:spPr/>
        <p:txBody>
          <a:bodyPr/>
          <a:lstStyle/>
          <a:p>
            <a:fld id="{D68019D6-F4DF-491C-8E97-1DE137FC11F9}" type="slidenum">
              <a:rPr kumimoji="1" lang="ja-JP" altLang="en-US" smtClean="0"/>
              <a:t>9</a:t>
            </a:fld>
            <a:endParaRPr kumimoji="1" lang="ja-JP" altLang="en-US"/>
          </a:p>
        </p:txBody>
      </p:sp>
    </p:spTree>
    <p:extLst>
      <p:ext uri="{BB962C8B-B14F-4D97-AF65-F5344CB8AC3E}">
        <p14:creationId xmlns:p14="http://schemas.microsoft.com/office/powerpoint/2010/main" val="1602964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EB9A5400-E2F4-4339-B76E-923E5F55CFA3}" type="datetime1">
              <a:rPr kumimoji="1" lang="ja-JP" altLang="en-US" smtClean="0"/>
              <a:t>2022/9/23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18AD79-E522-4FB9-96A9-7AA91DD06953}" type="slidenum">
              <a:rPr kumimoji="1" lang="ja-JP" altLang="en-US" smtClean="0"/>
              <a:t>‹#›</a:t>
            </a:fld>
            <a:endParaRPr kumimoji="1" lang="ja-JP" altLang="en-US"/>
          </a:p>
        </p:txBody>
      </p:sp>
    </p:spTree>
    <p:extLst>
      <p:ext uri="{BB962C8B-B14F-4D97-AF65-F5344CB8AC3E}">
        <p14:creationId xmlns:p14="http://schemas.microsoft.com/office/powerpoint/2010/main" val="3160770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49EB843-93BD-47DB-A1F0-E7549A32E9EF}" type="datetime1">
              <a:rPr kumimoji="1" lang="ja-JP" altLang="en-US" smtClean="0"/>
              <a:t>2022/9/23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18AD79-E522-4FB9-96A9-7AA91DD06953}" type="slidenum">
              <a:rPr kumimoji="1" lang="ja-JP" altLang="en-US" smtClean="0"/>
              <a:t>‹#›</a:t>
            </a:fld>
            <a:endParaRPr kumimoji="1" lang="ja-JP" altLang="en-US"/>
          </a:p>
        </p:txBody>
      </p:sp>
    </p:spTree>
    <p:extLst>
      <p:ext uri="{BB962C8B-B14F-4D97-AF65-F5344CB8AC3E}">
        <p14:creationId xmlns:p14="http://schemas.microsoft.com/office/powerpoint/2010/main" val="2044420561"/>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49EB843-93BD-47DB-A1F0-E7549A32E9EF}" type="datetime1">
              <a:rPr kumimoji="1" lang="ja-JP" altLang="en-US" smtClean="0"/>
              <a:t>2022/9/23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18AD79-E522-4FB9-96A9-7AA91DD06953}" type="slidenum">
              <a:rPr kumimoji="1" lang="ja-JP" altLang="en-US" smtClean="0"/>
              <a:t>‹#›</a:t>
            </a:fld>
            <a:endParaRPr kumimoji="1" lang="ja-JP"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1147868100"/>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49EB843-93BD-47DB-A1F0-E7549A32E9EF}" type="datetime1">
              <a:rPr kumimoji="1" lang="ja-JP" altLang="en-US" smtClean="0"/>
              <a:t>2022/9/23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18AD79-E522-4FB9-96A9-7AA91DD06953}" type="slidenum">
              <a:rPr kumimoji="1" lang="ja-JP" altLang="en-US" smtClean="0"/>
              <a:t>‹#›</a:t>
            </a:fld>
            <a:endParaRPr kumimoji="1" lang="ja-JP" altLang="en-US"/>
          </a:p>
        </p:txBody>
      </p:sp>
    </p:spTree>
    <p:extLst>
      <p:ext uri="{BB962C8B-B14F-4D97-AF65-F5344CB8AC3E}">
        <p14:creationId xmlns:p14="http://schemas.microsoft.com/office/powerpoint/2010/main" val="3464775981"/>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49EB843-93BD-47DB-A1F0-E7549A32E9EF}" type="datetime1">
              <a:rPr kumimoji="1" lang="ja-JP" altLang="en-US" smtClean="0"/>
              <a:t>2022/9/23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18AD79-E522-4FB9-96A9-7AA91DD06953}"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3931616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49EB843-93BD-47DB-A1F0-E7549A32E9EF}" type="datetime1">
              <a:rPr kumimoji="1" lang="ja-JP" altLang="en-US" smtClean="0"/>
              <a:t>2022/9/23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18AD79-E522-4FB9-96A9-7AA91DD06953}" type="slidenum">
              <a:rPr kumimoji="1" lang="ja-JP" altLang="en-US" smtClean="0"/>
              <a:t>‹#›</a:t>
            </a:fld>
            <a:endParaRPr kumimoji="1" lang="ja-JP" altLang="en-US"/>
          </a:p>
        </p:txBody>
      </p:sp>
    </p:spTree>
    <p:extLst>
      <p:ext uri="{BB962C8B-B14F-4D97-AF65-F5344CB8AC3E}">
        <p14:creationId xmlns:p14="http://schemas.microsoft.com/office/powerpoint/2010/main" val="673722547"/>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222C98E-E29E-4381-984A-A4E3E3ECF560}" type="datetime1">
              <a:rPr kumimoji="1" lang="ja-JP" altLang="en-US" smtClean="0"/>
              <a:t>2022/9/23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18AD79-E522-4FB9-96A9-7AA91DD06953}" type="slidenum">
              <a:rPr kumimoji="1" lang="ja-JP" altLang="en-US" smtClean="0"/>
              <a:t>‹#›</a:t>
            </a:fld>
            <a:endParaRPr kumimoji="1" lang="ja-JP" altLang="en-US"/>
          </a:p>
        </p:txBody>
      </p:sp>
    </p:spTree>
    <p:extLst>
      <p:ext uri="{BB962C8B-B14F-4D97-AF65-F5344CB8AC3E}">
        <p14:creationId xmlns:p14="http://schemas.microsoft.com/office/powerpoint/2010/main" val="22986892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1CDBFC4-19AB-4F46-AEDE-2A9C025EE9B3}" type="datetime1">
              <a:rPr kumimoji="1" lang="ja-JP" altLang="en-US" smtClean="0"/>
              <a:t>2022/9/23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18AD79-E522-4FB9-96A9-7AA91DD06953}" type="slidenum">
              <a:rPr kumimoji="1" lang="ja-JP" altLang="en-US" smtClean="0"/>
              <a:t>‹#›</a:t>
            </a:fld>
            <a:endParaRPr kumimoji="1" lang="ja-JP" altLang="en-US"/>
          </a:p>
        </p:txBody>
      </p:sp>
    </p:spTree>
    <p:extLst>
      <p:ext uri="{BB962C8B-B14F-4D97-AF65-F5344CB8AC3E}">
        <p14:creationId xmlns:p14="http://schemas.microsoft.com/office/powerpoint/2010/main" val="790433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28BB6A6-5CEF-4048-A544-1380A3218D2E}" type="datetime1">
              <a:rPr kumimoji="1" lang="ja-JP" altLang="en-US" smtClean="0"/>
              <a:t>2022/9/23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18AD79-E522-4FB9-96A9-7AA91DD06953}" type="slidenum">
              <a:rPr kumimoji="1" lang="ja-JP" altLang="en-US" smtClean="0"/>
              <a:t>‹#›</a:t>
            </a:fld>
            <a:endParaRPr kumimoji="1" lang="ja-JP" altLang="en-US"/>
          </a:p>
        </p:txBody>
      </p:sp>
    </p:spTree>
    <p:extLst>
      <p:ext uri="{BB962C8B-B14F-4D97-AF65-F5344CB8AC3E}">
        <p14:creationId xmlns:p14="http://schemas.microsoft.com/office/powerpoint/2010/main" val="537598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A20A59E-1408-458F-956F-4788C85C3E95}" type="datetime1">
              <a:rPr kumimoji="1" lang="ja-JP" altLang="en-US" smtClean="0"/>
              <a:t>2022/9/23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18AD79-E522-4FB9-96A9-7AA91DD06953}" type="slidenum">
              <a:rPr kumimoji="1" lang="ja-JP" altLang="en-US" smtClean="0"/>
              <a:t>‹#›</a:t>
            </a:fld>
            <a:endParaRPr kumimoji="1" lang="ja-JP" altLang="en-US"/>
          </a:p>
        </p:txBody>
      </p:sp>
    </p:spTree>
    <p:extLst>
      <p:ext uri="{BB962C8B-B14F-4D97-AF65-F5344CB8AC3E}">
        <p14:creationId xmlns:p14="http://schemas.microsoft.com/office/powerpoint/2010/main" val="1043762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B67CF767-671C-48F4-9C56-60DDE652A35D}" type="datetime1">
              <a:rPr kumimoji="1" lang="ja-JP" altLang="en-US" smtClean="0"/>
              <a:t>2022/9/23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918AD79-E522-4FB9-96A9-7AA91DD06953}" type="slidenum">
              <a:rPr kumimoji="1" lang="ja-JP" altLang="en-US" smtClean="0"/>
              <a:t>‹#›</a:t>
            </a:fld>
            <a:endParaRPr kumimoji="1" lang="ja-JP" altLang="en-US"/>
          </a:p>
        </p:txBody>
      </p:sp>
    </p:spTree>
    <p:extLst>
      <p:ext uri="{BB962C8B-B14F-4D97-AF65-F5344CB8AC3E}">
        <p14:creationId xmlns:p14="http://schemas.microsoft.com/office/powerpoint/2010/main" val="2883662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EDE6EF7D-848A-42B1-8362-64B131B7EE4E}" type="datetime1">
              <a:rPr kumimoji="1" lang="ja-JP" altLang="en-US" smtClean="0"/>
              <a:t>2022/9/23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918AD79-E522-4FB9-96A9-7AA91DD06953}" type="slidenum">
              <a:rPr kumimoji="1" lang="ja-JP" altLang="en-US" smtClean="0"/>
              <a:t>‹#›</a:t>
            </a:fld>
            <a:endParaRPr kumimoji="1" lang="ja-JP" altLang="en-US"/>
          </a:p>
        </p:txBody>
      </p:sp>
    </p:spTree>
    <p:extLst>
      <p:ext uri="{BB962C8B-B14F-4D97-AF65-F5344CB8AC3E}">
        <p14:creationId xmlns:p14="http://schemas.microsoft.com/office/powerpoint/2010/main" val="1745252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3372EF18-BD21-4A14-9EB2-0DF7B5AAB516}" type="datetime1">
              <a:rPr kumimoji="1" lang="ja-JP" altLang="en-US" smtClean="0"/>
              <a:t>2022/9/23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918AD79-E522-4FB9-96A9-7AA91DD06953}" type="slidenum">
              <a:rPr kumimoji="1" lang="ja-JP" altLang="en-US" smtClean="0"/>
              <a:t>‹#›</a:t>
            </a:fld>
            <a:endParaRPr kumimoji="1" lang="ja-JP" altLang="en-US"/>
          </a:p>
        </p:txBody>
      </p:sp>
    </p:spTree>
    <p:extLst>
      <p:ext uri="{BB962C8B-B14F-4D97-AF65-F5344CB8AC3E}">
        <p14:creationId xmlns:p14="http://schemas.microsoft.com/office/powerpoint/2010/main" val="1584113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47F6CA-A923-4961-855F-A6EE084D305E}" type="datetime1">
              <a:rPr kumimoji="1" lang="ja-JP" altLang="en-US" smtClean="0"/>
              <a:t>2022/9/23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918AD79-E522-4FB9-96A9-7AA91DD06953}" type="slidenum">
              <a:rPr kumimoji="1" lang="ja-JP" altLang="en-US" smtClean="0"/>
              <a:t>‹#›</a:t>
            </a:fld>
            <a:endParaRPr kumimoji="1" lang="ja-JP" altLang="en-US"/>
          </a:p>
        </p:txBody>
      </p:sp>
    </p:spTree>
    <p:extLst>
      <p:ext uri="{BB962C8B-B14F-4D97-AF65-F5344CB8AC3E}">
        <p14:creationId xmlns:p14="http://schemas.microsoft.com/office/powerpoint/2010/main" val="790574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44DC60-CEAC-47A1-9626-7E4B439CDFBA}" type="datetime1">
              <a:rPr kumimoji="1" lang="ja-JP" altLang="en-US" smtClean="0"/>
              <a:t>2022/9/23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918AD79-E522-4FB9-96A9-7AA91DD06953}" type="slidenum">
              <a:rPr kumimoji="1" lang="ja-JP" altLang="en-US" smtClean="0"/>
              <a:t>‹#›</a:t>
            </a:fld>
            <a:endParaRPr kumimoji="1" lang="ja-JP" altLang="en-US"/>
          </a:p>
        </p:txBody>
      </p:sp>
    </p:spTree>
    <p:extLst>
      <p:ext uri="{BB962C8B-B14F-4D97-AF65-F5344CB8AC3E}">
        <p14:creationId xmlns:p14="http://schemas.microsoft.com/office/powerpoint/2010/main" val="439581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F0A33FC-2F57-4A17-A121-8BF86F20F305}" type="datetime1">
              <a:rPr kumimoji="1" lang="ja-JP" altLang="en-US" smtClean="0"/>
              <a:t>2022/9/23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918AD79-E522-4FB9-96A9-7AA91DD06953}" type="slidenum">
              <a:rPr kumimoji="1" lang="ja-JP" altLang="en-US" smtClean="0"/>
              <a:t>‹#›</a:t>
            </a:fld>
            <a:endParaRPr kumimoji="1" lang="ja-JP" altLang="en-US"/>
          </a:p>
        </p:txBody>
      </p:sp>
    </p:spTree>
    <p:extLst>
      <p:ext uri="{BB962C8B-B14F-4D97-AF65-F5344CB8AC3E}">
        <p14:creationId xmlns:p14="http://schemas.microsoft.com/office/powerpoint/2010/main" val="3919565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9EB843-93BD-47DB-A1F0-E7549A32E9EF}" type="datetime1">
              <a:rPr kumimoji="1" lang="ja-JP" altLang="en-US" smtClean="0"/>
              <a:t>2022/9/23</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918AD79-E522-4FB9-96A9-7AA91DD06953}" type="slidenum">
              <a:rPr kumimoji="1" lang="ja-JP" altLang="en-US" smtClean="0"/>
              <a:t>‹#›</a:t>
            </a:fld>
            <a:endParaRPr kumimoji="1" lang="ja-JP" altLang="en-US"/>
          </a:p>
        </p:txBody>
      </p:sp>
    </p:spTree>
    <p:extLst>
      <p:ext uri="{BB962C8B-B14F-4D97-AF65-F5344CB8AC3E}">
        <p14:creationId xmlns:p14="http://schemas.microsoft.com/office/powerpoint/2010/main" val="11881279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id="{3345E958-C752-41C5-BDF1-80C567FACD56}"/>
              </a:ext>
            </a:extLst>
          </p:cNvPr>
          <p:cNvSpPr>
            <a:spLocks noGrp="1"/>
          </p:cNvSpPr>
          <p:nvPr>
            <p:ph type="sldNum" sz="quarter" idx="12"/>
          </p:nvPr>
        </p:nvSpPr>
        <p:spPr/>
        <p:txBody>
          <a:bodyPr/>
          <a:lstStyle/>
          <a:p>
            <a:fld id="{E918AD79-E522-4FB9-96A9-7AA91DD06953}" type="slidenum">
              <a:rPr kumimoji="1" lang="ja-JP" altLang="en-US" smtClean="0"/>
              <a:t>1</a:t>
            </a:fld>
            <a:endParaRPr kumimoji="1" lang="ja-JP" altLang="en-US"/>
          </a:p>
        </p:txBody>
      </p:sp>
      <p:sp>
        <p:nvSpPr>
          <p:cNvPr id="10" name="コンテンツ プレースホルダー 9">
            <a:extLst>
              <a:ext uri="{FF2B5EF4-FFF2-40B4-BE49-F238E27FC236}">
                <a16:creationId xmlns:a16="http://schemas.microsoft.com/office/drawing/2014/main" id="{00D756F6-ADEF-4FF3-A929-9279056D9ED8}"/>
              </a:ext>
            </a:extLst>
          </p:cNvPr>
          <p:cNvSpPr>
            <a:spLocks noGrp="1"/>
          </p:cNvSpPr>
          <p:nvPr>
            <p:ph idx="1"/>
          </p:nvPr>
        </p:nvSpPr>
        <p:spPr>
          <a:xfrm>
            <a:off x="616406" y="1061600"/>
            <a:ext cx="10492872" cy="4734800"/>
          </a:xfrm>
        </p:spPr>
        <p:txBody>
          <a:bodyPr>
            <a:normAutofit fontScale="25000" lnSpcReduction="20000"/>
          </a:bodyPr>
          <a:lstStyle/>
          <a:p>
            <a:pPr marL="0" indent="0">
              <a:buNone/>
            </a:pPr>
            <a:endParaRPr lang="en-US" altLang="ja-JP" sz="2400"/>
          </a:p>
          <a:p>
            <a:pPr marL="0" indent="0">
              <a:buNone/>
            </a:pPr>
            <a:r>
              <a:rPr lang="ja-JP" altLang="en-US" sz="2400"/>
              <a:t>　　</a:t>
            </a:r>
            <a:endParaRPr lang="en-US" altLang="ja-JP" sz="2400"/>
          </a:p>
          <a:p>
            <a:pPr marL="0" indent="0">
              <a:buNone/>
            </a:pPr>
            <a:r>
              <a:rPr lang="ja-JP" altLang="en-US" sz="2400"/>
              <a:t>　　　　　　</a:t>
            </a:r>
            <a:r>
              <a:rPr lang="ja-JP" altLang="en-US" sz="11200"/>
              <a:t>クラブ現状分析から元気なクラブづくりへ</a:t>
            </a:r>
            <a:endParaRPr lang="en-US" altLang="ja-JP" sz="11200"/>
          </a:p>
          <a:p>
            <a:pPr marL="0" indent="0">
              <a:buNone/>
            </a:pPr>
            <a:endParaRPr lang="en-US" altLang="ja-JP" sz="11200"/>
          </a:p>
          <a:p>
            <a:pPr marL="0" indent="0">
              <a:buNone/>
            </a:pPr>
            <a:r>
              <a:rPr lang="ja-JP" altLang="en-US" sz="9600"/>
              <a:t>　　　　　組織としてのロータリー　　</a:t>
            </a:r>
            <a:endParaRPr lang="en-US" altLang="ja-JP" sz="9600"/>
          </a:p>
          <a:p>
            <a:pPr marL="0" indent="0">
              <a:buNone/>
            </a:pPr>
            <a:endParaRPr lang="en-US" altLang="ja-JP" sz="9600"/>
          </a:p>
          <a:p>
            <a:pPr marL="0" indent="0">
              <a:buNone/>
            </a:pPr>
            <a:r>
              <a:rPr lang="ja-JP" altLang="en-US" sz="9600"/>
              <a:t>　　　　ービジョン声明の中長期計画立案ガイドを踏まえてー</a:t>
            </a:r>
            <a:endParaRPr lang="en-US" altLang="ja-JP" sz="9600"/>
          </a:p>
          <a:p>
            <a:pPr marL="0" indent="0">
              <a:buNone/>
            </a:pPr>
            <a:endParaRPr lang="en-US" altLang="ja-JP" sz="9600"/>
          </a:p>
          <a:p>
            <a:pPr marL="0" indent="0">
              <a:buNone/>
            </a:pPr>
            <a:endParaRPr lang="en-US" altLang="ja-JP" sz="9600"/>
          </a:p>
          <a:p>
            <a:pPr marL="0" indent="0">
              <a:buNone/>
            </a:pPr>
            <a:r>
              <a:rPr lang="ja-JP" altLang="en-US" sz="9600"/>
              <a:t>　　　　　　　　　　国際ロータリー第２７９０地区　</a:t>
            </a:r>
            <a:endParaRPr lang="en-US" altLang="ja-JP" sz="9600"/>
          </a:p>
          <a:p>
            <a:pPr marL="0" indent="0">
              <a:buNone/>
            </a:pPr>
            <a:r>
              <a:rPr lang="ja-JP" altLang="en-US" sz="9600"/>
              <a:t>　　　　　　　　　　　　２０２２－２３年度地区ロータリー研修委員会</a:t>
            </a:r>
            <a:endParaRPr lang="en-US" altLang="ja-JP" sz="9600"/>
          </a:p>
          <a:p>
            <a:pPr marL="0" indent="0">
              <a:buNone/>
            </a:pPr>
            <a:endParaRPr lang="en-US" altLang="ja-JP" sz="2400"/>
          </a:p>
          <a:p>
            <a:pPr marL="0" indent="0">
              <a:buNone/>
            </a:pPr>
            <a:r>
              <a:rPr lang="ja-JP" altLang="en-US" sz="2400"/>
              <a:t>　　　　　　　　　　　　</a:t>
            </a:r>
            <a:endParaRPr lang="en-US" altLang="ja-JP" sz="2400"/>
          </a:p>
        </p:txBody>
      </p:sp>
    </p:spTree>
    <p:extLst>
      <p:ext uri="{BB962C8B-B14F-4D97-AF65-F5344CB8AC3E}">
        <p14:creationId xmlns:p14="http://schemas.microsoft.com/office/powerpoint/2010/main" val="38028425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5EA16FA-F723-84D4-1B8E-11F158244D9B}"/>
              </a:ext>
            </a:extLst>
          </p:cNvPr>
          <p:cNvSpPr>
            <a:spLocks noGrp="1"/>
          </p:cNvSpPr>
          <p:nvPr>
            <p:ph type="sldNum" sz="quarter" idx="12"/>
          </p:nvPr>
        </p:nvSpPr>
        <p:spPr/>
        <p:txBody>
          <a:bodyPr/>
          <a:lstStyle/>
          <a:p>
            <a:fld id="{E918AD79-E522-4FB9-96A9-7AA91DD06953}" type="slidenum">
              <a:rPr kumimoji="1" lang="ja-JP" altLang="en-US" smtClean="0"/>
              <a:t>10</a:t>
            </a:fld>
            <a:endParaRPr kumimoji="1" lang="ja-JP" altLang="en-US"/>
          </a:p>
        </p:txBody>
      </p:sp>
      <p:sp>
        <p:nvSpPr>
          <p:cNvPr id="4" name="テキスト ボックス 3">
            <a:extLst>
              <a:ext uri="{FF2B5EF4-FFF2-40B4-BE49-F238E27FC236}">
                <a16:creationId xmlns:a16="http://schemas.microsoft.com/office/drawing/2014/main" id="{90428C4F-5204-FD1B-39AF-064B5B1E743B}"/>
              </a:ext>
            </a:extLst>
          </p:cNvPr>
          <p:cNvSpPr txBox="1"/>
          <p:nvPr/>
        </p:nvSpPr>
        <p:spPr>
          <a:xfrm>
            <a:off x="678180" y="1441811"/>
            <a:ext cx="11201400" cy="3170099"/>
          </a:xfrm>
          <a:prstGeom prst="rect">
            <a:avLst/>
          </a:prstGeom>
          <a:noFill/>
        </p:spPr>
        <p:txBody>
          <a:bodyPr wrap="square">
            <a:spAutoFit/>
          </a:bodyPr>
          <a:lstStyle/>
          <a:p>
            <a:r>
              <a:rPr kumimoji="1" lang="ja-JP" altLang="en-US" sz="3600"/>
              <a:t>予兆</a:t>
            </a:r>
            <a:endParaRPr kumimoji="1" lang="en-US" altLang="ja-JP" sz="3600"/>
          </a:p>
          <a:p>
            <a:endParaRPr kumimoji="1" lang="en-US" altLang="ja-JP" sz="3600"/>
          </a:p>
          <a:p>
            <a:r>
              <a:rPr kumimoji="1" lang="ja-JP" altLang="en-US" sz="3600"/>
              <a:t>クラブ内に目立って異質なメンバーが登場する</a:t>
            </a:r>
            <a:endParaRPr kumimoji="1" lang="en-US" altLang="ja-JP" sz="3600"/>
          </a:p>
          <a:p>
            <a:endParaRPr kumimoji="1" lang="en-US" altLang="ja-JP" sz="3600"/>
          </a:p>
          <a:p>
            <a:r>
              <a:rPr kumimoji="1" lang="ja-JP" altLang="en-US" sz="2800"/>
              <a:t>ー非常に優秀な会員かも、</a:t>
            </a:r>
            <a:endParaRPr kumimoji="1" lang="en-US" altLang="ja-JP" sz="2800"/>
          </a:p>
          <a:p>
            <a:r>
              <a:rPr kumimoji="1" lang="ja-JP" altLang="en-US" sz="2800"/>
              <a:t>　　　　　前代未聞のトラブルメーカーの場合もありうる</a:t>
            </a:r>
            <a:endParaRPr kumimoji="1" lang="en-US" altLang="ja-JP" sz="2800"/>
          </a:p>
        </p:txBody>
      </p:sp>
    </p:spTree>
    <p:extLst>
      <p:ext uri="{BB962C8B-B14F-4D97-AF65-F5344CB8AC3E}">
        <p14:creationId xmlns:p14="http://schemas.microsoft.com/office/powerpoint/2010/main" val="1659249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fade">
                                      <p:cBhvr>
                                        <p:cTn id="12" dur="500"/>
                                        <p:tgtEl>
                                          <p:spTgt spid="4">
                                            <p:txEl>
                                              <p:pRg st="4" end="4"/>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Effect transition="in" filter="fade">
                                      <p:cBhvr>
                                        <p:cTn id="15"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3CF89CD-0348-5B6F-DB47-9158FAE469FB}"/>
              </a:ext>
            </a:extLst>
          </p:cNvPr>
          <p:cNvSpPr>
            <a:spLocks noGrp="1"/>
          </p:cNvSpPr>
          <p:nvPr>
            <p:ph type="sldNum" sz="quarter" idx="12"/>
          </p:nvPr>
        </p:nvSpPr>
        <p:spPr/>
        <p:txBody>
          <a:bodyPr/>
          <a:lstStyle/>
          <a:p>
            <a:fld id="{E918AD79-E522-4FB9-96A9-7AA91DD06953}" type="slidenum">
              <a:rPr kumimoji="1" lang="ja-JP" altLang="en-US" smtClean="0"/>
              <a:t>11</a:t>
            </a:fld>
            <a:endParaRPr kumimoji="1" lang="ja-JP" altLang="en-US"/>
          </a:p>
        </p:txBody>
      </p:sp>
      <p:sp>
        <p:nvSpPr>
          <p:cNvPr id="4" name="テキスト ボックス 3">
            <a:extLst>
              <a:ext uri="{FF2B5EF4-FFF2-40B4-BE49-F238E27FC236}">
                <a16:creationId xmlns:a16="http://schemas.microsoft.com/office/drawing/2014/main" id="{B9A665E4-8E5A-D238-0F5D-B67CC7441AB1}"/>
              </a:ext>
            </a:extLst>
          </p:cNvPr>
          <p:cNvSpPr txBox="1"/>
          <p:nvPr/>
        </p:nvSpPr>
        <p:spPr>
          <a:xfrm>
            <a:off x="522513" y="594199"/>
            <a:ext cx="11146973" cy="5262979"/>
          </a:xfrm>
          <a:prstGeom prst="rect">
            <a:avLst/>
          </a:prstGeom>
          <a:noFill/>
        </p:spPr>
        <p:txBody>
          <a:bodyPr wrap="square">
            <a:spAutoFit/>
          </a:bodyPr>
          <a:lstStyle/>
          <a:p>
            <a:endParaRPr kumimoji="1" lang="en-US" altLang="ja-JP" sz="2400"/>
          </a:p>
          <a:p>
            <a:r>
              <a:rPr kumimoji="1" lang="ja-JP" altLang="en-US" sz="2400"/>
              <a:t>・飛びぬけて優秀？な会員を快く思わない会員も出てきます。</a:t>
            </a:r>
            <a:endParaRPr kumimoji="1" lang="en-US" altLang="ja-JP" sz="2400"/>
          </a:p>
          <a:p>
            <a:endParaRPr kumimoji="1" lang="en-US" altLang="ja-JP" sz="2400"/>
          </a:p>
          <a:p>
            <a:r>
              <a:rPr kumimoji="1" lang="ja-JP" altLang="en-US" sz="2400"/>
              <a:t>　他の会員のやる気、熱意が失われる。陰で中傷する、足を引っ張るなど。</a:t>
            </a:r>
            <a:endParaRPr kumimoji="1" lang="en-US" altLang="ja-JP" sz="2400"/>
          </a:p>
          <a:p>
            <a:r>
              <a:rPr kumimoji="1" lang="ja-JP" altLang="en-US" sz="2400"/>
              <a:t>　　</a:t>
            </a:r>
            <a:endParaRPr kumimoji="1" lang="en-US" altLang="ja-JP" sz="2400"/>
          </a:p>
          <a:p>
            <a:r>
              <a:rPr kumimoji="1" lang="ja-JP" altLang="en-US" sz="2400"/>
              <a:t>　雰囲気が悪くなる。</a:t>
            </a:r>
            <a:endParaRPr kumimoji="1" lang="en-US" altLang="ja-JP" sz="2400"/>
          </a:p>
          <a:p>
            <a:endParaRPr kumimoji="1" lang="en-US" altLang="ja-JP" sz="2400"/>
          </a:p>
          <a:p>
            <a:r>
              <a:rPr kumimoji="1" lang="ja-JP" altLang="en-US" sz="2400"/>
              <a:t>・優秀な？会員は、活動や責任が集中しすぎて不満を感じたり、対立する会員</a:t>
            </a:r>
            <a:endParaRPr kumimoji="1" lang="en-US" altLang="ja-JP" sz="2400"/>
          </a:p>
          <a:p>
            <a:endParaRPr kumimoji="1" lang="en-US" altLang="ja-JP" sz="2400"/>
          </a:p>
          <a:p>
            <a:r>
              <a:rPr kumimoji="1" lang="ja-JP" altLang="en-US" sz="2400"/>
              <a:t>　達の態度にうんざりするなど、クラブに対してネガティブな感情を抱くよ</a:t>
            </a:r>
            <a:endParaRPr kumimoji="1" lang="en-US" altLang="ja-JP" sz="2400"/>
          </a:p>
          <a:p>
            <a:endParaRPr kumimoji="1" lang="en-US" altLang="ja-JP" sz="2400"/>
          </a:p>
          <a:p>
            <a:r>
              <a:rPr kumimoji="1" lang="ja-JP" altLang="en-US" sz="2400"/>
              <a:t>　うになる。</a:t>
            </a:r>
            <a:endParaRPr kumimoji="1" lang="en-US" altLang="ja-JP" sz="2400"/>
          </a:p>
          <a:p>
            <a:endParaRPr kumimoji="1" lang="en-US" altLang="ja-JP" sz="2400"/>
          </a:p>
          <a:p>
            <a:r>
              <a:rPr kumimoji="1" lang="ja-JP" altLang="en-US" sz="2400"/>
              <a:t>・エース？会員は退会し、ネガティブになった、やる気のない会員が残される。</a:t>
            </a:r>
            <a:endParaRPr kumimoji="1" lang="en-US" altLang="ja-JP" sz="2400"/>
          </a:p>
        </p:txBody>
      </p:sp>
    </p:spTree>
    <p:extLst>
      <p:ext uri="{BB962C8B-B14F-4D97-AF65-F5344CB8AC3E}">
        <p14:creationId xmlns:p14="http://schemas.microsoft.com/office/powerpoint/2010/main" val="358624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500"/>
                                        <p:tgtEl>
                                          <p:spTgt spid="4">
                                            <p:txEl>
                                              <p:pRg st="3" end="3"/>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Effect transition="in" filter="fade">
                                      <p:cBhvr>
                                        <p:cTn id="15" dur="500"/>
                                        <p:tgtEl>
                                          <p:spTgt spid="4">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
                                            <p:txEl>
                                              <p:pRg st="5" end="5"/>
                                            </p:txEl>
                                          </p:spTgt>
                                        </p:tgtEl>
                                        <p:attrNameLst>
                                          <p:attrName>style.visibility</p:attrName>
                                        </p:attrNameLst>
                                      </p:cBhvr>
                                      <p:to>
                                        <p:strVal val="visible"/>
                                      </p:to>
                                    </p:set>
                                    <p:animEffect transition="in" filter="fade">
                                      <p:cBhvr>
                                        <p:cTn id="18" dur="500"/>
                                        <p:tgtEl>
                                          <p:spTgt spid="4">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Effect transition="in" filter="fade">
                                      <p:cBhvr>
                                        <p:cTn id="23" dur="500"/>
                                        <p:tgtEl>
                                          <p:spTgt spid="4">
                                            <p:txEl>
                                              <p:pRg st="7" end="7"/>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4">
                                            <p:txEl>
                                              <p:pRg st="9" end="9"/>
                                            </p:txEl>
                                          </p:spTgt>
                                        </p:tgtEl>
                                        <p:attrNameLst>
                                          <p:attrName>style.visibility</p:attrName>
                                        </p:attrNameLst>
                                      </p:cBhvr>
                                      <p:to>
                                        <p:strVal val="visible"/>
                                      </p:to>
                                    </p:set>
                                    <p:animEffect transition="in" filter="fade">
                                      <p:cBhvr>
                                        <p:cTn id="26" dur="500"/>
                                        <p:tgtEl>
                                          <p:spTgt spid="4">
                                            <p:txEl>
                                              <p:pRg st="9" end="9"/>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4">
                                            <p:txEl>
                                              <p:pRg st="11" end="11"/>
                                            </p:txEl>
                                          </p:spTgt>
                                        </p:tgtEl>
                                        <p:attrNameLst>
                                          <p:attrName>style.visibility</p:attrName>
                                        </p:attrNameLst>
                                      </p:cBhvr>
                                      <p:to>
                                        <p:strVal val="visible"/>
                                      </p:to>
                                    </p:set>
                                    <p:animEffect transition="in" filter="fade">
                                      <p:cBhvr>
                                        <p:cTn id="29" dur="500"/>
                                        <p:tgtEl>
                                          <p:spTgt spid="4">
                                            <p:txEl>
                                              <p:pRg st="11" end="1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4">
                                            <p:txEl>
                                              <p:pRg st="13" end="13"/>
                                            </p:txEl>
                                          </p:spTgt>
                                        </p:tgtEl>
                                        <p:attrNameLst>
                                          <p:attrName>style.visibility</p:attrName>
                                        </p:attrNameLst>
                                      </p:cBhvr>
                                      <p:to>
                                        <p:strVal val="visible"/>
                                      </p:to>
                                    </p:set>
                                    <p:animEffect transition="in" filter="fade">
                                      <p:cBhvr>
                                        <p:cTn id="34" dur="5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5A87751-0BC7-224D-DAC1-A0B4E1DA21F4}"/>
              </a:ext>
            </a:extLst>
          </p:cNvPr>
          <p:cNvSpPr>
            <a:spLocks noGrp="1"/>
          </p:cNvSpPr>
          <p:nvPr>
            <p:ph type="sldNum" sz="quarter" idx="12"/>
          </p:nvPr>
        </p:nvSpPr>
        <p:spPr/>
        <p:txBody>
          <a:bodyPr/>
          <a:lstStyle/>
          <a:p>
            <a:fld id="{E918AD79-E522-4FB9-96A9-7AA91DD06953}" type="slidenum">
              <a:rPr kumimoji="1" lang="ja-JP" altLang="en-US" smtClean="0"/>
              <a:t>12</a:t>
            </a:fld>
            <a:endParaRPr kumimoji="1" lang="ja-JP" altLang="en-US"/>
          </a:p>
        </p:txBody>
      </p:sp>
      <p:sp>
        <p:nvSpPr>
          <p:cNvPr id="3" name="テキスト ボックス 2">
            <a:extLst>
              <a:ext uri="{FF2B5EF4-FFF2-40B4-BE49-F238E27FC236}">
                <a16:creationId xmlns:a16="http://schemas.microsoft.com/office/drawing/2014/main" id="{0A49E477-007B-8957-8C7C-378949838DCF}"/>
              </a:ext>
            </a:extLst>
          </p:cNvPr>
          <p:cNvSpPr txBox="1"/>
          <p:nvPr/>
        </p:nvSpPr>
        <p:spPr>
          <a:xfrm>
            <a:off x="669758" y="1595033"/>
            <a:ext cx="11156482" cy="4062651"/>
          </a:xfrm>
          <a:prstGeom prst="rect">
            <a:avLst/>
          </a:prstGeom>
          <a:noFill/>
        </p:spPr>
        <p:txBody>
          <a:bodyPr wrap="square" rtlCol="0">
            <a:spAutoFit/>
          </a:bodyPr>
          <a:lstStyle/>
          <a:p>
            <a:r>
              <a:rPr kumimoji="1" lang="ja-JP" altLang="en-US" sz="2400"/>
              <a:t>・トラブルメーカー会員がたびたび起こすトラブルにリーダーやメンバーは</a:t>
            </a:r>
            <a:endParaRPr kumimoji="1" lang="en-US" altLang="ja-JP" sz="2400"/>
          </a:p>
          <a:p>
            <a:endParaRPr kumimoji="1" lang="en-US" altLang="ja-JP" sz="2400"/>
          </a:p>
          <a:p>
            <a:r>
              <a:rPr kumimoji="1" lang="ja-JP" altLang="en-US" sz="2400"/>
              <a:t>　その解決に疲弊していく。</a:t>
            </a:r>
            <a:endParaRPr kumimoji="1" lang="en-US" altLang="ja-JP" sz="2400"/>
          </a:p>
          <a:p>
            <a:endParaRPr kumimoji="1" lang="en-US" altLang="ja-JP" sz="2400"/>
          </a:p>
          <a:p>
            <a:r>
              <a:rPr kumimoji="1" lang="ja-JP" altLang="en-US" sz="2400"/>
              <a:t>・まともだった会員までも感化され問題を起こすようになることもある。</a:t>
            </a:r>
            <a:endParaRPr kumimoji="1" lang="en-US" altLang="ja-JP" sz="2400"/>
          </a:p>
          <a:p>
            <a:endParaRPr kumimoji="1" lang="en-US" altLang="ja-JP" sz="2400"/>
          </a:p>
          <a:p>
            <a:r>
              <a:rPr kumimoji="1" lang="ja-JP" altLang="en-US" sz="2400"/>
              <a:t>・周りのメンバーやクラブ全体の雰囲気を悪くする可能性を秘めている。</a:t>
            </a:r>
            <a:endParaRPr kumimoji="1" lang="en-US" altLang="ja-JP" sz="2400"/>
          </a:p>
          <a:p>
            <a:endParaRPr kumimoji="1" lang="en-US" altLang="ja-JP" sz="2400"/>
          </a:p>
          <a:p>
            <a:endParaRPr kumimoji="1" lang="en-US" altLang="ja-JP" sz="2400"/>
          </a:p>
          <a:p>
            <a:endParaRPr kumimoji="1" lang="en-US" altLang="ja-JP" sz="2400"/>
          </a:p>
          <a:p>
            <a:endParaRPr kumimoji="1" lang="en-US" altLang="ja-JP"/>
          </a:p>
        </p:txBody>
      </p:sp>
    </p:spTree>
    <p:extLst>
      <p:ext uri="{BB962C8B-B14F-4D97-AF65-F5344CB8AC3E}">
        <p14:creationId xmlns:p14="http://schemas.microsoft.com/office/powerpoint/2010/main" val="4193252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fade">
                                      <p:cBhvr>
                                        <p:cTn id="2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68F5E91-B5F1-EDA9-ED86-693109318AC1}"/>
              </a:ext>
            </a:extLst>
          </p:cNvPr>
          <p:cNvSpPr>
            <a:spLocks noGrp="1"/>
          </p:cNvSpPr>
          <p:nvPr>
            <p:ph type="sldNum" sz="quarter" idx="12"/>
          </p:nvPr>
        </p:nvSpPr>
        <p:spPr/>
        <p:txBody>
          <a:bodyPr/>
          <a:lstStyle/>
          <a:p>
            <a:fld id="{E918AD79-E522-4FB9-96A9-7AA91DD06953}" type="slidenum">
              <a:rPr kumimoji="1" lang="ja-JP" altLang="en-US" smtClean="0"/>
              <a:t>13</a:t>
            </a:fld>
            <a:endParaRPr kumimoji="1" lang="ja-JP" altLang="en-US"/>
          </a:p>
        </p:txBody>
      </p:sp>
      <p:sp>
        <p:nvSpPr>
          <p:cNvPr id="4" name="テキスト ボックス 3">
            <a:extLst>
              <a:ext uri="{FF2B5EF4-FFF2-40B4-BE49-F238E27FC236}">
                <a16:creationId xmlns:a16="http://schemas.microsoft.com/office/drawing/2014/main" id="{EBE17725-7A73-EB20-D6EA-434F9523DD67}"/>
              </a:ext>
            </a:extLst>
          </p:cNvPr>
          <p:cNvSpPr txBox="1"/>
          <p:nvPr/>
        </p:nvSpPr>
        <p:spPr>
          <a:xfrm>
            <a:off x="2355342" y="1791962"/>
            <a:ext cx="6103620" cy="2062103"/>
          </a:xfrm>
          <a:prstGeom prst="rect">
            <a:avLst/>
          </a:prstGeom>
          <a:noFill/>
        </p:spPr>
        <p:txBody>
          <a:bodyPr wrap="square">
            <a:spAutoFit/>
          </a:bodyPr>
          <a:lstStyle/>
          <a:p>
            <a:r>
              <a:rPr kumimoji="1" lang="ja-JP" altLang="en-US" sz="3200"/>
              <a:t>予兆　その２</a:t>
            </a:r>
            <a:endParaRPr kumimoji="1" lang="en-US" altLang="ja-JP" sz="3200"/>
          </a:p>
          <a:p>
            <a:endParaRPr kumimoji="1" lang="en-US" altLang="ja-JP" sz="3200"/>
          </a:p>
          <a:p>
            <a:endParaRPr kumimoji="1" lang="en-US" altLang="ja-JP" sz="3200"/>
          </a:p>
          <a:p>
            <a:r>
              <a:rPr kumimoji="1" lang="ja-JP" altLang="en-US" sz="3200"/>
              <a:t>マニュアルに依存しすぎる</a:t>
            </a:r>
            <a:endParaRPr lang="ja-JP" altLang="en-US" sz="3200"/>
          </a:p>
        </p:txBody>
      </p:sp>
    </p:spTree>
    <p:extLst>
      <p:ext uri="{BB962C8B-B14F-4D97-AF65-F5344CB8AC3E}">
        <p14:creationId xmlns:p14="http://schemas.microsoft.com/office/powerpoint/2010/main" val="536402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1910BEC3-B377-7C7B-92B1-6105B82CB66E}"/>
              </a:ext>
            </a:extLst>
          </p:cNvPr>
          <p:cNvSpPr>
            <a:spLocks noGrp="1"/>
          </p:cNvSpPr>
          <p:nvPr>
            <p:ph type="sldNum" sz="quarter" idx="12"/>
          </p:nvPr>
        </p:nvSpPr>
        <p:spPr/>
        <p:txBody>
          <a:bodyPr/>
          <a:lstStyle/>
          <a:p>
            <a:fld id="{E918AD79-E522-4FB9-96A9-7AA91DD06953}" type="slidenum">
              <a:rPr kumimoji="1" lang="ja-JP" altLang="en-US" smtClean="0"/>
              <a:t>14</a:t>
            </a:fld>
            <a:endParaRPr kumimoji="1" lang="ja-JP" altLang="en-US"/>
          </a:p>
        </p:txBody>
      </p:sp>
      <p:sp>
        <p:nvSpPr>
          <p:cNvPr id="4" name="テキスト ボックス 3">
            <a:extLst>
              <a:ext uri="{FF2B5EF4-FFF2-40B4-BE49-F238E27FC236}">
                <a16:creationId xmlns:a16="http://schemas.microsoft.com/office/drawing/2014/main" id="{7B13684A-1077-8E6E-8DE1-C009080C2452}"/>
              </a:ext>
            </a:extLst>
          </p:cNvPr>
          <p:cNvSpPr txBox="1"/>
          <p:nvPr/>
        </p:nvSpPr>
        <p:spPr>
          <a:xfrm>
            <a:off x="786063" y="779756"/>
            <a:ext cx="10138611" cy="4401205"/>
          </a:xfrm>
          <a:prstGeom prst="rect">
            <a:avLst/>
          </a:prstGeom>
          <a:noFill/>
        </p:spPr>
        <p:txBody>
          <a:bodyPr wrap="square">
            <a:spAutoFit/>
          </a:bodyPr>
          <a:lstStyle/>
          <a:p>
            <a:endParaRPr kumimoji="1" lang="en-US" altLang="ja-JP" sz="2800"/>
          </a:p>
          <a:p>
            <a:r>
              <a:rPr kumimoji="1" lang="ja-JP" altLang="en-US" sz="2800"/>
              <a:t>　</a:t>
            </a:r>
            <a:endParaRPr kumimoji="1" lang="en-US" altLang="ja-JP" sz="2800"/>
          </a:p>
          <a:p>
            <a:r>
              <a:rPr kumimoji="1" lang="ja-JP" altLang="en-US" sz="2800"/>
              <a:t>・マニュアル至上主義に陥ってしまう。</a:t>
            </a:r>
            <a:endParaRPr kumimoji="1" lang="en-US" altLang="ja-JP" sz="2800"/>
          </a:p>
          <a:p>
            <a:endParaRPr kumimoji="1" lang="en-US" altLang="ja-JP" sz="2800"/>
          </a:p>
          <a:p>
            <a:r>
              <a:rPr kumimoji="1" lang="ja-JP" altLang="en-US" sz="2800"/>
              <a:t>・指示がなければ何もできず、自分の判断では動けなくなる。</a:t>
            </a:r>
            <a:endParaRPr kumimoji="1" lang="en-US" altLang="ja-JP" sz="2800"/>
          </a:p>
          <a:p>
            <a:endParaRPr kumimoji="1" lang="en-US" altLang="ja-JP" sz="2800"/>
          </a:p>
          <a:p>
            <a:r>
              <a:rPr kumimoji="1" lang="ja-JP" altLang="en-US" sz="2800"/>
              <a:t>・新しい発想も生まれず、会員もクラブも硬直化していく。</a:t>
            </a:r>
            <a:endParaRPr kumimoji="1" lang="en-US" altLang="ja-JP" sz="2800"/>
          </a:p>
          <a:p>
            <a:endParaRPr kumimoji="1" lang="en-US" altLang="ja-JP" sz="2800"/>
          </a:p>
          <a:p>
            <a:endParaRPr kumimoji="1" lang="en-US" altLang="ja-JP" sz="2800"/>
          </a:p>
          <a:p>
            <a:r>
              <a:rPr kumimoji="1" lang="ja-JP" altLang="en-US" sz="2800"/>
              <a:t>＊決められたことを決められたとおりになぞっていく</a:t>
            </a:r>
            <a:endParaRPr kumimoji="1" lang="en-US" altLang="ja-JP" sz="2800"/>
          </a:p>
        </p:txBody>
      </p:sp>
    </p:spTree>
    <p:extLst>
      <p:ext uri="{BB962C8B-B14F-4D97-AF65-F5344CB8AC3E}">
        <p14:creationId xmlns:p14="http://schemas.microsoft.com/office/powerpoint/2010/main" val="2568223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fade">
                                      <p:cBhvr>
                                        <p:cTn id="12" dur="500"/>
                                        <p:tgtEl>
                                          <p:spTgt spid="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6" end="6"/>
                                            </p:txEl>
                                          </p:spTgt>
                                        </p:tgtEl>
                                        <p:attrNameLst>
                                          <p:attrName>style.visibility</p:attrName>
                                        </p:attrNameLst>
                                      </p:cBhvr>
                                      <p:to>
                                        <p:strVal val="visible"/>
                                      </p:to>
                                    </p:set>
                                    <p:animEffect transition="in" filter="fade">
                                      <p:cBhvr>
                                        <p:cTn id="17" dur="500"/>
                                        <p:tgtEl>
                                          <p:spTgt spid="4">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4">
                                            <p:txEl>
                                              <p:pRg st="9" end="9"/>
                                            </p:txEl>
                                          </p:spTgt>
                                        </p:tgtEl>
                                        <p:attrNameLst>
                                          <p:attrName>style.visibility</p:attrName>
                                        </p:attrNameLst>
                                      </p:cBhvr>
                                      <p:to>
                                        <p:strVal val="visible"/>
                                      </p:to>
                                    </p:set>
                                    <p:anim calcmode="lin" valueType="num">
                                      <p:cBhvr additive="base">
                                        <p:cTn id="22"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E4ABBA9-45B0-D96C-7E8A-18D3FAAF3571}"/>
              </a:ext>
            </a:extLst>
          </p:cNvPr>
          <p:cNvSpPr>
            <a:spLocks noGrp="1"/>
          </p:cNvSpPr>
          <p:nvPr>
            <p:ph type="sldNum" sz="quarter" idx="12"/>
          </p:nvPr>
        </p:nvSpPr>
        <p:spPr/>
        <p:txBody>
          <a:bodyPr/>
          <a:lstStyle/>
          <a:p>
            <a:fld id="{E918AD79-E522-4FB9-96A9-7AA91DD06953}" type="slidenum">
              <a:rPr kumimoji="1" lang="ja-JP" altLang="en-US" smtClean="0"/>
              <a:t>15</a:t>
            </a:fld>
            <a:endParaRPr kumimoji="1" lang="ja-JP" altLang="en-US"/>
          </a:p>
        </p:txBody>
      </p:sp>
      <p:sp>
        <p:nvSpPr>
          <p:cNvPr id="4" name="テキスト ボックス 3">
            <a:extLst>
              <a:ext uri="{FF2B5EF4-FFF2-40B4-BE49-F238E27FC236}">
                <a16:creationId xmlns:a16="http://schemas.microsoft.com/office/drawing/2014/main" id="{5F6ECDEB-8A05-07A6-E0DA-A086ECACA965}"/>
              </a:ext>
            </a:extLst>
          </p:cNvPr>
          <p:cNvSpPr txBox="1"/>
          <p:nvPr/>
        </p:nvSpPr>
        <p:spPr>
          <a:xfrm>
            <a:off x="1972818" y="1859340"/>
            <a:ext cx="6103620" cy="2062103"/>
          </a:xfrm>
          <a:prstGeom prst="rect">
            <a:avLst/>
          </a:prstGeom>
          <a:noFill/>
        </p:spPr>
        <p:txBody>
          <a:bodyPr wrap="square">
            <a:spAutoFit/>
          </a:bodyPr>
          <a:lstStyle/>
          <a:p>
            <a:r>
              <a:rPr kumimoji="1" lang="ja-JP" altLang="en-US" sz="3200"/>
              <a:t>予兆　その３</a:t>
            </a:r>
            <a:endParaRPr kumimoji="1" lang="en-US" altLang="ja-JP" sz="3200"/>
          </a:p>
          <a:p>
            <a:endParaRPr kumimoji="1" lang="en-US" altLang="ja-JP" sz="3200"/>
          </a:p>
          <a:p>
            <a:endParaRPr kumimoji="1" lang="en-US" altLang="ja-JP" sz="3200"/>
          </a:p>
          <a:p>
            <a:r>
              <a:rPr kumimoji="1" lang="ja-JP" altLang="en-US" sz="3200"/>
              <a:t>情報伝達や指揮系統が乱れる</a:t>
            </a:r>
            <a:endParaRPr kumimoji="1" lang="en-US" altLang="ja-JP" sz="3200"/>
          </a:p>
        </p:txBody>
      </p:sp>
    </p:spTree>
    <p:extLst>
      <p:ext uri="{BB962C8B-B14F-4D97-AF65-F5344CB8AC3E}">
        <p14:creationId xmlns:p14="http://schemas.microsoft.com/office/powerpoint/2010/main" val="2561392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1146B749-AB33-E2B0-6E21-6CED93D2F035}"/>
              </a:ext>
            </a:extLst>
          </p:cNvPr>
          <p:cNvSpPr>
            <a:spLocks noGrp="1"/>
          </p:cNvSpPr>
          <p:nvPr>
            <p:ph type="sldNum" sz="quarter" idx="12"/>
          </p:nvPr>
        </p:nvSpPr>
        <p:spPr/>
        <p:txBody>
          <a:bodyPr/>
          <a:lstStyle/>
          <a:p>
            <a:fld id="{E918AD79-E522-4FB9-96A9-7AA91DD06953}" type="slidenum">
              <a:rPr kumimoji="1" lang="ja-JP" altLang="en-US" smtClean="0"/>
              <a:t>16</a:t>
            </a:fld>
            <a:endParaRPr kumimoji="1" lang="ja-JP" altLang="en-US"/>
          </a:p>
        </p:txBody>
      </p:sp>
      <p:sp>
        <p:nvSpPr>
          <p:cNvPr id="4" name="テキスト ボックス 3">
            <a:extLst>
              <a:ext uri="{FF2B5EF4-FFF2-40B4-BE49-F238E27FC236}">
                <a16:creationId xmlns:a16="http://schemas.microsoft.com/office/drawing/2014/main" id="{4FA69C94-A7F6-2A32-D9BA-38B89490ACF5}"/>
              </a:ext>
            </a:extLst>
          </p:cNvPr>
          <p:cNvSpPr txBox="1"/>
          <p:nvPr/>
        </p:nvSpPr>
        <p:spPr>
          <a:xfrm>
            <a:off x="987126" y="688429"/>
            <a:ext cx="10940714" cy="4708981"/>
          </a:xfrm>
          <a:prstGeom prst="rect">
            <a:avLst/>
          </a:prstGeom>
          <a:noFill/>
        </p:spPr>
        <p:txBody>
          <a:bodyPr wrap="square">
            <a:spAutoFit/>
          </a:bodyPr>
          <a:lstStyle/>
          <a:p>
            <a:endParaRPr kumimoji="1" lang="en-US" altLang="ja-JP" sz="2800" dirty="0"/>
          </a:p>
          <a:p>
            <a:r>
              <a:rPr kumimoji="1" lang="ja-JP" altLang="en-US" sz="2400" dirty="0"/>
              <a:t>・情報や指示が伝わりにくくなる。</a:t>
            </a:r>
            <a:endParaRPr kumimoji="1" lang="en-US" altLang="ja-JP" sz="2400" dirty="0"/>
          </a:p>
          <a:p>
            <a:endParaRPr kumimoji="1" lang="en-US" altLang="ja-JP" sz="2400" dirty="0"/>
          </a:p>
          <a:p>
            <a:r>
              <a:rPr kumimoji="1" lang="ja-JP" altLang="en-US" sz="2400" dirty="0"/>
              <a:t>・誰が誰に指示を出すのかという指揮系統が乱れる。</a:t>
            </a:r>
            <a:endParaRPr kumimoji="1" lang="en-US" altLang="ja-JP" sz="2400" dirty="0"/>
          </a:p>
          <a:p>
            <a:endParaRPr kumimoji="1" lang="en-US" altLang="ja-JP" sz="2400" dirty="0"/>
          </a:p>
          <a:p>
            <a:r>
              <a:rPr kumimoji="1" lang="ja-JP" altLang="en-US" sz="2400" dirty="0"/>
              <a:t>・この仕事は誰の担当かという境界があいまいになる。</a:t>
            </a:r>
            <a:endParaRPr kumimoji="1" lang="en-US" altLang="ja-JP" sz="2400" dirty="0"/>
          </a:p>
          <a:p>
            <a:endParaRPr kumimoji="1" lang="en-US" altLang="ja-JP" sz="2400" dirty="0"/>
          </a:p>
          <a:p>
            <a:r>
              <a:rPr kumimoji="1" lang="ja-JP" altLang="en-US" sz="2400" dirty="0"/>
              <a:t>・リーダーは</a:t>
            </a:r>
            <a:r>
              <a:rPr kumimoji="1" lang="en-US" altLang="ja-JP" sz="3200" dirty="0"/>
              <a:t>A</a:t>
            </a:r>
            <a:r>
              <a:rPr kumimoji="1" lang="ja-JP" altLang="en-US" sz="2400" dirty="0"/>
              <a:t>の活動をしろと言ったが、サブリーダーは</a:t>
            </a:r>
            <a:r>
              <a:rPr kumimoji="1" lang="en-US" altLang="ja-JP" sz="3200" dirty="0"/>
              <a:t>B</a:t>
            </a:r>
            <a:r>
              <a:rPr kumimoji="1" lang="ja-JP" altLang="en-US" sz="2400" dirty="0"/>
              <a:t>をしろと言う。</a:t>
            </a:r>
            <a:endParaRPr kumimoji="1" lang="en-US" altLang="ja-JP" sz="2400" dirty="0"/>
          </a:p>
          <a:p>
            <a:endParaRPr kumimoji="1" lang="en-US" altLang="ja-JP" sz="2400" dirty="0"/>
          </a:p>
          <a:p>
            <a:r>
              <a:rPr kumimoji="1" lang="ja-JP" altLang="en-US" sz="2400" dirty="0"/>
              <a:t>・秩序が失われ、会員の一体感や帰属意識も薄まっていき、クラブが脆弱化し</a:t>
            </a:r>
            <a:endParaRPr kumimoji="1" lang="en-US" altLang="ja-JP" sz="2400" dirty="0"/>
          </a:p>
          <a:p>
            <a:endParaRPr kumimoji="1" lang="en-US" altLang="ja-JP" sz="2400" dirty="0"/>
          </a:p>
          <a:p>
            <a:r>
              <a:rPr kumimoji="1" lang="ja-JP" altLang="en-US" sz="2400" dirty="0"/>
              <a:t>　ていく。</a:t>
            </a:r>
            <a:endParaRPr kumimoji="1" lang="en-US" altLang="ja-JP" sz="2400" dirty="0"/>
          </a:p>
        </p:txBody>
      </p:sp>
    </p:spTree>
    <p:extLst>
      <p:ext uri="{BB962C8B-B14F-4D97-AF65-F5344CB8AC3E}">
        <p14:creationId xmlns:p14="http://schemas.microsoft.com/office/powerpoint/2010/main" val="677568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500"/>
                                        <p:tgtEl>
                                          <p:spTgt spid="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5" end="5"/>
                                            </p:txEl>
                                          </p:spTgt>
                                        </p:tgtEl>
                                        <p:attrNameLst>
                                          <p:attrName>style.visibility</p:attrName>
                                        </p:attrNameLst>
                                      </p:cBhvr>
                                      <p:to>
                                        <p:strVal val="visible"/>
                                      </p:to>
                                    </p:set>
                                    <p:animEffect transition="in" filter="fade">
                                      <p:cBhvr>
                                        <p:cTn id="12" dur="500"/>
                                        <p:tgtEl>
                                          <p:spTgt spid="4">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7" end="7"/>
                                            </p:txEl>
                                          </p:spTgt>
                                        </p:tgtEl>
                                        <p:attrNameLst>
                                          <p:attrName>style.visibility</p:attrName>
                                        </p:attrNameLst>
                                      </p:cBhvr>
                                      <p:to>
                                        <p:strVal val="visible"/>
                                      </p:to>
                                    </p:set>
                                    <p:animEffect transition="in" filter="fade">
                                      <p:cBhvr>
                                        <p:cTn id="17" dur="500"/>
                                        <p:tgtEl>
                                          <p:spTgt spid="4">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9" end="9"/>
                                            </p:txEl>
                                          </p:spTgt>
                                        </p:tgtEl>
                                        <p:attrNameLst>
                                          <p:attrName>style.visibility</p:attrName>
                                        </p:attrNameLst>
                                      </p:cBhvr>
                                      <p:to>
                                        <p:strVal val="visible"/>
                                      </p:to>
                                    </p:set>
                                    <p:animEffect transition="in" filter="fade">
                                      <p:cBhvr>
                                        <p:cTn id="22" dur="500"/>
                                        <p:tgtEl>
                                          <p:spTgt spid="4">
                                            <p:txEl>
                                              <p:pRg st="9" end="9"/>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11" end="11"/>
                                            </p:txEl>
                                          </p:spTgt>
                                        </p:tgtEl>
                                        <p:attrNameLst>
                                          <p:attrName>style.visibility</p:attrName>
                                        </p:attrNameLst>
                                      </p:cBhvr>
                                      <p:to>
                                        <p:strVal val="visible"/>
                                      </p:to>
                                    </p:set>
                                    <p:animEffect transition="in" filter="fade">
                                      <p:cBhvr>
                                        <p:cTn id="25"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DF458D1-449B-13BF-F4BA-2E346460D2A5}"/>
              </a:ext>
            </a:extLst>
          </p:cNvPr>
          <p:cNvSpPr>
            <a:spLocks noGrp="1"/>
          </p:cNvSpPr>
          <p:nvPr>
            <p:ph type="sldNum" sz="quarter" idx="12"/>
          </p:nvPr>
        </p:nvSpPr>
        <p:spPr/>
        <p:txBody>
          <a:bodyPr/>
          <a:lstStyle/>
          <a:p>
            <a:fld id="{E918AD79-E522-4FB9-96A9-7AA91DD06953}" type="slidenum">
              <a:rPr kumimoji="1" lang="ja-JP" altLang="en-US" smtClean="0"/>
              <a:t>17</a:t>
            </a:fld>
            <a:endParaRPr kumimoji="1" lang="ja-JP" altLang="en-US"/>
          </a:p>
        </p:txBody>
      </p:sp>
      <p:sp>
        <p:nvSpPr>
          <p:cNvPr id="4" name="テキスト ボックス 3">
            <a:extLst>
              <a:ext uri="{FF2B5EF4-FFF2-40B4-BE49-F238E27FC236}">
                <a16:creationId xmlns:a16="http://schemas.microsoft.com/office/drawing/2014/main" id="{3B0B802A-450D-1F53-D764-63ECA374A697}"/>
              </a:ext>
            </a:extLst>
          </p:cNvPr>
          <p:cNvSpPr txBox="1"/>
          <p:nvPr/>
        </p:nvSpPr>
        <p:spPr>
          <a:xfrm>
            <a:off x="2295906" y="1578340"/>
            <a:ext cx="6103620" cy="2062103"/>
          </a:xfrm>
          <a:prstGeom prst="rect">
            <a:avLst/>
          </a:prstGeom>
          <a:noFill/>
        </p:spPr>
        <p:txBody>
          <a:bodyPr wrap="square">
            <a:spAutoFit/>
          </a:bodyPr>
          <a:lstStyle/>
          <a:p>
            <a:r>
              <a:rPr kumimoji="1" lang="ja-JP" altLang="en-US" sz="3200"/>
              <a:t>予兆　その４</a:t>
            </a:r>
            <a:endParaRPr kumimoji="1" lang="en-US" altLang="ja-JP" sz="3200"/>
          </a:p>
          <a:p>
            <a:endParaRPr kumimoji="1" lang="en-US" altLang="ja-JP" sz="3200"/>
          </a:p>
          <a:p>
            <a:endParaRPr kumimoji="1" lang="en-US" altLang="ja-JP" sz="3200"/>
          </a:p>
          <a:p>
            <a:r>
              <a:rPr kumimoji="1" lang="ja-JP" altLang="en-US" sz="3200"/>
              <a:t>イエスマンが増える</a:t>
            </a:r>
            <a:endParaRPr kumimoji="1" lang="en-US" altLang="ja-JP" sz="3200"/>
          </a:p>
        </p:txBody>
      </p:sp>
    </p:spTree>
    <p:extLst>
      <p:ext uri="{BB962C8B-B14F-4D97-AF65-F5344CB8AC3E}">
        <p14:creationId xmlns:p14="http://schemas.microsoft.com/office/powerpoint/2010/main" val="4214132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5C84008-4B18-3985-8746-E0A08BA4E2A4}"/>
              </a:ext>
            </a:extLst>
          </p:cNvPr>
          <p:cNvSpPr>
            <a:spLocks noGrp="1"/>
          </p:cNvSpPr>
          <p:nvPr>
            <p:ph type="sldNum" sz="quarter" idx="12"/>
          </p:nvPr>
        </p:nvSpPr>
        <p:spPr/>
        <p:txBody>
          <a:bodyPr/>
          <a:lstStyle/>
          <a:p>
            <a:fld id="{E918AD79-E522-4FB9-96A9-7AA91DD06953}" type="slidenum">
              <a:rPr kumimoji="1" lang="ja-JP" altLang="en-US" smtClean="0"/>
              <a:t>18</a:t>
            </a:fld>
            <a:endParaRPr kumimoji="1" lang="ja-JP" altLang="en-US"/>
          </a:p>
        </p:txBody>
      </p:sp>
      <p:sp>
        <p:nvSpPr>
          <p:cNvPr id="3" name="テキスト ボックス 2">
            <a:extLst>
              <a:ext uri="{FF2B5EF4-FFF2-40B4-BE49-F238E27FC236}">
                <a16:creationId xmlns:a16="http://schemas.microsoft.com/office/drawing/2014/main" id="{312E0B9F-6F5F-E621-BF9A-CE263409B2E6}"/>
              </a:ext>
            </a:extLst>
          </p:cNvPr>
          <p:cNvSpPr txBox="1"/>
          <p:nvPr/>
        </p:nvSpPr>
        <p:spPr>
          <a:xfrm>
            <a:off x="336884" y="97064"/>
            <a:ext cx="11518231" cy="6709529"/>
          </a:xfrm>
          <a:prstGeom prst="rect">
            <a:avLst/>
          </a:prstGeom>
          <a:noFill/>
        </p:spPr>
        <p:txBody>
          <a:bodyPr wrap="square" rtlCol="0">
            <a:spAutoFit/>
          </a:bodyPr>
          <a:lstStyle/>
          <a:p>
            <a:endParaRPr kumimoji="1" lang="en-US" altLang="ja-JP" sz="2800"/>
          </a:p>
          <a:p>
            <a:r>
              <a:rPr kumimoji="1" lang="ja-JP" altLang="en-US" sz="2400"/>
              <a:t>・リーダーの周りにイエスマンが増え始めるのも危険な兆候です。</a:t>
            </a:r>
            <a:endParaRPr kumimoji="1" lang="en-US" altLang="ja-JP" sz="2400"/>
          </a:p>
          <a:p>
            <a:endParaRPr kumimoji="1" lang="en-US" altLang="ja-JP" sz="2400"/>
          </a:p>
          <a:p>
            <a:r>
              <a:rPr kumimoji="1" lang="ja-JP" altLang="en-US" sz="2400"/>
              <a:t>・イエスマンとは自分の意見を言えず強いものに従い、</a:t>
            </a:r>
            <a:endParaRPr kumimoji="1" lang="en-US" altLang="ja-JP" sz="2400"/>
          </a:p>
          <a:p>
            <a:endParaRPr kumimoji="1" lang="en-US" altLang="ja-JP" sz="2400"/>
          </a:p>
          <a:p>
            <a:r>
              <a:rPr kumimoji="1" lang="ja-JP" altLang="en-US" sz="2400"/>
              <a:t>　責任は負わずにいい目だけを見たいという人です。</a:t>
            </a:r>
            <a:endParaRPr kumimoji="1" lang="en-US" altLang="ja-JP" sz="2400"/>
          </a:p>
          <a:p>
            <a:endParaRPr kumimoji="1" lang="en-US" altLang="ja-JP" sz="2400"/>
          </a:p>
          <a:p>
            <a:r>
              <a:rPr kumimoji="1" lang="ja-JP" altLang="en-US" sz="2400"/>
              <a:t>・保身ばかり考える人が増えるのは、クラブに根本的な問題があるからです。</a:t>
            </a:r>
            <a:endParaRPr kumimoji="1" lang="en-US" altLang="ja-JP" sz="2400"/>
          </a:p>
          <a:p>
            <a:endParaRPr kumimoji="1" lang="en-US" altLang="ja-JP" sz="2400"/>
          </a:p>
          <a:p>
            <a:r>
              <a:rPr kumimoji="1" lang="ja-JP" altLang="en-US" sz="2400"/>
              <a:t>・やる気のない会員が多い。</a:t>
            </a:r>
            <a:endParaRPr kumimoji="1" lang="en-US" altLang="ja-JP" sz="2400"/>
          </a:p>
          <a:p>
            <a:endParaRPr kumimoji="1" lang="en-US" altLang="ja-JP" sz="2400"/>
          </a:p>
          <a:p>
            <a:r>
              <a:rPr kumimoji="1" lang="ja-JP" altLang="en-US" sz="2400"/>
              <a:t>・自分の意見を主張すると周りから叩かれる、主張しても取り上げてもらえない。</a:t>
            </a:r>
            <a:endParaRPr kumimoji="1" lang="en-US" altLang="ja-JP" sz="2400"/>
          </a:p>
          <a:p>
            <a:endParaRPr kumimoji="1" lang="en-US" altLang="ja-JP" sz="2400"/>
          </a:p>
          <a:p>
            <a:r>
              <a:rPr kumimoji="1" lang="ja-JP" altLang="en-US" sz="2400"/>
              <a:t>・活動の成果が正しく評価されず、リーダーの感情や意向に左右される。</a:t>
            </a:r>
            <a:endParaRPr kumimoji="1" lang="en-US" altLang="ja-JP" sz="2400"/>
          </a:p>
          <a:p>
            <a:endParaRPr kumimoji="1" lang="en-US" altLang="ja-JP" sz="2400"/>
          </a:p>
          <a:p>
            <a:r>
              <a:rPr kumimoji="1" lang="ja-JP" altLang="en-US" sz="2400"/>
              <a:t>・評価はされないのに、ミスがあれば責任は追及される。</a:t>
            </a:r>
            <a:endParaRPr kumimoji="1" lang="en-US" altLang="ja-JP" sz="2400"/>
          </a:p>
          <a:p>
            <a:endParaRPr kumimoji="1" lang="en-US" altLang="ja-JP" sz="2400"/>
          </a:p>
          <a:p>
            <a:endParaRPr kumimoji="1" lang="en-US" altLang="ja-JP"/>
          </a:p>
        </p:txBody>
      </p:sp>
    </p:spTree>
    <p:extLst>
      <p:ext uri="{BB962C8B-B14F-4D97-AF65-F5344CB8AC3E}">
        <p14:creationId xmlns:p14="http://schemas.microsoft.com/office/powerpoint/2010/main" val="1340576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Effect transition="in" filter="fade">
                                      <p:cBhvr>
                                        <p:cTn id="15" dur="500"/>
                                        <p:tgtEl>
                                          <p:spTgt spid="3">
                                            <p:txEl>
                                              <p:pRg st="7" end="7"/>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9" end="9"/>
                                            </p:txEl>
                                          </p:spTgt>
                                        </p:tgtEl>
                                        <p:attrNameLst>
                                          <p:attrName>style.visibility</p:attrName>
                                        </p:attrNameLst>
                                      </p:cBhvr>
                                      <p:to>
                                        <p:strVal val="visible"/>
                                      </p:to>
                                    </p:set>
                                    <p:animEffect transition="in" filter="fade">
                                      <p:cBhvr>
                                        <p:cTn id="18" dur="500"/>
                                        <p:tgtEl>
                                          <p:spTgt spid="3">
                                            <p:txEl>
                                              <p:pRg st="9" end="9"/>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animEffect transition="in" filter="fade">
                                      <p:cBhvr>
                                        <p:cTn id="23" dur="500"/>
                                        <p:tgtEl>
                                          <p:spTgt spid="3">
                                            <p:txEl>
                                              <p:pRg st="11" end="11"/>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13" end="13"/>
                                            </p:txEl>
                                          </p:spTgt>
                                        </p:tgtEl>
                                        <p:attrNameLst>
                                          <p:attrName>style.visibility</p:attrName>
                                        </p:attrNameLst>
                                      </p:cBhvr>
                                      <p:to>
                                        <p:strVal val="visible"/>
                                      </p:to>
                                    </p:set>
                                    <p:animEffect transition="in" filter="fade">
                                      <p:cBhvr>
                                        <p:cTn id="26" dur="500"/>
                                        <p:tgtEl>
                                          <p:spTgt spid="3">
                                            <p:txEl>
                                              <p:pRg st="13" end="13"/>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15" end="15"/>
                                            </p:txEl>
                                          </p:spTgt>
                                        </p:tgtEl>
                                        <p:attrNameLst>
                                          <p:attrName>style.visibility</p:attrName>
                                        </p:attrNameLst>
                                      </p:cBhvr>
                                      <p:to>
                                        <p:strVal val="visible"/>
                                      </p:to>
                                    </p:set>
                                    <p:animEffect transition="in" filter="fade">
                                      <p:cBhvr>
                                        <p:cTn id="29"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9C72989D-5023-1D63-D397-FB715951C9A0}"/>
              </a:ext>
            </a:extLst>
          </p:cNvPr>
          <p:cNvSpPr>
            <a:spLocks noGrp="1"/>
          </p:cNvSpPr>
          <p:nvPr>
            <p:ph type="sldNum" sz="quarter" idx="12"/>
          </p:nvPr>
        </p:nvSpPr>
        <p:spPr/>
        <p:txBody>
          <a:bodyPr/>
          <a:lstStyle/>
          <a:p>
            <a:fld id="{E918AD79-E522-4FB9-96A9-7AA91DD06953}" type="slidenum">
              <a:rPr kumimoji="1" lang="ja-JP" altLang="en-US" smtClean="0"/>
              <a:t>19</a:t>
            </a:fld>
            <a:endParaRPr kumimoji="1" lang="ja-JP" altLang="en-US"/>
          </a:p>
        </p:txBody>
      </p:sp>
      <p:sp>
        <p:nvSpPr>
          <p:cNvPr id="4" name="テキスト ボックス 3">
            <a:extLst>
              <a:ext uri="{FF2B5EF4-FFF2-40B4-BE49-F238E27FC236}">
                <a16:creationId xmlns:a16="http://schemas.microsoft.com/office/drawing/2014/main" id="{D99DF3FA-C037-3E0A-65E8-698E5BC11FE5}"/>
              </a:ext>
            </a:extLst>
          </p:cNvPr>
          <p:cNvSpPr txBox="1"/>
          <p:nvPr/>
        </p:nvSpPr>
        <p:spPr>
          <a:xfrm>
            <a:off x="2121283" y="1948113"/>
            <a:ext cx="6103620" cy="2062103"/>
          </a:xfrm>
          <a:prstGeom prst="rect">
            <a:avLst/>
          </a:prstGeom>
          <a:noFill/>
        </p:spPr>
        <p:txBody>
          <a:bodyPr wrap="square">
            <a:spAutoFit/>
          </a:bodyPr>
          <a:lstStyle/>
          <a:p>
            <a:r>
              <a:rPr kumimoji="1" lang="ja-JP" altLang="en-US" sz="3200"/>
              <a:t>予兆　その５</a:t>
            </a:r>
            <a:endParaRPr kumimoji="1" lang="en-US" altLang="ja-JP" sz="3200"/>
          </a:p>
          <a:p>
            <a:endParaRPr kumimoji="1" lang="en-US" altLang="ja-JP" sz="3200"/>
          </a:p>
          <a:p>
            <a:endParaRPr kumimoji="1" lang="en-US" altLang="ja-JP" sz="3200"/>
          </a:p>
          <a:p>
            <a:r>
              <a:rPr kumimoji="1" lang="ja-JP" altLang="en-US" sz="3200"/>
              <a:t>　退会率が上がる</a:t>
            </a:r>
            <a:endParaRPr kumimoji="1" lang="en-US" altLang="ja-JP" sz="3200"/>
          </a:p>
        </p:txBody>
      </p:sp>
    </p:spTree>
    <p:extLst>
      <p:ext uri="{BB962C8B-B14F-4D97-AF65-F5344CB8AC3E}">
        <p14:creationId xmlns:p14="http://schemas.microsoft.com/office/powerpoint/2010/main" val="1252966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AD296C-C6AD-48E7-9824-C7097EDAE22B}"/>
              </a:ext>
            </a:extLst>
          </p:cNvPr>
          <p:cNvSpPr>
            <a:spLocks noGrp="1"/>
          </p:cNvSpPr>
          <p:nvPr>
            <p:ph type="title"/>
          </p:nvPr>
        </p:nvSpPr>
        <p:spPr/>
        <p:txBody>
          <a:bodyPr>
            <a:normAutofit fontScale="90000"/>
          </a:bodyPr>
          <a:lstStyle/>
          <a:p>
            <a:r>
              <a:rPr lang="ja-JP" altLang="en-US">
                <a:solidFill>
                  <a:schemeClr val="tx1"/>
                </a:solidFill>
              </a:rPr>
              <a:t>ロータリーの状況</a:t>
            </a:r>
            <a:br>
              <a:rPr lang="en-US" altLang="ja-JP">
                <a:solidFill>
                  <a:schemeClr val="tx1"/>
                </a:solidFill>
              </a:rPr>
            </a:br>
            <a:r>
              <a:rPr lang="ja-JP" altLang="en-US">
                <a:solidFill>
                  <a:schemeClr val="tx1"/>
                </a:solidFill>
              </a:rPr>
              <a:t>　ＣＬＰ</a:t>
            </a:r>
            <a:r>
              <a:rPr kumimoji="1" lang="ja-JP" altLang="en-US">
                <a:solidFill>
                  <a:schemeClr val="tx1"/>
                </a:solidFill>
              </a:rPr>
              <a:t>導入の背景　</a:t>
            </a:r>
            <a:r>
              <a:rPr kumimoji="1" lang="en-US" altLang="ja-JP">
                <a:solidFill>
                  <a:schemeClr val="tx1"/>
                </a:solidFill>
              </a:rPr>
              <a:t>2004</a:t>
            </a:r>
            <a:r>
              <a:rPr kumimoji="1" lang="ja-JP" altLang="en-US">
                <a:solidFill>
                  <a:schemeClr val="tx1"/>
                </a:solidFill>
              </a:rPr>
              <a:t>年</a:t>
            </a:r>
            <a:r>
              <a:rPr kumimoji="1" lang="en-US" altLang="ja-JP">
                <a:solidFill>
                  <a:schemeClr val="tx1"/>
                </a:solidFill>
              </a:rPr>
              <a:t>11</a:t>
            </a:r>
            <a:r>
              <a:rPr kumimoji="1" lang="ja-JP" altLang="en-US">
                <a:solidFill>
                  <a:schemeClr val="tx1"/>
                </a:solidFill>
              </a:rPr>
              <a:t>月採択</a:t>
            </a:r>
            <a:br>
              <a:rPr kumimoji="1" lang="en-US" altLang="ja-JP">
                <a:solidFill>
                  <a:schemeClr val="tx1"/>
                </a:solidFill>
              </a:rPr>
            </a:br>
            <a:r>
              <a:rPr kumimoji="1" lang="ja-JP" altLang="en-US">
                <a:solidFill>
                  <a:schemeClr val="tx1"/>
                </a:solidFill>
              </a:rPr>
              <a:t>　　</a:t>
            </a:r>
          </a:p>
        </p:txBody>
      </p:sp>
      <p:sp>
        <p:nvSpPr>
          <p:cNvPr id="3" name="コンテンツ プレースホルダー 2">
            <a:extLst>
              <a:ext uri="{FF2B5EF4-FFF2-40B4-BE49-F238E27FC236}">
                <a16:creationId xmlns:a16="http://schemas.microsoft.com/office/drawing/2014/main" id="{DF011224-780C-4A9E-96AF-84CBB7CD2230}"/>
              </a:ext>
            </a:extLst>
          </p:cNvPr>
          <p:cNvSpPr>
            <a:spLocks noGrp="1"/>
          </p:cNvSpPr>
          <p:nvPr>
            <p:ph idx="1"/>
          </p:nvPr>
        </p:nvSpPr>
        <p:spPr>
          <a:xfrm>
            <a:off x="838200" y="1930401"/>
            <a:ext cx="10515600" cy="4246562"/>
          </a:xfrm>
        </p:spPr>
        <p:txBody>
          <a:bodyPr>
            <a:normAutofit lnSpcReduction="10000"/>
          </a:bodyPr>
          <a:lstStyle/>
          <a:p>
            <a:pPr marL="0" indent="0">
              <a:buNone/>
            </a:pPr>
            <a:r>
              <a:rPr kumimoji="1" lang="ja-JP" altLang="en-US" sz="3200"/>
              <a:t>１．</a:t>
            </a:r>
            <a:r>
              <a:rPr lang="ja-JP" altLang="en-US" sz="3200"/>
              <a:t>１９９６</a:t>
            </a:r>
            <a:r>
              <a:rPr kumimoji="1" lang="ja-JP" altLang="en-US" sz="3200"/>
              <a:t>年</a:t>
            </a:r>
            <a:r>
              <a:rPr lang="ja-JP" altLang="en-US" sz="3200"/>
              <a:t>１２０</a:t>
            </a:r>
            <a:r>
              <a:rPr kumimoji="1" lang="ja-JP" altLang="en-US" sz="3200"/>
              <a:t>万人　　会員数は横ばい</a:t>
            </a:r>
            <a:endParaRPr kumimoji="1" lang="en-US" altLang="ja-JP" sz="3200"/>
          </a:p>
          <a:p>
            <a:pPr marL="0" indent="0">
              <a:buNone/>
            </a:pPr>
            <a:endParaRPr kumimoji="1" lang="en-US" altLang="ja-JP" sz="3200"/>
          </a:p>
          <a:p>
            <a:pPr marL="0" indent="0">
              <a:buNone/>
            </a:pPr>
            <a:r>
              <a:rPr lang="ja-JP" altLang="en-US" sz="3200"/>
              <a:t>２．会員増加地域、会員減少地域の２極化</a:t>
            </a:r>
            <a:endParaRPr lang="en-US" altLang="ja-JP" sz="3200"/>
          </a:p>
          <a:p>
            <a:pPr marL="0" indent="0">
              <a:buNone/>
            </a:pPr>
            <a:endParaRPr lang="en-US" altLang="ja-JP" sz="3200"/>
          </a:p>
          <a:p>
            <a:pPr marL="0" indent="0">
              <a:buNone/>
            </a:pPr>
            <a:r>
              <a:rPr kumimoji="1" lang="ja-JP" altLang="en-US" sz="3200"/>
              <a:t>３．クラブの小型化、弱小化</a:t>
            </a:r>
            <a:endParaRPr kumimoji="1" lang="en-US" altLang="ja-JP" sz="3200"/>
          </a:p>
          <a:p>
            <a:pPr marL="0" indent="0">
              <a:buNone/>
            </a:pPr>
            <a:endParaRPr lang="en-US" altLang="ja-JP" sz="3200"/>
          </a:p>
          <a:p>
            <a:pPr marL="0" indent="0">
              <a:buNone/>
            </a:pPr>
            <a:r>
              <a:rPr kumimoji="1" lang="ja-JP" altLang="en-US" sz="3200"/>
              <a:t>ロータリーの次の</a:t>
            </a:r>
            <a:r>
              <a:rPr kumimoji="1" lang="en-US" altLang="ja-JP" sz="3200"/>
              <a:t>100</a:t>
            </a:r>
            <a:r>
              <a:rPr kumimoji="1" lang="ja-JP" altLang="en-US" sz="3200"/>
              <a:t>年を目指して</a:t>
            </a:r>
            <a:endParaRPr kumimoji="1" lang="en-US" altLang="ja-JP" sz="3200"/>
          </a:p>
          <a:p>
            <a:pPr marL="0" indent="0">
              <a:buNone/>
            </a:pPr>
            <a:endParaRPr lang="en-US" altLang="ja-JP" sz="3200"/>
          </a:p>
          <a:p>
            <a:pPr marL="0" indent="0">
              <a:buNone/>
            </a:pPr>
            <a:endParaRPr lang="en-US" altLang="ja-JP" sz="3200"/>
          </a:p>
        </p:txBody>
      </p:sp>
      <p:sp>
        <p:nvSpPr>
          <p:cNvPr id="6" name="スライド番号プレースホルダー 5">
            <a:extLst>
              <a:ext uri="{FF2B5EF4-FFF2-40B4-BE49-F238E27FC236}">
                <a16:creationId xmlns:a16="http://schemas.microsoft.com/office/drawing/2014/main" id="{13CE93FD-EBD8-4CC8-9CA5-1B712133D459}"/>
              </a:ext>
            </a:extLst>
          </p:cNvPr>
          <p:cNvSpPr>
            <a:spLocks noGrp="1"/>
          </p:cNvSpPr>
          <p:nvPr>
            <p:ph type="sldNum" sz="quarter" idx="12"/>
          </p:nvPr>
        </p:nvSpPr>
        <p:spPr/>
        <p:txBody>
          <a:bodyPr/>
          <a:lstStyle/>
          <a:p>
            <a:fld id="{E918AD79-E522-4FB9-96A9-7AA91DD06953}" type="slidenum">
              <a:rPr kumimoji="1" lang="ja-JP" altLang="en-US" smtClean="0"/>
              <a:t>2</a:t>
            </a:fld>
            <a:endParaRPr kumimoji="1" lang="ja-JP" altLang="en-US"/>
          </a:p>
        </p:txBody>
      </p:sp>
    </p:spTree>
    <p:extLst>
      <p:ext uri="{BB962C8B-B14F-4D97-AF65-F5344CB8AC3E}">
        <p14:creationId xmlns:p14="http://schemas.microsoft.com/office/powerpoint/2010/main" val="1505234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10C7C9FC-91CA-1E4C-0718-033C9ED2A770}"/>
              </a:ext>
            </a:extLst>
          </p:cNvPr>
          <p:cNvSpPr>
            <a:spLocks noGrp="1"/>
          </p:cNvSpPr>
          <p:nvPr>
            <p:ph type="sldNum" sz="quarter" idx="12"/>
          </p:nvPr>
        </p:nvSpPr>
        <p:spPr/>
        <p:txBody>
          <a:bodyPr/>
          <a:lstStyle/>
          <a:p>
            <a:fld id="{E918AD79-E522-4FB9-96A9-7AA91DD06953}" type="slidenum">
              <a:rPr kumimoji="1" lang="ja-JP" altLang="en-US" smtClean="0"/>
              <a:t>20</a:t>
            </a:fld>
            <a:endParaRPr kumimoji="1" lang="ja-JP" altLang="en-US"/>
          </a:p>
        </p:txBody>
      </p:sp>
      <p:sp>
        <p:nvSpPr>
          <p:cNvPr id="4" name="テキスト ボックス 3">
            <a:extLst>
              <a:ext uri="{FF2B5EF4-FFF2-40B4-BE49-F238E27FC236}">
                <a16:creationId xmlns:a16="http://schemas.microsoft.com/office/drawing/2014/main" id="{FCBFD3E8-961F-819B-44E5-969DD7527C77}"/>
              </a:ext>
            </a:extLst>
          </p:cNvPr>
          <p:cNvSpPr txBox="1"/>
          <p:nvPr/>
        </p:nvSpPr>
        <p:spPr>
          <a:xfrm>
            <a:off x="344905" y="563809"/>
            <a:ext cx="11502190" cy="5324535"/>
          </a:xfrm>
          <a:prstGeom prst="rect">
            <a:avLst/>
          </a:prstGeom>
          <a:noFill/>
        </p:spPr>
        <p:txBody>
          <a:bodyPr wrap="square">
            <a:spAutoFit/>
          </a:bodyPr>
          <a:lstStyle/>
          <a:p>
            <a:endParaRPr kumimoji="1" lang="en-US" altLang="ja-JP" sz="2800" dirty="0"/>
          </a:p>
          <a:p>
            <a:r>
              <a:rPr kumimoji="1" lang="ja-JP" altLang="en-US" sz="2400" dirty="0"/>
              <a:t>・会員の退会率が上がってきたら要注意です。</a:t>
            </a:r>
            <a:endParaRPr kumimoji="1" lang="en-US" altLang="ja-JP" sz="2400" dirty="0"/>
          </a:p>
          <a:p>
            <a:endParaRPr kumimoji="1" lang="en-US" altLang="ja-JP" sz="2400" dirty="0"/>
          </a:p>
          <a:p>
            <a:r>
              <a:rPr kumimoji="1" lang="ja-JP" altLang="en-US" sz="2400" dirty="0"/>
              <a:t>　　　クラブの問題点が背景にあると考えられる。</a:t>
            </a:r>
            <a:endParaRPr kumimoji="1" lang="en-US" altLang="ja-JP" sz="2400" dirty="0"/>
          </a:p>
          <a:p>
            <a:endParaRPr kumimoji="1" lang="en-US" altLang="ja-JP" sz="2400" dirty="0"/>
          </a:p>
          <a:p>
            <a:r>
              <a:rPr kumimoji="1" lang="ja-JP" altLang="en-US" sz="2400" dirty="0"/>
              <a:t>・退会するのは、優秀な人が多い。このクラブではこれ以上成長できない。</a:t>
            </a:r>
            <a:endParaRPr kumimoji="1" lang="en-US" altLang="ja-JP" sz="2400" dirty="0"/>
          </a:p>
          <a:p>
            <a:endParaRPr kumimoji="1" lang="en-US" altLang="ja-JP" sz="2400" dirty="0"/>
          </a:p>
          <a:p>
            <a:r>
              <a:rPr kumimoji="1" lang="ja-JP" altLang="en-US" sz="2400" dirty="0"/>
              <a:t>・ここを離れたい。クラブにしがみつく理由がない。</a:t>
            </a:r>
            <a:endParaRPr kumimoji="1" lang="en-US" altLang="ja-JP" sz="2400" dirty="0"/>
          </a:p>
          <a:p>
            <a:endParaRPr kumimoji="1" lang="en-US" altLang="ja-JP" sz="2400" dirty="0"/>
          </a:p>
          <a:p>
            <a:r>
              <a:rPr kumimoji="1" lang="ja-JP" altLang="en-US" sz="2400" dirty="0"/>
              <a:t>・優秀な人ほどロータリーでなくても自分のやりたいことはできる。</a:t>
            </a:r>
            <a:endParaRPr kumimoji="1" lang="en-US" altLang="ja-JP" sz="2400" dirty="0"/>
          </a:p>
          <a:p>
            <a:endParaRPr kumimoji="1" lang="en-US" altLang="ja-JP" sz="2400" dirty="0"/>
          </a:p>
          <a:p>
            <a:r>
              <a:rPr kumimoji="1" lang="ja-JP" altLang="en-US" sz="2400" dirty="0"/>
              <a:t>・新しい会員が入会しても、正しく教育、指導してくれる人がいなくなってしまい</a:t>
            </a:r>
            <a:endParaRPr kumimoji="1" lang="en-US" altLang="ja-JP" sz="2400" dirty="0"/>
          </a:p>
          <a:p>
            <a:endParaRPr kumimoji="1" lang="en-US" altLang="ja-JP" sz="2400" dirty="0"/>
          </a:p>
          <a:p>
            <a:r>
              <a:rPr kumimoji="1" lang="ja-JP" altLang="en-US" sz="2400" dirty="0"/>
              <a:t>　人が育たず、クラブはますます停滞していく。</a:t>
            </a:r>
            <a:endParaRPr kumimoji="1" lang="en-US" altLang="ja-JP" sz="2400" dirty="0"/>
          </a:p>
        </p:txBody>
      </p:sp>
    </p:spTree>
    <p:extLst>
      <p:ext uri="{BB962C8B-B14F-4D97-AF65-F5344CB8AC3E}">
        <p14:creationId xmlns:p14="http://schemas.microsoft.com/office/powerpoint/2010/main" val="21019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fade">
                                      <p:cBhvr>
                                        <p:cTn id="7" dur="500"/>
                                        <p:tgtEl>
                                          <p:spTgt spid="4">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7" end="7"/>
                                            </p:txEl>
                                          </p:spTgt>
                                        </p:tgtEl>
                                        <p:attrNameLst>
                                          <p:attrName>style.visibility</p:attrName>
                                        </p:attrNameLst>
                                      </p:cBhvr>
                                      <p:to>
                                        <p:strVal val="visible"/>
                                      </p:to>
                                    </p:set>
                                    <p:animEffect transition="in" filter="fade">
                                      <p:cBhvr>
                                        <p:cTn id="10" dur="500"/>
                                        <p:tgtEl>
                                          <p:spTgt spid="4">
                                            <p:txEl>
                                              <p:pRg st="7" end="7"/>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9" end="9"/>
                                            </p:txEl>
                                          </p:spTgt>
                                        </p:tgtEl>
                                        <p:attrNameLst>
                                          <p:attrName>style.visibility</p:attrName>
                                        </p:attrNameLst>
                                      </p:cBhvr>
                                      <p:to>
                                        <p:strVal val="visible"/>
                                      </p:to>
                                    </p:set>
                                    <p:animEffect transition="in" filter="fade">
                                      <p:cBhvr>
                                        <p:cTn id="15" dur="500"/>
                                        <p:tgtEl>
                                          <p:spTgt spid="4">
                                            <p:txEl>
                                              <p:pRg st="9" end="9"/>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
                                            <p:txEl>
                                              <p:pRg st="11" end="11"/>
                                            </p:txEl>
                                          </p:spTgt>
                                        </p:tgtEl>
                                        <p:attrNameLst>
                                          <p:attrName>style.visibility</p:attrName>
                                        </p:attrNameLst>
                                      </p:cBhvr>
                                      <p:to>
                                        <p:strVal val="visible"/>
                                      </p:to>
                                    </p:set>
                                    <p:animEffect transition="in" filter="fade">
                                      <p:cBhvr>
                                        <p:cTn id="20" dur="500"/>
                                        <p:tgtEl>
                                          <p:spTgt spid="4">
                                            <p:txEl>
                                              <p:pRg st="11" end="1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4">
                                            <p:txEl>
                                              <p:pRg st="13" end="13"/>
                                            </p:txEl>
                                          </p:spTgt>
                                        </p:tgtEl>
                                        <p:attrNameLst>
                                          <p:attrName>style.visibility</p:attrName>
                                        </p:attrNameLst>
                                      </p:cBhvr>
                                      <p:to>
                                        <p:strVal val="visible"/>
                                      </p:to>
                                    </p:set>
                                    <p:animEffect transition="in" filter="fade">
                                      <p:cBhvr>
                                        <p:cTn id="23" dur="5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CA9B97D-6F75-FBB6-ABFF-699E9B439D0F}"/>
              </a:ext>
            </a:extLst>
          </p:cNvPr>
          <p:cNvSpPr>
            <a:spLocks noGrp="1"/>
          </p:cNvSpPr>
          <p:nvPr>
            <p:ph type="sldNum" sz="quarter" idx="12"/>
          </p:nvPr>
        </p:nvSpPr>
        <p:spPr/>
        <p:txBody>
          <a:bodyPr/>
          <a:lstStyle/>
          <a:p>
            <a:fld id="{E918AD79-E522-4FB9-96A9-7AA91DD06953}" type="slidenum">
              <a:rPr kumimoji="1" lang="ja-JP" altLang="en-US" smtClean="0"/>
              <a:t>21</a:t>
            </a:fld>
            <a:endParaRPr kumimoji="1" lang="ja-JP" altLang="en-US"/>
          </a:p>
        </p:txBody>
      </p:sp>
      <p:sp>
        <p:nvSpPr>
          <p:cNvPr id="4" name="テキスト ボックス 3">
            <a:extLst>
              <a:ext uri="{FF2B5EF4-FFF2-40B4-BE49-F238E27FC236}">
                <a16:creationId xmlns:a16="http://schemas.microsoft.com/office/drawing/2014/main" id="{47AD414B-7F47-FC44-2E30-83935800BC5C}"/>
              </a:ext>
            </a:extLst>
          </p:cNvPr>
          <p:cNvSpPr txBox="1"/>
          <p:nvPr/>
        </p:nvSpPr>
        <p:spPr>
          <a:xfrm>
            <a:off x="1473118" y="1552454"/>
            <a:ext cx="7989570" cy="2062103"/>
          </a:xfrm>
          <a:prstGeom prst="rect">
            <a:avLst/>
          </a:prstGeom>
          <a:noFill/>
        </p:spPr>
        <p:txBody>
          <a:bodyPr wrap="square">
            <a:spAutoFit/>
          </a:bodyPr>
          <a:lstStyle/>
          <a:p>
            <a:r>
              <a:rPr kumimoji="1" lang="ja-JP" altLang="en-US" sz="3200"/>
              <a:t>予兆　その６</a:t>
            </a:r>
            <a:endParaRPr kumimoji="1" lang="en-US" altLang="ja-JP" sz="3200"/>
          </a:p>
          <a:p>
            <a:endParaRPr kumimoji="1" lang="en-US" altLang="ja-JP" sz="3200"/>
          </a:p>
          <a:p>
            <a:endParaRPr kumimoji="1" lang="en-US" altLang="ja-JP" sz="3200"/>
          </a:p>
          <a:p>
            <a:r>
              <a:rPr kumimoji="1" lang="ja-JP" altLang="en-US" sz="3200"/>
              <a:t>クラブ内で対立や不信感がまん延する</a:t>
            </a:r>
            <a:endParaRPr kumimoji="1" lang="en-US" altLang="ja-JP" sz="3200"/>
          </a:p>
        </p:txBody>
      </p:sp>
    </p:spTree>
    <p:extLst>
      <p:ext uri="{BB962C8B-B14F-4D97-AF65-F5344CB8AC3E}">
        <p14:creationId xmlns:p14="http://schemas.microsoft.com/office/powerpoint/2010/main" val="295321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762FAF0-26E6-BAB2-F884-AFBCEF0DEAC2}"/>
              </a:ext>
            </a:extLst>
          </p:cNvPr>
          <p:cNvSpPr>
            <a:spLocks noGrp="1"/>
          </p:cNvSpPr>
          <p:nvPr>
            <p:ph type="sldNum" sz="quarter" idx="12"/>
          </p:nvPr>
        </p:nvSpPr>
        <p:spPr/>
        <p:txBody>
          <a:bodyPr/>
          <a:lstStyle/>
          <a:p>
            <a:fld id="{E918AD79-E522-4FB9-96A9-7AA91DD06953}" type="slidenum">
              <a:rPr kumimoji="1" lang="ja-JP" altLang="en-US" smtClean="0"/>
              <a:t>22</a:t>
            </a:fld>
            <a:endParaRPr kumimoji="1" lang="ja-JP" altLang="en-US"/>
          </a:p>
        </p:txBody>
      </p:sp>
      <p:sp>
        <p:nvSpPr>
          <p:cNvPr id="3" name="テキスト ボックス 2">
            <a:extLst>
              <a:ext uri="{FF2B5EF4-FFF2-40B4-BE49-F238E27FC236}">
                <a16:creationId xmlns:a16="http://schemas.microsoft.com/office/drawing/2014/main" id="{8979EB88-3E7D-3DB2-4C8E-4AF830659C29}"/>
              </a:ext>
            </a:extLst>
          </p:cNvPr>
          <p:cNvSpPr txBox="1"/>
          <p:nvPr/>
        </p:nvSpPr>
        <p:spPr>
          <a:xfrm>
            <a:off x="430329" y="770222"/>
            <a:ext cx="11331341" cy="4585871"/>
          </a:xfrm>
          <a:prstGeom prst="rect">
            <a:avLst/>
          </a:prstGeom>
          <a:noFill/>
        </p:spPr>
        <p:txBody>
          <a:bodyPr wrap="square" rtlCol="0">
            <a:spAutoFit/>
          </a:bodyPr>
          <a:lstStyle/>
          <a:p>
            <a:endParaRPr kumimoji="1" lang="en-US" altLang="ja-JP" sz="2800"/>
          </a:p>
          <a:p>
            <a:r>
              <a:rPr kumimoji="1" lang="ja-JP" altLang="en-US" sz="2400"/>
              <a:t>・末期症状です。</a:t>
            </a:r>
            <a:endParaRPr kumimoji="1" lang="en-US" altLang="ja-JP" sz="2400"/>
          </a:p>
          <a:p>
            <a:endParaRPr kumimoji="1" lang="en-US" altLang="ja-JP" sz="2400"/>
          </a:p>
          <a:p>
            <a:r>
              <a:rPr kumimoji="1" lang="ja-JP" altLang="en-US" sz="2400"/>
              <a:t>・様々な危険な兆候が水面下で進行しネガティブな雰囲気として表面化している。</a:t>
            </a:r>
            <a:endParaRPr kumimoji="1" lang="en-US" altLang="ja-JP" sz="2400"/>
          </a:p>
          <a:p>
            <a:endParaRPr kumimoji="1" lang="en-US" altLang="ja-JP" sz="2400"/>
          </a:p>
          <a:p>
            <a:r>
              <a:rPr kumimoji="1" lang="ja-JP" altLang="en-US" sz="2400"/>
              <a:t>・会員は活動よりも、クラブ内政治に汲々とし成果が上がらなくなります。</a:t>
            </a:r>
            <a:endParaRPr kumimoji="1" lang="en-US" altLang="ja-JP" sz="2400"/>
          </a:p>
          <a:p>
            <a:endParaRPr kumimoji="1" lang="en-US" altLang="ja-JP" sz="2400"/>
          </a:p>
          <a:p>
            <a:r>
              <a:rPr kumimoji="1" lang="ja-JP" altLang="en-US" sz="2400"/>
              <a:t>・一体感や連帯感はなく、崩壊寸前です。</a:t>
            </a:r>
            <a:endParaRPr kumimoji="1" lang="en-US" altLang="ja-JP" sz="2400"/>
          </a:p>
          <a:p>
            <a:endParaRPr kumimoji="1" lang="en-US" altLang="ja-JP" sz="2400"/>
          </a:p>
          <a:p>
            <a:r>
              <a:rPr kumimoji="1" lang="ja-JP" altLang="en-US" sz="2400"/>
              <a:t>小さな前兆を見逃さずクラブの立て直しに取り組めば、崩壊を未然に防ぐこと</a:t>
            </a:r>
            <a:endParaRPr kumimoji="1" lang="en-US" altLang="ja-JP" sz="2400"/>
          </a:p>
          <a:p>
            <a:endParaRPr kumimoji="1" lang="en-US" altLang="ja-JP" sz="2400"/>
          </a:p>
          <a:p>
            <a:r>
              <a:rPr kumimoji="1" lang="ja-JP" altLang="en-US" sz="2400"/>
              <a:t>ができます。</a:t>
            </a:r>
            <a:endParaRPr kumimoji="1" lang="en-US" altLang="ja-JP" sz="2400"/>
          </a:p>
        </p:txBody>
      </p:sp>
    </p:spTree>
    <p:extLst>
      <p:ext uri="{BB962C8B-B14F-4D97-AF65-F5344CB8AC3E}">
        <p14:creationId xmlns:p14="http://schemas.microsoft.com/office/powerpoint/2010/main" val="3987071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Effect transition="in" filter="fade">
                                      <p:cBhvr>
                                        <p:cTn id="15" dur="500"/>
                                        <p:tgtEl>
                                          <p:spTgt spid="3">
                                            <p:txEl>
                                              <p:pRg st="7" end="7"/>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9" end="9"/>
                                            </p:txEl>
                                          </p:spTgt>
                                        </p:tgtEl>
                                        <p:attrNameLst>
                                          <p:attrName>style.visibility</p:attrName>
                                        </p:attrNameLst>
                                      </p:cBhvr>
                                      <p:to>
                                        <p:strVal val="visible"/>
                                      </p:to>
                                    </p:set>
                                    <p:anim calcmode="lin" valueType="num">
                                      <p:cBhvr additive="base">
                                        <p:cTn id="20"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9" end="9"/>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3">
                                            <p:txEl>
                                              <p:pRg st="11" end="11"/>
                                            </p:txEl>
                                          </p:spTgt>
                                        </p:tgtEl>
                                        <p:attrNameLst>
                                          <p:attrName>style.visibility</p:attrName>
                                        </p:attrNameLst>
                                      </p:cBhvr>
                                      <p:to>
                                        <p:strVal val="visible"/>
                                      </p:to>
                                    </p:set>
                                    <p:anim calcmode="lin" valueType="num">
                                      <p:cBhvr additive="base">
                                        <p:cTn id="24"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46393EE-9EA0-26FB-6AD1-C3B135C94F57}"/>
              </a:ext>
            </a:extLst>
          </p:cNvPr>
          <p:cNvSpPr>
            <a:spLocks noGrp="1"/>
          </p:cNvSpPr>
          <p:nvPr>
            <p:ph type="sldNum" sz="quarter" idx="12"/>
          </p:nvPr>
        </p:nvSpPr>
        <p:spPr/>
        <p:txBody>
          <a:bodyPr/>
          <a:lstStyle/>
          <a:p>
            <a:fld id="{E918AD79-E522-4FB9-96A9-7AA91DD06953}" type="slidenum">
              <a:rPr kumimoji="1" lang="ja-JP" altLang="en-US" smtClean="0"/>
              <a:t>23</a:t>
            </a:fld>
            <a:endParaRPr kumimoji="1" lang="ja-JP" altLang="en-US"/>
          </a:p>
        </p:txBody>
      </p:sp>
      <p:sp>
        <p:nvSpPr>
          <p:cNvPr id="3" name="テキスト ボックス 2">
            <a:extLst>
              <a:ext uri="{FF2B5EF4-FFF2-40B4-BE49-F238E27FC236}">
                <a16:creationId xmlns:a16="http://schemas.microsoft.com/office/drawing/2014/main" id="{FDEB3D32-F345-9953-30BE-BFD2E3F6F2A2}"/>
              </a:ext>
            </a:extLst>
          </p:cNvPr>
          <p:cNvSpPr txBox="1"/>
          <p:nvPr/>
        </p:nvSpPr>
        <p:spPr>
          <a:xfrm>
            <a:off x="465221" y="1296428"/>
            <a:ext cx="11261557" cy="3970318"/>
          </a:xfrm>
          <a:prstGeom prst="rect">
            <a:avLst/>
          </a:prstGeom>
          <a:noFill/>
        </p:spPr>
        <p:txBody>
          <a:bodyPr wrap="square" rtlCol="0">
            <a:spAutoFit/>
          </a:bodyPr>
          <a:lstStyle/>
          <a:p>
            <a:r>
              <a:rPr kumimoji="1" lang="ja-JP" altLang="en-US" sz="2800"/>
              <a:t>硬直化あるいは崩壊を防ぐ対策</a:t>
            </a:r>
            <a:endParaRPr kumimoji="1" lang="en-US" altLang="ja-JP" sz="2800"/>
          </a:p>
          <a:p>
            <a:endParaRPr kumimoji="1" lang="en-US" altLang="ja-JP" sz="2800"/>
          </a:p>
          <a:p>
            <a:endParaRPr kumimoji="1" lang="en-US" altLang="ja-JP" sz="2800"/>
          </a:p>
          <a:p>
            <a:r>
              <a:rPr kumimoji="1" lang="ja-JP" altLang="en-US" sz="2400"/>
              <a:t>・マニュアルに頼らず、手続きや事務仕事の簡略化をする。</a:t>
            </a:r>
            <a:endParaRPr kumimoji="1" lang="en-US" altLang="ja-JP" sz="2400"/>
          </a:p>
          <a:p>
            <a:endParaRPr kumimoji="1" lang="en-US" altLang="ja-JP" sz="2400"/>
          </a:p>
          <a:p>
            <a:r>
              <a:rPr kumimoji="1" lang="ja-JP" altLang="en-US" sz="2400"/>
              <a:t>・プロジェクトやチームは少数精鋭の必要最小限にとどめる。</a:t>
            </a:r>
            <a:endParaRPr kumimoji="1" lang="en-US" altLang="ja-JP" sz="2400"/>
          </a:p>
          <a:p>
            <a:endParaRPr kumimoji="1" lang="en-US" altLang="ja-JP" sz="2400"/>
          </a:p>
          <a:p>
            <a:r>
              <a:rPr kumimoji="1" lang="ja-JP" altLang="en-US" sz="2400"/>
              <a:t>・提案や意見を出しやすく、リーダーまで通りやすい仕組み、環境をつくる。</a:t>
            </a:r>
            <a:endParaRPr kumimoji="1" lang="en-US" altLang="ja-JP" sz="2400"/>
          </a:p>
          <a:p>
            <a:endParaRPr kumimoji="1" lang="en-US" altLang="ja-JP" sz="2400"/>
          </a:p>
          <a:p>
            <a:endParaRPr kumimoji="1" lang="en-US" altLang="ja-JP" sz="2400"/>
          </a:p>
        </p:txBody>
      </p:sp>
    </p:spTree>
    <p:extLst>
      <p:ext uri="{BB962C8B-B14F-4D97-AF65-F5344CB8AC3E}">
        <p14:creationId xmlns:p14="http://schemas.microsoft.com/office/powerpoint/2010/main" val="4264797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fade">
                                      <p:cBhvr>
                                        <p:cTn id="1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839B55A-1C69-4964-84DB-7BF5A03F6814}"/>
              </a:ext>
            </a:extLst>
          </p:cNvPr>
          <p:cNvSpPr>
            <a:spLocks noGrp="1"/>
          </p:cNvSpPr>
          <p:nvPr>
            <p:ph type="sldNum" sz="quarter" idx="12"/>
          </p:nvPr>
        </p:nvSpPr>
        <p:spPr/>
        <p:txBody>
          <a:bodyPr/>
          <a:lstStyle/>
          <a:p>
            <a:fld id="{E918AD79-E522-4FB9-96A9-7AA91DD06953}" type="slidenum">
              <a:rPr kumimoji="1" lang="ja-JP" altLang="en-US" smtClean="0"/>
              <a:t>24</a:t>
            </a:fld>
            <a:endParaRPr kumimoji="1" lang="ja-JP" altLang="en-US"/>
          </a:p>
        </p:txBody>
      </p:sp>
      <p:sp>
        <p:nvSpPr>
          <p:cNvPr id="4" name="テキスト ボックス 3">
            <a:extLst>
              <a:ext uri="{FF2B5EF4-FFF2-40B4-BE49-F238E27FC236}">
                <a16:creationId xmlns:a16="http://schemas.microsoft.com/office/drawing/2014/main" id="{3F486EDC-41F2-6AC7-7CA4-F280A3636532}"/>
              </a:ext>
            </a:extLst>
          </p:cNvPr>
          <p:cNvSpPr txBox="1"/>
          <p:nvPr/>
        </p:nvSpPr>
        <p:spPr>
          <a:xfrm>
            <a:off x="506549" y="783772"/>
            <a:ext cx="11453222" cy="4401205"/>
          </a:xfrm>
          <a:prstGeom prst="rect">
            <a:avLst/>
          </a:prstGeom>
          <a:noFill/>
        </p:spPr>
        <p:txBody>
          <a:bodyPr wrap="square">
            <a:spAutoFit/>
          </a:bodyPr>
          <a:lstStyle/>
          <a:p>
            <a:r>
              <a:rPr kumimoji="1" lang="ja-JP" altLang="en-US" sz="2800" dirty="0"/>
              <a:t>ダメな例</a:t>
            </a:r>
            <a:endParaRPr kumimoji="1" lang="en-US" altLang="ja-JP" sz="2800" dirty="0"/>
          </a:p>
          <a:p>
            <a:endParaRPr kumimoji="1" lang="en-US" altLang="ja-JP" sz="1800" dirty="0"/>
          </a:p>
          <a:p>
            <a:r>
              <a:rPr kumimoji="1" lang="ja-JP" altLang="en-US" sz="2400" dirty="0"/>
              <a:t>・やたらと「〇〇プロジェクト」「〇〇検討委員会」などをつくって、なん</a:t>
            </a:r>
            <a:endParaRPr kumimoji="1" lang="en-US" altLang="ja-JP" sz="2400" dirty="0"/>
          </a:p>
          <a:p>
            <a:endParaRPr kumimoji="1" lang="en-US" altLang="ja-JP" sz="2400" dirty="0"/>
          </a:p>
          <a:p>
            <a:r>
              <a:rPr kumimoji="1" lang="ja-JP" altLang="en-US" sz="2400" dirty="0"/>
              <a:t>　でも集団で検討したがる。</a:t>
            </a:r>
            <a:endParaRPr kumimoji="1" lang="en-US" altLang="ja-JP" sz="2400" dirty="0"/>
          </a:p>
          <a:p>
            <a:endParaRPr kumimoji="1" lang="en-US" altLang="ja-JP" sz="2400" dirty="0"/>
          </a:p>
          <a:p>
            <a:r>
              <a:rPr kumimoji="1" lang="ja-JP" altLang="en-US" sz="2400" dirty="0"/>
              <a:t>・会議と人数と回数が多すぎて、いつも意見がまとまらない。</a:t>
            </a:r>
            <a:endParaRPr kumimoji="1" lang="en-US" altLang="ja-JP" sz="2400" dirty="0"/>
          </a:p>
          <a:p>
            <a:endParaRPr kumimoji="1" lang="en-US" altLang="ja-JP" sz="2400" dirty="0"/>
          </a:p>
          <a:p>
            <a:r>
              <a:rPr kumimoji="1" lang="ja-JP" altLang="en-US" sz="2400" dirty="0"/>
              <a:t>・新しい提案をしたくても、まずプロジェクト全体で検討したうえで全員の同</a:t>
            </a:r>
            <a:endParaRPr kumimoji="1" lang="en-US" altLang="ja-JP" sz="2400" dirty="0"/>
          </a:p>
          <a:p>
            <a:endParaRPr kumimoji="1" lang="en-US" altLang="ja-JP" sz="2400" dirty="0"/>
          </a:p>
          <a:p>
            <a:r>
              <a:rPr kumimoji="1" lang="ja-JP" altLang="en-US" sz="2400" dirty="0"/>
              <a:t>　意が必要なのでいつも途中で頓挫しまう。</a:t>
            </a:r>
            <a:endParaRPr kumimoji="1" lang="en-US" altLang="ja-JP" sz="2400" dirty="0"/>
          </a:p>
          <a:p>
            <a:endParaRPr kumimoji="1" lang="en-US" altLang="ja-JP" sz="1800" dirty="0"/>
          </a:p>
        </p:txBody>
      </p:sp>
    </p:spTree>
    <p:extLst>
      <p:ext uri="{BB962C8B-B14F-4D97-AF65-F5344CB8AC3E}">
        <p14:creationId xmlns:p14="http://schemas.microsoft.com/office/powerpoint/2010/main" val="3772947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4" end="4"/>
                                            </p:txEl>
                                          </p:spTgt>
                                        </p:tgtEl>
                                        <p:attrNameLst>
                                          <p:attrName>style.visibility</p:attrName>
                                        </p:attrNameLst>
                                      </p:cBhvr>
                                      <p:to>
                                        <p:strVal val="visible"/>
                                      </p:to>
                                    </p:set>
                                    <p:animEffect transition="in" filter="fade">
                                      <p:cBhvr>
                                        <p:cTn id="10" dur="500"/>
                                        <p:tgtEl>
                                          <p:spTgt spid="4">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Effect transition="in" filter="fade">
                                      <p:cBhvr>
                                        <p:cTn id="15" dur="500"/>
                                        <p:tgtEl>
                                          <p:spTgt spid="4">
                                            <p:txEl>
                                              <p:pRg st="6" end="6"/>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
                                            <p:txEl>
                                              <p:pRg st="8" end="8"/>
                                            </p:txEl>
                                          </p:spTgt>
                                        </p:tgtEl>
                                        <p:attrNameLst>
                                          <p:attrName>style.visibility</p:attrName>
                                        </p:attrNameLst>
                                      </p:cBhvr>
                                      <p:to>
                                        <p:strVal val="visible"/>
                                      </p:to>
                                    </p:set>
                                    <p:animEffect transition="in" filter="fade">
                                      <p:cBhvr>
                                        <p:cTn id="20" dur="500"/>
                                        <p:tgtEl>
                                          <p:spTgt spid="4">
                                            <p:txEl>
                                              <p:pRg st="8" end="8"/>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Effect transition="in" filter="fade">
                                      <p:cBhvr>
                                        <p:cTn id="23"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0D4FA66-49F7-8049-4EC9-8E37CEAE5E9B}"/>
              </a:ext>
            </a:extLst>
          </p:cNvPr>
          <p:cNvSpPr>
            <a:spLocks noGrp="1"/>
          </p:cNvSpPr>
          <p:nvPr>
            <p:ph type="sldNum" sz="quarter" idx="12"/>
          </p:nvPr>
        </p:nvSpPr>
        <p:spPr/>
        <p:txBody>
          <a:bodyPr/>
          <a:lstStyle/>
          <a:p>
            <a:fld id="{E918AD79-E522-4FB9-96A9-7AA91DD06953}" type="slidenum">
              <a:rPr kumimoji="1" lang="ja-JP" altLang="en-US" smtClean="0"/>
              <a:t>25</a:t>
            </a:fld>
            <a:endParaRPr kumimoji="1" lang="ja-JP" altLang="en-US"/>
          </a:p>
        </p:txBody>
      </p:sp>
      <p:sp>
        <p:nvSpPr>
          <p:cNvPr id="4" name="テキスト ボックス 3">
            <a:extLst>
              <a:ext uri="{FF2B5EF4-FFF2-40B4-BE49-F238E27FC236}">
                <a16:creationId xmlns:a16="http://schemas.microsoft.com/office/drawing/2014/main" id="{5B621D0A-CAA7-9D6F-043B-5E39CCB00595}"/>
              </a:ext>
            </a:extLst>
          </p:cNvPr>
          <p:cNvSpPr txBox="1"/>
          <p:nvPr/>
        </p:nvSpPr>
        <p:spPr>
          <a:xfrm>
            <a:off x="1307434" y="1366897"/>
            <a:ext cx="7494270" cy="2062103"/>
          </a:xfrm>
          <a:prstGeom prst="rect">
            <a:avLst/>
          </a:prstGeom>
          <a:noFill/>
        </p:spPr>
        <p:txBody>
          <a:bodyPr wrap="square">
            <a:spAutoFit/>
          </a:bodyPr>
          <a:lstStyle/>
          <a:p>
            <a:r>
              <a:rPr kumimoji="1" lang="ja-JP" altLang="en-US" sz="3200"/>
              <a:t>対策　</a:t>
            </a:r>
            <a:endParaRPr kumimoji="1" lang="en-US" altLang="ja-JP" sz="3200"/>
          </a:p>
          <a:p>
            <a:endParaRPr kumimoji="1" lang="en-US" altLang="ja-JP" sz="3200"/>
          </a:p>
          <a:p>
            <a:endParaRPr kumimoji="1" lang="en-US" altLang="ja-JP" sz="3200"/>
          </a:p>
          <a:p>
            <a:r>
              <a:rPr kumimoji="1" lang="ja-JP" altLang="en-US" sz="3200"/>
              <a:t>会議やミーティングを効率化する</a:t>
            </a:r>
            <a:endParaRPr kumimoji="1" lang="en-US" altLang="ja-JP" sz="3200"/>
          </a:p>
        </p:txBody>
      </p:sp>
    </p:spTree>
    <p:extLst>
      <p:ext uri="{BB962C8B-B14F-4D97-AF65-F5344CB8AC3E}">
        <p14:creationId xmlns:p14="http://schemas.microsoft.com/office/powerpoint/2010/main" val="2312960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649D289-4E20-6CDE-C957-E684EB5FFE27}"/>
              </a:ext>
            </a:extLst>
          </p:cNvPr>
          <p:cNvSpPr>
            <a:spLocks noGrp="1"/>
          </p:cNvSpPr>
          <p:nvPr>
            <p:ph type="sldNum" sz="quarter" idx="12"/>
          </p:nvPr>
        </p:nvSpPr>
        <p:spPr/>
        <p:txBody>
          <a:bodyPr/>
          <a:lstStyle/>
          <a:p>
            <a:fld id="{E918AD79-E522-4FB9-96A9-7AA91DD06953}" type="slidenum">
              <a:rPr kumimoji="1" lang="ja-JP" altLang="en-US" smtClean="0"/>
              <a:t>26</a:t>
            </a:fld>
            <a:endParaRPr kumimoji="1" lang="ja-JP" altLang="en-US"/>
          </a:p>
        </p:txBody>
      </p:sp>
      <p:sp>
        <p:nvSpPr>
          <p:cNvPr id="4" name="テキスト ボックス 3">
            <a:extLst>
              <a:ext uri="{FF2B5EF4-FFF2-40B4-BE49-F238E27FC236}">
                <a16:creationId xmlns:a16="http://schemas.microsoft.com/office/drawing/2014/main" id="{C3C092F8-F84C-4BD9-2270-9C61AE620659}"/>
              </a:ext>
            </a:extLst>
          </p:cNvPr>
          <p:cNvSpPr txBox="1"/>
          <p:nvPr/>
        </p:nvSpPr>
        <p:spPr>
          <a:xfrm>
            <a:off x="585537" y="813463"/>
            <a:ext cx="11020926" cy="4524315"/>
          </a:xfrm>
          <a:prstGeom prst="rect">
            <a:avLst/>
          </a:prstGeom>
          <a:noFill/>
        </p:spPr>
        <p:txBody>
          <a:bodyPr wrap="square">
            <a:spAutoFit/>
          </a:bodyPr>
          <a:lstStyle/>
          <a:p>
            <a:endParaRPr kumimoji="1" lang="en-US" altLang="ja-JP" sz="2400"/>
          </a:p>
          <a:p>
            <a:r>
              <a:rPr kumimoji="1" lang="ja-JP" altLang="en-US" sz="2400"/>
              <a:t>・会議ごとに議題と、「今日は何を決めるか」というゴールを定める。</a:t>
            </a:r>
            <a:endParaRPr kumimoji="1" lang="en-US" altLang="ja-JP" sz="2400"/>
          </a:p>
          <a:p>
            <a:endParaRPr kumimoji="1" lang="en-US" altLang="ja-JP" sz="2400"/>
          </a:p>
          <a:p>
            <a:r>
              <a:rPr kumimoji="1" lang="ja-JP" altLang="en-US" sz="2400"/>
              <a:t>・リーダー以外の会員から議長を決め、議長は発言のバランスや時間、方向</a:t>
            </a:r>
            <a:endParaRPr kumimoji="1" lang="en-US" altLang="ja-JP" sz="2400"/>
          </a:p>
          <a:p>
            <a:endParaRPr kumimoji="1" lang="en-US" altLang="ja-JP" sz="2400"/>
          </a:p>
          <a:p>
            <a:r>
              <a:rPr kumimoji="1" lang="ja-JP" altLang="en-US" sz="2400"/>
              <a:t>　をコントロールする。</a:t>
            </a:r>
            <a:endParaRPr kumimoji="1" lang="en-US" altLang="ja-JP" sz="2400"/>
          </a:p>
          <a:p>
            <a:endParaRPr kumimoji="1" lang="en-US" altLang="ja-JP" sz="2400"/>
          </a:p>
          <a:p>
            <a:r>
              <a:rPr kumimoji="1" lang="ja-JP" altLang="en-US" sz="2400"/>
              <a:t>・議題には全員が自分の意見を述べる。などの会議のルールを決めておく。</a:t>
            </a:r>
            <a:endParaRPr kumimoji="1" lang="en-US" altLang="ja-JP" sz="2400"/>
          </a:p>
          <a:p>
            <a:endParaRPr kumimoji="1" lang="en-US" altLang="ja-JP" sz="2400"/>
          </a:p>
          <a:p>
            <a:r>
              <a:rPr kumimoji="1" lang="ja-JP" altLang="en-US" sz="2400"/>
              <a:t>・会議の風通しと効率化を図る。</a:t>
            </a:r>
            <a:endParaRPr kumimoji="1" lang="en-US" altLang="ja-JP" sz="2400"/>
          </a:p>
          <a:p>
            <a:endParaRPr kumimoji="1" lang="en-US" altLang="ja-JP" sz="2400"/>
          </a:p>
          <a:p>
            <a:r>
              <a:rPr kumimoji="1" lang="ja-JP" altLang="en-US" sz="2400"/>
              <a:t>・必ず、毎回何らかの結論にたどり着くように進行する。</a:t>
            </a:r>
          </a:p>
        </p:txBody>
      </p:sp>
    </p:spTree>
    <p:extLst>
      <p:ext uri="{BB962C8B-B14F-4D97-AF65-F5344CB8AC3E}">
        <p14:creationId xmlns:p14="http://schemas.microsoft.com/office/powerpoint/2010/main" val="2800576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500"/>
                                        <p:tgtEl>
                                          <p:spTgt spid="4">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5" end="5"/>
                                            </p:txEl>
                                          </p:spTgt>
                                        </p:tgtEl>
                                        <p:attrNameLst>
                                          <p:attrName>style.visibility</p:attrName>
                                        </p:attrNameLst>
                                      </p:cBhvr>
                                      <p:to>
                                        <p:strVal val="visible"/>
                                      </p:to>
                                    </p:set>
                                    <p:animEffect transition="in" filter="fade">
                                      <p:cBhvr>
                                        <p:cTn id="10" dur="500"/>
                                        <p:tgtEl>
                                          <p:spTgt spid="4">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Effect transition="in" filter="fade">
                                      <p:cBhvr>
                                        <p:cTn id="15" dur="500"/>
                                        <p:tgtEl>
                                          <p:spTgt spid="4">
                                            <p:txEl>
                                              <p:pRg st="7" end="7"/>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
                                            <p:txEl>
                                              <p:pRg st="9" end="9"/>
                                            </p:txEl>
                                          </p:spTgt>
                                        </p:tgtEl>
                                        <p:attrNameLst>
                                          <p:attrName>style.visibility</p:attrName>
                                        </p:attrNameLst>
                                      </p:cBhvr>
                                      <p:to>
                                        <p:strVal val="visible"/>
                                      </p:to>
                                    </p:set>
                                    <p:animEffect transition="in" filter="fade">
                                      <p:cBhvr>
                                        <p:cTn id="20" dur="500"/>
                                        <p:tgtEl>
                                          <p:spTgt spid="4">
                                            <p:txEl>
                                              <p:pRg st="9" end="9"/>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11" end="11"/>
                                            </p:txEl>
                                          </p:spTgt>
                                        </p:tgtEl>
                                        <p:attrNameLst>
                                          <p:attrName>style.visibility</p:attrName>
                                        </p:attrNameLst>
                                      </p:cBhvr>
                                      <p:to>
                                        <p:strVal val="visible"/>
                                      </p:to>
                                    </p:set>
                                    <p:anim calcmode="lin" valueType="num">
                                      <p:cBhvr additive="base">
                                        <p:cTn id="2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D17B20F-2E9F-74F3-B739-65AB76BA1AFF}"/>
              </a:ext>
            </a:extLst>
          </p:cNvPr>
          <p:cNvSpPr>
            <a:spLocks noGrp="1"/>
          </p:cNvSpPr>
          <p:nvPr>
            <p:ph type="sldNum" sz="quarter" idx="12"/>
          </p:nvPr>
        </p:nvSpPr>
        <p:spPr/>
        <p:txBody>
          <a:bodyPr/>
          <a:lstStyle/>
          <a:p>
            <a:fld id="{E918AD79-E522-4FB9-96A9-7AA91DD06953}" type="slidenum">
              <a:rPr kumimoji="1" lang="ja-JP" altLang="en-US" smtClean="0"/>
              <a:t>27</a:t>
            </a:fld>
            <a:endParaRPr kumimoji="1" lang="ja-JP" altLang="en-US"/>
          </a:p>
        </p:txBody>
      </p:sp>
      <p:sp>
        <p:nvSpPr>
          <p:cNvPr id="3" name="テキスト ボックス 2">
            <a:extLst>
              <a:ext uri="{FF2B5EF4-FFF2-40B4-BE49-F238E27FC236}">
                <a16:creationId xmlns:a16="http://schemas.microsoft.com/office/drawing/2014/main" id="{D387655D-4794-2324-13E1-4F88740FEA8A}"/>
              </a:ext>
            </a:extLst>
          </p:cNvPr>
          <p:cNvSpPr txBox="1"/>
          <p:nvPr/>
        </p:nvSpPr>
        <p:spPr>
          <a:xfrm>
            <a:off x="272716" y="148389"/>
            <a:ext cx="11646567" cy="7017306"/>
          </a:xfrm>
          <a:prstGeom prst="rect">
            <a:avLst/>
          </a:prstGeom>
          <a:noFill/>
        </p:spPr>
        <p:txBody>
          <a:bodyPr wrap="square" rtlCol="0">
            <a:spAutoFit/>
          </a:bodyPr>
          <a:lstStyle/>
          <a:p>
            <a:r>
              <a:rPr kumimoji="1" lang="ja-JP" altLang="en-US" sz="2400"/>
              <a:t>ダメな例</a:t>
            </a:r>
            <a:endParaRPr kumimoji="1" lang="en-US" altLang="ja-JP" sz="2400"/>
          </a:p>
          <a:p>
            <a:endParaRPr kumimoji="1" lang="en-US" altLang="ja-JP" sz="2400"/>
          </a:p>
          <a:p>
            <a:r>
              <a:rPr kumimoji="1" lang="ja-JP" altLang="en-US" sz="2400"/>
              <a:t>・会議中、経歴の長い会員の関係ない話が長すぎて、議題が進まず何も決まらない　まま終わってしまった。</a:t>
            </a:r>
            <a:endParaRPr kumimoji="1" lang="en-US" altLang="ja-JP" sz="2400"/>
          </a:p>
          <a:p>
            <a:endParaRPr kumimoji="1" lang="en-US" altLang="ja-JP" sz="2400"/>
          </a:p>
          <a:p>
            <a:r>
              <a:rPr kumimoji="1" lang="ja-JP" altLang="en-US" sz="2400"/>
              <a:t>・一つの議題を話しあっている途中に、いつも「そういえばあれはどうなった？」と別の議題を持ち出す人がいて話が脱線する。</a:t>
            </a:r>
            <a:endParaRPr kumimoji="1" lang="en-US" altLang="ja-JP" sz="2400"/>
          </a:p>
          <a:p>
            <a:endParaRPr kumimoji="1" lang="en-US" altLang="ja-JP" sz="2400"/>
          </a:p>
          <a:p>
            <a:r>
              <a:rPr kumimoji="1" lang="ja-JP" altLang="en-US" sz="2400"/>
              <a:t>・前回の会議を欠席したひとりが、「〇〇が決まったみたいだが、こういう問題が起きる可能性があると思うので再検討しよう」と言い出し、いいだせなくて結局話が前回の振り出しまで戻ってしまった。</a:t>
            </a:r>
            <a:endParaRPr kumimoji="1" lang="en-US" altLang="ja-JP" sz="2400"/>
          </a:p>
          <a:p>
            <a:endParaRPr kumimoji="1" lang="en-US" altLang="ja-JP" sz="2400"/>
          </a:p>
          <a:p>
            <a:r>
              <a:rPr kumimoji="1" lang="ja-JP" altLang="en-US" sz="2400"/>
              <a:t>・どんな提案をしても「でもそれは〇〇じゃない？」「〇〇になったらどうするの？」とネガティブな反論ばかりしてくる会員のせいで、何も決められず、みんなのモチベーションが下がる。</a:t>
            </a:r>
            <a:endParaRPr kumimoji="1" lang="en-US" altLang="ja-JP" sz="2400"/>
          </a:p>
          <a:p>
            <a:endParaRPr kumimoji="1" lang="en-US" altLang="ja-JP" sz="2400"/>
          </a:p>
          <a:p>
            <a:r>
              <a:rPr kumimoji="1" lang="ja-JP" altLang="en-US" sz="2400"/>
              <a:t>・リーダーが進行役をやり、結果リーダーの独壇場で終わる。</a:t>
            </a:r>
            <a:endParaRPr kumimoji="1" lang="en-US" altLang="ja-JP" sz="2400"/>
          </a:p>
          <a:p>
            <a:endParaRPr kumimoji="1" lang="en-US" altLang="ja-JP" sz="2400"/>
          </a:p>
          <a:p>
            <a:endParaRPr kumimoji="1" lang="ja-JP" altLang="en-US"/>
          </a:p>
        </p:txBody>
      </p:sp>
    </p:spTree>
    <p:extLst>
      <p:ext uri="{BB962C8B-B14F-4D97-AF65-F5344CB8AC3E}">
        <p14:creationId xmlns:p14="http://schemas.microsoft.com/office/powerpoint/2010/main" val="2173457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fade">
                                      <p:cBhvr>
                                        <p:cTn id="22" dur="500"/>
                                        <p:tgtEl>
                                          <p:spTgt spid="3">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anim calcmode="lin" valueType="num">
                                      <p:cBhvr additive="base">
                                        <p:cTn id="2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C5EE778-2E28-4403-F3C9-7DE786D98E0F}"/>
              </a:ext>
            </a:extLst>
          </p:cNvPr>
          <p:cNvSpPr>
            <a:spLocks noGrp="1"/>
          </p:cNvSpPr>
          <p:nvPr>
            <p:ph type="sldNum" sz="quarter" idx="12"/>
          </p:nvPr>
        </p:nvSpPr>
        <p:spPr/>
        <p:txBody>
          <a:bodyPr/>
          <a:lstStyle/>
          <a:p>
            <a:fld id="{E918AD79-E522-4FB9-96A9-7AA91DD06953}" type="slidenum">
              <a:rPr kumimoji="1" lang="ja-JP" altLang="en-US" smtClean="0"/>
              <a:t>28</a:t>
            </a:fld>
            <a:endParaRPr kumimoji="1" lang="ja-JP" altLang="en-US"/>
          </a:p>
        </p:txBody>
      </p:sp>
      <p:sp>
        <p:nvSpPr>
          <p:cNvPr id="4" name="テキスト ボックス 3">
            <a:extLst>
              <a:ext uri="{FF2B5EF4-FFF2-40B4-BE49-F238E27FC236}">
                <a16:creationId xmlns:a16="http://schemas.microsoft.com/office/drawing/2014/main" id="{E73CECC4-B6A0-8EE6-1E29-7136CB2FFF25}"/>
              </a:ext>
            </a:extLst>
          </p:cNvPr>
          <p:cNvSpPr txBox="1"/>
          <p:nvPr/>
        </p:nvSpPr>
        <p:spPr>
          <a:xfrm>
            <a:off x="786063" y="802974"/>
            <a:ext cx="10186737" cy="4862870"/>
          </a:xfrm>
          <a:prstGeom prst="rect">
            <a:avLst/>
          </a:prstGeom>
          <a:noFill/>
        </p:spPr>
        <p:txBody>
          <a:bodyPr wrap="square">
            <a:spAutoFit/>
          </a:bodyPr>
          <a:lstStyle/>
          <a:p>
            <a:r>
              <a:rPr kumimoji="1" lang="ja-JP" altLang="en-US" sz="2800"/>
              <a:t>効率的で風通し良く、必ず結論がでる会議を目指すこと。</a:t>
            </a:r>
            <a:endParaRPr kumimoji="1" lang="en-US" altLang="ja-JP" sz="2800"/>
          </a:p>
          <a:p>
            <a:endParaRPr kumimoji="1" lang="en-US" altLang="ja-JP"/>
          </a:p>
          <a:p>
            <a:r>
              <a:rPr kumimoji="1" lang="ja-JP" altLang="en-US" sz="2400"/>
              <a:t>リーダーの在り方</a:t>
            </a:r>
            <a:endParaRPr kumimoji="1" lang="en-US" altLang="ja-JP" sz="2400"/>
          </a:p>
          <a:p>
            <a:endParaRPr kumimoji="1" lang="en-US" altLang="ja-JP" sz="2400"/>
          </a:p>
          <a:p>
            <a:r>
              <a:rPr kumimoji="1" lang="ja-JP" altLang="en-US" sz="2400"/>
              <a:t>・威圧的でない。</a:t>
            </a:r>
            <a:endParaRPr kumimoji="1" lang="en-US" altLang="ja-JP" sz="2400"/>
          </a:p>
          <a:p>
            <a:endParaRPr kumimoji="1" lang="en-US" altLang="ja-JP" sz="2400"/>
          </a:p>
          <a:p>
            <a:r>
              <a:rPr kumimoji="1" lang="ja-JP" altLang="en-US" sz="2400"/>
              <a:t>・他の発言を圧迫するような雰囲気をつくらない。</a:t>
            </a:r>
            <a:endParaRPr kumimoji="1" lang="en-US" altLang="ja-JP" sz="2400"/>
          </a:p>
          <a:p>
            <a:endParaRPr kumimoji="1" lang="en-US" altLang="ja-JP" sz="2400"/>
          </a:p>
          <a:p>
            <a:r>
              <a:rPr kumimoji="1" lang="ja-JP" altLang="en-US" sz="2400"/>
              <a:t>・積極的な姿勢を示す。</a:t>
            </a:r>
            <a:endParaRPr kumimoji="1" lang="en-US" altLang="ja-JP" sz="2400"/>
          </a:p>
          <a:p>
            <a:endParaRPr kumimoji="1" lang="en-US" altLang="ja-JP" sz="2400"/>
          </a:p>
          <a:p>
            <a:r>
              <a:rPr kumimoji="1" lang="ja-JP" altLang="en-US" sz="2400"/>
              <a:t>・理解していることを示す。</a:t>
            </a:r>
            <a:endParaRPr kumimoji="1" lang="en-US" altLang="ja-JP" sz="2400"/>
          </a:p>
          <a:p>
            <a:endParaRPr kumimoji="1" lang="en-US" altLang="ja-JP" sz="2400"/>
          </a:p>
          <a:p>
            <a:r>
              <a:rPr kumimoji="1" lang="ja-JP" altLang="en-US" sz="2400"/>
              <a:t>・相手を受け入れる姿勢を示す。</a:t>
            </a:r>
          </a:p>
        </p:txBody>
      </p:sp>
    </p:spTree>
    <p:extLst>
      <p:ext uri="{BB962C8B-B14F-4D97-AF65-F5344CB8AC3E}">
        <p14:creationId xmlns:p14="http://schemas.microsoft.com/office/powerpoint/2010/main" val="1735491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fade">
                                      <p:cBhvr>
                                        <p:cTn id="7" dur="500"/>
                                        <p:tgtEl>
                                          <p:spTgt spid="4">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6" end="6"/>
                                            </p:txEl>
                                          </p:spTgt>
                                        </p:tgtEl>
                                        <p:attrNameLst>
                                          <p:attrName>style.visibility</p:attrName>
                                        </p:attrNameLst>
                                      </p:cBhvr>
                                      <p:to>
                                        <p:strVal val="visible"/>
                                      </p:to>
                                    </p:set>
                                    <p:animEffect transition="in" filter="fade">
                                      <p:cBhvr>
                                        <p:cTn id="10" dur="500"/>
                                        <p:tgtEl>
                                          <p:spTgt spid="4">
                                            <p:txEl>
                                              <p:pRg st="6" end="6"/>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Effect transition="in" filter="fade">
                                      <p:cBhvr>
                                        <p:cTn id="15" dur="500"/>
                                        <p:tgtEl>
                                          <p:spTgt spid="4">
                                            <p:txEl>
                                              <p:pRg st="8" end="8"/>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
                                            <p:txEl>
                                              <p:pRg st="10" end="10"/>
                                            </p:txEl>
                                          </p:spTgt>
                                        </p:tgtEl>
                                        <p:attrNameLst>
                                          <p:attrName>style.visibility</p:attrName>
                                        </p:attrNameLst>
                                      </p:cBhvr>
                                      <p:to>
                                        <p:strVal val="visible"/>
                                      </p:to>
                                    </p:set>
                                    <p:animEffect transition="in" filter="fade">
                                      <p:cBhvr>
                                        <p:cTn id="18" dur="500"/>
                                        <p:tgtEl>
                                          <p:spTgt spid="4">
                                            <p:txEl>
                                              <p:pRg st="10" end="10"/>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4">
                                            <p:txEl>
                                              <p:pRg st="12" end="12"/>
                                            </p:txEl>
                                          </p:spTgt>
                                        </p:tgtEl>
                                        <p:attrNameLst>
                                          <p:attrName>style.visibility</p:attrName>
                                        </p:attrNameLst>
                                      </p:cBhvr>
                                      <p:to>
                                        <p:strVal val="visible"/>
                                      </p:to>
                                    </p:set>
                                    <p:animEffect transition="in" filter="fade">
                                      <p:cBhvr>
                                        <p:cTn id="21"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0F363BEC-BF37-8EE4-9C11-55719F51B2B5}"/>
              </a:ext>
            </a:extLst>
          </p:cNvPr>
          <p:cNvSpPr>
            <a:spLocks noGrp="1"/>
          </p:cNvSpPr>
          <p:nvPr>
            <p:ph type="sldNum" sz="quarter" idx="12"/>
          </p:nvPr>
        </p:nvSpPr>
        <p:spPr/>
        <p:txBody>
          <a:bodyPr/>
          <a:lstStyle/>
          <a:p>
            <a:fld id="{E918AD79-E522-4FB9-96A9-7AA91DD06953}" type="slidenum">
              <a:rPr kumimoji="1" lang="ja-JP" altLang="en-US" smtClean="0"/>
              <a:t>29</a:t>
            </a:fld>
            <a:endParaRPr kumimoji="1" lang="ja-JP" altLang="en-US"/>
          </a:p>
        </p:txBody>
      </p:sp>
      <p:sp>
        <p:nvSpPr>
          <p:cNvPr id="3" name="テキスト ボックス 2">
            <a:extLst>
              <a:ext uri="{FF2B5EF4-FFF2-40B4-BE49-F238E27FC236}">
                <a16:creationId xmlns:a16="http://schemas.microsoft.com/office/drawing/2014/main" id="{C28CF19A-7915-A8E4-DA5A-501ED3A90E18}"/>
              </a:ext>
            </a:extLst>
          </p:cNvPr>
          <p:cNvSpPr txBox="1"/>
          <p:nvPr/>
        </p:nvSpPr>
        <p:spPr>
          <a:xfrm>
            <a:off x="653515" y="451513"/>
            <a:ext cx="10389669" cy="5724644"/>
          </a:xfrm>
          <a:prstGeom prst="rect">
            <a:avLst/>
          </a:prstGeom>
          <a:noFill/>
        </p:spPr>
        <p:txBody>
          <a:bodyPr wrap="square" rtlCol="0">
            <a:spAutoFit/>
          </a:bodyPr>
          <a:lstStyle/>
          <a:p>
            <a:r>
              <a:rPr kumimoji="1" lang="ja-JP" altLang="en-US" sz="2800"/>
              <a:t>対策</a:t>
            </a:r>
            <a:endParaRPr kumimoji="1" lang="en-US" altLang="ja-JP" sz="2800"/>
          </a:p>
          <a:p>
            <a:endParaRPr kumimoji="1" lang="en-US" altLang="ja-JP" sz="2800"/>
          </a:p>
          <a:p>
            <a:r>
              <a:rPr kumimoji="1" lang="ja-JP" altLang="en-US" sz="2800"/>
              <a:t>心理的安全性を高める</a:t>
            </a:r>
            <a:endParaRPr kumimoji="1" lang="en-US" altLang="ja-JP" sz="2800"/>
          </a:p>
          <a:p>
            <a:endParaRPr kumimoji="1" lang="en-US" altLang="ja-JP"/>
          </a:p>
          <a:p>
            <a:r>
              <a:rPr kumimoji="1" lang="ja-JP" altLang="en-US" sz="2400"/>
              <a:t>・意思決定において相手を受け入れる姿勢を示す。</a:t>
            </a:r>
            <a:endParaRPr kumimoji="1" lang="en-US" altLang="ja-JP" sz="2400"/>
          </a:p>
          <a:p>
            <a:endParaRPr kumimoji="1" lang="en-US" altLang="ja-JP" sz="2400"/>
          </a:p>
          <a:p>
            <a:r>
              <a:rPr kumimoji="1" lang="ja-JP" altLang="en-US" sz="2400"/>
              <a:t>・強情にならない範囲で自信や信念を持つ。</a:t>
            </a:r>
            <a:endParaRPr kumimoji="1" lang="en-US" altLang="ja-JP" sz="2400"/>
          </a:p>
          <a:p>
            <a:endParaRPr kumimoji="1" lang="en-US" altLang="ja-JP" sz="2400"/>
          </a:p>
          <a:p>
            <a:r>
              <a:rPr kumimoji="1" lang="ja-JP" altLang="en-US" sz="2400"/>
              <a:t>・ポジティブなコミュニケーションを増やす。</a:t>
            </a:r>
            <a:endParaRPr kumimoji="1" lang="en-US" altLang="ja-JP" sz="2400"/>
          </a:p>
          <a:p>
            <a:endParaRPr kumimoji="1" lang="en-US" altLang="ja-JP" sz="2400"/>
          </a:p>
          <a:p>
            <a:r>
              <a:rPr kumimoji="1" lang="ja-JP" altLang="en-US" sz="2400"/>
              <a:t>・思ったことを素直に言い合えるのが、心理的安全性です。</a:t>
            </a:r>
            <a:endParaRPr kumimoji="1" lang="en-US" altLang="ja-JP" sz="2400"/>
          </a:p>
          <a:p>
            <a:endParaRPr kumimoji="1" lang="en-US" altLang="ja-JP" sz="2400"/>
          </a:p>
          <a:p>
            <a:r>
              <a:rPr kumimoji="1" lang="ja-JP" altLang="en-US" sz="2400"/>
              <a:t>・互いに対する信頼がベースになければ、心理的安全性は生まれない。</a:t>
            </a:r>
            <a:endParaRPr kumimoji="1" lang="en-US" altLang="ja-JP" sz="2400"/>
          </a:p>
          <a:p>
            <a:endParaRPr kumimoji="1" lang="en-US" altLang="ja-JP" sz="2400"/>
          </a:p>
          <a:p>
            <a:r>
              <a:rPr kumimoji="1" lang="ja-JP" altLang="en-US" sz="2400"/>
              <a:t>・日々のクラブへの貢献への感謝をオープンに伝え合う。</a:t>
            </a:r>
          </a:p>
        </p:txBody>
      </p:sp>
    </p:spTree>
    <p:extLst>
      <p:ext uri="{BB962C8B-B14F-4D97-AF65-F5344CB8AC3E}">
        <p14:creationId xmlns:p14="http://schemas.microsoft.com/office/powerpoint/2010/main" val="3756411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animEffect transition="in" filter="fade">
                                      <p:cBhvr>
                                        <p:cTn id="13" dur="500"/>
                                        <p:tgtEl>
                                          <p:spTgt spid="3">
                                            <p:txEl>
                                              <p:pRg st="8" end="8"/>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10" end="10"/>
                                            </p:txEl>
                                          </p:spTgt>
                                        </p:tgtEl>
                                        <p:attrNameLst>
                                          <p:attrName>style.visibility</p:attrName>
                                        </p:attrNameLst>
                                      </p:cBhvr>
                                      <p:to>
                                        <p:strVal val="visible"/>
                                      </p:to>
                                    </p:set>
                                    <p:animEffect transition="in" filter="fade">
                                      <p:cBhvr>
                                        <p:cTn id="18" dur="500"/>
                                        <p:tgtEl>
                                          <p:spTgt spid="3">
                                            <p:txEl>
                                              <p:pRg st="10" end="10"/>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12" end="12"/>
                                            </p:txEl>
                                          </p:spTgt>
                                        </p:tgtEl>
                                        <p:attrNameLst>
                                          <p:attrName>style.visibility</p:attrName>
                                        </p:attrNameLst>
                                      </p:cBhvr>
                                      <p:to>
                                        <p:strVal val="visible"/>
                                      </p:to>
                                    </p:set>
                                    <p:animEffect transition="in" filter="fade">
                                      <p:cBhvr>
                                        <p:cTn id="21" dur="500"/>
                                        <p:tgtEl>
                                          <p:spTgt spid="3">
                                            <p:txEl>
                                              <p:pRg st="12" end="12"/>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14" end="14"/>
                                            </p:txEl>
                                          </p:spTgt>
                                        </p:tgtEl>
                                        <p:attrNameLst>
                                          <p:attrName>style.visibility</p:attrName>
                                        </p:attrNameLst>
                                      </p:cBhvr>
                                      <p:to>
                                        <p:strVal val="visible"/>
                                      </p:to>
                                    </p:set>
                                    <p:animEffect transition="in" filter="fade">
                                      <p:cBhvr>
                                        <p:cTn id="24"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5774833-11B3-058D-0F68-8590EA720660}"/>
              </a:ext>
            </a:extLst>
          </p:cNvPr>
          <p:cNvSpPr>
            <a:spLocks noGrp="1"/>
          </p:cNvSpPr>
          <p:nvPr>
            <p:ph type="sldNum" sz="quarter" idx="12"/>
          </p:nvPr>
        </p:nvSpPr>
        <p:spPr/>
        <p:txBody>
          <a:bodyPr/>
          <a:lstStyle/>
          <a:p>
            <a:fld id="{E918AD79-E522-4FB9-96A9-7AA91DD06953}" type="slidenum">
              <a:rPr kumimoji="1" lang="ja-JP" altLang="en-US" smtClean="0"/>
              <a:t>3</a:t>
            </a:fld>
            <a:endParaRPr kumimoji="1" lang="ja-JP" altLang="en-US"/>
          </a:p>
        </p:txBody>
      </p:sp>
      <p:sp>
        <p:nvSpPr>
          <p:cNvPr id="4" name="テキスト ボックス 3">
            <a:extLst>
              <a:ext uri="{FF2B5EF4-FFF2-40B4-BE49-F238E27FC236}">
                <a16:creationId xmlns:a16="http://schemas.microsoft.com/office/drawing/2014/main" id="{2CD8A908-28FB-4EFA-9962-71478D601157}"/>
              </a:ext>
            </a:extLst>
          </p:cNvPr>
          <p:cNvSpPr txBox="1"/>
          <p:nvPr/>
        </p:nvSpPr>
        <p:spPr>
          <a:xfrm>
            <a:off x="830580" y="830943"/>
            <a:ext cx="10104120" cy="5324535"/>
          </a:xfrm>
          <a:prstGeom prst="rect">
            <a:avLst/>
          </a:prstGeom>
          <a:noFill/>
        </p:spPr>
        <p:txBody>
          <a:bodyPr wrap="square">
            <a:spAutoFit/>
          </a:bodyPr>
          <a:lstStyle/>
          <a:p>
            <a:r>
              <a:rPr kumimoji="1" lang="ja-JP" altLang="en-US" sz="2800"/>
              <a:t>　</a:t>
            </a:r>
            <a:r>
              <a:rPr kumimoji="1" lang="en-US" altLang="ja-JP" sz="2800"/>
              <a:t>1951</a:t>
            </a:r>
            <a:r>
              <a:rPr kumimoji="1" lang="ja-JP" altLang="en-US" sz="2800"/>
              <a:t>年に千葉県に東京</a:t>
            </a:r>
            <a:r>
              <a:rPr kumimoji="1" lang="en-US" altLang="ja-JP" sz="2800"/>
              <a:t>RC</a:t>
            </a:r>
            <a:r>
              <a:rPr kumimoji="1" lang="ja-JP" altLang="en-US" sz="2800"/>
              <a:t>をスポンサーに　</a:t>
            </a:r>
            <a:endParaRPr kumimoji="1" lang="en-US" altLang="ja-JP" sz="2800"/>
          </a:p>
          <a:p>
            <a:endParaRPr kumimoji="1" lang="en-US" altLang="ja-JP" sz="2800"/>
          </a:p>
          <a:p>
            <a:pPr marL="0" indent="0">
              <a:buNone/>
            </a:pPr>
            <a:r>
              <a:rPr lang="ja-JP" altLang="en-US" sz="2800"/>
              <a:t>　</a:t>
            </a:r>
            <a:r>
              <a:rPr kumimoji="1" lang="ja-JP" altLang="en-US" sz="2800"/>
              <a:t>千葉ロータリークラブが誕生し、</a:t>
            </a:r>
            <a:r>
              <a:rPr lang="ja-JP" altLang="en-US" sz="2800"/>
              <a:t>それから</a:t>
            </a:r>
            <a:r>
              <a:rPr lang="en-US" altLang="ja-JP" sz="2800"/>
              <a:t>70</a:t>
            </a:r>
            <a:r>
              <a:rPr lang="ja-JP" altLang="en-US" sz="2800"/>
              <a:t>年が経過。</a:t>
            </a:r>
            <a:endParaRPr lang="en-US" altLang="ja-JP" sz="2800"/>
          </a:p>
          <a:p>
            <a:pPr marL="0" indent="0">
              <a:buNone/>
            </a:pPr>
            <a:endParaRPr lang="en-US" altLang="ja-JP" sz="2800"/>
          </a:p>
          <a:p>
            <a:r>
              <a:rPr kumimoji="1" lang="ja-JP" altLang="en-US" sz="2400"/>
              <a:t>会員数のピークは：クラブ数のピークは</a:t>
            </a:r>
            <a:endParaRPr kumimoji="1" lang="en-US" altLang="ja-JP" sz="2400"/>
          </a:p>
          <a:p>
            <a:endParaRPr kumimoji="1" lang="en-US" altLang="ja-JP" sz="2400"/>
          </a:p>
          <a:p>
            <a:r>
              <a:rPr kumimoji="1" lang="ja-JP" altLang="en-US" sz="2400"/>
              <a:t>　</a:t>
            </a:r>
            <a:r>
              <a:rPr kumimoji="1" lang="en-US" altLang="ja-JP" sz="3600"/>
              <a:t>1997</a:t>
            </a:r>
            <a:r>
              <a:rPr kumimoji="1" lang="ja-JP" altLang="en-US" sz="3600"/>
              <a:t>年　</a:t>
            </a:r>
            <a:r>
              <a:rPr kumimoji="1" lang="en-US" altLang="ja-JP" sz="3600"/>
              <a:t>4337</a:t>
            </a:r>
            <a:r>
              <a:rPr kumimoji="1" lang="ja-JP" altLang="en-US" sz="3600"/>
              <a:t>名　　</a:t>
            </a:r>
            <a:r>
              <a:rPr kumimoji="1" lang="en-US" altLang="ja-JP" sz="3600"/>
              <a:t>2000</a:t>
            </a:r>
            <a:r>
              <a:rPr kumimoji="1" lang="ja-JP" altLang="en-US" sz="3600"/>
              <a:t>年　</a:t>
            </a:r>
            <a:r>
              <a:rPr kumimoji="1" lang="en-US" altLang="ja-JP" sz="3600"/>
              <a:t>85</a:t>
            </a:r>
            <a:r>
              <a:rPr kumimoji="1" lang="ja-JP" altLang="en-US" sz="3600"/>
              <a:t>クラブ</a:t>
            </a:r>
            <a:endParaRPr kumimoji="1" lang="en-US" altLang="ja-JP" sz="3600"/>
          </a:p>
          <a:p>
            <a:endParaRPr kumimoji="1" lang="en-US" altLang="ja-JP" sz="3600"/>
          </a:p>
          <a:p>
            <a:pPr marL="0" indent="0">
              <a:buNone/>
            </a:pPr>
            <a:r>
              <a:rPr kumimoji="1" lang="ja-JP" altLang="en-US" sz="3600"/>
              <a:t>　</a:t>
            </a:r>
            <a:r>
              <a:rPr kumimoji="1" lang="en-US" altLang="ja-JP" sz="3600"/>
              <a:t>2022</a:t>
            </a:r>
            <a:r>
              <a:rPr kumimoji="1" lang="ja-JP" altLang="en-US" sz="3600"/>
              <a:t>年</a:t>
            </a:r>
            <a:r>
              <a:rPr kumimoji="1" lang="en-US" altLang="ja-JP" sz="3600"/>
              <a:t>6</a:t>
            </a:r>
            <a:r>
              <a:rPr kumimoji="1" lang="ja-JP" altLang="en-US" sz="3600"/>
              <a:t>月末現在</a:t>
            </a:r>
            <a:endParaRPr kumimoji="1" lang="en-US" altLang="ja-JP" sz="3600"/>
          </a:p>
          <a:p>
            <a:pPr marL="0" indent="0">
              <a:buNone/>
            </a:pPr>
            <a:endParaRPr kumimoji="1" lang="en-US" altLang="ja-JP" sz="3600"/>
          </a:p>
          <a:p>
            <a:pPr marL="0" indent="0">
              <a:buNone/>
            </a:pPr>
            <a:r>
              <a:rPr kumimoji="1" lang="ja-JP" altLang="en-US" sz="3600"/>
              <a:t>　</a:t>
            </a:r>
            <a:r>
              <a:rPr lang="ja-JP" altLang="en-US" sz="3600"/>
              <a:t>　　　　</a:t>
            </a:r>
            <a:r>
              <a:rPr lang="en-US" altLang="ja-JP" sz="3600"/>
              <a:t>2614</a:t>
            </a:r>
            <a:r>
              <a:rPr lang="ja-JP" altLang="en-US" sz="3600"/>
              <a:t>名　　　　　　</a:t>
            </a:r>
            <a:r>
              <a:rPr lang="en-US" altLang="ja-JP" sz="3600"/>
              <a:t>82</a:t>
            </a:r>
            <a:r>
              <a:rPr lang="ja-JP" altLang="en-US" sz="3600"/>
              <a:t>クラブ</a:t>
            </a:r>
            <a:endParaRPr kumimoji="1" lang="ja-JP" altLang="en-US" sz="3600"/>
          </a:p>
        </p:txBody>
      </p:sp>
    </p:spTree>
    <p:extLst>
      <p:ext uri="{BB962C8B-B14F-4D97-AF65-F5344CB8AC3E}">
        <p14:creationId xmlns:p14="http://schemas.microsoft.com/office/powerpoint/2010/main" val="3655506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anim calcmode="lin" valueType="num">
                                      <p:cBhvr additive="base">
                                        <p:cTn id="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0" end="10"/>
                                            </p:txEl>
                                          </p:spTgt>
                                        </p:tgtEl>
                                        <p:attrNameLst>
                                          <p:attrName>style.visibility</p:attrName>
                                        </p:attrNameLst>
                                      </p:cBhvr>
                                      <p:to>
                                        <p:strVal val="visible"/>
                                      </p:to>
                                    </p:set>
                                    <p:anim calcmode="lin" valueType="num">
                                      <p:cBhvr additive="base">
                                        <p:cTn id="1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9BB53EB-F67F-36DE-3E36-61A9D97464FA}"/>
              </a:ext>
            </a:extLst>
          </p:cNvPr>
          <p:cNvSpPr>
            <a:spLocks noGrp="1"/>
          </p:cNvSpPr>
          <p:nvPr>
            <p:ph type="sldNum" sz="quarter" idx="12"/>
          </p:nvPr>
        </p:nvSpPr>
        <p:spPr/>
        <p:txBody>
          <a:bodyPr/>
          <a:lstStyle/>
          <a:p>
            <a:fld id="{E918AD79-E522-4FB9-96A9-7AA91DD06953}" type="slidenum">
              <a:rPr kumimoji="1" lang="ja-JP" altLang="en-US" smtClean="0"/>
              <a:t>30</a:t>
            </a:fld>
            <a:endParaRPr kumimoji="1" lang="ja-JP" altLang="en-US"/>
          </a:p>
        </p:txBody>
      </p:sp>
      <p:sp>
        <p:nvSpPr>
          <p:cNvPr id="3" name="テキスト ボックス 2">
            <a:extLst>
              <a:ext uri="{FF2B5EF4-FFF2-40B4-BE49-F238E27FC236}">
                <a16:creationId xmlns:a16="http://schemas.microsoft.com/office/drawing/2014/main" id="{F0711377-9B09-B8A2-7919-52ED99DFE081}"/>
              </a:ext>
            </a:extLst>
          </p:cNvPr>
          <p:cNvSpPr txBox="1"/>
          <p:nvPr/>
        </p:nvSpPr>
        <p:spPr>
          <a:xfrm>
            <a:off x="449580" y="1705451"/>
            <a:ext cx="11292840" cy="3447098"/>
          </a:xfrm>
          <a:prstGeom prst="rect">
            <a:avLst/>
          </a:prstGeom>
          <a:noFill/>
        </p:spPr>
        <p:txBody>
          <a:bodyPr wrap="square" rtlCol="0">
            <a:spAutoFit/>
          </a:bodyPr>
          <a:lstStyle/>
          <a:p>
            <a:r>
              <a:rPr kumimoji="1" lang="ja-JP" altLang="en-US" sz="2800"/>
              <a:t>クラブとは、組織とは</a:t>
            </a:r>
            <a:endParaRPr kumimoji="1" lang="en-US" altLang="ja-JP" sz="2800"/>
          </a:p>
          <a:p>
            <a:endParaRPr kumimoji="1" lang="en-US" altLang="ja-JP" sz="2800"/>
          </a:p>
          <a:p>
            <a:r>
              <a:rPr kumimoji="1" lang="ja-JP" altLang="en-US" sz="2400"/>
              <a:t>組織とは、</a:t>
            </a:r>
            <a:endParaRPr kumimoji="1" lang="en-US" altLang="ja-JP" sz="2400"/>
          </a:p>
          <a:p>
            <a:endParaRPr kumimoji="1" lang="en-US" altLang="ja-JP" sz="2400"/>
          </a:p>
          <a:p>
            <a:r>
              <a:rPr kumimoji="1" lang="ja-JP" altLang="en-US" sz="2400"/>
              <a:t>・ある目的を達成するために、分化した役割を持つ個人から構成された集団。</a:t>
            </a:r>
            <a:endParaRPr kumimoji="1" lang="en-US" altLang="ja-JP" sz="2400"/>
          </a:p>
          <a:p>
            <a:endParaRPr kumimoji="1" lang="en-US" altLang="ja-JP" sz="2400"/>
          </a:p>
          <a:p>
            <a:r>
              <a:rPr kumimoji="1" lang="ja-JP" altLang="en-US" sz="2400"/>
              <a:t>・</a:t>
            </a:r>
            <a:r>
              <a:rPr kumimoji="1" lang="en-US" altLang="ja-JP" sz="2400"/>
              <a:t>2</a:t>
            </a:r>
            <a:r>
              <a:rPr kumimoji="1" lang="ja-JP" altLang="en-US" sz="2400"/>
              <a:t>人以上で何かやろうとする人たち。</a:t>
            </a:r>
            <a:endParaRPr kumimoji="1" lang="en-US" altLang="ja-JP" sz="2400"/>
          </a:p>
          <a:p>
            <a:endParaRPr kumimoji="1" lang="en-US" altLang="ja-JP" sz="2400"/>
          </a:p>
          <a:p>
            <a:endParaRPr kumimoji="1" lang="ja-JP" altLang="en-US"/>
          </a:p>
        </p:txBody>
      </p:sp>
    </p:spTree>
    <p:extLst>
      <p:ext uri="{BB962C8B-B14F-4D97-AF65-F5344CB8AC3E}">
        <p14:creationId xmlns:p14="http://schemas.microsoft.com/office/powerpoint/2010/main" val="2856560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35DACA6-5632-F4F2-1C9E-6EC437113CD4}"/>
              </a:ext>
            </a:extLst>
          </p:cNvPr>
          <p:cNvSpPr>
            <a:spLocks noGrp="1"/>
          </p:cNvSpPr>
          <p:nvPr>
            <p:ph type="sldNum" sz="quarter" idx="12"/>
          </p:nvPr>
        </p:nvSpPr>
        <p:spPr/>
        <p:txBody>
          <a:bodyPr/>
          <a:lstStyle/>
          <a:p>
            <a:fld id="{E918AD79-E522-4FB9-96A9-7AA91DD06953}" type="slidenum">
              <a:rPr kumimoji="1" lang="ja-JP" altLang="en-US" smtClean="0"/>
              <a:t>31</a:t>
            </a:fld>
            <a:endParaRPr kumimoji="1" lang="ja-JP" altLang="en-US"/>
          </a:p>
        </p:txBody>
      </p:sp>
      <p:sp>
        <p:nvSpPr>
          <p:cNvPr id="4" name="テキスト ボックス 3">
            <a:extLst>
              <a:ext uri="{FF2B5EF4-FFF2-40B4-BE49-F238E27FC236}">
                <a16:creationId xmlns:a16="http://schemas.microsoft.com/office/drawing/2014/main" id="{B416C9CC-B230-7559-70FC-70057D11C85C}"/>
              </a:ext>
            </a:extLst>
          </p:cNvPr>
          <p:cNvSpPr txBox="1"/>
          <p:nvPr/>
        </p:nvSpPr>
        <p:spPr>
          <a:xfrm>
            <a:off x="481263" y="982176"/>
            <a:ext cx="11229473" cy="4893647"/>
          </a:xfrm>
          <a:prstGeom prst="rect">
            <a:avLst/>
          </a:prstGeom>
          <a:noFill/>
        </p:spPr>
        <p:txBody>
          <a:bodyPr wrap="square">
            <a:spAutoFit/>
          </a:bodyPr>
          <a:lstStyle/>
          <a:p>
            <a:endParaRPr kumimoji="1" lang="en-US" altLang="ja-JP" sz="2400"/>
          </a:p>
          <a:p>
            <a:r>
              <a:rPr kumimoji="1" lang="ja-JP" altLang="en-US" sz="2400"/>
              <a:t>共通目的</a:t>
            </a:r>
            <a:endParaRPr kumimoji="1" lang="en-US" altLang="ja-JP" sz="2400"/>
          </a:p>
          <a:p>
            <a:r>
              <a:rPr kumimoji="1" lang="ja-JP" altLang="en-US" sz="2400"/>
              <a:t>・会社でいえば経営理念、ビジョン。組織内だけでなく、組織外からも支持をうけることで、長く存続できる。</a:t>
            </a:r>
            <a:endParaRPr kumimoji="1" lang="en-US" altLang="ja-JP" sz="2400"/>
          </a:p>
          <a:p>
            <a:endParaRPr kumimoji="1" lang="en-US" altLang="ja-JP" sz="2400"/>
          </a:p>
          <a:p>
            <a:r>
              <a:rPr kumimoji="1" lang="ja-JP" altLang="en-US" sz="2400"/>
              <a:t>協働意思</a:t>
            </a:r>
            <a:endParaRPr kumimoji="1" lang="en-US" altLang="ja-JP" sz="2400"/>
          </a:p>
          <a:p>
            <a:r>
              <a:rPr kumimoji="1" lang="ja-JP" altLang="en-US" sz="2400"/>
              <a:t>・みながそれぞれその組織の役に立ちたい、貢献したいという思い。</a:t>
            </a:r>
            <a:endParaRPr kumimoji="1" lang="en-US" altLang="ja-JP" sz="2400"/>
          </a:p>
          <a:p>
            <a:r>
              <a:rPr kumimoji="1" lang="ja-JP" altLang="en-US" sz="2400"/>
              <a:t>・協働意思が働くためには共通目的が必要。</a:t>
            </a:r>
            <a:endParaRPr kumimoji="1" lang="en-US" altLang="ja-JP" sz="2400"/>
          </a:p>
          <a:p>
            <a:r>
              <a:rPr kumimoji="1" lang="ja-JP" altLang="en-US" sz="2400"/>
              <a:t>・貢献とそれに見合ったリターンが期待できる環境が必要である。</a:t>
            </a:r>
            <a:endParaRPr kumimoji="1" lang="en-US" altLang="ja-JP" sz="2400"/>
          </a:p>
          <a:p>
            <a:endParaRPr kumimoji="1" lang="en-US" altLang="ja-JP" sz="2400"/>
          </a:p>
          <a:p>
            <a:r>
              <a:rPr kumimoji="1" lang="ja-JP" altLang="en-US" sz="2400"/>
              <a:t>意思疎通</a:t>
            </a:r>
            <a:endParaRPr kumimoji="1" lang="en-US" altLang="ja-JP" sz="2400"/>
          </a:p>
          <a:p>
            <a:r>
              <a:rPr kumimoji="1" lang="ja-JP" altLang="en-US" sz="2400"/>
              <a:t>・メンバー間やメンバーとリーダーとのコミュニケーションのこと。</a:t>
            </a:r>
            <a:endParaRPr kumimoji="1" lang="en-US" altLang="ja-JP" sz="2400"/>
          </a:p>
          <a:p>
            <a:r>
              <a:rPr kumimoji="1" lang="ja-JP" altLang="en-US" sz="2400"/>
              <a:t>・メンバー間の意思が通じ合っている。</a:t>
            </a:r>
            <a:endParaRPr kumimoji="1" lang="en-US" altLang="ja-JP" sz="2400"/>
          </a:p>
        </p:txBody>
      </p:sp>
    </p:spTree>
    <p:extLst>
      <p:ext uri="{BB962C8B-B14F-4D97-AF65-F5344CB8AC3E}">
        <p14:creationId xmlns:p14="http://schemas.microsoft.com/office/powerpoint/2010/main" val="2872284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500"/>
                                        <p:tgtEl>
                                          <p:spTgt spid="4">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Effect transition="in" filter="fade">
                                      <p:cBhvr>
                                        <p:cTn id="15" dur="500"/>
                                        <p:tgtEl>
                                          <p:spTgt spid="4">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
                                            <p:txEl>
                                              <p:pRg st="5" end="5"/>
                                            </p:txEl>
                                          </p:spTgt>
                                        </p:tgtEl>
                                        <p:attrNameLst>
                                          <p:attrName>style.visibility</p:attrName>
                                        </p:attrNameLst>
                                      </p:cBhvr>
                                      <p:to>
                                        <p:strVal val="visible"/>
                                      </p:to>
                                    </p:set>
                                    <p:animEffect transition="in" filter="fade">
                                      <p:cBhvr>
                                        <p:cTn id="18" dur="500"/>
                                        <p:tgtEl>
                                          <p:spTgt spid="4">
                                            <p:txEl>
                                              <p:pRg st="5" end="5"/>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4">
                                            <p:txEl>
                                              <p:pRg st="6" end="6"/>
                                            </p:txEl>
                                          </p:spTgt>
                                        </p:tgtEl>
                                        <p:attrNameLst>
                                          <p:attrName>style.visibility</p:attrName>
                                        </p:attrNameLst>
                                      </p:cBhvr>
                                      <p:to>
                                        <p:strVal val="visible"/>
                                      </p:to>
                                    </p:set>
                                    <p:animEffect transition="in" filter="fade">
                                      <p:cBhvr>
                                        <p:cTn id="21" dur="500"/>
                                        <p:tgtEl>
                                          <p:spTgt spid="4">
                                            <p:txEl>
                                              <p:pRg st="6" end="6"/>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4">
                                            <p:txEl>
                                              <p:pRg st="7" end="7"/>
                                            </p:txEl>
                                          </p:spTgt>
                                        </p:tgtEl>
                                        <p:attrNameLst>
                                          <p:attrName>style.visibility</p:attrName>
                                        </p:attrNameLst>
                                      </p:cBhvr>
                                      <p:to>
                                        <p:strVal val="visible"/>
                                      </p:to>
                                    </p:set>
                                    <p:animEffect transition="in" filter="fade">
                                      <p:cBhvr>
                                        <p:cTn id="24" dur="500"/>
                                        <p:tgtEl>
                                          <p:spTgt spid="4">
                                            <p:txEl>
                                              <p:pRg st="7" end="7"/>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4">
                                            <p:txEl>
                                              <p:pRg st="9" end="9"/>
                                            </p:txEl>
                                          </p:spTgt>
                                        </p:tgtEl>
                                        <p:attrNameLst>
                                          <p:attrName>style.visibility</p:attrName>
                                        </p:attrNameLst>
                                      </p:cBhvr>
                                      <p:to>
                                        <p:strVal val="visible"/>
                                      </p:to>
                                    </p:set>
                                    <p:animEffect transition="in" filter="fade">
                                      <p:cBhvr>
                                        <p:cTn id="29" dur="500"/>
                                        <p:tgtEl>
                                          <p:spTgt spid="4">
                                            <p:txEl>
                                              <p:pRg st="9" end="9"/>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4">
                                            <p:txEl>
                                              <p:pRg st="10" end="10"/>
                                            </p:txEl>
                                          </p:spTgt>
                                        </p:tgtEl>
                                        <p:attrNameLst>
                                          <p:attrName>style.visibility</p:attrName>
                                        </p:attrNameLst>
                                      </p:cBhvr>
                                      <p:to>
                                        <p:strVal val="visible"/>
                                      </p:to>
                                    </p:set>
                                    <p:animEffect transition="in" filter="fade">
                                      <p:cBhvr>
                                        <p:cTn id="32" dur="500"/>
                                        <p:tgtEl>
                                          <p:spTgt spid="4">
                                            <p:txEl>
                                              <p:pRg st="10" end="10"/>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Effect transition="in" filter="fade">
                                      <p:cBhvr>
                                        <p:cTn id="35"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1B447382-C4F2-7797-3E38-35BBDDEBAC39}"/>
              </a:ext>
            </a:extLst>
          </p:cNvPr>
          <p:cNvSpPr>
            <a:spLocks noGrp="1"/>
          </p:cNvSpPr>
          <p:nvPr>
            <p:ph type="sldNum" sz="quarter" idx="12"/>
          </p:nvPr>
        </p:nvSpPr>
        <p:spPr/>
        <p:txBody>
          <a:bodyPr/>
          <a:lstStyle/>
          <a:p>
            <a:fld id="{E918AD79-E522-4FB9-96A9-7AA91DD06953}" type="slidenum">
              <a:rPr kumimoji="1" lang="ja-JP" altLang="en-US" smtClean="0"/>
              <a:t>32</a:t>
            </a:fld>
            <a:endParaRPr kumimoji="1" lang="ja-JP" altLang="en-US"/>
          </a:p>
        </p:txBody>
      </p:sp>
      <p:sp>
        <p:nvSpPr>
          <p:cNvPr id="3" name="テキスト ボックス 2">
            <a:extLst>
              <a:ext uri="{FF2B5EF4-FFF2-40B4-BE49-F238E27FC236}">
                <a16:creationId xmlns:a16="http://schemas.microsoft.com/office/drawing/2014/main" id="{3866BDDA-1124-ECD3-761E-FBCE8A8C16B5}"/>
              </a:ext>
            </a:extLst>
          </p:cNvPr>
          <p:cNvSpPr txBox="1"/>
          <p:nvPr/>
        </p:nvSpPr>
        <p:spPr>
          <a:xfrm>
            <a:off x="489284" y="582067"/>
            <a:ext cx="11213432" cy="4893647"/>
          </a:xfrm>
          <a:prstGeom prst="rect">
            <a:avLst/>
          </a:prstGeom>
          <a:noFill/>
        </p:spPr>
        <p:txBody>
          <a:bodyPr wrap="square" rtlCol="0">
            <a:spAutoFit/>
          </a:bodyPr>
          <a:lstStyle/>
          <a:p>
            <a:endParaRPr kumimoji="1" lang="en-US" altLang="ja-JP" sz="2400"/>
          </a:p>
          <a:p>
            <a:r>
              <a:rPr kumimoji="1" lang="ja-JP" altLang="en-US" sz="2400"/>
              <a:t>良い組織</a:t>
            </a:r>
            <a:endParaRPr kumimoji="1" lang="en-US" altLang="ja-JP" sz="2400"/>
          </a:p>
          <a:p>
            <a:r>
              <a:rPr kumimoji="1" lang="ja-JP" altLang="en-US" sz="2400"/>
              <a:t>・将来にわたり長く存続し続ける組織</a:t>
            </a:r>
            <a:endParaRPr kumimoji="1" lang="en-US" altLang="ja-JP" sz="2400"/>
          </a:p>
          <a:p>
            <a:r>
              <a:rPr kumimoji="1" lang="ja-JP" altLang="en-US" sz="2400"/>
              <a:t>・社会に対して価値を提供している組織</a:t>
            </a:r>
            <a:endParaRPr kumimoji="1" lang="en-US" altLang="ja-JP" sz="2400"/>
          </a:p>
          <a:p>
            <a:r>
              <a:rPr kumimoji="1" lang="ja-JP" altLang="en-US" sz="2400"/>
              <a:t>・組織内のメンバーが心地よく働ける組織</a:t>
            </a:r>
            <a:endParaRPr kumimoji="1" lang="en-US" altLang="ja-JP" sz="2400"/>
          </a:p>
          <a:p>
            <a:endParaRPr kumimoji="1" lang="en-US" altLang="ja-JP" sz="2400"/>
          </a:p>
          <a:p>
            <a:r>
              <a:rPr kumimoji="1" lang="ja-JP" altLang="en-US" sz="2400"/>
              <a:t>教育制度の確立</a:t>
            </a:r>
            <a:endParaRPr kumimoji="1" lang="en-US" altLang="ja-JP" sz="2400"/>
          </a:p>
          <a:p>
            <a:r>
              <a:rPr kumimoji="1" lang="ja-JP" altLang="en-US" sz="2400"/>
              <a:t>・理念やビジョンの共有は不可</a:t>
            </a:r>
            <a:endParaRPr kumimoji="1" lang="en-US" altLang="ja-JP" sz="2400"/>
          </a:p>
          <a:p>
            <a:r>
              <a:rPr kumimoji="1" lang="ja-JP" altLang="en-US" sz="2400"/>
              <a:t>・組織内メンバーがそれを達成するだけの知識やスキルを持っていなければ達成　</a:t>
            </a:r>
            <a:endParaRPr kumimoji="1" lang="en-US" altLang="ja-JP" sz="2400"/>
          </a:p>
          <a:p>
            <a:r>
              <a:rPr kumimoji="1" lang="ja-JP" altLang="en-US" sz="2400"/>
              <a:t>　はできない。</a:t>
            </a:r>
            <a:endParaRPr kumimoji="1" lang="en-US" altLang="ja-JP" sz="2400"/>
          </a:p>
          <a:p>
            <a:r>
              <a:rPr kumimoji="1" lang="ja-JP" altLang="en-US" sz="2400"/>
              <a:t>・共通目的、協働意思、意思疎通の</a:t>
            </a:r>
            <a:r>
              <a:rPr kumimoji="1" lang="en-US" altLang="ja-JP" sz="2400"/>
              <a:t>3</a:t>
            </a:r>
            <a:r>
              <a:rPr kumimoji="1" lang="ja-JP" altLang="en-US" sz="2400"/>
              <a:t>つを中心とした教育制度を確立する。</a:t>
            </a:r>
            <a:endParaRPr kumimoji="1" lang="en-US" altLang="ja-JP" sz="2400"/>
          </a:p>
          <a:p>
            <a:endParaRPr kumimoji="1" lang="en-US" altLang="ja-JP" sz="2400"/>
          </a:p>
          <a:p>
            <a:r>
              <a:rPr kumimoji="1" lang="ja-JP" altLang="en-US" sz="2400"/>
              <a:t>理想のクラブをつくるために目標やビジョンを共有しましょう。</a:t>
            </a:r>
          </a:p>
        </p:txBody>
      </p:sp>
    </p:spTree>
    <p:extLst>
      <p:ext uri="{BB962C8B-B14F-4D97-AF65-F5344CB8AC3E}">
        <p14:creationId xmlns:p14="http://schemas.microsoft.com/office/powerpoint/2010/main" val="4049905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fade">
                                      <p:cBhvr>
                                        <p:cTn id="18" dur="500"/>
                                        <p:tgtEl>
                                          <p:spTgt spid="3">
                                            <p:txEl>
                                              <p:pRg st="7" end="7"/>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Effect transition="in" filter="fade">
                                      <p:cBhvr>
                                        <p:cTn id="21" dur="500"/>
                                        <p:tgtEl>
                                          <p:spTgt spid="3">
                                            <p:txEl>
                                              <p:pRg st="8" end="8"/>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9" end="9"/>
                                            </p:txEl>
                                          </p:spTgt>
                                        </p:tgtEl>
                                        <p:attrNameLst>
                                          <p:attrName>style.visibility</p:attrName>
                                        </p:attrNameLst>
                                      </p:cBhvr>
                                      <p:to>
                                        <p:strVal val="visible"/>
                                      </p:to>
                                    </p:set>
                                    <p:animEffect transition="in" filter="fade">
                                      <p:cBhvr>
                                        <p:cTn id="24" dur="500"/>
                                        <p:tgtEl>
                                          <p:spTgt spid="3">
                                            <p:txEl>
                                              <p:pRg st="9" end="9"/>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animEffect transition="in" filter="fade">
                                      <p:cBhvr>
                                        <p:cTn id="27" dur="500"/>
                                        <p:tgtEl>
                                          <p:spTgt spid="3">
                                            <p:txEl>
                                              <p:pRg st="10" end="1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12" end="12"/>
                                            </p:txEl>
                                          </p:spTgt>
                                        </p:tgtEl>
                                        <p:attrNameLst>
                                          <p:attrName>style.visibility</p:attrName>
                                        </p:attrNameLst>
                                      </p:cBhvr>
                                      <p:to>
                                        <p:strVal val="visible"/>
                                      </p:to>
                                    </p:set>
                                    <p:anim calcmode="lin" valueType="num">
                                      <p:cBhvr additive="base">
                                        <p:cTn id="32"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1D26C4D-A26D-A9DA-03C2-66CE4094883E}"/>
              </a:ext>
            </a:extLst>
          </p:cNvPr>
          <p:cNvSpPr>
            <a:spLocks noGrp="1"/>
          </p:cNvSpPr>
          <p:nvPr>
            <p:ph type="sldNum" sz="quarter" idx="12"/>
          </p:nvPr>
        </p:nvSpPr>
        <p:spPr/>
        <p:txBody>
          <a:bodyPr/>
          <a:lstStyle/>
          <a:p>
            <a:fld id="{E918AD79-E522-4FB9-96A9-7AA91DD06953}" type="slidenum">
              <a:rPr kumimoji="1" lang="ja-JP" altLang="en-US" smtClean="0"/>
              <a:t>33</a:t>
            </a:fld>
            <a:endParaRPr kumimoji="1" lang="ja-JP" altLang="en-US"/>
          </a:p>
        </p:txBody>
      </p:sp>
      <p:sp>
        <p:nvSpPr>
          <p:cNvPr id="3" name="テキスト ボックス 2">
            <a:extLst>
              <a:ext uri="{FF2B5EF4-FFF2-40B4-BE49-F238E27FC236}">
                <a16:creationId xmlns:a16="http://schemas.microsoft.com/office/drawing/2014/main" id="{54044C92-0FAE-0910-5D1C-7B838B24AEC1}"/>
              </a:ext>
            </a:extLst>
          </p:cNvPr>
          <p:cNvSpPr txBox="1"/>
          <p:nvPr/>
        </p:nvSpPr>
        <p:spPr>
          <a:xfrm>
            <a:off x="1556084" y="1299411"/>
            <a:ext cx="9079832" cy="4093428"/>
          </a:xfrm>
          <a:prstGeom prst="rect">
            <a:avLst/>
          </a:prstGeom>
          <a:noFill/>
        </p:spPr>
        <p:txBody>
          <a:bodyPr wrap="square" rtlCol="0">
            <a:spAutoFit/>
          </a:bodyPr>
          <a:lstStyle/>
          <a:p>
            <a:r>
              <a:rPr kumimoji="1" lang="ja-JP" altLang="en-US" sz="2800"/>
              <a:t>組織には共通の目的が必要</a:t>
            </a:r>
            <a:endParaRPr kumimoji="1" lang="en-US" altLang="ja-JP" sz="2800"/>
          </a:p>
          <a:p>
            <a:endParaRPr kumimoji="1" lang="en-US" altLang="ja-JP" sz="2800"/>
          </a:p>
          <a:p>
            <a:endParaRPr kumimoji="1" lang="en-US" altLang="ja-JP"/>
          </a:p>
          <a:p>
            <a:r>
              <a:rPr kumimoji="1" lang="ja-JP" altLang="en-US"/>
              <a:t>　　</a:t>
            </a:r>
            <a:r>
              <a:rPr kumimoji="1" lang="ja-JP" altLang="en-US" sz="2400"/>
              <a:t>クラブ全員が共有できる</a:t>
            </a:r>
            <a:endParaRPr kumimoji="1" lang="en-US" altLang="ja-JP" sz="2400"/>
          </a:p>
          <a:p>
            <a:endParaRPr kumimoji="1" lang="en-US" altLang="ja-JP" sz="2400"/>
          </a:p>
          <a:p>
            <a:r>
              <a:rPr kumimoji="1" lang="ja-JP" altLang="en-US" sz="2400"/>
              <a:t>　　クラブ全員がクラブを誇りに思える社会に貢献する何か</a:t>
            </a:r>
            <a:endParaRPr kumimoji="1" lang="en-US" altLang="ja-JP" sz="2400"/>
          </a:p>
          <a:p>
            <a:endParaRPr kumimoji="1" lang="en-US" altLang="ja-JP" sz="2400"/>
          </a:p>
          <a:p>
            <a:r>
              <a:rPr kumimoji="1" lang="ja-JP" altLang="en-US" sz="2400"/>
              <a:t>　　クラブ全員が心地良く動ける何か</a:t>
            </a:r>
            <a:endParaRPr kumimoji="1" lang="en-US" altLang="ja-JP" sz="2400"/>
          </a:p>
          <a:p>
            <a:endParaRPr kumimoji="1" lang="en-US" altLang="ja-JP" sz="2400"/>
          </a:p>
          <a:p>
            <a:r>
              <a:rPr kumimoji="1" lang="ja-JP" altLang="en-US" sz="2400"/>
              <a:t>　　</a:t>
            </a:r>
            <a:endParaRPr kumimoji="1" lang="en-US" altLang="ja-JP" sz="2400"/>
          </a:p>
          <a:p>
            <a:r>
              <a:rPr kumimoji="1" lang="ja-JP" altLang="en-US"/>
              <a:t>　　</a:t>
            </a:r>
          </a:p>
        </p:txBody>
      </p:sp>
    </p:spTree>
    <p:extLst>
      <p:ext uri="{BB962C8B-B14F-4D97-AF65-F5344CB8AC3E}">
        <p14:creationId xmlns:p14="http://schemas.microsoft.com/office/powerpoint/2010/main" val="2493717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fade">
                                      <p:cBhvr>
                                        <p:cTn id="1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0770A80-89B3-CDFF-E9AE-E3C47BDACAC6}"/>
              </a:ext>
            </a:extLst>
          </p:cNvPr>
          <p:cNvSpPr>
            <a:spLocks noGrp="1"/>
          </p:cNvSpPr>
          <p:nvPr>
            <p:ph type="sldNum" sz="quarter" idx="12"/>
          </p:nvPr>
        </p:nvSpPr>
        <p:spPr/>
        <p:txBody>
          <a:bodyPr/>
          <a:lstStyle/>
          <a:p>
            <a:fld id="{E918AD79-E522-4FB9-96A9-7AA91DD06953}" type="slidenum">
              <a:rPr kumimoji="1" lang="ja-JP" altLang="en-US" smtClean="0"/>
              <a:t>34</a:t>
            </a:fld>
            <a:endParaRPr kumimoji="1" lang="ja-JP" altLang="en-US"/>
          </a:p>
        </p:txBody>
      </p:sp>
      <p:sp>
        <p:nvSpPr>
          <p:cNvPr id="3" name="テキスト ボックス 2">
            <a:extLst>
              <a:ext uri="{FF2B5EF4-FFF2-40B4-BE49-F238E27FC236}">
                <a16:creationId xmlns:a16="http://schemas.microsoft.com/office/drawing/2014/main" id="{BE47141F-C70F-4E3D-5F56-9F827F087150}"/>
              </a:ext>
            </a:extLst>
          </p:cNvPr>
          <p:cNvSpPr txBox="1"/>
          <p:nvPr/>
        </p:nvSpPr>
        <p:spPr>
          <a:xfrm>
            <a:off x="1617132" y="1331494"/>
            <a:ext cx="7315200" cy="4401205"/>
          </a:xfrm>
          <a:prstGeom prst="rect">
            <a:avLst/>
          </a:prstGeom>
          <a:noFill/>
        </p:spPr>
        <p:txBody>
          <a:bodyPr wrap="square" rtlCol="0">
            <a:spAutoFit/>
          </a:bodyPr>
          <a:lstStyle/>
          <a:p>
            <a:r>
              <a:rPr kumimoji="1" lang="ja-JP" altLang="en-US" sz="2800" dirty="0"/>
              <a:t>中長期計画立案がなぜ</a:t>
            </a:r>
            <a:endParaRPr kumimoji="1" lang="en-US" altLang="ja-JP" sz="2800" dirty="0"/>
          </a:p>
          <a:p>
            <a:endParaRPr kumimoji="1" lang="en-US" altLang="ja-JP" sz="2800" dirty="0"/>
          </a:p>
          <a:p>
            <a:r>
              <a:rPr kumimoji="1" lang="ja-JP" altLang="en-US" sz="2800" dirty="0"/>
              <a:t>　　クラブを元気にさせうるのか</a:t>
            </a:r>
            <a:endParaRPr kumimoji="1" lang="en-US" altLang="ja-JP" sz="2800" dirty="0"/>
          </a:p>
          <a:p>
            <a:endParaRPr kumimoji="1" lang="en-US" altLang="ja-JP" sz="2800" dirty="0"/>
          </a:p>
          <a:p>
            <a:r>
              <a:rPr kumimoji="1" lang="ja-JP" altLang="en-US" sz="2800" dirty="0"/>
              <a:t>　　　</a:t>
            </a:r>
            <a:endParaRPr kumimoji="1" lang="en-US" altLang="ja-JP" sz="2800" dirty="0"/>
          </a:p>
          <a:p>
            <a:r>
              <a:rPr kumimoji="1" lang="ja-JP" altLang="en-US" sz="2800" dirty="0"/>
              <a:t>　　　</a:t>
            </a:r>
            <a:endParaRPr kumimoji="1" lang="en-US" altLang="ja-JP" sz="2800" dirty="0"/>
          </a:p>
          <a:p>
            <a:r>
              <a:rPr kumimoji="1" lang="ja-JP" altLang="en-US" sz="2800" dirty="0"/>
              <a:t>　　　クラブ特有の目的を誕生させる</a:t>
            </a:r>
            <a:endParaRPr kumimoji="1" lang="en-US" altLang="ja-JP" sz="2800" dirty="0"/>
          </a:p>
          <a:p>
            <a:endParaRPr kumimoji="1" lang="en-US" altLang="ja-JP" sz="2800" dirty="0"/>
          </a:p>
          <a:p>
            <a:endParaRPr kumimoji="1" lang="en-US" altLang="ja-JP" sz="2800" dirty="0"/>
          </a:p>
          <a:p>
            <a:r>
              <a:rPr kumimoji="1" lang="ja-JP" altLang="en-US" sz="2800" dirty="0"/>
              <a:t>　　　その目的を共有する</a:t>
            </a:r>
            <a:endParaRPr kumimoji="1" lang="en-US" altLang="ja-JP" sz="2800" dirty="0"/>
          </a:p>
        </p:txBody>
      </p:sp>
    </p:spTree>
    <p:extLst>
      <p:ext uri="{BB962C8B-B14F-4D97-AF65-F5344CB8AC3E}">
        <p14:creationId xmlns:p14="http://schemas.microsoft.com/office/powerpoint/2010/main" val="676898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9" end="9"/>
                                            </p:txEl>
                                          </p:spTgt>
                                        </p:tgtEl>
                                        <p:attrNameLst>
                                          <p:attrName>style.visibility</p:attrName>
                                        </p:attrNameLst>
                                      </p:cBhvr>
                                      <p:to>
                                        <p:strVal val="visible"/>
                                      </p:to>
                                    </p:set>
                                    <p:animEffect transition="in" filter="fade">
                                      <p:cBhvr>
                                        <p:cTn id="10"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19536" y="260648"/>
            <a:ext cx="8229600" cy="1143000"/>
          </a:xfrm>
        </p:spPr>
        <p:txBody>
          <a:bodyPr/>
          <a:lstStyle/>
          <a:p>
            <a:r>
              <a:rPr kumimoji="1" lang="ja-JP" altLang="en-US">
                <a:solidFill>
                  <a:schemeClr val="tx1"/>
                </a:solidFill>
              </a:rPr>
              <a:t>クラブ中長期計画について</a:t>
            </a:r>
          </a:p>
        </p:txBody>
      </p:sp>
      <p:graphicFrame>
        <p:nvGraphicFramePr>
          <p:cNvPr id="4" name="コンテンツ プレースホルダー 3"/>
          <p:cNvGraphicFramePr>
            <a:graphicFrameLocks noGrp="1"/>
          </p:cNvGraphicFramePr>
          <p:nvPr>
            <p:ph idx="1"/>
          </p:nvPr>
        </p:nvGraphicFramePr>
        <p:xfrm>
          <a:off x="1991544" y="1508128"/>
          <a:ext cx="8208912" cy="4653136"/>
        </p:xfrm>
        <a:graphic>
          <a:graphicData uri="http://schemas.openxmlformats.org/drawingml/2006/chart">
            <c:chart xmlns:c="http://schemas.openxmlformats.org/drawingml/2006/chart" xmlns:r="http://schemas.openxmlformats.org/officeDocument/2006/relationships" r:id="rId3"/>
          </a:graphicData>
        </a:graphic>
      </p:graphicFrame>
      <p:sp>
        <p:nvSpPr>
          <p:cNvPr id="23" name="タイトル 1"/>
          <p:cNvSpPr txBox="1">
            <a:spLocks/>
          </p:cNvSpPr>
          <p:nvPr/>
        </p:nvSpPr>
        <p:spPr>
          <a:xfrm>
            <a:off x="7248128" y="1569990"/>
            <a:ext cx="324036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a:t>すでにある</a:t>
            </a:r>
          </a:p>
        </p:txBody>
      </p:sp>
      <p:sp>
        <p:nvSpPr>
          <p:cNvPr id="24" name="タイトル 1"/>
          <p:cNvSpPr txBox="1">
            <a:spLocks/>
          </p:cNvSpPr>
          <p:nvPr/>
        </p:nvSpPr>
        <p:spPr>
          <a:xfrm>
            <a:off x="1504430" y="4239789"/>
            <a:ext cx="324036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a:t>まだない</a:t>
            </a:r>
          </a:p>
        </p:txBody>
      </p:sp>
      <p:sp>
        <p:nvSpPr>
          <p:cNvPr id="25" name="タイトル 1"/>
          <p:cNvSpPr txBox="1">
            <a:spLocks/>
          </p:cNvSpPr>
          <p:nvPr/>
        </p:nvSpPr>
        <p:spPr>
          <a:xfrm>
            <a:off x="6384032" y="2996952"/>
            <a:ext cx="162018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3600"/>
              <a:t>37.5</a:t>
            </a:r>
            <a:r>
              <a:rPr lang="ja-JP" altLang="en-US" sz="3600"/>
              <a:t>％</a:t>
            </a:r>
          </a:p>
        </p:txBody>
      </p:sp>
      <p:sp>
        <p:nvSpPr>
          <p:cNvPr id="26" name="タイトル 1"/>
          <p:cNvSpPr txBox="1">
            <a:spLocks/>
          </p:cNvSpPr>
          <p:nvPr/>
        </p:nvSpPr>
        <p:spPr>
          <a:xfrm>
            <a:off x="3953762" y="3933056"/>
            <a:ext cx="243027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3600"/>
              <a:t>62.5</a:t>
            </a:r>
            <a:r>
              <a:rPr lang="ja-JP" altLang="en-US" sz="3600"/>
              <a:t>％</a:t>
            </a:r>
          </a:p>
        </p:txBody>
      </p:sp>
      <p:sp>
        <p:nvSpPr>
          <p:cNvPr id="27" name="タイトル 1"/>
          <p:cNvSpPr txBox="1">
            <a:spLocks/>
          </p:cNvSpPr>
          <p:nvPr/>
        </p:nvSpPr>
        <p:spPr>
          <a:xfrm>
            <a:off x="7248128" y="5689934"/>
            <a:ext cx="324036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a:t>回答</a:t>
            </a:r>
            <a:r>
              <a:rPr lang="en-US" altLang="ja-JP" sz="3600"/>
              <a:t>56</a:t>
            </a:r>
            <a:r>
              <a:rPr lang="ja-JP" altLang="en-US" sz="3600"/>
              <a:t>クラブ</a:t>
            </a:r>
          </a:p>
        </p:txBody>
      </p:sp>
    </p:spTree>
    <p:extLst>
      <p:ext uri="{BB962C8B-B14F-4D97-AF65-F5344CB8AC3E}">
        <p14:creationId xmlns:p14="http://schemas.microsoft.com/office/powerpoint/2010/main" val="1679904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solidFill>
                  <a:schemeClr val="tx1"/>
                </a:solidFill>
              </a:rPr>
              <a:t>中長期計画のないクラブ</a:t>
            </a:r>
          </a:p>
        </p:txBody>
      </p:sp>
      <p:graphicFrame>
        <p:nvGraphicFramePr>
          <p:cNvPr id="4" name="コンテンツ プレースホルダー 3"/>
          <p:cNvGraphicFramePr>
            <a:graphicFrameLocks noGrp="1"/>
          </p:cNvGraphicFramePr>
          <p:nvPr>
            <p:ph idx="1"/>
          </p:nvPr>
        </p:nvGraphicFramePr>
        <p:xfrm>
          <a:off x="1811016" y="1274662"/>
          <a:ext cx="8496944" cy="5400600"/>
        </p:xfrm>
        <a:graphic>
          <a:graphicData uri="http://schemas.openxmlformats.org/drawingml/2006/chart">
            <c:chart xmlns:c="http://schemas.openxmlformats.org/drawingml/2006/chart" xmlns:r="http://schemas.openxmlformats.org/officeDocument/2006/relationships" r:id="rId3"/>
          </a:graphicData>
        </a:graphic>
      </p:graphicFrame>
      <p:sp>
        <p:nvSpPr>
          <p:cNvPr id="5" name="タイトル 1"/>
          <p:cNvSpPr txBox="1">
            <a:spLocks/>
          </p:cNvSpPr>
          <p:nvPr/>
        </p:nvSpPr>
        <p:spPr>
          <a:xfrm>
            <a:off x="7931696" y="3241256"/>
            <a:ext cx="2736304" cy="1143000"/>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a:t>立案する</a:t>
            </a:r>
            <a:endParaRPr lang="en-US" altLang="ja-JP" sz="3600"/>
          </a:p>
          <a:p>
            <a:r>
              <a:rPr lang="ja-JP" altLang="en-US" sz="3600"/>
              <a:t>つもり</a:t>
            </a:r>
          </a:p>
        </p:txBody>
      </p:sp>
      <p:sp>
        <p:nvSpPr>
          <p:cNvPr id="8" name="タイトル 1"/>
          <p:cNvSpPr txBox="1">
            <a:spLocks/>
          </p:cNvSpPr>
          <p:nvPr/>
        </p:nvSpPr>
        <p:spPr>
          <a:xfrm>
            <a:off x="8147720" y="4187126"/>
            <a:ext cx="2555776"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a:t>２７クラブ</a:t>
            </a:r>
          </a:p>
        </p:txBody>
      </p:sp>
      <p:sp>
        <p:nvSpPr>
          <p:cNvPr id="9" name="タイトル 1"/>
          <p:cNvSpPr txBox="1">
            <a:spLocks/>
          </p:cNvSpPr>
          <p:nvPr/>
        </p:nvSpPr>
        <p:spPr>
          <a:xfrm>
            <a:off x="1919536" y="3032848"/>
            <a:ext cx="1691680" cy="782960"/>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a:t>６クラブ</a:t>
            </a:r>
          </a:p>
        </p:txBody>
      </p:sp>
      <p:sp>
        <p:nvSpPr>
          <p:cNvPr id="10" name="タイトル 1"/>
          <p:cNvSpPr txBox="1">
            <a:spLocks/>
          </p:cNvSpPr>
          <p:nvPr/>
        </p:nvSpPr>
        <p:spPr>
          <a:xfrm>
            <a:off x="5087888" y="4725144"/>
            <a:ext cx="2555776"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3600"/>
              <a:t>77.1</a:t>
            </a:r>
            <a:r>
              <a:rPr lang="ja-JP" altLang="en-US" sz="3600"/>
              <a:t>％</a:t>
            </a:r>
          </a:p>
        </p:txBody>
      </p:sp>
      <p:sp>
        <p:nvSpPr>
          <p:cNvPr id="11" name="タイトル 1"/>
          <p:cNvSpPr txBox="1">
            <a:spLocks/>
          </p:cNvSpPr>
          <p:nvPr/>
        </p:nvSpPr>
        <p:spPr>
          <a:xfrm>
            <a:off x="3845772" y="2765595"/>
            <a:ext cx="2555776"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3600"/>
              <a:t>17.1</a:t>
            </a:r>
            <a:r>
              <a:rPr lang="ja-JP" altLang="en-US" sz="3600"/>
              <a:t>％</a:t>
            </a:r>
          </a:p>
        </p:txBody>
      </p:sp>
      <p:sp>
        <p:nvSpPr>
          <p:cNvPr id="12" name="タイトル 1"/>
          <p:cNvSpPr txBox="1">
            <a:spLocks/>
          </p:cNvSpPr>
          <p:nvPr/>
        </p:nvSpPr>
        <p:spPr>
          <a:xfrm>
            <a:off x="7643664" y="5868144"/>
            <a:ext cx="3024336" cy="807119"/>
          </a:xfrm>
          <a:prstGeom prst="rect">
            <a:avLst/>
          </a:prstGeom>
        </p:spPr>
        <p:txBody>
          <a:bodyPr vert="horz" lIns="91440" tIns="45720" rIns="91440" bIns="45720" rtlCol="0" anchor="ctr">
            <a:normAutofit fontScale="6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en-US" altLang="ja-JP"/>
          </a:p>
          <a:p>
            <a:r>
              <a:rPr lang="ja-JP" altLang="en-US"/>
              <a:t>回答</a:t>
            </a:r>
            <a:r>
              <a:rPr lang="en-US" altLang="ja-JP"/>
              <a:t>35</a:t>
            </a:r>
            <a:r>
              <a:rPr lang="ja-JP" altLang="en-US"/>
              <a:t>クラブ</a:t>
            </a:r>
          </a:p>
        </p:txBody>
      </p:sp>
      <p:sp>
        <p:nvSpPr>
          <p:cNvPr id="13" name="タイトル 1"/>
          <p:cNvSpPr txBox="1">
            <a:spLocks/>
          </p:cNvSpPr>
          <p:nvPr/>
        </p:nvSpPr>
        <p:spPr>
          <a:xfrm>
            <a:off x="7464152" y="1340768"/>
            <a:ext cx="2555776" cy="1143000"/>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a:t>無回答</a:t>
            </a:r>
            <a:r>
              <a:rPr lang="en-US" altLang="ja-JP" sz="3600"/>
              <a:t>5.7</a:t>
            </a:r>
            <a:r>
              <a:rPr lang="ja-JP" altLang="en-US" sz="3600"/>
              <a:t>％</a:t>
            </a:r>
          </a:p>
        </p:txBody>
      </p:sp>
      <p:cxnSp>
        <p:nvCxnSpPr>
          <p:cNvPr id="15" name="カギ線コネクタ 14"/>
          <p:cNvCxnSpPr/>
          <p:nvPr/>
        </p:nvCxnSpPr>
        <p:spPr>
          <a:xfrm rot="10800000" flipV="1">
            <a:off x="5892676" y="1628800"/>
            <a:ext cx="2039020" cy="576064"/>
          </a:xfrm>
          <a:prstGeom prst="bentConnector3">
            <a:avLst>
              <a:gd name="adj1" fmla="val 101055"/>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タイトル 1"/>
          <p:cNvSpPr txBox="1">
            <a:spLocks/>
          </p:cNvSpPr>
          <p:nvPr/>
        </p:nvSpPr>
        <p:spPr>
          <a:xfrm>
            <a:off x="7869175" y="5154462"/>
            <a:ext cx="2484784" cy="1143000"/>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a:t>中長期計画のないクラブより</a:t>
            </a:r>
          </a:p>
        </p:txBody>
      </p:sp>
    </p:spTree>
    <p:extLst>
      <p:ext uri="{BB962C8B-B14F-4D97-AF65-F5344CB8AC3E}">
        <p14:creationId xmlns:p14="http://schemas.microsoft.com/office/powerpoint/2010/main" val="34998908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136742C-00B6-49E2-88C6-4B97FC63E5E4}"/>
              </a:ext>
            </a:extLst>
          </p:cNvPr>
          <p:cNvSpPr>
            <a:spLocks noGrp="1"/>
          </p:cNvSpPr>
          <p:nvPr>
            <p:ph type="sldNum" sz="quarter" idx="12"/>
          </p:nvPr>
        </p:nvSpPr>
        <p:spPr/>
        <p:txBody>
          <a:bodyPr/>
          <a:lstStyle/>
          <a:p>
            <a:fld id="{E918AD79-E522-4FB9-96A9-7AA91DD06953}" type="slidenum">
              <a:rPr kumimoji="1" lang="ja-JP" altLang="en-US" smtClean="0"/>
              <a:t>37</a:t>
            </a:fld>
            <a:endParaRPr kumimoji="1" lang="ja-JP" altLang="en-US"/>
          </a:p>
        </p:txBody>
      </p:sp>
      <p:sp>
        <p:nvSpPr>
          <p:cNvPr id="3" name="テキスト ボックス 2">
            <a:extLst>
              <a:ext uri="{FF2B5EF4-FFF2-40B4-BE49-F238E27FC236}">
                <a16:creationId xmlns:a16="http://schemas.microsoft.com/office/drawing/2014/main" id="{C7A2C6C1-70C3-4B68-AC8C-3D74C49EBB45}"/>
              </a:ext>
            </a:extLst>
          </p:cNvPr>
          <p:cNvSpPr txBox="1"/>
          <p:nvPr/>
        </p:nvSpPr>
        <p:spPr>
          <a:xfrm>
            <a:off x="430555" y="714724"/>
            <a:ext cx="12036490" cy="5509200"/>
          </a:xfrm>
          <a:prstGeom prst="rect">
            <a:avLst/>
          </a:prstGeom>
          <a:noFill/>
        </p:spPr>
        <p:txBody>
          <a:bodyPr wrap="square" rtlCol="0">
            <a:spAutoFit/>
          </a:bodyPr>
          <a:lstStyle/>
          <a:p>
            <a:r>
              <a:rPr kumimoji="1" lang="ja-JP" altLang="en-US" sz="3200"/>
              <a:t>小倉年度の元気な活性化されたクラブの定義とは　　</a:t>
            </a:r>
            <a:endParaRPr kumimoji="1" lang="en-US" altLang="ja-JP" sz="3200"/>
          </a:p>
          <a:p>
            <a:endParaRPr kumimoji="1" lang="en-US" altLang="ja-JP" sz="3200"/>
          </a:p>
          <a:p>
            <a:r>
              <a:rPr kumimoji="1" lang="ja-JP" altLang="en-US" sz="3200"/>
              <a:t>①会員間のコミュニケーションがとれ、相互交流が活発である</a:t>
            </a:r>
            <a:endParaRPr kumimoji="1" lang="en-US" altLang="ja-JP" sz="3200"/>
          </a:p>
          <a:p>
            <a:endParaRPr kumimoji="1" lang="en-US" altLang="ja-JP" sz="3200"/>
          </a:p>
          <a:p>
            <a:r>
              <a:rPr kumimoji="1" lang="ja-JP" altLang="en-US" sz="3200"/>
              <a:t>②明確な目標に向かって会員が協力し合い活動している</a:t>
            </a:r>
            <a:endParaRPr kumimoji="1" lang="en-US" altLang="ja-JP" sz="3200"/>
          </a:p>
          <a:p>
            <a:endParaRPr kumimoji="1" lang="en-US" altLang="ja-JP" sz="3200"/>
          </a:p>
          <a:p>
            <a:r>
              <a:rPr kumimoji="1" lang="ja-JP" altLang="en-US" sz="3200"/>
              <a:t>③風通しがよい</a:t>
            </a:r>
            <a:endParaRPr kumimoji="1" lang="en-US" altLang="ja-JP" sz="3200"/>
          </a:p>
          <a:p>
            <a:endParaRPr kumimoji="1" lang="en-US" altLang="ja-JP" sz="3200"/>
          </a:p>
          <a:p>
            <a:r>
              <a:rPr kumimoji="1" lang="ja-JP" altLang="en-US" sz="3200"/>
              <a:t>④例会が楽しい</a:t>
            </a:r>
            <a:endParaRPr kumimoji="1" lang="en-US" altLang="ja-JP" sz="3200"/>
          </a:p>
          <a:p>
            <a:endParaRPr kumimoji="1" lang="en-US" altLang="ja-JP" sz="3200"/>
          </a:p>
          <a:p>
            <a:r>
              <a:rPr kumimoji="1" lang="ja-JP" altLang="en-US" sz="3200"/>
              <a:t>⑤情報の受発信が行き届いている</a:t>
            </a:r>
          </a:p>
        </p:txBody>
      </p:sp>
    </p:spTree>
    <p:extLst>
      <p:ext uri="{BB962C8B-B14F-4D97-AF65-F5344CB8AC3E}">
        <p14:creationId xmlns:p14="http://schemas.microsoft.com/office/powerpoint/2010/main" val="1654245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fade">
                                      <p:cBhvr>
                                        <p:cTn id="22" dur="500"/>
                                        <p:tgtEl>
                                          <p:spTgt spid="3">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animEffect transition="in" filter="fade">
                                      <p:cBhvr>
                                        <p:cTn id="2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0D4F7247-7901-EDBF-285D-E6190D514C27}"/>
              </a:ext>
            </a:extLst>
          </p:cNvPr>
          <p:cNvSpPr>
            <a:spLocks noGrp="1"/>
          </p:cNvSpPr>
          <p:nvPr>
            <p:ph type="sldNum" sz="quarter" idx="12"/>
          </p:nvPr>
        </p:nvSpPr>
        <p:spPr/>
        <p:txBody>
          <a:bodyPr/>
          <a:lstStyle/>
          <a:p>
            <a:fld id="{E918AD79-E522-4FB9-96A9-7AA91DD06953}" type="slidenum">
              <a:rPr kumimoji="1" lang="ja-JP" altLang="en-US" smtClean="0"/>
              <a:t>38</a:t>
            </a:fld>
            <a:endParaRPr kumimoji="1" lang="ja-JP" altLang="en-US"/>
          </a:p>
        </p:txBody>
      </p:sp>
      <p:sp>
        <p:nvSpPr>
          <p:cNvPr id="3" name="テキスト ボックス 2">
            <a:extLst>
              <a:ext uri="{FF2B5EF4-FFF2-40B4-BE49-F238E27FC236}">
                <a16:creationId xmlns:a16="http://schemas.microsoft.com/office/drawing/2014/main" id="{30510B89-A134-F746-E7A7-09FB1E0AD090}"/>
              </a:ext>
            </a:extLst>
          </p:cNvPr>
          <p:cNvSpPr txBox="1"/>
          <p:nvPr/>
        </p:nvSpPr>
        <p:spPr>
          <a:xfrm>
            <a:off x="1119116" y="818865"/>
            <a:ext cx="8832604" cy="5632311"/>
          </a:xfrm>
          <a:prstGeom prst="rect">
            <a:avLst/>
          </a:prstGeom>
          <a:noFill/>
        </p:spPr>
        <p:txBody>
          <a:bodyPr wrap="square" rtlCol="0">
            <a:spAutoFit/>
          </a:bodyPr>
          <a:lstStyle/>
          <a:p>
            <a:r>
              <a:rPr kumimoji="1" lang="ja-JP" altLang="en-US" sz="2000"/>
              <a:t>確かに</a:t>
            </a:r>
            <a:endParaRPr kumimoji="1" lang="en-US" altLang="ja-JP" sz="2000"/>
          </a:p>
          <a:p>
            <a:endParaRPr kumimoji="1" lang="en-US" altLang="ja-JP" sz="2000"/>
          </a:p>
          <a:p>
            <a:r>
              <a:rPr kumimoji="1" lang="ja-JP" altLang="en-US" sz="2000"/>
              <a:t>　理想的な元気なクラブの姿だと思いますが、、、、、</a:t>
            </a:r>
            <a:endParaRPr kumimoji="1" lang="en-US" altLang="ja-JP" sz="2000"/>
          </a:p>
          <a:p>
            <a:endParaRPr kumimoji="1" lang="en-US" altLang="ja-JP" sz="2000"/>
          </a:p>
          <a:p>
            <a:r>
              <a:rPr kumimoji="1" lang="ja-JP" altLang="en-US" sz="2000"/>
              <a:t>これからここで皆さんに示す中長期計画立案に関しての</a:t>
            </a:r>
            <a:endParaRPr kumimoji="1" lang="en-US" altLang="ja-JP" sz="2000"/>
          </a:p>
          <a:p>
            <a:r>
              <a:rPr kumimoji="1" lang="ja-JP" altLang="en-US" sz="2000"/>
              <a:t>ガイダンスですが、</a:t>
            </a:r>
            <a:endParaRPr kumimoji="1" lang="en-US" altLang="ja-JP" sz="2000"/>
          </a:p>
          <a:p>
            <a:r>
              <a:rPr kumimoji="1" lang="ja-JP" altLang="en-US" sz="2000"/>
              <a:t>　これは、国際ロータリーのビジョン声明を使ったものです。</a:t>
            </a:r>
            <a:endParaRPr kumimoji="1" lang="en-US" altLang="ja-JP" sz="2000"/>
          </a:p>
          <a:p>
            <a:endParaRPr kumimoji="1" lang="en-US" altLang="ja-JP" sz="2000"/>
          </a:p>
          <a:p>
            <a:r>
              <a:rPr kumimoji="1" lang="ja-JP" altLang="en-US" sz="2000"/>
              <a:t>しかし、残念ながらこれを機械的になぞっただけで「元気なクラブ」</a:t>
            </a:r>
            <a:endParaRPr kumimoji="1" lang="en-US" altLang="ja-JP" sz="2000"/>
          </a:p>
          <a:p>
            <a:r>
              <a:rPr kumimoji="1" lang="ja-JP" altLang="en-US" sz="2000"/>
              <a:t>になることはありません。</a:t>
            </a:r>
            <a:endParaRPr kumimoji="1" lang="en-US" altLang="ja-JP" sz="2000"/>
          </a:p>
          <a:p>
            <a:endParaRPr kumimoji="1" lang="en-US" altLang="ja-JP" sz="2000"/>
          </a:p>
          <a:p>
            <a:r>
              <a:rPr kumimoji="1" lang="ja-JP" altLang="en-US" sz="2000"/>
              <a:t>　クラブ内に立ち上げた「クラブ活性化」を目的とした委員会なりの活動自体が元気なクラブづくりの原点です。</a:t>
            </a:r>
            <a:endParaRPr kumimoji="1" lang="en-US" altLang="ja-JP" sz="2000"/>
          </a:p>
          <a:p>
            <a:endParaRPr kumimoji="1" lang="en-US" altLang="ja-JP" sz="2000"/>
          </a:p>
          <a:p>
            <a:r>
              <a:rPr kumimoji="1" lang="ja-JP" altLang="en-US" sz="2000"/>
              <a:t>　活動の中でクラブの中長期計画が役に立つと考え、計画立案に多少悪銭苦闘して向かうことが、クラブが元気な状態を保ち続ける大事な要素なのです。</a:t>
            </a:r>
            <a:endParaRPr kumimoji="1" lang="en-US" altLang="ja-JP" sz="2000"/>
          </a:p>
          <a:p>
            <a:endParaRPr kumimoji="1" lang="en-US" altLang="ja-JP" sz="2000"/>
          </a:p>
          <a:p>
            <a:r>
              <a:rPr kumimoji="1" lang="ja-JP" altLang="en-US" sz="2000"/>
              <a:t>　</a:t>
            </a:r>
          </a:p>
        </p:txBody>
      </p:sp>
    </p:spTree>
    <p:extLst>
      <p:ext uri="{BB962C8B-B14F-4D97-AF65-F5344CB8AC3E}">
        <p14:creationId xmlns:p14="http://schemas.microsoft.com/office/powerpoint/2010/main" val="18890058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ABE08CE-8BA3-4F93-B431-FDDEE0D74B00}"/>
              </a:ext>
            </a:extLst>
          </p:cNvPr>
          <p:cNvSpPr>
            <a:spLocks noGrp="1"/>
          </p:cNvSpPr>
          <p:nvPr>
            <p:ph type="sldNum" sz="quarter" idx="12"/>
          </p:nvPr>
        </p:nvSpPr>
        <p:spPr/>
        <p:txBody>
          <a:bodyPr/>
          <a:lstStyle/>
          <a:p>
            <a:fld id="{E918AD79-E522-4FB9-96A9-7AA91DD06953}" type="slidenum">
              <a:rPr kumimoji="1" lang="ja-JP" altLang="en-US" smtClean="0"/>
              <a:t>39</a:t>
            </a:fld>
            <a:endParaRPr kumimoji="1" lang="ja-JP" altLang="en-US"/>
          </a:p>
        </p:txBody>
      </p:sp>
      <p:sp>
        <p:nvSpPr>
          <p:cNvPr id="3" name="テキスト ボックス 2">
            <a:extLst>
              <a:ext uri="{FF2B5EF4-FFF2-40B4-BE49-F238E27FC236}">
                <a16:creationId xmlns:a16="http://schemas.microsoft.com/office/drawing/2014/main" id="{7A627498-412E-452B-9AD3-0E9C1779147A}"/>
              </a:ext>
            </a:extLst>
          </p:cNvPr>
          <p:cNvSpPr txBox="1"/>
          <p:nvPr/>
        </p:nvSpPr>
        <p:spPr>
          <a:xfrm>
            <a:off x="970384" y="1197620"/>
            <a:ext cx="9517224" cy="4462760"/>
          </a:xfrm>
          <a:prstGeom prst="rect">
            <a:avLst/>
          </a:prstGeom>
          <a:noFill/>
        </p:spPr>
        <p:txBody>
          <a:bodyPr wrap="square" rtlCol="0">
            <a:spAutoFit/>
          </a:bodyPr>
          <a:lstStyle/>
          <a:p>
            <a:r>
              <a:rPr kumimoji="1" lang="ja-JP" altLang="en-US" sz="3200"/>
              <a:t>クラブ中長期計画立案ガイド</a:t>
            </a:r>
            <a:endParaRPr kumimoji="1" lang="en-US" altLang="ja-JP" sz="3200"/>
          </a:p>
          <a:p>
            <a:r>
              <a:rPr kumimoji="1" lang="ja-JP" altLang="en-US" sz="2800"/>
              <a:t>　　　</a:t>
            </a:r>
            <a:endParaRPr kumimoji="1" lang="en-US" altLang="ja-JP" sz="2800"/>
          </a:p>
          <a:p>
            <a:endParaRPr kumimoji="1" lang="en-US" altLang="ja-JP" sz="2800"/>
          </a:p>
          <a:p>
            <a:r>
              <a:rPr kumimoji="1" lang="ja-JP" altLang="en-US" sz="2800"/>
              <a:t>　第１段階　現状分析　</a:t>
            </a:r>
            <a:endParaRPr kumimoji="1" lang="en-US" altLang="ja-JP" sz="2800"/>
          </a:p>
          <a:p>
            <a:endParaRPr kumimoji="1" lang="en-US" altLang="ja-JP" sz="2800"/>
          </a:p>
          <a:p>
            <a:r>
              <a:rPr kumimoji="1" lang="ja-JP" altLang="en-US" sz="2800"/>
              <a:t>　第２段階　ビジョンの作成</a:t>
            </a:r>
            <a:endParaRPr kumimoji="1" lang="en-US" altLang="ja-JP" sz="2800"/>
          </a:p>
          <a:p>
            <a:endParaRPr kumimoji="1" lang="en-US" altLang="ja-JP" sz="2800"/>
          </a:p>
          <a:p>
            <a:r>
              <a:rPr kumimoji="1" lang="ja-JP" altLang="en-US" sz="2800"/>
              <a:t>　第３段階　計画作成</a:t>
            </a:r>
            <a:endParaRPr kumimoji="1" lang="en-US" altLang="ja-JP" sz="2800"/>
          </a:p>
          <a:p>
            <a:endParaRPr kumimoji="1" lang="en-US" altLang="ja-JP" sz="2800"/>
          </a:p>
          <a:p>
            <a:r>
              <a:rPr kumimoji="1" lang="ja-JP" altLang="en-US" sz="2800"/>
              <a:t>　第４段階　進捗の確認</a:t>
            </a:r>
          </a:p>
        </p:txBody>
      </p:sp>
    </p:spTree>
    <p:extLst>
      <p:ext uri="{BB962C8B-B14F-4D97-AF65-F5344CB8AC3E}">
        <p14:creationId xmlns:p14="http://schemas.microsoft.com/office/powerpoint/2010/main" val="1414517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fade">
                                      <p:cBhvr>
                                        <p:cTn id="17" dur="500"/>
                                        <p:tgtEl>
                                          <p:spTgt spid="3">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9" end="9"/>
                                            </p:txEl>
                                          </p:spTgt>
                                        </p:tgtEl>
                                        <p:attrNameLst>
                                          <p:attrName>style.visibility</p:attrName>
                                        </p:attrNameLst>
                                      </p:cBhvr>
                                      <p:to>
                                        <p:strVal val="visible"/>
                                      </p:to>
                                    </p:set>
                                    <p:animEffect transition="in" filter="fade">
                                      <p:cBhvr>
                                        <p:cTn id="2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0FF1A3A2-D206-4E41-A28D-38C0A3BE1A4D}"/>
              </a:ext>
            </a:extLst>
          </p:cNvPr>
          <p:cNvSpPr txBox="1"/>
          <p:nvPr/>
        </p:nvSpPr>
        <p:spPr>
          <a:xfrm>
            <a:off x="1150887" y="217771"/>
            <a:ext cx="8756651" cy="6894195"/>
          </a:xfrm>
          <a:prstGeom prst="rect">
            <a:avLst/>
          </a:prstGeom>
          <a:noFill/>
        </p:spPr>
        <p:txBody>
          <a:bodyPr wrap="square" rtlCol="0">
            <a:spAutoFit/>
          </a:bodyPr>
          <a:lstStyle/>
          <a:p>
            <a:r>
              <a:rPr kumimoji="1" lang="ja-JP" altLang="en-US" sz="2800"/>
              <a:t>地区内でもみられる状況　喪失したクラブもある</a:t>
            </a:r>
            <a:endParaRPr kumimoji="1" lang="en-US" altLang="ja-JP" sz="2800"/>
          </a:p>
          <a:p>
            <a:endParaRPr kumimoji="1" lang="en-US" altLang="ja-JP"/>
          </a:p>
          <a:p>
            <a:r>
              <a:rPr kumimoji="1" lang="ja-JP" altLang="en-US" sz="2400"/>
              <a:t>　コロナの弊害</a:t>
            </a:r>
            <a:endParaRPr kumimoji="1" lang="en-US" altLang="ja-JP" sz="2400"/>
          </a:p>
          <a:p>
            <a:endParaRPr kumimoji="1" lang="en-US" altLang="ja-JP" sz="2400"/>
          </a:p>
          <a:p>
            <a:r>
              <a:rPr kumimoji="1" lang="ja-JP" altLang="en-US" sz="2400"/>
              <a:t>　例会減少　参加者減少</a:t>
            </a:r>
            <a:endParaRPr kumimoji="1" lang="en-US" altLang="ja-JP" sz="2400"/>
          </a:p>
          <a:p>
            <a:endParaRPr kumimoji="1" lang="en-US" altLang="ja-JP" sz="2400"/>
          </a:p>
          <a:p>
            <a:r>
              <a:rPr kumimoji="1" lang="ja-JP" altLang="en-US" sz="2400"/>
              <a:t>　上向かない経済</a:t>
            </a:r>
            <a:endParaRPr kumimoji="1" lang="en-US" altLang="ja-JP" sz="2400"/>
          </a:p>
          <a:p>
            <a:endParaRPr kumimoji="1" lang="en-US" altLang="ja-JP" sz="2400"/>
          </a:p>
          <a:p>
            <a:r>
              <a:rPr kumimoji="1" lang="ja-JP" altLang="en-US" sz="2400"/>
              <a:t>　委員会活動の停滞</a:t>
            </a:r>
            <a:endParaRPr kumimoji="1" lang="en-US" altLang="ja-JP" sz="2400"/>
          </a:p>
          <a:p>
            <a:endParaRPr kumimoji="1" lang="en-US" altLang="ja-JP" sz="2400"/>
          </a:p>
          <a:p>
            <a:r>
              <a:rPr kumimoji="1" lang="ja-JP" altLang="en-US" sz="2400"/>
              <a:t>　会員の高齢化</a:t>
            </a:r>
            <a:endParaRPr kumimoji="1" lang="en-US" altLang="ja-JP" sz="2400"/>
          </a:p>
          <a:p>
            <a:endParaRPr kumimoji="1" lang="en-US" altLang="ja-JP" sz="2400"/>
          </a:p>
          <a:p>
            <a:r>
              <a:rPr kumimoji="1" lang="ja-JP" altLang="en-US" sz="2400"/>
              <a:t>　奉仕事業への参加率低下</a:t>
            </a:r>
            <a:endParaRPr kumimoji="1" lang="en-US" altLang="ja-JP" sz="2400"/>
          </a:p>
          <a:p>
            <a:endParaRPr kumimoji="1" lang="en-US" altLang="ja-JP" sz="2400"/>
          </a:p>
          <a:p>
            <a:r>
              <a:rPr kumimoji="1" lang="ja-JP" altLang="en-US" sz="2400"/>
              <a:t>　会員の退会</a:t>
            </a:r>
            <a:endParaRPr kumimoji="1" lang="en-US" altLang="ja-JP" sz="2400"/>
          </a:p>
          <a:p>
            <a:endParaRPr kumimoji="1" lang="en-US" altLang="ja-JP" sz="2400"/>
          </a:p>
          <a:p>
            <a:r>
              <a:rPr kumimoji="1" lang="ja-JP" altLang="en-US" sz="2400"/>
              <a:t>　未来展望が見えない</a:t>
            </a:r>
            <a:endParaRPr kumimoji="1" lang="en-US" altLang="ja-JP" sz="2400"/>
          </a:p>
          <a:p>
            <a:endParaRPr kumimoji="1" lang="en-US" altLang="ja-JP"/>
          </a:p>
          <a:p>
            <a:endParaRPr kumimoji="1" lang="en-US" altLang="ja-JP"/>
          </a:p>
        </p:txBody>
      </p:sp>
    </p:spTree>
    <p:extLst>
      <p:ext uri="{BB962C8B-B14F-4D97-AF65-F5344CB8AC3E}">
        <p14:creationId xmlns:p14="http://schemas.microsoft.com/office/powerpoint/2010/main" val="1719846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5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Effect transition="in" filter="fade">
                                      <p:cBhvr>
                                        <p:cTn id="17" dur="500"/>
                                        <p:tgtEl>
                                          <p:spTgt spid="2">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8" end="8"/>
                                            </p:txEl>
                                          </p:spTgt>
                                        </p:tgtEl>
                                        <p:attrNameLst>
                                          <p:attrName>style.visibility</p:attrName>
                                        </p:attrNameLst>
                                      </p:cBhvr>
                                      <p:to>
                                        <p:strVal val="visible"/>
                                      </p:to>
                                    </p:set>
                                    <p:animEffect transition="in" filter="fade">
                                      <p:cBhvr>
                                        <p:cTn id="22" dur="500"/>
                                        <p:tgtEl>
                                          <p:spTgt spid="2">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animEffect transition="in" filter="fade">
                                      <p:cBhvr>
                                        <p:cTn id="27" dur="500"/>
                                        <p:tgtEl>
                                          <p:spTgt spid="2">
                                            <p:txEl>
                                              <p:pRg st="10" end="1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12" end="12"/>
                                            </p:txEl>
                                          </p:spTgt>
                                        </p:tgtEl>
                                        <p:attrNameLst>
                                          <p:attrName>style.visibility</p:attrName>
                                        </p:attrNameLst>
                                      </p:cBhvr>
                                      <p:to>
                                        <p:strVal val="visible"/>
                                      </p:to>
                                    </p:set>
                                    <p:animEffect transition="in" filter="fade">
                                      <p:cBhvr>
                                        <p:cTn id="32" dur="500"/>
                                        <p:tgtEl>
                                          <p:spTgt spid="2">
                                            <p:txEl>
                                              <p:pRg st="12" end="1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
                                            <p:txEl>
                                              <p:pRg st="14" end="14"/>
                                            </p:txEl>
                                          </p:spTgt>
                                        </p:tgtEl>
                                        <p:attrNameLst>
                                          <p:attrName>style.visibility</p:attrName>
                                        </p:attrNameLst>
                                      </p:cBhvr>
                                      <p:to>
                                        <p:strVal val="visible"/>
                                      </p:to>
                                    </p:set>
                                    <p:animEffect transition="in" filter="fade">
                                      <p:cBhvr>
                                        <p:cTn id="37" dur="500"/>
                                        <p:tgtEl>
                                          <p:spTgt spid="2">
                                            <p:txEl>
                                              <p:pRg st="14" end="1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
                                            <p:txEl>
                                              <p:pRg st="16" end="16"/>
                                            </p:txEl>
                                          </p:spTgt>
                                        </p:tgtEl>
                                        <p:attrNameLst>
                                          <p:attrName>style.visibility</p:attrName>
                                        </p:attrNameLst>
                                      </p:cBhvr>
                                      <p:to>
                                        <p:strVal val="visible"/>
                                      </p:to>
                                    </p:set>
                                    <p:animEffect transition="in" filter="fade">
                                      <p:cBhvr>
                                        <p:cTn id="42" dur="500"/>
                                        <p:tgtEl>
                                          <p:spTgt spid="2">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3F990AA-0E2A-4CAA-89E8-5F2AF28D669C}"/>
              </a:ext>
            </a:extLst>
          </p:cNvPr>
          <p:cNvSpPr>
            <a:spLocks noGrp="1"/>
          </p:cNvSpPr>
          <p:nvPr>
            <p:ph type="sldNum" sz="quarter" idx="12"/>
          </p:nvPr>
        </p:nvSpPr>
        <p:spPr/>
        <p:txBody>
          <a:bodyPr/>
          <a:lstStyle/>
          <a:p>
            <a:fld id="{E918AD79-E522-4FB9-96A9-7AA91DD06953}" type="slidenum">
              <a:rPr kumimoji="1" lang="ja-JP" altLang="en-US" smtClean="0"/>
              <a:t>40</a:t>
            </a:fld>
            <a:endParaRPr kumimoji="1" lang="ja-JP" altLang="en-US"/>
          </a:p>
        </p:txBody>
      </p:sp>
      <p:sp>
        <p:nvSpPr>
          <p:cNvPr id="3" name="テキスト ボックス 2">
            <a:extLst>
              <a:ext uri="{FF2B5EF4-FFF2-40B4-BE49-F238E27FC236}">
                <a16:creationId xmlns:a16="http://schemas.microsoft.com/office/drawing/2014/main" id="{976D47BD-AF1E-417B-B48F-F86F7BF7B125}"/>
              </a:ext>
            </a:extLst>
          </p:cNvPr>
          <p:cNvSpPr txBox="1"/>
          <p:nvPr/>
        </p:nvSpPr>
        <p:spPr>
          <a:xfrm>
            <a:off x="529392" y="289679"/>
            <a:ext cx="11140094" cy="6370975"/>
          </a:xfrm>
          <a:prstGeom prst="rect">
            <a:avLst/>
          </a:prstGeom>
          <a:noFill/>
        </p:spPr>
        <p:txBody>
          <a:bodyPr wrap="square" rtlCol="0">
            <a:spAutoFit/>
          </a:bodyPr>
          <a:lstStyle/>
          <a:p>
            <a:r>
              <a:rPr kumimoji="1" lang="ja-JP" altLang="en-US" sz="2400"/>
              <a:t>第１段階　現状分析</a:t>
            </a:r>
            <a:endParaRPr kumimoji="1" lang="en-US" altLang="ja-JP" sz="2400"/>
          </a:p>
          <a:p>
            <a:endParaRPr kumimoji="1" lang="en-US" altLang="ja-JP" sz="2400"/>
          </a:p>
          <a:p>
            <a:r>
              <a:rPr kumimoji="1" lang="ja-JP" altLang="en-US" sz="2400"/>
              <a:t>　・中長期的課題を特定する　</a:t>
            </a:r>
            <a:endParaRPr kumimoji="1" lang="en-US" altLang="ja-JP" sz="2400"/>
          </a:p>
          <a:p>
            <a:endParaRPr kumimoji="1" lang="en-US" altLang="ja-JP" sz="2400"/>
          </a:p>
          <a:p>
            <a:r>
              <a:rPr kumimoji="1" lang="ja-JP" altLang="en-US" sz="2400"/>
              <a:t>　・クラブの長所と短所を把握する</a:t>
            </a:r>
            <a:endParaRPr kumimoji="1" lang="en-US" altLang="ja-JP" sz="2400"/>
          </a:p>
          <a:p>
            <a:endParaRPr kumimoji="1" lang="en-US" altLang="ja-JP" sz="2400"/>
          </a:p>
          <a:p>
            <a:r>
              <a:rPr kumimoji="1" lang="ja-JP" altLang="en-US" sz="2400"/>
              <a:t>　・会員の満足度とニーズを調べる</a:t>
            </a:r>
            <a:endParaRPr kumimoji="1" lang="en-US" altLang="ja-JP" sz="2400"/>
          </a:p>
          <a:p>
            <a:endParaRPr kumimoji="1" lang="en-US" altLang="ja-JP" sz="2400"/>
          </a:p>
          <a:p>
            <a:r>
              <a:rPr kumimoji="1" lang="ja-JP" altLang="en-US" sz="2400"/>
              <a:t>　・地域社会にある機会と課題を特定する</a:t>
            </a:r>
            <a:endParaRPr kumimoji="1" lang="en-US" altLang="ja-JP" sz="2400"/>
          </a:p>
          <a:p>
            <a:endParaRPr kumimoji="1" lang="en-US" altLang="ja-JP" sz="2400"/>
          </a:p>
          <a:p>
            <a:r>
              <a:rPr kumimoji="1" lang="ja-JP" altLang="en-US" sz="2400"/>
              <a:t>＊地域でどんな存在か</a:t>
            </a:r>
            <a:endParaRPr kumimoji="1" lang="en-US" altLang="ja-JP" sz="2400"/>
          </a:p>
          <a:p>
            <a:r>
              <a:rPr kumimoji="1" lang="ja-JP" altLang="en-US" sz="2400"/>
              <a:t>＊会員はみんな満足しているかー会員満足度アンケート等</a:t>
            </a:r>
            <a:endParaRPr kumimoji="1" lang="en-US" altLang="ja-JP" sz="2400"/>
          </a:p>
          <a:p>
            <a:r>
              <a:rPr kumimoji="1" lang="ja-JP" altLang="en-US" sz="2400"/>
              <a:t>＊ロータリーの目的を遂行しているかークラブ活力度アンケート等</a:t>
            </a:r>
            <a:endParaRPr kumimoji="1" lang="en-US" altLang="ja-JP" sz="2400"/>
          </a:p>
          <a:p>
            <a:r>
              <a:rPr kumimoji="1" lang="ja-JP" altLang="en-US" sz="2400"/>
              <a:t>＊うちのクラブの特徴は</a:t>
            </a:r>
            <a:endParaRPr kumimoji="1" lang="en-US" altLang="ja-JP" sz="2400"/>
          </a:p>
          <a:p>
            <a:r>
              <a:rPr kumimoji="1" lang="ja-JP" altLang="en-US" sz="2400"/>
              <a:t>＊みんなで持っている目標はあるか</a:t>
            </a:r>
            <a:endParaRPr kumimoji="1" lang="en-US" altLang="ja-JP" sz="2400"/>
          </a:p>
          <a:p>
            <a:r>
              <a:rPr kumimoji="1" lang="ja-JP" altLang="en-US" sz="2400"/>
              <a:t>＊みんながそれぞれ役割を担っているか</a:t>
            </a:r>
            <a:endParaRPr kumimoji="1" lang="en-US" altLang="ja-JP" sz="2400"/>
          </a:p>
          <a:p>
            <a:r>
              <a:rPr kumimoji="1" lang="ja-JP" altLang="en-US" sz="2400"/>
              <a:t>＊誰かが我慢してつらい思いをしてはいないか</a:t>
            </a:r>
            <a:endParaRPr kumimoji="1" lang="en-US" altLang="ja-JP" sz="2400"/>
          </a:p>
        </p:txBody>
      </p:sp>
    </p:spTree>
    <p:extLst>
      <p:ext uri="{BB962C8B-B14F-4D97-AF65-F5344CB8AC3E}">
        <p14:creationId xmlns:p14="http://schemas.microsoft.com/office/powerpoint/2010/main" val="1024630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anim calcmode="lin" valueType="num">
                                      <p:cBhvr additive="base">
                                        <p:cTn id="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1" end="11"/>
                                            </p:txEl>
                                          </p:spTgt>
                                        </p:tgtEl>
                                        <p:attrNameLst>
                                          <p:attrName>style.visibility</p:attrName>
                                        </p:attrNameLst>
                                      </p:cBhvr>
                                      <p:to>
                                        <p:strVal val="visible"/>
                                      </p:to>
                                    </p:set>
                                    <p:anim calcmode="lin" valueType="num">
                                      <p:cBhvr additive="base">
                                        <p:cTn id="1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12" end="12"/>
                                            </p:txEl>
                                          </p:spTgt>
                                        </p:tgtEl>
                                        <p:attrNameLst>
                                          <p:attrName>style.visibility</p:attrName>
                                        </p:attrNameLst>
                                      </p:cBhvr>
                                      <p:to>
                                        <p:strVal val="visible"/>
                                      </p:to>
                                    </p:set>
                                    <p:anim calcmode="lin" valueType="num">
                                      <p:cBhvr additive="base">
                                        <p:cTn id="1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13" end="13"/>
                                            </p:txEl>
                                          </p:spTgt>
                                        </p:tgtEl>
                                        <p:attrNameLst>
                                          <p:attrName>style.visibility</p:attrName>
                                        </p:attrNameLst>
                                      </p:cBhvr>
                                      <p:to>
                                        <p:strVal val="visible"/>
                                      </p:to>
                                    </p:set>
                                    <p:anim calcmode="lin" valueType="num">
                                      <p:cBhvr additive="base">
                                        <p:cTn id="19"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3" end="1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14" end="14"/>
                                            </p:txEl>
                                          </p:spTgt>
                                        </p:tgtEl>
                                        <p:attrNameLst>
                                          <p:attrName>style.visibility</p:attrName>
                                        </p:attrNameLst>
                                      </p:cBhvr>
                                      <p:to>
                                        <p:strVal val="visible"/>
                                      </p:to>
                                    </p:set>
                                    <p:anim calcmode="lin" valueType="num">
                                      <p:cBhvr additive="base">
                                        <p:cTn id="23"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14" end="1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15" end="15"/>
                                            </p:txEl>
                                          </p:spTgt>
                                        </p:tgtEl>
                                        <p:attrNameLst>
                                          <p:attrName>style.visibility</p:attrName>
                                        </p:attrNameLst>
                                      </p:cBhvr>
                                      <p:to>
                                        <p:strVal val="visible"/>
                                      </p:to>
                                    </p:set>
                                    <p:anim calcmode="lin" valueType="num">
                                      <p:cBhvr additive="base">
                                        <p:cTn id="27"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15" end="1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16" end="16"/>
                                            </p:txEl>
                                          </p:spTgt>
                                        </p:tgtEl>
                                        <p:attrNameLst>
                                          <p:attrName>style.visibility</p:attrName>
                                        </p:attrNameLst>
                                      </p:cBhvr>
                                      <p:to>
                                        <p:strVal val="visible"/>
                                      </p:to>
                                    </p:set>
                                    <p:anim calcmode="lin" valueType="num">
                                      <p:cBhvr additive="base">
                                        <p:cTn id="31"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6D92F03-770A-FEFB-0063-AC291CA94F3F}"/>
              </a:ext>
            </a:extLst>
          </p:cNvPr>
          <p:cNvSpPr>
            <a:spLocks noGrp="1"/>
          </p:cNvSpPr>
          <p:nvPr>
            <p:ph type="sldNum" sz="quarter" idx="12"/>
          </p:nvPr>
        </p:nvSpPr>
        <p:spPr/>
        <p:txBody>
          <a:bodyPr/>
          <a:lstStyle/>
          <a:p>
            <a:fld id="{E918AD79-E522-4FB9-96A9-7AA91DD06953}" type="slidenum">
              <a:rPr kumimoji="1" lang="ja-JP" altLang="en-US" smtClean="0"/>
              <a:t>41</a:t>
            </a:fld>
            <a:endParaRPr kumimoji="1" lang="ja-JP" altLang="en-US"/>
          </a:p>
        </p:txBody>
      </p:sp>
      <p:sp>
        <p:nvSpPr>
          <p:cNvPr id="5" name="テキスト ボックス 4">
            <a:extLst>
              <a:ext uri="{FF2B5EF4-FFF2-40B4-BE49-F238E27FC236}">
                <a16:creationId xmlns:a16="http://schemas.microsoft.com/office/drawing/2014/main" id="{39247750-6B81-052F-26FE-7BD6754DCC0F}"/>
              </a:ext>
            </a:extLst>
          </p:cNvPr>
          <p:cNvSpPr txBox="1"/>
          <p:nvPr/>
        </p:nvSpPr>
        <p:spPr>
          <a:xfrm>
            <a:off x="792480" y="409051"/>
            <a:ext cx="7905750" cy="5632311"/>
          </a:xfrm>
          <a:prstGeom prst="rect">
            <a:avLst/>
          </a:prstGeom>
          <a:noFill/>
        </p:spPr>
        <p:txBody>
          <a:bodyPr wrap="square">
            <a:spAutoFit/>
          </a:bodyPr>
          <a:lstStyle/>
          <a:p>
            <a:r>
              <a:rPr kumimoji="1" lang="ja-JP" altLang="en-US" sz="2400"/>
              <a:t>第２段階　ビジョンの作成</a:t>
            </a:r>
            <a:endParaRPr kumimoji="1" lang="en-US" altLang="ja-JP" sz="2400"/>
          </a:p>
          <a:p>
            <a:endParaRPr kumimoji="1" lang="en-US" altLang="ja-JP" sz="2400"/>
          </a:p>
          <a:p>
            <a:r>
              <a:rPr kumimoji="1" lang="ja-JP" altLang="en-US" sz="2400"/>
              <a:t>　・クラブが実現したい特徴を５～７つ挙げる</a:t>
            </a:r>
            <a:endParaRPr kumimoji="1" lang="en-US" altLang="ja-JP" sz="2400"/>
          </a:p>
          <a:p>
            <a:endParaRPr kumimoji="1" lang="en-US" altLang="ja-JP" sz="2400"/>
          </a:p>
          <a:p>
            <a:r>
              <a:rPr kumimoji="1" lang="ja-JP" altLang="en-US" sz="2400"/>
              <a:t>　・ビジョン声明をつくる</a:t>
            </a:r>
            <a:endParaRPr kumimoji="1" lang="en-US" altLang="ja-JP" sz="2400"/>
          </a:p>
          <a:p>
            <a:r>
              <a:rPr kumimoji="1" lang="ja-JP" altLang="en-US" sz="2400"/>
              <a:t>　　　　－どのようなクラブになりたいのか</a:t>
            </a:r>
            <a:endParaRPr kumimoji="1" lang="en-US" altLang="ja-JP" sz="2400"/>
          </a:p>
          <a:p>
            <a:endParaRPr kumimoji="1" lang="en-US" altLang="ja-JP" sz="2400"/>
          </a:p>
          <a:p>
            <a:r>
              <a:rPr kumimoji="1" lang="ja-JP" altLang="en-US" sz="2400"/>
              <a:t>＊独自のスローガンはあるか</a:t>
            </a:r>
            <a:endParaRPr kumimoji="1" lang="en-US" altLang="ja-JP" sz="2400"/>
          </a:p>
          <a:p>
            <a:r>
              <a:rPr kumimoji="1" lang="ja-JP" altLang="en-US" sz="2400"/>
              <a:t>＊地域貢献は</a:t>
            </a:r>
            <a:endParaRPr kumimoji="1" lang="en-US" altLang="ja-JP" sz="2400"/>
          </a:p>
          <a:p>
            <a:r>
              <a:rPr kumimoji="1" lang="ja-JP" altLang="en-US" sz="2400"/>
              <a:t>＊ロータリーでどんな存在か</a:t>
            </a:r>
            <a:endParaRPr kumimoji="1" lang="en-US" altLang="ja-JP" sz="2400"/>
          </a:p>
          <a:p>
            <a:r>
              <a:rPr kumimoji="1" lang="ja-JP" altLang="en-US" sz="2400"/>
              <a:t>＊会員であることの誇り</a:t>
            </a:r>
            <a:endParaRPr kumimoji="1" lang="en-US" altLang="ja-JP" sz="2400"/>
          </a:p>
          <a:p>
            <a:r>
              <a:rPr kumimoji="1" lang="ja-JP" altLang="en-US" sz="2400"/>
              <a:t>＊クラブの将来像は</a:t>
            </a:r>
            <a:endParaRPr kumimoji="1" lang="en-US" altLang="ja-JP" sz="2400"/>
          </a:p>
          <a:p>
            <a:r>
              <a:rPr kumimoji="1" lang="ja-JP" altLang="en-US" sz="2400"/>
              <a:t>＊会員がひとつになれる事業は</a:t>
            </a:r>
            <a:endParaRPr kumimoji="1" lang="en-US" altLang="ja-JP" sz="2400"/>
          </a:p>
          <a:p>
            <a:r>
              <a:rPr kumimoji="1" lang="ja-JP" altLang="en-US" sz="2400"/>
              <a:t>＊人格形成に役立っているか</a:t>
            </a:r>
            <a:endParaRPr kumimoji="1" lang="en-US" altLang="ja-JP" sz="2400"/>
          </a:p>
          <a:p>
            <a:r>
              <a:rPr kumimoji="1" lang="ja-JP" altLang="en-US" sz="2400"/>
              <a:t>＊我慢を覚えるだけの運営になっていないか</a:t>
            </a:r>
            <a:endParaRPr kumimoji="1" lang="en-US" altLang="ja-JP" sz="2400"/>
          </a:p>
        </p:txBody>
      </p:sp>
    </p:spTree>
    <p:extLst>
      <p:ext uri="{BB962C8B-B14F-4D97-AF65-F5344CB8AC3E}">
        <p14:creationId xmlns:p14="http://schemas.microsoft.com/office/powerpoint/2010/main" val="4029297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7" end="7"/>
                                            </p:txEl>
                                          </p:spTgt>
                                        </p:tgtEl>
                                        <p:attrNameLst>
                                          <p:attrName>style.visibility</p:attrName>
                                        </p:attrNameLst>
                                      </p:cBhvr>
                                      <p:to>
                                        <p:strVal val="visible"/>
                                      </p:to>
                                    </p:set>
                                    <p:anim calcmode="lin" valueType="num">
                                      <p:cBhvr additive="base">
                                        <p:cTn id="7"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8" end="8"/>
                                            </p:txEl>
                                          </p:spTgt>
                                        </p:tgtEl>
                                        <p:attrNameLst>
                                          <p:attrName>style.visibility</p:attrName>
                                        </p:attrNameLst>
                                      </p:cBhvr>
                                      <p:to>
                                        <p:strVal val="visible"/>
                                      </p:to>
                                    </p:set>
                                    <p:anim calcmode="lin" valueType="num">
                                      <p:cBhvr additive="base">
                                        <p:cTn id="11"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8" end="8"/>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9" end="9"/>
                                            </p:txEl>
                                          </p:spTgt>
                                        </p:tgtEl>
                                        <p:attrNameLst>
                                          <p:attrName>style.visibility</p:attrName>
                                        </p:attrNameLst>
                                      </p:cBhvr>
                                      <p:to>
                                        <p:strVal val="visible"/>
                                      </p:to>
                                    </p:set>
                                    <p:anim calcmode="lin" valueType="num">
                                      <p:cBhvr additive="base">
                                        <p:cTn id="15"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9" end="9"/>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10" end="10"/>
                                            </p:txEl>
                                          </p:spTgt>
                                        </p:tgtEl>
                                        <p:attrNameLst>
                                          <p:attrName>style.visibility</p:attrName>
                                        </p:attrNameLst>
                                      </p:cBhvr>
                                      <p:to>
                                        <p:strVal val="visible"/>
                                      </p:to>
                                    </p:set>
                                    <p:anim calcmode="lin" valueType="num">
                                      <p:cBhvr additive="base">
                                        <p:cTn id="19"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0" end="1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11" end="11"/>
                                            </p:txEl>
                                          </p:spTgt>
                                        </p:tgtEl>
                                        <p:attrNameLst>
                                          <p:attrName>style.visibility</p:attrName>
                                        </p:attrNameLst>
                                      </p:cBhvr>
                                      <p:to>
                                        <p:strVal val="visible"/>
                                      </p:to>
                                    </p:set>
                                    <p:anim calcmode="lin" valueType="num">
                                      <p:cBhvr additive="base">
                                        <p:cTn id="23"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11" end="1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12" end="12"/>
                                            </p:txEl>
                                          </p:spTgt>
                                        </p:tgtEl>
                                        <p:attrNameLst>
                                          <p:attrName>style.visibility</p:attrName>
                                        </p:attrNameLst>
                                      </p:cBhvr>
                                      <p:to>
                                        <p:strVal val="visible"/>
                                      </p:to>
                                    </p:set>
                                    <p:anim calcmode="lin" valueType="num">
                                      <p:cBhvr additive="base">
                                        <p:cTn id="27"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12" end="12"/>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13" end="13"/>
                                            </p:txEl>
                                          </p:spTgt>
                                        </p:tgtEl>
                                        <p:attrNameLst>
                                          <p:attrName>style.visibility</p:attrName>
                                        </p:attrNameLst>
                                      </p:cBhvr>
                                      <p:to>
                                        <p:strVal val="visible"/>
                                      </p:to>
                                    </p:set>
                                    <p:anim calcmode="lin" valueType="num">
                                      <p:cBhvr additive="base">
                                        <p:cTn id="31"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3" end="13"/>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14" end="14"/>
                                            </p:txEl>
                                          </p:spTgt>
                                        </p:tgtEl>
                                        <p:attrNameLst>
                                          <p:attrName>style.visibility</p:attrName>
                                        </p:attrNameLst>
                                      </p:cBhvr>
                                      <p:to>
                                        <p:strVal val="visible"/>
                                      </p:to>
                                    </p:set>
                                    <p:anim calcmode="lin" valueType="num">
                                      <p:cBhvr additive="base">
                                        <p:cTn id="35"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2DBF804-9852-450F-9839-6B9C5EB05643}"/>
              </a:ext>
            </a:extLst>
          </p:cNvPr>
          <p:cNvSpPr>
            <a:spLocks noGrp="1"/>
          </p:cNvSpPr>
          <p:nvPr>
            <p:ph type="sldNum" sz="quarter" idx="12"/>
          </p:nvPr>
        </p:nvSpPr>
        <p:spPr/>
        <p:txBody>
          <a:bodyPr/>
          <a:lstStyle/>
          <a:p>
            <a:fld id="{E918AD79-E522-4FB9-96A9-7AA91DD06953}" type="slidenum">
              <a:rPr kumimoji="1" lang="ja-JP" altLang="en-US" smtClean="0"/>
              <a:t>42</a:t>
            </a:fld>
            <a:endParaRPr kumimoji="1" lang="ja-JP" altLang="en-US"/>
          </a:p>
        </p:txBody>
      </p:sp>
      <p:sp>
        <p:nvSpPr>
          <p:cNvPr id="3" name="テキスト ボックス 2">
            <a:extLst>
              <a:ext uri="{FF2B5EF4-FFF2-40B4-BE49-F238E27FC236}">
                <a16:creationId xmlns:a16="http://schemas.microsoft.com/office/drawing/2014/main" id="{EAE31636-3AC4-43A1-98B3-F0840F6BE736}"/>
              </a:ext>
            </a:extLst>
          </p:cNvPr>
          <p:cNvSpPr txBox="1"/>
          <p:nvPr/>
        </p:nvSpPr>
        <p:spPr>
          <a:xfrm>
            <a:off x="821527" y="591613"/>
            <a:ext cx="8749503" cy="5632311"/>
          </a:xfrm>
          <a:prstGeom prst="rect">
            <a:avLst/>
          </a:prstGeom>
          <a:noFill/>
        </p:spPr>
        <p:txBody>
          <a:bodyPr wrap="square" rtlCol="0">
            <a:spAutoFit/>
          </a:bodyPr>
          <a:lstStyle/>
          <a:p>
            <a:r>
              <a:rPr kumimoji="1" lang="ja-JP" altLang="en-US" sz="2400"/>
              <a:t>第３段階　計画作成</a:t>
            </a:r>
            <a:endParaRPr kumimoji="1" lang="en-US" altLang="ja-JP" sz="2400"/>
          </a:p>
          <a:p>
            <a:endParaRPr kumimoji="1" lang="en-US" altLang="ja-JP" sz="2400"/>
          </a:p>
          <a:p>
            <a:r>
              <a:rPr kumimoji="1" lang="ja-JP" altLang="en-US" sz="2400"/>
              <a:t>　・中長期的優先事項を定める</a:t>
            </a:r>
            <a:endParaRPr kumimoji="1" lang="en-US" altLang="ja-JP" sz="2400"/>
          </a:p>
          <a:p>
            <a:endParaRPr kumimoji="1" lang="en-US" altLang="ja-JP" sz="2400"/>
          </a:p>
          <a:p>
            <a:r>
              <a:rPr kumimoji="1" lang="ja-JP" altLang="en-US" sz="2400"/>
              <a:t>　・年次目標を立てる</a:t>
            </a:r>
            <a:endParaRPr kumimoji="1" lang="en-US" altLang="ja-JP" sz="2400"/>
          </a:p>
          <a:p>
            <a:endParaRPr kumimoji="1" lang="en-US" altLang="ja-JP" sz="2400"/>
          </a:p>
          <a:p>
            <a:r>
              <a:rPr kumimoji="1" lang="ja-JP" altLang="en-US" sz="2400"/>
              <a:t>　・活動項目、実施期日、必要なリソースを挙げる</a:t>
            </a:r>
            <a:endParaRPr kumimoji="1" lang="en-US" altLang="ja-JP" sz="2400"/>
          </a:p>
          <a:p>
            <a:endParaRPr kumimoji="1" lang="en-US" altLang="ja-JP" sz="2400"/>
          </a:p>
          <a:p>
            <a:r>
              <a:rPr kumimoji="1" lang="ja-JP" altLang="en-US" sz="2400"/>
              <a:t>＊クラブの特徴をとらえた目標、スローガン</a:t>
            </a:r>
            <a:endParaRPr kumimoji="1" lang="en-US" altLang="ja-JP" sz="2400"/>
          </a:p>
          <a:p>
            <a:r>
              <a:rPr kumimoji="1" lang="ja-JP" altLang="en-US" sz="2400"/>
              <a:t>＊短期間の目標と長期的目標は</a:t>
            </a:r>
            <a:endParaRPr kumimoji="1" lang="en-US" altLang="ja-JP" sz="2400"/>
          </a:p>
          <a:p>
            <a:r>
              <a:rPr kumimoji="1" lang="ja-JP" altLang="en-US" sz="2400"/>
              <a:t>＊新入会員を迎え入れる体制と目標会員数は</a:t>
            </a:r>
            <a:endParaRPr kumimoji="1" lang="en-US" altLang="ja-JP" sz="2400"/>
          </a:p>
          <a:p>
            <a:r>
              <a:rPr kumimoji="1" lang="ja-JP" altLang="en-US" sz="2400"/>
              <a:t>＊会員にロータリーをより知ってもらうための計画的行動は</a:t>
            </a:r>
            <a:endParaRPr kumimoji="1" lang="en-US" altLang="ja-JP" sz="2400"/>
          </a:p>
          <a:p>
            <a:r>
              <a:rPr kumimoji="1" lang="ja-JP" altLang="en-US" sz="2400"/>
              <a:t>＊ＩＲ、地区との良好な関係構築は</a:t>
            </a:r>
            <a:endParaRPr kumimoji="1" lang="en-US" altLang="ja-JP" sz="2400"/>
          </a:p>
          <a:p>
            <a:r>
              <a:rPr kumimoji="1" lang="ja-JP" altLang="en-US" sz="2400"/>
              <a:t>＊ロータリーとして取組む奉仕事業への貢献は</a:t>
            </a:r>
            <a:endParaRPr kumimoji="1" lang="en-US" altLang="ja-JP" sz="2400"/>
          </a:p>
          <a:p>
            <a:endParaRPr kumimoji="1" lang="en-US" altLang="ja-JP" sz="2400"/>
          </a:p>
        </p:txBody>
      </p:sp>
    </p:spTree>
    <p:extLst>
      <p:ext uri="{BB962C8B-B14F-4D97-AF65-F5344CB8AC3E}">
        <p14:creationId xmlns:p14="http://schemas.microsoft.com/office/powerpoint/2010/main" val="710642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 calcmode="lin" valueType="num">
                                      <p:cBhvr additive="base">
                                        <p:cTn id="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anim calcmode="lin" valueType="num">
                                      <p:cBhvr additive="base">
                                        <p:cTn id="1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9" end="9"/>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anim calcmode="lin" valueType="num">
                                      <p:cBhvr additive="base">
                                        <p:cTn id="1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anim calcmode="lin" valueType="num">
                                      <p:cBhvr additive="base">
                                        <p:cTn id="1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12" end="12"/>
                                            </p:txEl>
                                          </p:spTgt>
                                        </p:tgtEl>
                                        <p:attrNameLst>
                                          <p:attrName>style.visibility</p:attrName>
                                        </p:attrNameLst>
                                      </p:cBhvr>
                                      <p:to>
                                        <p:strVal val="visible"/>
                                      </p:to>
                                    </p:set>
                                    <p:anim calcmode="lin" valueType="num">
                                      <p:cBhvr additive="base">
                                        <p:cTn id="2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anim calcmode="lin" valueType="num">
                                      <p:cBhvr additive="base">
                                        <p:cTn id="27"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F6BE647-4B09-B0CA-F9F3-0101817B6397}"/>
              </a:ext>
            </a:extLst>
          </p:cNvPr>
          <p:cNvSpPr>
            <a:spLocks noGrp="1"/>
          </p:cNvSpPr>
          <p:nvPr>
            <p:ph type="sldNum" sz="quarter" idx="12"/>
          </p:nvPr>
        </p:nvSpPr>
        <p:spPr/>
        <p:txBody>
          <a:bodyPr/>
          <a:lstStyle/>
          <a:p>
            <a:fld id="{E918AD79-E522-4FB9-96A9-7AA91DD06953}" type="slidenum">
              <a:rPr kumimoji="1" lang="ja-JP" altLang="en-US" smtClean="0"/>
              <a:t>43</a:t>
            </a:fld>
            <a:endParaRPr kumimoji="1" lang="ja-JP" altLang="en-US"/>
          </a:p>
        </p:txBody>
      </p:sp>
      <p:sp>
        <p:nvSpPr>
          <p:cNvPr id="4" name="テキスト ボックス 3">
            <a:extLst>
              <a:ext uri="{FF2B5EF4-FFF2-40B4-BE49-F238E27FC236}">
                <a16:creationId xmlns:a16="http://schemas.microsoft.com/office/drawing/2014/main" id="{EDE08B15-E7F2-7EFE-A3AD-530FAFE8EDA2}"/>
              </a:ext>
            </a:extLst>
          </p:cNvPr>
          <p:cNvSpPr txBox="1"/>
          <p:nvPr/>
        </p:nvSpPr>
        <p:spPr>
          <a:xfrm>
            <a:off x="1021682" y="612844"/>
            <a:ext cx="9545552" cy="5632311"/>
          </a:xfrm>
          <a:prstGeom prst="rect">
            <a:avLst/>
          </a:prstGeom>
          <a:noFill/>
        </p:spPr>
        <p:txBody>
          <a:bodyPr wrap="square">
            <a:spAutoFit/>
          </a:bodyPr>
          <a:lstStyle/>
          <a:p>
            <a:r>
              <a:rPr kumimoji="1" lang="ja-JP" altLang="en-US" sz="2400"/>
              <a:t>第４段階　進捗の確認</a:t>
            </a:r>
            <a:endParaRPr kumimoji="1" lang="en-US" altLang="ja-JP" sz="2400"/>
          </a:p>
          <a:p>
            <a:endParaRPr kumimoji="1" lang="en-US" altLang="ja-JP" sz="2400"/>
          </a:p>
          <a:p>
            <a:r>
              <a:rPr kumimoji="1" lang="ja-JP" altLang="en-US" sz="2400"/>
              <a:t>　・年次目標に向けた進捗を確認する</a:t>
            </a:r>
            <a:endParaRPr kumimoji="1" lang="en-US" altLang="ja-JP" sz="2400"/>
          </a:p>
          <a:p>
            <a:endParaRPr kumimoji="1" lang="en-US" altLang="ja-JP" sz="2400"/>
          </a:p>
          <a:p>
            <a:r>
              <a:rPr kumimoji="1" lang="ja-JP" altLang="en-US" sz="2400"/>
              <a:t>　・目標を達成できなかった場合、その理由を特定する</a:t>
            </a:r>
            <a:endParaRPr kumimoji="1" lang="en-US" altLang="ja-JP" sz="2400"/>
          </a:p>
          <a:p>
            <a:endParaRPr kumimoji="1" lang="en-US" altLang="ja-JP" sz="2400"/>
          </a:p>
          <a:p>
            <a:r>
              <a:rPr kumimoji="1" lang="ja-JP" altLang="en-US" sz="2400"/>
              <a:t>　・行動計画を見直し、調整する</a:t>
            </a:r>
            <a:endParaRPr kumimoji="1" lang="en-US" altLang="ja-JP" sz="2400"/>
          </a:p>
          <a:p>
            <a:endParaRPr kumimoji="1" lang="en-US" altLang="ja-JP" sz="2400"/>
          </a:p>
          <a:p>
            <a:r>
              <a:rPr kumimoji="1" lang="ja-JP" altLang="en-US" sz="2400"/>
              <a:t>＊年に一度点検、評価する時期の設定は（</a:t>
            </a:r>
            <a:r>
              <a:rPr kumimoji="1" lang="en-US" altLang="ja-JP" sz="2400"/>
              <a:t>EX.</a:t>
            </a:r>
            <a:r>
              <a:rPr kumimoji="1" lang="ja-JP" altLang="en-US" sz="2400"/>
              <a:t>会長交代の時など）</a:t>
            </a:r>
            <a:endParaRPr kumimoji="1" lang="en-US" altLang="ja-JP" sz="2400"/>
          </a:p>
          <a:p>
            <a:r>
              <a:rPr kumimoji="1" lang="ja-JP" altLang="en-US" sz="2400"/>
              <a:t>＊評価を点数化して引き継ぐことは</a:t>
            </a:r>
            <a:endParaRPr kumimoji="1" lang="en-US" altLang="ja-JP" sz="2400"/>
          </a:p>
          <a:p>
            <a:r>
              <a:rPr kumimoji="1" lang="ja-JP" altLang="en-US" sz="2400"/>
              <a:t>＊なぜ点数が低かったのか？改善点は？</a:t>
            </a:r>
            <a:endParaRPr kumimoji="1" lang="en-US" altLang="ja-JP" sz="2400"/>
          </a:p>
          <a:p>
            <a:r>
              <a:rPr kumimoji="1" lang="ja-JP" altLang="en-US" sz="2400"/>
              <a:t>＊新たな目標を付け加える</a:t>
            </a:r>
            <a:endParaRPr kumimoji="1" lang="en-US" altLang="ja-JP" sz="2400"/>
          </a:p>
          <a:p>
            <a:r>
              <a:rPr kumimoji="1" lang="ja-JP" altLang="en-US" sz="2400"/>
              <a:t>＊目標設定、内容を変更する（理事会、クラブ協議会等</a:t>
            </a:r>
            <a:r>
              <a:rPr kumimoji="1" lang="en-US" altLang="ja-JP" sz="2400"/>
              <a:t>)</a:t>
            </a:r>
            <a:br>
              <a:rPr kumimoji="1" lang="en-US" altLang="ja-JP" sz="2400"/>
            </a:br>
            <a:r>
              <a:rPr kumimoji="1" lang="ja-JP" altLang="en-US" sz="2400"/>
              <a:t>＊現状分析を行う　第</a:t>
            </a:r>
            <a:r>
              <a:rPr kumimoji="1" lang="en-US" altLang="ja-JP" sz="2400"/>
              <a:t>1</a:t>
            </a:r>
            <a:r>
              <a:rPr kumimoji="1" lang="ja-JP" altLang="en-US" sz="2400"/>
              <a:t>段階に戻る</a:t>
            </a:r>
            <a:br>
              <a:rPr kumimoji="1" lang="en-US" altLang="ja-JP" sz="2400"/>
            </a:br>
            <a:endParaRPr kumimoji="1" lang="ja-JP" altLang="en-US" sz="2400"/>
          </a:p>
        </p:txBody>
      </p:sp>
    </p:spTree>
    <p:extLst>
      <p:ext uri="{BB962C8B-B14F-4D97-AF65-F5344CB8AC3E}">
        <p14:creationId xmlns:p14="http://schemas.microsoft.com/office/powerpoint/2010/main" val="3159311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anim calcmode="lin" valueType="num">
                                      <p:cBhvr additive="base">
                                        <p:cTn id="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9" end="9"/>
                                            </p:txEl>
                                          </p:spTgt>
                                        </p:tgtEl>
                                        <p:attrNameLst>
                                          <p:attrName>style.visibility</p:attrName>
                                        </p:attrNameLst>
                                      </p:cBhvr>
                                      <p:to>
                                        <p:strVal val="visible"/>
                                      </p:to>
                                    </p:set>
                                    <p:anim calcmode="lin" valueType="num">
                                      <p:cBhvr additive="base">
                                        <p:cTn id="1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10" end="10"/>
                                            </p:txEl>
                                          </p:spTgt>
                                        </p:tgtEl>
                                        <p:attrNameLst>
                                          <p:attrName>style.visibility</p:attrName>
                                        </p:attrNameLst>
                                      </p:cBhvr>
                                      <p:to>
                                        <p:strVal val="visible"/>
                                      </p:to>
                                    </p:set>
                                    <p:anim calcmode="lin" valueType="num">
                                      <p:cBhvr additive="base">
                                        <p:cTn id="1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11" end="11"/>
                                            </p:txEl>
                                          </p:spTgt>
                                        </p:tgtEl>
                                        <p:attrNameLst>
                                          <p:attrName>style.visibility</p:attrName>
                                        </p:attrNameLst>
                                      </p:cBhvr>
                                      <p:to>
                                        <p:strVal val="visible"/>
                                      </p:to>
                                    </p:set>
                                    <p:anim calcmode="lin" valueType="num">
                                      <p:cBhvr additive="base">
                                        <p:cTn id="1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2" end="12"/>
                                            </p:txEl>
                                          </p:spTgt>
                                        </p:tgtEl>
                                        <p:attrNameLst>
                                          <p:attrName>style.visibility</p:attrName>
                                        </p:attrNameLst>
                                      </p:cBhvr>
                                      <p:to>
                                        <p:strVal val="visible"/>
                                      </p:to>
                                    </p:set>
                                    <p:anim calcmode="lin" valueType="num">
                                      <p:cBhvr additive="base">
                                        <p:cTn id="23"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D4ECB68-8916-C40F-DFA4-953E06C3AE19}"/>
              </a:ext>
            </a:extLst>
          </p:cNvPr>
          <p:cNvSpPr>
            <a:spLocks noGrp="1"/>
          </p:cNvSpPr>
          <p:nvPr>
            <p:ph type="sldNum" sz="quarter" idx="12"/>
          </p:nvPr>
        </p:nvSpPr>
        <p:spPr/>
        <p:txBody>
          <a:bodyPr/>
          <a:lstStyle/>
          <a:p>
            <a:fld id="{E918AD79-E522-4FB9-96A9-7AA91DD06953}" type="slidenum">
              <a:rPr kumimoji="1" lang="ja-JP" altLang="en-US" smtClean="0"/>
              <a:t>44</a:t>
            </a:fld>
            <a:endParaRPr kumimoji="1" lang="ja-JP" altLang="en-US"/>
          </a:p>
        </p:txBody>
      </p:sp>
      <p:sp>
        <p:nvSpPr>
          <p:cNvPr id="3" name="テキスト ボックス 2">
            <a:extLst>
              <a:ext uri="{FF2B5EF4-FFF2-40B4-BE49-F238E27FC236}">
                <a16:creationId xmlns:a16="http://schemas.microsoft.com/office/drawing/2014/main" id="{C549C25F-B34E-7F2B-D8F1-41F9FA2BFC7C}"/>
              </a:ext>
            </a:extLst>
          </p:cNvPr>
          <p:cNvSpPr txBox="1"/>
          <p:nvPr/>
        </p:nvSpPr>
        <p:spPr>
          <a:xfrm>
            <a:off x="1251132" y="1850257"/>
            <a:ext cx="7452359" cy="1938992"/>
          </a:xfrm>
          <a:prstGeom prst="rect">
            <a:avLst/>
          </a:prstGeom>
          <a:noFill/>
        </p:spPr>
        <p:txBody>
          <a:bodyPr wrap="square" rtlCol="0">
            <a:spAutoFit/>
          </a:bodyPr>
          <a:lstStyle/>
          <a:p>
            <a:r>
              <a:rPr kumimoji="1" lang="ja-JP" altLang="en-US" sz="4000"/>
              <a:t>クラブ中長期計画立案の実際</a:t>
            </a:r>
            <a:endParaRPr kumimoji="1" lang="en-US" altLang="ja-JP" sz="4000"/>
          </a:p>
          <a:p>
            <a:endParaRPr kumimoji="1" lang="en-US" altLang="ja-JP" sz="4000"/>
          </a:p>
          <a:p>
            <a:r>
              <a:rPr kumimoji="1" lang="ja-JP" altLang="en-US" sz="4000"/>
              <a:t>　　どうしたらいいの？</a:t>
            </a:r>
          </a:p>
        </p:txBody>
      </p:sp>
    </p:spTree>
    <p:extLst>
      <p:ext uri="{BB962C8B-B14F-4D97-AF65-F5344CB8AC3E}">
        <p14:creationId xmlns:p14="http://schemas.microsoft.com/office/powerpoint/2010/main" val="14395358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1A22D8EA-5B53-4F63-A759-78B3762B0965}"/>
              </a:ext>
            </a:extLst>
          </p:cNvPr>
          <p:cNvSpPr txBox="1"/>
          <p:nvPr/>
        </p:nvSpPr>
        <p:spPr>
          <a:xfrm>
            <a:off x="453390" y="778623"/>
            <a:ext cx="10077450" cy="5232202"/>
          </a:xfrm>
          <a:prstGeom prst="rect">
            <a:avLst/>
          </a:prstGeom>
          <a:noFill/>
        </p:spPr>
        <p:txBody>
          <a:bodyPr wrap="square" rtlCol="0">
            <a:spAutoFit/>
          </a:bodyPr>
          <a:lstStyle/>
          <a:p>
            <a:r>
              <a:rPr kumimoji="1" lang="ja-JP" altLang="en-US" sz="2800"/>
              <a:t>クラブ活性化の出発点ー誰がやるの？</a:t>
            </a:r>
            <a:endParaRPr kumimoji="1" lang="en-US" altLang="ja-JP" sz="2400"/>
          </a:p>
          <a:p>
            <a:endParaRPr kumimoji="1" lang="en-US" altLang="ja-JP" sz="2400"/>
          </a:p>
          <a:p>
            <a:r>
              <a:rPr kumimoji="1" lang="ja-JP" altLang="en-US" sz="2400"/>
              <a:t>元・現・次期クラブリーダーからなる中長期計画立案チームを編成</a:t>
            </a:r>
            <a:endParaRPr kumimoji="1" lang="en-US" altLang="ja-JP" sz="2400"/>
          </a:p>
          <a:p>
            <a:endParaRPr kumimoji="1" lang="en-US" altLang="ja-JP" sz="2400"/>
          </a:p>
          <a:p>
            <a:r>
              <a:rPr kumimoji="1" lang="ja-JP" altLang="en-US" sz="2400"/>
              <a:t>１）クラブの現状を把握　</a:t>
            </a:r>
            <a:endParaRPr kumimoji="1" lang="en-US" altLang="ja-JP" sz="2400"/>
          </a:p>
          <a:p>
            <a:endParaRPr kumimoji="1" lang="en-US" altLang="ja-JP" sz="2400"/>
          </a:p>
          <a:p>
            <a:r>
              <a:rPr kumimoji="1" lang="ja-JP" altLang="en-US" sz="2400"/>
              <a:t>２）会員からの意見を基にクラブの長所と短所を特定する</a:t>
            </a:r>
            <a:endParaRPr kumimoji="1" lang="en-US" altLang="ja-JP" sz="2400"/>
          </a:p>
          <a:p>
            <a:endParaRPr kumimoji="1" lang="en-US" altLang="ja-JP" sz="2400"/>
          </a:p>
          <a:p>
            <a:r>
              <a:rPr kumimoji="1" lang="ja-JP" altLang="en-US" sz="2400"/>
              <a:t>３）地域社会のリーダーと会合し地域社会にある機会と課題を特定する</a:t>
            </a:r>
            <a:endParaRPr kumimoji="1" lang="en-US" altLang="ja-JP" sz="2400"/>
          </a:p>
          <a:p>
            <a:endParaRPr kumimoji="1" lang="en-US" altLang="ja-JP" sz="2400"/>
          </a:p>
          <a:p>
            <a:r>
              <a:rPr kumimoji="1" lang="ja-JP" altLang="en-US" sz="2400"/>
              <a:t>　　中長期的課題が計画立案を促す</a:t>
            </a:r>
            <a:endParaRPr kumimoji="1" lang="en-US" altLang="ja-JP" sz="2400"/>
          </a:p>
          <a:p>
            <a:r>
              <a:rPr kumimoji="1" lang="ja-JP" altLang="en-US" sz="2400"/>
              <a:t>　　</a:t>
            </a:r>
            <a:endParaRPr kumimoji="1" lang="en-US" altLang="ja-JP" sz="2400"/>
          </a:p>
          <a:p>
            <a:r>
              <a:rPr kumimoji="1" lang="ja-JP" altLang="en-US" sz="2400"/>
              <a:t>　　</a:t>
            </a:r>
            <a:endParaRPr kumimoji="1" lang="en-US" altLang="ja-JP" sz="2400"/>
          </a:p>
          <a:p>
            <a:endParaRPr kumimoji="1" lang="ja-JP" altLang="en-US"/>
          </a:p>
        </p:txBody>
      </p:sp>
    </p:spTree>
    <p:extLst>
      <p:ext uri="{BB962C8B-B14F-4D97-AF65-F5344CB8AC3E}">
        <p14:creationId xmlns:p14="http://schemas.microsoft.com/office/powerpoint/2010/main" val="3413997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5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Effect transition="in" filter="fade">
                                      <p:cBhvr>
                                        <p:cTn id="17" dur="500"/>
                                        <p:tgtEl>
                                          <p:spTgt spid="2">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8" end="8"/>
                                            </p:txEl>
                                          </p:spTgt>
                                        </p:tgtEl>
                                        <p:attrNameLst>
                                          <p:attrName>style.visibility</p:attrName>
                                        </p:attrNameLst>
                                      </p:cBhvr>
                                      <p:to>
                                        <p:strVal val="visible"/>
                                      </p:to>
                                    </p:set>
                                    <p:animEffect transition="in" filter="fade">
                                      <p:cBhvr>
                                        <p:cTn id="22" dur="500"/>
                                        <p:tgtEl>
                                          <p:spTgt spid="2">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animEffect transition="in" filter="fade">
                                      <p:cBhvr>
                                        <p:cTn id="27" dur="500"/>
                                        <p:tgtEl>
                                          <p:spTgt spid="2">
                                            <p:txEl>
                                              <p:pRg st="10" end="10"/>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2">
                                            <p:txEl>
                                              <p:pRg st="11" end="11"/>
                                            </p:txEl>
                                          </p:spTgt>
                                        </p:tgtEl>
                                        <p:attrNameLst>
                                          <p:attrName>style.visibility</p:attrName>
                                        </p:attrNameLst>
                                      </p:cBhvr>
                                      <p:to>
                                        <p:strVal val="visible"/>
                                      </p:to>
                                    </p:set>
                                    <p:animEffect transition="in" filter="fade">
                                      <p:cBhvr>
                                        <p:cTn id="30"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2C764B9-F607-46D6-AAF0-DAED4EE16258}"/>
              </a:ext>
            </a:extLst>
          </p:cNvPr>
          <p:cNvSpPr>
            <a:spLocks noGrp="1"/>
          </p:cNvSpPr>
          <p:nvPr>
            <p:ph type="sldNum" sz="quarter" idx="12"/>
          </p:nvPr>
        </p:nvSpPr>
        <p:spPr/>
        <p:txBody>
          <a:bodyPr/>
          <a:lstStyle/>
          <a:p>
            <a:fld id="{E918AD79-E522-4FB9-96A9-7AA91DD06953}" type="slidenum">
              <a:rPr kumimoji="1" lang="ja-JP" altLang="en-US" smtClean="0"/>
              <a:t>46</a:t>
            </a:fld>
            <a:endParaRPr kumimoji="1" lang="ja-JP" altLang="en-US"/>
          </a:p>
        </p:txBody>
      </p:sp>
      <p:sp>
        <p:nvSpPr>
          <p:cNvPr id="4" name="テキスト ボックス 3">
            <a:extLst>
              <a:ext uri="{FF2B5EF4-FFF2-40B4-BE49-F238E27FC236}">
                <a16:creationId xmlns:a16="http://schemas.microsoft.com/office/drawing/2014/main" id="{8ED04D69-C4B1-4939-B9E4-DD2CE8E3A31E}"/>
              </a:ext>
            </a:extLst>
          </p:cNvPr>
          <p:cNvSpPr txBox="1"/>
          <p:nvPr/>
        </p:nvSpPr>
        <p:spPr>
          <a:xfrm>
            <a:off x="671805" y="1047750"/>
            <a:ext cx="10860832" cy="3970318"/>
          </a:xfrm>
          <a:prstGeom prst="rect">
            <a:avLst/>
          </a:prstGeom>
          <a:noFill/>
        </p:spPr>
        <p:txBody>
          <a:bodyPr wrap="square" rtlCol="0">
            <a:spAutoFit/>
          </a:bodyPr>
          <a:lstStyle/>
          <a:p>
            <a:r>
              <a:rPr kumimoji="1" lang="ja-JP" altLang="en-US" sz="2800"/>
              <a:t>会員になげかける</a:t>
            </a:r>
            <a:endParaRPr kumimoji="1" lang="en-US" altLang="ja-JP" sz="2800"/>
          </a:p>
          <a:p>
            <a:endParaRPr kumimoji="1" lang="en-US" altLang="ja-JP" sz="2800"/>
          </a:p>
          <a:p>
            <a:r>
              <a:rPr kumimoji="1" lang="ja-JP" altLang="en-US" sz="2800"/>
              <a:t>・会員を増やし、現会員の積極的な参加を促すために何ができ　　</a:t>
            </a:r>
            <a:endParaRPr kumimoji="1" lang="en-US" altLang="ja-JP" sz="2800"/>
          </a:p>
          <a:p>
            <a:r>
              <a:rPr kumimoji="1" lang="ja-JP" altLang="en-US" sz="2800"/>
              <a:t>　るでしょうか</a:t>
            </a:r>
            <a:endParaRPr kumimoji="1" lang="en-US" altLang="ja-JP" sz="2800"/>
          </a:p>
          <a:p>
            <a:endParaRPr kumimoji="1" lang="en-US" altLang="ja-JP" sz="2800"/>
          </a:p>
          <a:p>
            <a:r>
              <a:rPr kumimoji="1" lang="ja-JP" altLang="en-US" sz="2800"/>
              <a:t>・多様な人の関心を引き付けるために、何ができるでしょうか</a:t>
            </a:r>
            <a:endParaRPr kumimoji="1" lang="en-US" altLang="ja-JP" sz="2800"/>
          </a:p>
          <a:p>
            <a:endParaRPr kumimoji="1" lang="en-US" altLang="ja-JP" sz="2800"/>
          </a:p>
          <a:p>
            <a:r>
              <a:rPr kumimoji="1" lang="ja-JP" altLang="en-US" sz="2800"/>
              <a:t>・地域社会の多くの人にクラブの活動に参加してもらうために何が　　　</a:t>
            </a:r>
            <a:endParaRPr kumimoji="1" lang="en-US" altLang="ja-JP" sz="2800"/>
          </a:p>
          <a:p>
            <a:r>
              <a:rPr kumimoji="1" lang="ja-JP" altLang="en-US" sz="2800"/>
              <a:t>　できるでしょうか</a:t>
            </a:r>
            <a:endParaRPr kumimoji="1" lang="ja-JP" altLang="en-US"/>
          </a:p>
        </p:txBody>
      </p:sp>
    </p:spTree>
    <p:extLst>
      <p:ext uri="{BB962C8B-B14F-4D97-AF65-F5344CB8AC3E}">
        <p14:creationId xmlns:p14="http://schemas.microsoft.com/office/powerpoint/2010/main" val="4237836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fade">
                                      <p:cBhvr>
                                        <p:cTn id="10" dur="500"/>
                                        <p:tgtEl>
                                          <p:spTgt spid="4">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Effect transition="in" filter="fade">
                                      <p:cBhvr>
                                        <p:cTn id="15" dur="500"/>
                                        <p:tgtEl>
                                          <p:spTgt spid="4">
                                            <p:txEl>
                                              <p:pRg st="5" end="5"/>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
                                            <p:txEl>
                                              <p:pRg st="7" end="7"/>
                                            </p:txEl>
                                          </p:spTgt>
                                        </p:tgtEl>
                                        <p:attrNameLst>
                                          <p:attrName>style.visibility</p:attrName>
                                        </p:attrNameLst>
                                      </p:cBhvr>
                                      <p:to>
                                        <p:strVal val="visible"/>
                                      </p:to>
                                    </p:set>
                                    <p:animEffect transition="in" filter="fade">
                                      <p:cBhvr>
                                        <p:cTn id="20" dur="500"/>
                                        <p:tgtEl>
                                          <p:spTgt spid="4">
                                            <p:txEl>
                                              <p:pRg st="7" end="7"/>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Effect transition="in" filter="fade">
                                      <p:cBhvr>
                                        <p:cTn id="23"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4A5FECF-7F97-48B6-B8DA-2088CBECDE7A}"/>
              </a:ext>
            </a:extLst>
          </p:cNvPr>
          <p:cNvSpPr txBox="1"/>
          <p:nvPr/>
        </p:nvSpPr>
        <p:spPr>
          <a:xfrm>
            <a:off x="1266446" y="551456"/>
            <a:ext cx="7526215" cy="6247864"/>
          </a:xfrm>
          <a:prstGeom prst="rect">
            <a:avLst/>
          </a:prstGeom>
          <a:noFill/>
        </p:spPr>
        <p:txBody>
          <a:bodyPr wrap="square" rtlCol="0">
            <a:spAutoFit/>
          </a:bodyPr>
          <a:lstStyle/>
          <a:p>
            <a:r>
              <a:rPr kumimoji="1" lang="ja-JP" altLang="en-US" sz="2800"/>
              <a:t>クラブ活性化の出発点</a:t>
            </a:r>
            <a:endParaRPr kumimoji="1" lang="en-US" altLang="ja-JP" sz="2800"/>
          </a:p>
          <a:p>
            <a:endParaRPr kumimoji="1" lang="en-US" altLang="ja-JP"/>
          </a:p>
          <a:p>
            <a:r>
              <a:rPr kumimoji="1" lang="ja-JP" altLang="en-US"/>
              <a:t>　</a:t>
            </a:r>
            <a:r>
              <a:rPr kumimoji="1" lang="ja-JP" altLang="en-US" sz="2400"/>
              <a:t>現状分析</a:t>
            </a:r>
            <a:endParaRPr kumimoji="1" lang="en-US" altLang="ja-JP" sz="2400"/>
          </a:p>
          <a:p>
            <a:endParaRPr kumimoji="1" lang="en-US" altLang="ja-JP" sz="2400"/>
          </a:p>
          <a:p>
            <a:r>
              <a:rPr kumimoji="1" lang="ja-JP" altLang="en-US" sz="2400"/>
              <a:t>クラブ活力度アンケート</a:t>
            </a:r>
            <a:endParaRPr kumimoji="1" lang="en-US" altLang="ja-JP" sz="2400"/>
          </a:p>
          <a:p>
            <a:r>
              <a:rPr kumimoji="1" lang="ja-JP" altLang="en-US" sz="2400"/>
              <a:t>クラブ会員満足度アンケート　　</a:t>
            </a:r>
            <a:endParaRPr kumimoji="1" lang="en-US" altLang="ja-JP" sz="2400"/>
          </a:p>
          <a:p>
            <a:endParaRPr kumimoji="1" lang="en-US" altLang="ja-JP" sz="2400"/>
          </a:p>
          <a:p>
            <a:r>
              <a:rPr kumimoji="1" lang="ja-JP" altLang="en-US" sz="2400"/>
              <a:t>　　実施</a:t>
            </a:r>
            <a:endParaRPr kumimoji="1" lang="en-US" altLang="ja-JP" sz="2400"/>
          </a:p>
          <a:p>
            <a:endParaRPr kumimoji="1" lang="en-US" altLang="ja-JP" sz="2400"/>
          </a:p>
          <a:p>
            <a:r>
              <a:rPr kumimoji="1" lang="ja-JP" altLang="en-US" sz="2400"/>
              <a:t>　全会員が自クラブと向き合う</a:t>
            </a:r>
            <a:endParaRPr kumimoji="1" lang="en-US" altLang="ja-JP" sz="2400"/>
          </a:p>
          <a:p>
            <a:endParaRPr kumimoji="1" lang="en-US" altLang="ja-JP" sz="2400"/>
          </a:p>
          <a:p>
            <a:r>
              <a:rPr kumimoji="1" lang="ja-JP" altLang="en-US" sz="2400"/>
              <a:t>　いいところ</a:t>
            </a:r>
            <a:endParaRPr kumimoji="1" lang="en-US" altLang="ja-JP" sz="2400"/>
          </a:p>
          <a:p>
            <a:endParaRPr kumimoji="1" lang="en-US" altLang="ja-JP" sz="2400"/>
          </a:p>
          <a:p>
            <a:r>
              <a:rPr kumimoji="1" lang="ja-JP" altLang="en-US" sz="2400"/>
              <a:t>　悪いところ</a:t>
            </a:r>
            <a:endParaRPr kumimoji="1" lang="en-US" altLang="ja-JP" sz="2400"/>
          </a:p>
          <a:p>
            <a:endParaRPr kumimoji="1" lang="en-US" altLang="ja-JP" sz="2400"/>
          </a:p>
          <a:p>
            <a:r>
              <a:rPr kumimoji="1" lang="ja-JP" altLang="en-US" sz="2400"/>
              <a:t>　足りないところ</a:t>
            </a:r>
            <a:r>
              <a:rPr kumimoji="1" lang="ja-JP" altLang="en-US"/>
              <a:t>　</a:t>
            </a:r>
            <a:endParaRPr kumimoji="1" lang="en-US" altLang="ja-JP"/>
          </a:p>
          <a:p>
            <a:endParaRPr kumimoji="1" lang="ja-JP" altLang="en-US"/>
          </a:p>
        </p:txBody>
      </p:sp>
    </p:spTree>
    <p:extLst>
      <p:ext uri="{BB962C8B-B14F-4D97-AF65-F5344CB8AC3E}">
        <p14:creationId xmlns:p14="http://schemas.microsoft.com/office/powerpoint/2010/main" val="114574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4" end="4"/>
                                            </p:txEl>
                                          </p:spTgt>
                                        </p:tgtEl>
                                        <p:attrNameLst>
                                          <p:attrName>style.visibility</p:attrName>
                                        </p:attrNameLst>
                                      </p:cBhvr>
                                      <p:to>
                                        <p:strVal val="visible"/>
                                      </p:to>
                                    </p:set>
                                    <p:animEffect transition="in" filter="fade">
                                      <p:cBhvr>
                                        <p:cTn id="10" dur="500"/>
                                        <p:tgtEl>
                                          <p:spTgt spid="2">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Effect transition="in" filter="fade">
                                      <p:cBhvr>
                                        <p:cTn id="13" dur="500"/>
                                        <p:tgtEl>
                                          <p:spTgt spid="2">
                                            <p:txEl>
                                              <p:pRg st="5" end="5"/>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
                                            <p:txEl>
                                              <p:pRg st="7" end="7"/>
                                            </p:txEl>
                                          </p:spTgt>
                                        </p:tgtEl>
                                        <p:attrNameLst>
                                          <p:attrName>style.visibility</p:attrName>
                                        </p:attrNameLst>
                                      </p:cBhvr>
                                      <p:to>
                                        <p:strVal val="visible"/>
                                      </p:to>
                                    </p:set>
                                    <p:animEffect transition="in" filter="fade">
                                      <p:cBhvr>
                                        <p:cTn id="16" dur="500"/>
                                        <p:tgtEl>
                                          <p:spTgt spid="2">
                                            <p:txEl>
                                              <p:pRg st="7" end="7"/>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
                                            <p:txEl>
                                              <p:pRg st="9" end="9"/>
                                            </p:txEl>
                                          </p:spTgt>
                                        </p:tgtEl>
                                        <p:attrNameLst>
                                          <p:attrName>style.visibility</p:attrName>
                                        </p:attrNameLst>
                                      </p:cBhvr>
                                      <p:to>
                                        <p:strVal val="visible"/>
                                      </p:to>
                                    </p:set>
                                    <p:animEffect transition="in" filter="fade">
                                      <p:cBhvr>
                                        <p:cTn id="21" dur="500"/>
                                        <p:tgtEl>
                                          <p:spTgt spid="2">
                                            <p:txEl>
                                              <p:pRg st="9" end="9"/>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2">
                                            <p:txEl>
                                              <p:pRg st="11" end="11"/>
                                            </p:txEl>
                                          </p:spTgt>
                                        </p:tgtEl>
                                        <p:attrNameLst>
                                          <p:attrName>style.visibility</p:attrName>
                                        </p:attrNameLst>
                                      </p:cBhvr>
                                      <p:to>
                                        <p:strVal val="visible"/>
                                      </p:to>
                                    </p:set>
                                    <p:animEffect transition="in" filter="fade">
                                      <p:cBhvr>
                                        <p:cTn id="26" dur="500"/>
                                        <p:tgtEl>
                                          <p:spTgt spid="2">
                                            <p:txEl>
                                              <p:pRg st="11" end="11"/>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2">
                                            <p:txEl>
                                              <p:pRg st="13" end="13"/>
                                            </p:txEl>
                                          </p:spTgt>
                                        </p:tgtEl>
                                        <p:attrNameLst>
                                          <p:attrName>style.visibility</p:attrName>
                                        </p:attrNameLst>
                                      </p:cBhvr>
                                      <p:to>
                                        <p:strVal val="visible"/>
                                      </p:to>
                                    </p:set>
                                    <p:animEffect transition="in" filter="fade">
                                      <p:cBhvr>
                                        <p:cTn id="29" dur="500"/>
                                        <p:tgtEl>
                                          <p:spTgt spid="2">
                                            <p:txEl>
                                              <p:pRg st="13" end="13"/>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2">
                                            <p:txEl>
                                              <p:pRg st="15" end="15"/>
                                            </p:txEl>
                                          </p:spTgt>
                                        </p:tgtEl>
                                        <p:attrNameLst>
                                          <p:attrName>style.visibility</p:attrName>
                                        </p:attrNameLst>
                                      </p:cBhvr>
                                      <p:to>
                                        <p:strVal val="visible"/>
                                      </p:to>
                                    </p:set>
                                    <p:animEffect transition="in" filter="fade">
                                      <p:cBhvr>
                                        <p:cTn id="32" dur="500"/>
                                        <p:tgtEl>
                                          <p:spTgt spid="2">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3FEEBCEC-16B6-44E0-BFCB-FBAA3EE9920C}"/>
              </a:ext>
            </a:extLst>
          </p:cNvPr>
          <p:cNvSpPr txBox="1"/>
          <p:nvPr/>
        </p:nvSpPr>
        <p:spPr>
          <a:xfrm>
            <a:off x="1233714" y="1538514"/>
            <a:ext cx="7984028" cy="5324535"/>
          </a:xfrm>
          <a:prstGeom prst="rect">
            <a:avLst/>
          </a:prstGeom>
          <a:noFill/>
        </p:spPr>
        <p:txBody>
          <a:bodyPr wrap="square" rtlCol="0">
            <a:spAutoFit/>
          </a:bodyPr>
          <a:lstStyle/>
          <a:p>
            <a:r>
              <a:rPr kumimoji="1" lang="ja-JP" altLang="en-US" sz="2800"/>
              <a:t>クラブ活性化の大前提</a:t>
            </a:r>
            <a:endParaRPr kumimoji="1" lang="en-US" altLang="ja-JP" sz="2800"/>
          </a:p>
          <a:p>
            <a:endParaRPr kumimoji="1" lang="en-US" altLang="ja-JP" sz="2400"/>
          </a:p>
          <a:p>
            <a:endParaRPr kumimoji="1" lang="en-US" altLang="ja-JP" sz="2400"/>
          </a:p>
          <a:p>
            <a:r>
              <a:rPr kumimoji="1" lang="ja-JP" altLang="en-US" sz="2400"/>
              <a:t>　　会員の総意</a:t>
            </a:r>
            <a:endParaRPr kumimoji="1" lang="en-US" altLang="ja-JP" sz="2400"/>
          </a:p>
          <a:p>
            <a:endParaRPr kumimoji="1" lang="en-US" altLang="ja-JP" sz="2400"/>
          </a:p>
          <a:p>
            <a:r>
              <a:rPr kumimoji="1" lang="ja-JP" altLang="en-US" sz="2400"/>
              <a:t>　　国際ロータリー、地区が言うからやるのではない</a:t>
            </a:r>
            <a:endParaRPr kumimoji="1" lang="en-US" altLang="ja-JP" sz="2400"/>
          </a:p>
          <a:p>
            <a:endParaRPr kumimoji="1" lang="en-US" altLang="ja-JP" sz="2400"/>
          </a:p>
          <a:p>
            <a:r>
              <a:rPr kumimoji="1" lang="ja-JP" altLang="en-US" sz="2400"/>
              <a:t>　　自分たちのクラブは自分たちで守る、作る、育てる</a:t>
            </a:r>
            <a:endParaRPr kumimoji="1" lang="en-US" altLang="ja-JP" sz="2400"/>
          </a:p>
          <a:p>
            <a:r>
              <a:rPr kumimoji="1" lang="ja-JP" altLang="en-US" sz="2400"/>
              <a:t>　　</a:t>
            </a:r>
            <a:endParaRPr kumimoji="1" lang="en-US" altLang="ja-JP" sz="2400"/>
          </a:p>
          <a:p>
            <a:endParaRPr kumimoji="1" lang="en-US" altLang="ja-JP" sz="2400"/>
          </a:p>
          <a:p>
            <a:r>
              <a:rPr kumimoji="1" lang="ja-JP" altLang="en-US" sz="2400"/>
              <a:t>　　　</a:t>
            </a:r>
            <a:endParaRPr kumimoji="1" lang="en-US" altLang="ja-JP" sz="2400"/>
          </a:p>
          <a:p>
            <a:r>
              <a:rPr kumimoji="1" lang="ja-JP" altLang="en-US"/>
              <a:t>　　</a:t>
            </a:r>
            <a:endParaRPr kumimoji="1" lang="en-US" altLang="ja-JP"/>
          </a:p>
          <a:p>
            <a:r>
              <a:rPr kumimoji="1" lang="ja-JP" altLang="en-US"/>
              <a:t>　　</a:t>
            </a:r>
            <a:endParaRPr kumimoji="1" lang="en-US" altLang="ja-JP"/>
          </a:p>
          <a:p>
            <a:r>
              <a:rPr kumimoji="1" lang="ja-JP" altLang="en-US"/>
              <a:t>　</a:t>
            </a:r>
            <a:endParaRPr kumimoji="1" lang="en-US" altLang="ja-JP"/>
          </a:p>
          <a:p>
            <a:r>
              <a:rPr kumimoji="1" lang="ja-JP" altLang="en-US"/>
              <a:t>　　</a:t>
            </a:r>
          </a:p>
        </p:txBody>
      </p:sp>
    </p:spTree>
    <p:extLst>
      <p:ext uri="{BB962C8B-B14F-4D97-AF65-F5344CB8AC3E}">
        <p14:creationId xmlns:p14="http://schemas.microsoft.com/office/powerpoint/2010/main" val="2963829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500"/>
                                        <p:tgtEl>
                                          <p:spTgt spid="2">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5" end="5"/>
                                            </p:txEl>
                                          </p:spTgt>
                                        </p:tgtEl>
                                        <p:attrNameLst>
                                          <p:attrName>style.visibility</p:attrName>
                                        </p:attrNameLst>
                                      </p:cBhvr>
                                      <p:to>
                                        <p:strVal val="visible"/>
                                      </p:to>
                                    </p:set>
                                    <p:animEffect transition="in" filter="fade">
                                      <p:cBhvr>
                                        <p:cTn id="12" dur="500"/>
                                        <p:tgtEl>
                                          <p:spTgt spid="2">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animEffect transition="in" filter="fade">
                                      <p:cBhvr>
                                        <p:cTn id="17" dur="500"/>
                                        <p:tgtEl>
                                          <p:spTgt spid="2">
                                            <p:txEl>
                                              <p:pRg st="7" end="7"/>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2">
                                            <p:txEl>
                                              <p:pRg st="8" end="8"/>
                                            </p:txEl>
                                          </p:spTgt>
                                        </p:tgtEl>
                                        <p:attrNameLst>
                                          <p:attrName>style.visibility</p:attrName>
                                        </p:attrNameLst>
                                      </p:cBhvr>
                                      <p:to>
                                        <p:strVal val="visible"/>
                                      </p:to>
                                    </p:set>
                                    <p:animEffect transition="in" filter="fade">
                                      <p:cBhvr>
                                        <p:cTn id="20"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1A28ACF-3CAF-4399-A5D9-A54953335C60}"/>
              </a:ext>
            </a:extLst>
          </p:cNvPr>
          <p:cNvSpPr txBox="1"/>
          <p:nvPr/>
        </p:nvSpPr>
        <p:spPr>
          <a:xfrm>
            <a:off x="1521352" y="1302615"/>
            <a:ext cx="7090117" cy="3816429"/>
          </a:xfrm>
          <a:prstGeom prst="rect">
            <a:avLst/>
          </a:prstGeom>
          <a:noFill/>
        </p:spPr>
        <p:txBody>
          <a:bodyPr wrap="square" rtlCol="0">
            <a:spAutoFit/>
          </a:bodyPr>
          <a:lstStyle/>
          <a:p>
            <a:endParaRPr kumimoji="1" lang="en-US" altLang="ja-JP"/>
          </a:p>
          <a:p>
            <a:r>
              <a:rPr kumimoji="1" lang="ja-JP" altLang="en-US" sz="2800"/>
              <a:t>現状把握をどうする</a:t>
            </a:r>
            <a:endParaRPr kumimoji="1" lang="en-US" altLang="ja-JP" sz="2800"/>
          </a:p>
          <a:p>
            <a:endParaRPr kumimoji="1" lang="en-US" altLang="ja-JP" sz="2800"/>
          </a:p>
          <a:p>
            <a:r>
              <a:rPr kumimoji="1" lang="ja-JP" altLang="en-US" sz="2800"/>
              <a:t>客観的にクラブをみる、データ化する</a:t>
            </a:r>
            <a:endParaRPr kumimoji="1" lang="en-US" altLang="ja-JP" sz="2800"/>
          </a:p>
          <a:p>
            <a:endParaRPr kumimoji="1" lang="en-US" altLang="ja-JP" sz="2800"/>
          </a:p>
          <a:p>
            <a:r>
              <a:rPr kumimoji="1" lang="ja-JP" altLang="en-US" sz="2800"/>
              <a:t>　　アンケートの実施</a:t>
            </a:r>
            <a:endParaRPr kumimoji="1" lang="en-US" altLang="ja-JP" sz="2800"/>
          </a:p>
          <a:p>
            <a:endParaRPr kumimoji="1" lang="en-US" altLang="ja-JP" sz="2800"/>
          </a:p>
          <a:p>
            <a:endParaRPr kumimoji="1" lang="en-US" altLang="ja-JP" sz="2800"/>
          </a:p>
          <a:p>
            <a:r>
              <a:rPr kumimoji="1" lang="ja-JP" altLang="en-US" sz="2800"/>
              <a:t>　　</a:t>
            </a:r>
            <a:r>
              <a:rPr kumimoji="1" lang="en-US" altLang="ja-JP" sz="2800"/>
              <a:t>2</a:t>
            </a:r>
            <a:r>
              <a:rPr kumimoji="1" lang="ja-JP" altLang="en-US" sz="2800"/>
              <a:t>種類のアンケートをつくりました</a:t>
            </a:r>
            <a:r>
              <a:rPr kumimoji="1" lang="ja-JP" altLang="en-US" sz="2400"/>
              <a:t>　</a:t>
            </a:r>
          </a:p>
        </p:txBody>
      </p:sp>
      <p:sp>
        <p:nvSpPr>
          <p:cNvPr id="3" name="テキスト ボックス 2">
            <a:extLst>
              <a:ext uri="{FF2B5EF4-FFF2-40B4-BE49-F238E27FC236}">
                <a16:creationId xmlns:a16="http://schemas.microsoft.com/office/drawing/2014/main" id="{C9B060A1-6AC9-4696-B6DB-CC0347E44CDB}"/>
              </a:ext>
            </a:extLst>
          </p:cNvPr>
          <p:cNvSpPr txBox="1"/>
          <p:nvPr/>
        </p:nvSpPr>
        <p:spPr>
          <a:xfrm>
            <a:off x="1106129" y="353961"/>
            <a:ext cx="7492181" cy="584775"/>
          </a:xfrm>
          <a:prstGeom prst="rect">
            <a:avLst/>
          </a:prstGeom>
          <a:noFill/>
        </p:spPr>
        <p:txBody>
          <a:bodyPr wrap="square" rtlCol="0">
            <a:spAutoFit/>
          </a:bodyPr>
          <a:lstStyle/>
          <a:p>
            <a:r>
              <a:rPr kumimoji="1" lang="ja-JP" altLang="en-US" sz="3200"/>
              <a:t>クラブの現状分析が難しい</a:t>
            </a:r>
          </a:p>
        </p:txBody>
      </p:sp>
    </p:spTree>
    <p:extLst>
      <p:ext uri="{BB962C8B-B14F-4D97-AF65-F5344CB8AC3E}">
        <p14:creationId xmlns:p14="http://schemas.microsoft.com/office/powerpoint/2010/main" val="1511999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500"/>
                                        <p:tgtEl>
                                          <p:spTgt spid="2">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5" end="5"/>
                                            </p:txEl>
                                          </p:spTgt>
                                        </p:tgtEl>
                                        <p:attrNameLst>
                                          <p:attrName>style.visibility</p:attrName>
                                        </p:attrNameLst>
                                      </p:cBhvr>
                                      <p:to>
                                        <p:strVal val="visible"/>
                                      </p:to>
                                    </p:set>
                                    <p:animEffect transition="in" filter="fade">
                                      <p:cBhvr>
                                        <p:cTn id="12" dur="500"/>
                                        <p:tgtEl>
                                          <p:spTgt spid="2">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animEffect transition="in" filter="fade">
                                      <p:cBhvr>
                                        <p:cTn id="1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03EDF96-08EF-4CDA-0983-043F1597D685}"/>
              </a:ext>
            </a:extLst>
          </p:cNvPr>
          <p:cNvSpPr>
            <a:spLocks noGrp="1"/>
          </p:cNvSpPr>
          <p:nvPr>
            <p:ph type="sldNum" sz="quarter" idx="12"/>
          </p:nvPr>
        </p:nvSpPr>
        <p:spPr/>
        <p:txBody>
          <a:bodyPr/>
          <a:lstStyle/>
          <a:p>
            <a:fld id="{E918AD79-E522-4FB9-96A9-7AA91DD06953}" type="slidenum">
              <a:rPr kumimoji="1" lang="ja-JP" altLang="en-US" smtClean="0"/>
              <a:t>5</a:t>
            </a:fld>
            <a:endParaRPr kumimoji="1" lang="ja-JP" altLang="en-US"/>
          </a:p>
        </p:txBody>
      </p:sp>
      <p:sp>
        <p:nvSpPr>
          <p:cNvPr id="3" name="テキスト ボックス 2">
            <a:extLst>
              <a:ext uri="{FF2B5EF4-FFF2-40B4-BE49-F238E27FC236}">
                <a16:creationId xmlns:a16="http://schemas.microsoft.com/office/drawing/2014/main" id="{2D24EA75-6EC9-CBA2-65FA-F455843F8EE8}"/>
              </a:ext>
            </a:extLst>
          </p:cNvPr>
          <p:cNvSpPr txBox="1"/>
          <p:nvPr/>
        </p:nvSpPr>
        <p:spPr>
          <a:xfrm>
            <a:off x="570136" y="1529454"/>
            <a:ext cx="10640408" cy="3170099"/>
          </a:xfrm>
          <a:prstGeom prst="rect">
            <a:avLst/>
          </a:prstGeom>
          <a:noFill/>
        </p:spPr>
        <p:txBody>
          <a:bodyPr wrap="square" rtlCol="0">
            <a:spAutoFit/>
          </a:bodyPr>
          <a:lstStyle/>
          <a:p>
            <a:r>
              <a:rPr kumimoji="1" lang="ja-JP" altLang="en-US" sz="4000"/>
              <a:t>ロータリークラブという</a:t>
            </a:r>
            <a:endParaRPr kumimoji="1" lang="en-US" altLang="ja-JP" sz="4000"/>
          </a:p>
          <a:p>
            <a:endParaRPr kumimoji="1" lang="en-US" altLang="ja-JP" sz="4000"/>
          </a:p>
          <a:p>
            <a:r>
              <a:rPr kumimoji="1" lang="ja-JP" altLang="en-US" sz="4000"/>
              <a:t>組織の維持には悪い条件がそろってしまった</a:t>
            </a:r>
            <a:endParaRPr kumimoji="1" lang="en-US" altLang="ja-JP" sz="4000"/>
          </a:p>
          <a:p>
            <a:endParaRPr kumimoji="1" lang="en-US" altLang="ja-JP" sz="4000"/>
          </a:p>
          <a:p>
            <a:r>
              <a:rPr kumimoji="1" lang="ja-JP" altLang="en-US" sz="4000"/>
              <a:t>　硬直化　　崩壊</a:t>
            </a:r>
          </a:p>
        </p:txBody>
      </p:sp>
    </p:spTree>
    <p:extLst>
      <p:ext uri="{BB962C8B-B14F-4D97-AF65-F5344CB8AC3E}">
        <p14:creationId xmlns:p14="http://schemas.microsoft.com/office/powerpoint/2010/main" val="1271449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316B0592-6FD4-416A-AD40-597124FA01EA}"/>
              </a:ext>
            </a:extLst>
          </p:cNvPr>
          <p:cNvSpPr txBox="1"/>
          <p:nvPr/>
        </p:nvSpPr>
        <p:spPr>
          <a:xfrm>
            <a:off x="738429" y="701287"/>
            <a:ext cx="10894771" cy="5909310"/>
          </a:xfrm>
          <a:prstGeom prst="rect">
            <a:avLst/>
          </a:prstGeom>
          <a:noFill/>
        </p:spPr>
        <p:txBody>
          <a:bodyPr wrap="square" rtlCol="0">
            <a:spAutoFit/>
          </a:bodyPr>
          <a:lstStyle/>
          <a:p>
            <a:r>
              <a:rPr kumimoji="1" lang="ja-JP" altLang="en-US" sz="2800"/>
              <a:t>クラブ活力度アンケート（紙ベース、</a:t>
            </a:r>
            <a:r>
              <a:rPr kumimoji="1" lang="en-US" altLang="ja-JP" sz="2800"/>
              <a:t>WEB</a:t>
            </a:r>
            <a:r>
              <a:rPr kumimoji="1" lang="ja-JP" altLang="en-US" sz="2800"/>
              <a:t>どちらでも）</a:t>
            </a:r>
            <a:endParaRPr kumimoji="1" lang="en-US" altLang="ja-JP" sz="2800"/>
          </a:p>
          <a:p>
            <a:endParaRPr kumimoji="1" lang="en-US" altLang="ja-JP" sz="2800"/>
          </a:p>
          <a:p>
            <a:r>
              <a:rPr kumimoji="1" lang="ja-JP" altLang="en-US" sz="2800"/>
              <a:t>会員満足度アンケート（紙ベース、</a:t>
            </a:r>
            <a:r>
              <a:rPr kumimoji="1" lang="en-US" altLang="ja-JP" sz="2800"/>
              <a:t>WEB</a:t>
            </a:r>
            <a:r>
              <a:rPr kumimoji="1" lang="ja-JP" altLang="en-US" sz="2800"/>
              <a:t>どちらでも）</a:t>
            </a:r>
            <a:endParaRPr kumimoji="1" lang="en-US" altLang="ja-JP" sz="2800"/>
          </a:p>
          <a:p>
            <a:endParaRPr kumimoji="1" lang="en-US" altLang="ja-JP" sz="2800"/>
          </a:p>
          <a:p>
            <a:r>
              <a:rPr kumimoji="1" lang="ja-JP" altLang="en-US" sz="2800"/>
              <a:t>　ー地区ホームページからダウンロードできるよう用意しますー</a:t>
            </a:r>
            <a:endParaRPr kumimoji="1" lang="en-US" altLang="ja-JP" sz="2800"/>
          </a:p>
          <a:p>
            <a:endParaRPr kumimoji="1" lang="en-US" altLang="ja-JP" sz="2800"/>
          </a:p>
          <a:p>
            <a:r>
              <a:rPr kumimoji="1" lang="ja-JP" altLang="en-US" sz="2400"/>
              <a:t>　　結果を整理して</a:t>
            </a:r>
            <a:endParaRPr kumimoji="1" lang="en-US" altLang="ja-JP" sz="2400"/>
          </a:p>
          <a:p>
            <a:endParaRPr kumimoji="1" lang="en-US" altLang="ja-JP" sz="2400"/>
          </a:p>
          <a:p>
            <a:r>
              <a:rPr kumimoji="1" lang="ja-JP" altLang="en-US" sz="2400"/>
              <a:t>　　　　　　　炉辺会合、クラブ協議会</a:t>
            </a:r>
            <a:endParaRPr kumimoji="1" lang="en-US" altLang="ja-JP" sz="2400"/>
          </a:p>
          <a:p>
            <a:endParaRPr kumimoji="1" lang="en-US" altLang="ja-JP" sz="2400"/>
          </a:p>
          <a:p>
            <a:r>
              <a:rPr kumimoji="1" lang="ja-JP" altLang="en-US" sz="2400"/>
              <a:t>　　　　　　　座談会、例会　　</a:t>
            </a:r>
            <a:endParaRPr kumimoji="1" lang="en-US" altLang="ja-JP" sz="2400"/>
          </a:p>
          <a:p>
            <a:endParaRPr kumimoji="1" lang="en-US" altLang="ja-JP" sz="2400"/>
          </a:p>
          <a:p>
            <a:r>
              <a:rPr kumimoji="1" lang="ja-JP" altLang="en-US" sz="2400"/>
              <a:t>　　　などの、テーマづくりに役立ててください</a:t>
            </a:r>
            <a:endParaRPr kumimoji="1" lang="en-US" altLang="ja-JP" sz="2400"/>
          </a:p>
          <a:p>
            <a:endParaRPr kumimoji="1" lang="en-US" altLang="ja-JP" sz="2400"/>
          </a:p>
          <a:p>
            <a:endParaRPr kumimoji="1" lang="ja-JP" altLang="en-US"/>
          </a:p>
        </p:txBody>
      </p:sp>
    </p:spTree>
    <p:extLst>
      <p:ext uri="{BB962C8B-B14F-4D97-AF65-F5344CB8AC3E}">
        <p14:creationId xmlns:p14="http://schemas.microsoft.com/office/powerpoint/2010/main" val="4053143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fade">
                                      <p:cBhvr>
                                        <p:cTn id="7" dur="500"/>
                                        <p:tgtEl>
                                          <p:spTgt spid="2">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8" end="8"/>
                                            </p:txEl>
                                          </p:spTgt>
                                        </p:tgtEl>
                                        <p:attrNameLst>
                                          <p:attrName>style.visibility</p:attrName>
                                        </p:attrNameLst>
                                      </p:cBhvr>
                                      <p:to>
                                        <p:strVal val="visible"/>
                                      </p:to>
                                    </p:set>
                                    <p:animEffect transition="in" filter="fade">
                                      <p:cBhvr>
                                        <p:cTn id="12" dur="500"/>
                                        <p:tgtEl>
                                          <p:spTgt spid="2">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10" end="10"/>
                                            </p:txEl>
                                          </p:spTgt>
                                        </p:tgtEl>
                                        <p:attrNameLst>
                                          <p:attrName>style.visibility</p:attrName>
                                        </p:attrNameLst>
                                      </p:cBhvr>
                                      <p:to>
                                        <p:strVal val="visible"/>
                                      </p:to>
                                    </p:set>
                                    <p:animEffect transition="in" filter="fade">
                                      <p:cBhvr>
                                        <p:cTn id="17" dur="500"/>
                                        <p:tgtEl>
                                          <p:spTgt spid="2">
                                            <p:txEl>
                                              <p:pRg st="10" end="1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12" end="12"/>
                                            </p:txEl>
                                          </p:spTgt>
                                        </p:tgtEl>
                                        <p:attrNameLst>
                                          <p:attrName>style.visibility</p:attrName>
                                        </p:attrNameLst>
                                      </p:cBhvr>
                                      <p:to>
                                        <p:strVal val="visible"/>
                                      </p:to>
                                    </p:set>
                                    <p:animEffect transition="in" filter="fade">
                                      <p:cBhvr>
                                        <p:cTn id="22" dur="5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0A68CA07-525E-445A-AEDA-96F63F7C7D58}"/>
              </a:ext>
            </a:extLst>
          </p:cNvPr>
          <p:cNvSpPr txBox="1"/>
          <p:nvPr/>
        </p:nvSpPr>
        <p:spPr>
          <a:xfrm>
            <a:off x="1079137" y="1366897"/>
            <a:ext cx="7620000" cy="4124206"/>
          </a:xfrm>
          <a:prstGeom prst="rect">
            <a:avLst/>
          </a:prstGeom>
          <a:noFill/>
        </p:spPr>
        <p:txBody>
          <a:bodyPr wrap="square" rtlCol="0">
            <a:spAutoFit/>
          </a:bodyPr>
          <a:lstStyle/>
          <a:p>
            <a:r>
              <a:rPr kumimoji="1" lang="ja-JP" altLang="en-US" sz="2800"/>
              <a:t>クラブ活性化は現状認識から</a:t>
            </a:r>
            <a:endParaRPr kumimoji="1" lang="en-US" altLang="ja-JP" sz="2800"/>
          </a:p>
          <a:p>
            <a:endParaRPr kumimoji="1" lang="en-US" altLang="ja-JP" sz="2400"/>
          </a:p>
          <a:p>
            <a:r>
              <a:rPr kumimoji="1" lang="ja-JP" altLang="en-US" sz="2400"/>
              <a:t>いかなる組織も、時間の経過とともに硬直化する</a:t>
            </a:r>
            <a:endParaRPr kumimoji="1" lang="en-US" altLang="ja-JP" sz="2400"/>
          </a:p>
          <a:p>
            <a:endParaRPr kumimoji="1" lang="en-US" altLang="ja-JP" sz="2400"/>
          </a:p>
          <a:p>
            <a:r>
              <a:rPr kumimoji="1" lang="ja-JP" altLang="en-US" sz="2400"/>
              <a:t>国家、政党、企業、学校、団体を問わず、例外なく</a:t>
            </a:r>
            <a:endParaRPr kumimoji="1" lang="en-US" altLang="ja-JP" sz="2400"/>
          </a:p>
          <a:p>
            <a:endParaRPr kumimoji="1" lang="en-US" altLang="ja-JP" sz="2400"/>
          </a:p>
          <a:p>
            <a:r>
              <a:rPr kumimoji="1" lang="ja-JP" altLang="en-US" sz="2400"/>
              <a:t>　すべての組織に起こる</a:t>
            </a:r>
            <a:endParaRPr kumimoji="1" lang="en-US" altLang="ja-JP" sz="2400"/>
          </a:p>
          <a:p>
            <a:endParaRPr kumimoji="1" lang="en-US" altLang="ja-JP" sz="2400"/>
          </a:p>
          <a:p>
            <a:r>
              <a:rPr kumimoji="1" lang="ja-JP" altLang="en-US" sz="2400"/>
              <a:t>　　ロータリーだけが違うということはない</a:t>
            </a:r>
            <a:endParaRPr kumimoji="1" lang="en-US" altLang="ja-JP" sz="2400"/>
          </a:p>
          <a:p>
            <a:endParaRPr kumimoji="1" lang="en-US" altLang="ja-JP" sz="2400"/>
          </a:p>
          <a:p>
            <a:endParaRPr kumimoji="1" lang="en-US" altLang="ja-JP"/>
          </a:p>
        </p:txBody>
      </p:sp>
    </p:spTree>
    <p:extLst>
      <p:ext uri="{BB962C8B-B14F-4D97-AF65-F5344CB8AC3E}">
        <p14:creationId xmlns:p14="http://schemas.microsoft.com/office/powerpoint/2010/main" val="817784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4" end="4"/>
                                            </p:txEl>
                                          </p:spTgt>
                                        </p:tgtEl>
                                        <p:attrNameLst>
                                          <p:attrName>style.visibility</p:attrName>
                                        </p:attrNameLst>
                                      </p:cBhvr>
                                      <p:to>
                                        <p:strVal val="visible"/>
                                      </p:to>
                                    </p:set>
                                    <p:animEffect transition="in" filter="fade">
                                      <p:cBhvr>
                                        <p:cTn id="10" dur="500"/>
                                        <p:tgtEl>
                                          <p:spTgt spid="2">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animEffect transition="in" filter="fade">
                                      <p:cBhvr>
                                        <p:cTn id="13" dur="500"/>
                                        <p:tgtEl>
                                          <p:spTgt spid="2">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
                                            <p:txEl>
                                              <p:pRg st="8" end="8"/>
                                            </p:txEl>
                                          </p:spTgt>
                                        </p:tgtEl>
                                        <p:attrNameLst>
                                          <p:attrName>style.visibility</p:attrName>
                                        </p:attrNameLst>
                                      </p:cBhvr>
                                      <p:to>
                                        <p:strVal val="visible"/>
                                      </p:to>
                                    </p:set>
                                    <p:animEffect transition="in" filter="fade">
                                      <p:cBhvr>
                                        <p:cTn id="16"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C93770C-104E-257F-B6D8-D3F86D9FB6E1}"/>
              </a:ext>
            </a:extLst>
          </p:cNvPr>
          <p:cNvSpPr>
            <a:spLocks noGrp="1"/>
          </p:cNvSpPr>
          <p:nvPr>
            <p:ph type="sldNum" sz="quarter" idx="12"/>
          </p:nvPr>
        </p:nvSpPr>
        <p:spPr/>
        <p:txBody>
          <a:bodyPr/>
          <a:lstStyle/>
          <a:p>
            <a:fld id="{E918AD79-E522-4FB9-96A9-7AA91DD06953}" type="slidenum">
              <a:rPr kumimoji="1" lang="ja-JP" altLang="en-US" smtClean="0"/>
              <a:t>52</a:t>
            </a:fld>
            <a:endParaRPr kumimoji="1" lang="ja-JP" altLang="en-US"/>
          </a:p>
        </p:txBody>
      </p:sp>
      <p:sp>
        <p:nvSpPr>
          <p:cNvPr id="3" name="テキスト ボックス 2">
            <a:extLst>
              <a:ext uri="{FF2B5EF4-FFF2-40B4-BE49-F238E27FC236}">
                <a16:creationId xmlns:a16="http://schemas.microsoft.com/office/drawing/2014/main" id="{B37678FB-C196-927D-D7D4-1DA1C268A469}"/>
              </a:ext>
            </a:extLst>
          </p:cNvPr>
          <p:cNvSpPr txBox="1"/>
          <p:nvPr/>
        </p:nvSpPr>
        <p:spPr>
          <a:xfrm>
            <a:off x="863982" y="274290"/>
            <a:ext cx="9621137" cy="6001643"/>
          </a:xfrm>
          <a:prstGeom prst="rect">
            <a:avLst/>
          </a:prstGeom>
          <a:noFill/>
        </p:spPr>
        <p:txBody>
          <a:bodyPr wrap="square" rtlCol="0">
            <a:spAutoFit/>
          </a:bodyPr>
          <a:lstStyle/>
          <a:p>
            <a:r>
              <a:rPr kumimoji="1" lang="ja-JP" altLang="en-US" sz="2800"/>
              <a:t>クラブ中長期計画の実際 </a:t>
            </a:r>
            <a:endParaRPr kumimoji="1" lang="en-US" altLang="ja-JP" sz="2800"/>
          </a:p>
          <a:p>
            <a:r>
              <a:rPr kumimoji="1" lang="ja-JP" altLang="en-US" sz="2800"/>
              <a:t>　このような項目を入れたらどうか？</a:t>
            </a:r>
            <a:endParaRPr kumimoji="1" lang="en-US" altLang="ja-JP" sz="2800"/>
          </a:p>
          <a:p>
            <a:r>
              <a:rPr kumimoji="1" lang="ja-JP" altLang="en-US" sz="2800"/>
              <a:t>  </a:t>
            </a:r>
            <a:r>
              <a:rPr kumimoji="1" lang="ja-JP" altLang="en-US" sz="2000"/>
              <a:t>１．大目標  </a:t>
            </a:r>
            <a:endParaRPr kumimoji="1" lang="en-US" altLang="ja-JP" sz="2000"/>
          </a:p>
          <a:p>
            <a:r>
              <a:rPr kumimoji="1" lang="ja-JP" altLang="en-US" sz="2000"/>
              <a:t>　　　　　　　</a:t>
            </a:r>
            <a:endParaRPr kumimoji="1" lang="en-US" altLang="ja-JP" sz="2000"/>
          </a:p>
          <a:p>
            <a:r>
              <a:rPr kumimoji="1" lang="ja-JP" altLang="en-US" sz="2000"/>
              <a:t>　２．年間目標</a:t>
            </a:r>
            <a:endParaRPr kumimoji="1" lang="en-US" altLang="ja-JP" sz="2000"/>
          </a:p>
          <a:p>
            <a:endParaRPr kumimoji="1" lang="en-US" altLang="ja-JP" sz="2000"/>
          </a:p>
          <a:p>
            <a:r>
              <a:rPr kumimoji="1" lang="ja-JP" altLang="en-US" sz="2000"/>
              <a:t>　３．会員増強目標</a:t>
            </a:r>
            <a:endParaRPr kumimoji="1" lang="en-US" altLang="ja-JP" sz="2000"/>
          </a:p>
          <a:p>
            <a:endParaRPr kumimoji="1" lang="en-US" altLang="ja-JP" sz="2000"/>
          </a:p>
          <a:p>
            <a:r>
              <a:rPr kumimoji="1" lang="ja-JP" altLang="en-US" sz="2000"/>
              <a:t>　４．クラブ管理運営目標</a:t>
            </a:r>
            <a:endParaRPr kumimoji="1" lang="en-US" altLang="ja-JP" sz="2000"/>
          </a:p>
          <a:p>
            <a:endParaRPr kumimoji="1" lang="en-US" altLang="ja-JP" sz="2000"/>
          </a:p>
          <a:p>
            <a:r>
              <a:rPr kumimoji="1" lang="ja-JP" altLang="en-US" sz="2000"/>
              <a:t>　５．社会奉仕事業目標</a:t>
            </a:r>
            <a:endParaRPr kumimoji="1" lang="en-US" altLang="ja-JP" sz="2000"/>
          </a:p>
          <a:p>
            <a:endParaRPr kumimoji="1" lang="en-US" altLang="ja-JP" sz="2000"/>
          </a:p>
          <a:p>
            <a:r>
              <a:rPr kumimoji="1" lang="ja-JP" altLang="en-US" sz="2000"/>
              <a:t>　６．国際奉仕事業目標</a:t>
            </a:r>
            <a:endParaRPr kumimoji="1" lang="en-US" altLang="ja-JP" sz="2000"/>
          </a:p>
          <a:p>
            <a:endParaRPr kumimoji="1" lang="en-US" altLang="ja-JP" sz="2000"/>
          </a:p>
          <a:p>
            <a:r>
              <a:rPr kumimoji="1" lang="ja-JP" altLang="en-US" sz="2000"/>
              <a:t>　７．指導者育成目標　会員研修目標　　　</a:t>
            </a:r>
            <a:endParaRPr kumimoji="1" lang="en-US" altLang="ja-JP" sz="2000"/>
          </a:p>
          <a:p>
            <a:endParaRPr kumimoji="1" lang="en-US" altLang="ja-JP" sz="2000"/>
          </a:p>
          <a:p>
            <a:r>
              <a:rPr kumimoji="1" lang="ja-JP" altLang="en-US" sz="2000"/>
              <a:t>　８．寄付目標</a:t>
            </a:r>
            <a:endParaRPr kumimoji="1" lang="en-US" altLang="ja-JP" sz="2000"/>
          </a:p>
          <a:p>
            <a:r>
              <a:rPr kumimoji="1" lang="ja-JP" altLang="en-US" sz="2000"/>
              <a:t>　　　　</a:t>
            </a:r>
          </a:p>
        </p:txBody>
      </p:sp>
    </p:spTree>
    <p:extLst>
      <p:ext uri="{BB962C8B-B14F-4D97-AF65-F5344CB8AC3E}">
        <p14:creationId xmlns:p14="http://schemas.microsoft.com/office/powerpoint/2010/main" val="1460783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fade">
                                      <p:cBhvr>
                                        <p:cTn id="16" dur="500"/>
                                        <p:tgtEl>
                                          <p:spTgt spid="3">
                                            <p:txEl>
                                              <p:pRg st="6" end="6"/>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Effect transition="in" filter="fade">
                                      <p:cBhvr>
                                        <p:cTn id="21" dur="500"/>
                                        <p:tgtEl>
                                          <p:spTgt spid="3">
                                            <p:txEl>
                                              <p:pRg st="8" end="8"/>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10" end="10"/>
                                            </p:txEl>
                                          </p:spTgt>
                                        </p:tgtEl>
                                        <p:attrNameLst>
                                          <p:attrName>style.visibility</p:attrName>
                                        </p:attrNameLst>
                                      </p:cBhvr>
                                      <p:to>
                                        <p:strVal val="visible"/>
                                      </p:to>
                                    </p:set>
                                    <p:animEffect transition="in" filter="fade">
                                      <p:cBhvr>
                                        <p:cTn id="24" dur="500"/>
                                        <p:tgtEl>
                                          <p:spTgt spid="3">
                                            <p:txEl>
                                              <p:pRg st="10" end="10"/>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animEffect transition="in" filter="fade">
                                      <p:cBhvr>
                                        <p:cTn id="27" dur="500"/>
                                        <p:tgtEl>
                                          <p:spTgt spid="3">
                                            <p:txEl>
                                              <p:pRg st="12" end="1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14" end="14"/>
                                            </p:txEl>
                                          </p:spTgt>
                                        </p:tgtEl>
                                        <p:attrNameLst>
                                          <p:attrName>style.visibility</p:attrName>
                                        </p:attrNameLst>
                                      </p:cBhvr>
                                      <p:to>
                                        <p:strVal val="visible"/>
                                      </p:to>
                                    </p:set>
                                    <p:animEffect transition="in" filter="fade">
                                      <p:cBhvr>
                                        <p:cTn id="32" dur="500"/>
                                        <p:tgtEl>
                                          <p:spTgt spid="3">
                                            <p:txEl>
                                              <p:pRg st="14" end="14"/>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3">
                                            <p:txEl>
                                              <p:pRg st="16" end="16"/>
                                            </p:txEl>
                                          </p:spTgt>
                                        </p:tgtEl>
                                        <p:attrNameLst>
                                          <p:attrName>style.visibility</p:attrName>
                                        </p:attrNameLst>
                                      </p:cBhvr>
                                      <p:to>
                                        <p:strVal val="visible"/>
                                      </p:to>
                                    </p:set>
                                    <p:animEffect transition="in" filter="fade">
                                      <p:cBhvr>
                                        <p:cTn id="35" dur="50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3416283-C60E-4EF4-BF13-D15BE51033E0}"/>
              </a:ext>
            </a:extLst>
          </p:cNvPr>
          <p:cNvSpPr>
            <a:spLocks noGrp="1"/>
          </p:cNvSpPr>
          <p:nvPr>
            <p:ph type="sldNum" sz="quarter" idx="12"/>
          </p:nvPr>
        </p:nvSpPr>
        <p:spPr/>
        <p:txBody>
          <a:bodyPr/>
          <a:lstStyle/>
          <a:p>
            <a:fld id="{E918AD79-E522-4FB9-96A9-7AA91DD06953}" type="slidenum">
              <a:rPr kumimoji="1" lang="ja-JP" altLang="en-US" smtClean="0"/>
              <a:t>53</a:t>
            </a:fld>
            <a:endParaRPr kumimoji="1" lang="ja-JP" altLang="en-US"/>
          </a:p>
        </p:txBody>
      </p:sp>
      <p:sp>
        <p:nvSpPr>
          <p:cNvPr id="3" name="テキスト ボックス 2">
            <a:extLst>
              <a:ext uri="{FF2B5EF4-FFF2-40B4-BE49-F238E27FC236}">
                <a16:creationId xmlns:a16="http://schemas.microsoft.com/office/drawing/2014/main" id="{4ACDF1E9-1818-41F3-85DD-622E64ABB26B}"/>
              </a:ext>
            </a:extLst>
          </p:cNvPr>
          <p:cNvSpPr txBox="1"/>
          <p:nvPr/>
        </p:nvSpPr>
        <p:spPr>
          <a:xfrm>
            <a:off x="919195" y="740876"/>
            <a:ext cx="8865248" cy="4893647"/>
          </a:xfrm>
          <a:prstGeom prst="rect">
            <a:avLst/>
          </a:prstGeom>
          <a:noFill/>
        </p:spPr>
        <p:txBody>
          <a:bodyPr wrap="square" rtlCol="0">
            <a:spAutoFit/>
          </a:bodyPr>
          <a:lstStyle/>
          <a:p>
            <a:r>
              <a:rPr kumimoji="1" lang="ja-JP" altLang="en-US" sz="2400"/>
              <a:t>進捗の確認</a:t>
            </a:r>
            <a:endParaRPr kumimoji="1" lang="en-US" altLang="ja-JP" sz="2400"/>
          </a:p>
          <a:p>
            <a:endParaRPr kumimoji="1" lang="en-US" altLang="ja-JP" sz="2400"/>
          </a:p>
          <a:p>
            <a:r>
              <a:rPr kumimoji="1" lang="ja-JP" altLang="en-US" sz="2400"/>
              <a:t>　　ー－目標への進み具合はどうか</a:t>
            </a:r>
            <a:endParaRPr kumimoji="1" lang="en-US" altLang="ja-JP" sz="2400"/>
          </a:p>
          <a:p>
            <a:endParaRPr kumimoji="1" lang="en-US" altLang="ja-JP" sz="2400"/>
          </a:p>
          <a:p>
            <a:r>
              <a:rPr kumimoji="1" lang="ja-JP" altLang="en-US" sz="2400"/>
              <a:t>・中長期計画立案チームと年次目標への進捗を確認</a:t>
            </a:r>
            <a:endParaRPr kumimoji="1" lang="en-US" altLang="ja-JP" sz="2400"/>
          </a:p>
          <a:p>
            <a:endParaRPr kumimoji="1" lang="en-US" altLang="ja-JP" sz="2400"/>
          </a:p>
          <a:p>
            <a:r>
              <a:rPr kumimoji="1" lang="ja-JP" altLang="en-US" sz="2400"/>
              <a:t>・必要に応じて計画に修正を加える</a:t>
            </a:r>
            <a:endParaRPr kumimoji="1" lang="en-US" altLang="ja-JP" sz="2400"/>
          </a:p>
          <a:p>
            <a:endParaRPr kumimoji="1" lang="en-US" altLang="ja-JP" sz="2400"/>
          </a:p>
          <a:p>
            <a:r>
              <a:rPr kumimoji="1" lang="ja-JP" altLang="en-US" sz="2400"/>
              <a:t>　　ー－目標達成に向けた進捗の確認の頻度をどうするか</a:t>
            </a:r>
            <a:endParaRPr kumimoji="1" lang="en-US" altLang="ja-JP" sz="2400"/>
          </a:p>
          <a:p>
            <a:endParaRPr kumimoji="1" lang="en-US" altLang="ja-JP" sz="2400"/>
          </a:p>
          <a:p>
            <a:r>
              <a:rPr kumimoji="1" lang="ja-JP" altLang="en-US" sz="2400"/>
              <a:t>　　ー－どのように会員に伝えるか</a:t>
            </a:r>
            <a:endParaRPr kumimoji="1" lang="en-US" altLang="ja-JP" sz="2400"/>
          </a:p>
          <a:p>
            <a:endParaRPr kumimoji="1" lang="en-US" altLang="ja-JP" sz="2400"/>
          </a:p>
          <a:p>
            <a:r>
              <a:rPr kumimoji="1" lang="ja-JP" altLang="en-US" sz="2400"/>
              <a:t>　　ー－誰が行動計画や年次目標の変更を承認するか</a:t>
            </a:r>
          </a:p>
        </p:txBody>
      </p:sp>
    </p:spTree>
    <p:extLst>
      <p:ext uri="{BB962C8B-B14F-4D97-AF65-F5344CB8AC3E}">
        <p14:creationId xmlns:p14="http://schemas.microsoft.com/office/powerpoint/2010/main" val="148337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 calcmode="lin" valueType="num">
                                      <p:cBhvr additive="base">
                                        <p:cTn id="22"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8" end="8"/>
                                            </p:txEl>
                                          </p:spTgt>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3">
                                            <p:txEl>
                                              <p:pRg st="10" end="10"/>
                                            </p:txEl>
                                          </p:spTgt>
                                        </p:tgtEl>
                                        <p:attrNameLst>
                                          <p:attrName>style.visibility</p:attrName>
                                        </p:attrNameLst>
                                      </p:cBhvr>
                                      <p:to>
                                        <p:strVal val="visible"/>
                                      </p:to>
                                    </p:set>
                                    <p:anim calcmode="lin" valueType="num">
                                      <p:cBhvr additive="base">
                                        <p:cTn id="26"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28" presetID="2" presetClass="entr" presetSubtype="4" fill="hold" nodeType="withEffect">
                                  <p:stCondLst>
                                    <p:cond delay="0"/>
                                  </p:stCondLst>
                                  <p:childTnLst>
                                    <p:set>
                                      <p:cBhvr>
                                        <p:cTn id="29" dur="1" fill="hold">
                                          <p:stCondLst>
                                            <p:cond delay="0"/>
                                          </p:stCondLst>
                                        </p:cTn>
                                        <p:tgtEl>
                                          <p:spTgt spid="3">
                                            <p:txEl>
                                              <p:pRg st="12" end="12"/>
                                            </p:txEl>
                                          </p:spTgt>
                                        </p:tgtEl>
                                        <p:attrNameLst>
                                          <p:attrName>style.visibility</p:attrName>
                                        </p:attrNameLst>
                                      </p:cBhvr>
                                      <p:to>
                                        <p:strVal val="visible"/>
                                      </p:to>
                                    </p:set>
                                    <p:anim calcmode="lin" valueType="num">
                                      <p:cBhvr additive="base">
                                        <p:cTn id="30"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5832D6C-4DF5-4522-BE46-8846B2375712}"/>
              </a:ext>
            </a:extLst>
          </p:cNvPr>
          <p:cNvSpPr>
            <a:spLocks noGrp="1"/>
          </p:cNvSpPr>
          <p:nvPr>
            <p:ph type="sldNum" sz="quarter" idx="12"/>
          </p:nvPr>
        </p:nvSpPr>
        <p:spPr/>
        <p:txBody>
          <a:bodyPr/>
          <a:lstStyle/>
          <a:p>
            <a:fld id="{E918AD79-E522-4FB9-96A9-7AA91DD06953}" type="slidenum">
              <a:rPr kumimoji="1" lang="ja-JP" altLang="en-US" smtClean="0"/>
              <a:t>54</a:t>
            </a:fld>
            <a:endParaRPr kumimoji="1" lang="ja-JP" altLang="en-US"/>
          </a:p>
        </p:txBody>
      </p:sp>
      <p:sp>
        <p:nvSpPr>
          <p:cNvPr id="3" name="テキスト ボックス 2">
            <a:extLst>
              <a:ext uri="{FF2B5EF4-FFF2-40B4-BE49-F238E27FC236}">
                <a16:creationId xmlns:a16="http://schemas.microsoft.com/office/drawing/2014/main" id="{B7FAB0E6-2499-45F3-9B4D-6D318030B7BC}"/>
              </a:ext>
            </a:extLst>
          </p:cNvPr>
          <p:cNvSpPr txBox="1"/>
          <p:nvPr/>
        </p:nvSpPr>
        <p:spPr>
          <a:xfrm>
            <a:off x="1580090" y="451513"/>
            <a:ext cx="7693912" cy="5262979"/>
          </a:xfrm>
          <a:prstGeom prst="rect">
            <a:avLst/>
          </a:prstGeom>
          <a:noFill/>
        </p:spPr>
        <p:txBody>
          <a:bodyPr wrap="square" rtlCol="0">
            <a:spAutoFit/>
          </a:bodyPr>
          <a:lstStyle/>
          <a:p>
            <a:r>
              <a:rPr kumimoji="1" lang="ja-JP" altLang="en-US" sz="2400"/>
              <a:t>見直しと調整</a:t>
            </a:r>
            <a:endParaRPr kumimoji="1" lang="en-US" altLang="ja-JP" sz="2400"/>
          </a:p>
          <a:p>
            <a:endParaRPr kumimoji="1" lang="en-US" altLang="ja-JP" sz="2400"/>
          </a:p>
          <a:p>
            <a:r>
              <a:rPr kumimoji="1" lang="ja-JP" altLang="en-US" sz="2400"/>
              <a:t>・達成された目標は何か</a:t>
            </a:r>
            <a:endParaRPr kumimoji="1" lang="en-US" altLang="ja-JP" sz="2400"/>
          </a:p>
          <a:p>
            <a:endParaRPr kumimoji="1" lang="en-US" altLang="ja-JP" sz="2400"/>
          </a:p>
          <a:p>
            <a:r>
              <a:rPr kumimoji="1" lang="ja-JP" altLang="en-US" sz="2400"/>
              <a:t>・未達成の目標は何か</a:t>
            </a:r>
            <a:endParaRPr kumimoji="1" lang="en-US" altLang="ja-JP" sz="2400"/>
          </a:p>
          <a:p>
            <a:endParaRPr kumimoji="1" lang="en-US" altLang="ja-JP" sz="2400"/>
          </a:p>
          <a:p>
            <a:r>
              <a:rPr kumimoji="1" lang="ja-JP" altLang="en-US" sz="2400"/>
              <a:t>・達成できなかった主理由は何か</a:t>
            </a:r>
            <a:endParaRPr kumimoji="1" lang="en-US" altLang="ja-JP" sz="2400"/>
          </a:p>
          <a:p>
            <a:endParaRPr kumimoji="1" lang="en-US" altLang="ja-JP" sz="2400"/>
          </a:p>
          <a:p>
            <a:r>
              <a:rPr kumimoji="1" lang="ja-JP" altLang="en-US" sz="2400"/>
              <a:t>・達成するためにどのような調整が必要か</a:t>
            </a:r>
            <a:endParaRPr kumimoji="1" lang="en-US" altLang="ja-JP" sz="2400"/>
          </a:p>
          <a:p>
            <a:endParaRPr kumimoji="1" lang="en-US" altLang="ja-JP" sz="2400"/>
          </a:p>
          <a:p>
            <a:endParaRPr kumimoji="1" lang="en-US" altLang="ja-JP" sz="2400"/>
          </a:p>
          <a:p>
            <a:r>
              <a:rPr kumimoji="1" lang="ja-JP" altLang="en-US" sz="2400"/>
              <a:t>目標の一覧をつくることも</a:t>
            </a:r>
            <a:endParaRPr kumimoji="1" lang="en-US" altLang="ja-JP" sz="2400"/>
          </a:p>
          <a:p>
            <a:endParaRPr kumimoji="1" lang="en-US" altLang="ja-JP" sz="2400"/>
          </a:p>
          <a:p>
            <a:r>
              <a:rPr kumimoji="1" lang="ja-JP" altLang="en-US" sz="2400"/>
              <a:t>ロータリークラブセントラルを活用する</a:t>
            </a:r>
          </a:p>
        </p:txBody>
      </p:sp>
    </p:spTree>
    <p:extLst>
      <p:ext uri="{BB962C8B-B14F-4D97-AF65-F5344CB8AC3E}">
        <p14:creationId xmlns:p14="http://schemas.microsoft.com/office/powerpoint/2010/main" val="2785508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fade">
                                      <p:cBhvr>
                                        <p:cTn id="15" dur="500"/>
                                        <p:tgtEl>
                                          <p:spTgt spid="3">
                                            <p:txEl>
                                              <p:pRg st="6" end="6"/>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8" end="8"/>
                                            </p:txEl>
                                          </p:spTgt>
                                        </p:tgtEl>
                                        <p:attrNameLst>
                                          <p:attrName>style.visibility</p:attrName>
                                        </p:attrNameLst>
                                      </p:cBhvr>
                                      <p:to>
                                        <p:strVal val="visible"/>
                                      </p:to>
                                    </p:set>
                                    <p:animEffect transition="in" filter="fade">
                                      <p:cBhvr>
                                        <p:cTn id="18" dur="500"/>
                                        <p:tgtEl>
                                          <p:spTgt spid="3">
                                            <p:txEl>
                                              <p:pRg st="8" end="8"/>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anim calcmode="lin" valueType="num">
                                      <p:cBhvr additive="base">
                                        <p:cTn id="2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anim calcmode="lin" valueType="num">
                                      <p:cBhvr additive="base">
                                        <p:cTn id="27"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91B81C2B-A796-4F53-AEB2-3745397CF688}"/>
              </a:ext>
            </a:extLst>
          </p:cNvPr>
          <p:cNvSpPr txBox="1"/>
          <p:nvPr/>
        </p:nvSpPr>
        <p:spPr>
          <a:xfrm>
            <a:off x="1106357" y="494411"/>
            <a:ext cx="10001354" cy="6247864"/>
          </a:xfrm>
          <a:prstGeom prst="rect">
            <a:avLst/>
          </a:prstGeom>
          <a:noFill/>
        </p:spPr>
        <p:txBody>
          <a:bodyPr wrap="square" rtlCol="0">
            <a:spAutoFit/>
          </a:bodyPr>
          <a:lstStyle/>
          <a:p>
            <a:r>
              <a:rPr kumimoji="1" lang="ja-JP" altLang="en-US" sz="2400"/>
              <a:t>創立</a:t>
            </a:r>
            <a:r>
              <a:rPr kumimoji="1" lang="en-US" altLang="ja-JP" sz="2400"/>
              <a:t>35</a:t>
            </a:r>
            <a:r>
              <a:rPr kumimoji="1" lang="ja-JP" altLang="en-US" sz="2400"/>
              <a:t>年を前にして自クラブにまたも訪れた危機</a:t>
            </a:r>
            <a:endParaRPr kumimoji="1" lang="en-US" altLang="ja-JP" sz="2400"/>
          </a:p>
          <a:p>
            <a:endParaRPr kumimoji="1" lang="en-US" altLang="ja-JP" sz="2400"/>
          </a:p>
          <a:p>
            <a:r>
              <a:rPr kumimoji="1" lang="ja-JP" altLang="en-US" sz="2400"/>
              <a:t>　コロナがもたらした弊害　</a:t>
            </a:r>
            <a:endParaRPr kumimoji="1" lang="en-US" altLang="ja-JP" sz="2400"/>
          </a:p>
          <a:p>
            <a:endParaRPr kumimoji="1" lang="en-US" altLang="ja-JP" sz="2400"/>
          </a:p>
          <a:p>
            <a:r>
              <a:rPr kumimoji="1" lang="ja-JP" altLang="en-US" sz="2400"/>
              <a:t>　会員の減少</a:t>
            </a:r>
            <a:endParaRPr kumimoji="1" lang="en-US" altLang="ja-JP" sz="2400"/>
          </a:p>
          <a:p>
            <a:endParaRPr kumimoji="1" lang="en-US" altLang="ja-JP" sz="2400"/>
          </a:p>
          <a:p>
            <a:r>
              <a:rPr kumimoji="1" lang="ja-JP" altLang="en-US" sz="2400"/>
              <a:t>　活動の減少</a:t>
            </a:r>
            <a:endParaRPr kumimoji="1" lang="en-US" altLang="ja-JP" sz="2400"/>
          </a:p>
          <a:p>
            <a:endParaRPr kumimoji="1" lang="en-US" altLang="ja-JP" sz="2400"/>
          </a:p>
          <a:p>
            <a:r>
              <a:rPr kumimoji="1" lang="ja-JP" altLang="en-US" sz="2400"/>
              <a:t>　委員会活動の停滞</a:t>
            </a:r>
            <a:endParaRPr kumimoji="1" lang="en-US" altLang="ja-JP" sz="2400"/>
          </a:p>
          <a:p>
            <a:endParaRPr kumimoji="1" lang="en-US" altLang="ja-JP" sz="2400"/>
          </a:p>
          <a:p>
            <a:r>
              <a:rPr kumimoji="1" lang="ja-JP" altLang="en-US" sz="2400"/>
              <a:t>　目標の喪失</a:t>
            </a:r>
            <a:endParaRPr kumimoji="1" lang="en-US" altLang="ja-JP" sz="2400"/>
          </a:p>
          <a:p>
            <a:endParaRPr kumimoji="1" lang="en-US" altLang="ja-JP" sz="2400"/>
          </a:p>
          <a:p>
            <a:r>
              <a:rPr kumimoji="1" lang="ja-JP" altLang="en-US" sz="2400"/>
              <a:t>　存続できるのか</a:t>
            </a:r>
            <a:endParaRPr kumimoji="1" lang="en-US" altLang="ja-JP" sz="2400"/>
          </a:p>
          <a:p>
            <a:endParaRPr kumimoji="1" lang="en-US" altLang="ja-JP" sz="2400"/>
          </a:p>
          <a:p>
            <a:endParaRPr kumimoji="1" lang="en-US" altLang="ja-JP"/>
          </a:p>
          <a:p>
            <a:r>
              <a:rPr kumimoji="1" lang="ja-JP" altLang="en-US" sz="2800"/>
              <a:t>クラブ活性化委員会の設置　（ＲＩでは戦略委員会）</a:t>
            </a:r>
            <a:endParaRPr kumimoji="1" lang="en-US" altLang="ja-JP" sz="2800"/>
          </a:p>
          <a:p>
            <a:endParaRPr kumimoji="1" lang="en-US" altLang="ja-JP"/>
          </a:p>
        </p:txBody>
      </p:sp>
    </p:spTree>
    <p:extLst>
      <p:ext uri="{BB962C8B-B14F-4D97-AF65-F5344CB8AC3E}">
        <p14:creationId xmlns:p14="http://schemas.microsoft.com/office/powerpoint/2010/main" val="3729547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5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Effect transition="in" filter="fade">
                                      <p:cBhvr>
                                        <p:cTn id="17" dur="500"/>
                                        <p:tgtEl>
                                          <p:spTgt spid="2">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8" end="8"/>
                                            </p:txEl>
                                          </p:spTgt>
                                        </p:tgtEl>
                                        <p:attrNameLst>
                                          <p:attrName>style.visibility</p:attrName>
                                        </p:attrNameLst>
                                      </p:cBhvr>
                                      <p:to>
                                        <p:strVal val="visible"/>
                                      </p:to>
                                    </p:set>
                                    <p:animEffect transition="in" filter="fade">
                                      <p:cBhvr>
                                        <p:cTn id="22" dur="500"/>
                                        <p:tgtEl>
                                          <p:spTgt spid="2">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animEffect transition="in" filter="fade">
                                      <p:cBhvr>
                                        <p:cTn id="27" dur="500"/>
                                        <p:tgtEl>
                                          <p:spTgt spid="2">
                                            <p:txEl>
                                              <p:pRg st="10" end="1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12" end="12"/>
                                            </p:txEl>
                                          </p:spTgt>
                                        </p:tgtEl>
                                        <p:attrNameLst>
                                          <p:attrName>style.visibility</p:attrName>
                                        </p:attrNameLst>
                                      </p:cBhvr>
                                      <p:to>
                                        <p:strVal val="visible"/>
                                      </p:to>
                                    </p:set>
                                    <p:animEffect transition="in" filter="fade">
                                      <p:cBhvr>
                                        <p:cTn id="32" dur="500"/>
                                        <p:tgtEl>
                                          <p:spTgt spid="2">
                                            <p:txEl>
                                              <p:pRg st="12" end="1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
                                            <p:txEl>
                                              <p:pRg st="15" end="15"/>
                                            </p:txEl>
                                          </p:spTgt>
                                        </p:tgtEl>
                                        <p:attrNameLst>
                                          <p:attrName>style.visibility</p:attrName>
                                        </p:attrNameLst>
                                      </p:cBhvr>
                                      <p:to>
                                        <p:strVal val="visible"/>
                                      </p:to>
                                    </p:set>
                                    <p:animEffect transition="in" filter="fade">
                                      <p:cBhvr>
                                        <p:cTn id="37" dur="500"/>
                                        <p:tgtEl>
                                          <p:spTgt spid="2">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C46157F-BCA5-44E0-8BA6-28FEC0CFF740}"/>
              </a:ext>
            </a:extLst>
          </p:cNvPr>
          <p:cNvSpPr>
            <a:spLocks noGrp="1"/>
          </p:cNvSpPr>
          <p:nvPr>
            <p:ph type="sldNum" sz="quarter" idx="12"/>
          </p:nvPr>
        </p:nvSpPr>
        <p:spPr/>
        <p:txBody>
          <a:bodyPr/>
          <a:lstStyle/>
          <a:p>
            <a:fld id="{E918AD79-E522-4FB9-96A9-7AA91DD06953}" type="slidenum">
              <a:rPr kumimoji="1" lang="ja-JP" altLang="en-US" smtClean="0"/>
              <a:t>56</a:t>
            </a:fld>
            <a:endParaRPr kumimoji="1" lang="ja-JP" altLang="en-US"/>
          </a:p>
        </p:txBody>
      </p:sp>
      <p:sp>
        <p:nvSpPr>
          <p:cNvPr id="3" name="テキスト ボックス 2">
            <a:extLst>
              <a:ext uri="{FF2B5EF4-FFF2-40B4-BE49-F238E27FC236}">
                <a16:creationId xmlns:a16="http://schemas.microsoft.com/office/drawing/2014/main" id="{111401CF-CC55-4DAA-9117-2BEC8BC699AB}"/>
              </a:ext>
            </a:extLst>
          </p:cNvPr>
          <p:cNvSpPr txBox="1"/>
          <p:nvPr/>
        </p:nvSpPr>
        <p:spPr>
          <a:xfrm>
            <a:off x="2045996" y="1495717"/>
            <a:ext cx="6544667" cy="4154984"/>
          </a:xfrm>
          <a:prstGeom prst="rect">
            <a:avLst/>
          </a:prstGeom>
          <a:noFill/>
        </p:spPr>
        <p:txBody>
          <a:bodyPr wrap="square" rtlCol="0">
            <a:spAutoFit/>
          </a:bodyPr>
          <a:lstStyle/>
          <a:p>
            <a:r>
              <a:rPr kumimoji="1" lang="ja-JP" altLang="en-US" sz="2400"/>
              <a:t>千葉幕張ロータリークラブは今、</a:t>
            </a:r>
            <a:endParaRPr kumimoji="1" lang="en-US" altLang="ja-JP" sz="2400"/>
          </a:p>
          <a:p>
            <a:endParaRPr kumimoji="1" lang="en-US" altLang="ja-JP" sz="2400"/>
          </a:p>
          <a:p>
            <a:endParaRPr kumimoji="1" lang="en-US" altLang="ja-JP" sz="2400"/>
          </a:p>
          <a:p>
            <a:r>
              <a:rPr kumimoji="1" lang="ja-JP" altLang="en-US" sz="6000"/>
              <a:t>　　出発点</a:t>
            </a:r>
            <a:endParaRPr kumimoji="1" lang="en-US" altLang="ja-JP" sz="6000"/>
          </a:p>
          <a:p>
            <a:endParaRPr kumimoji="1" lang="en-US" altLang="ja-JP" sz="6000"/>
          </a:p>
          <a:p>
            <a:r>
              <a:rPr kumimoji="1" lang="ja-JP" altLang="en-US" sz="2400"/>
              <a:t>　　　　　　　クラブ目標の再確認</a:t>
            </a:r>
            <a:endParaRPr kumimoji="1" lang="en-US" altLang="ja-JP" sz="2400"/>
          </a:p>
          <a:p>
            <a:endParaRPr kumimoji="1" lang="en-US" altLang="ja-JP" sz="2400"/>
          </a:p>
          <a:p>
            <a:endParaRPr kumimoji="1" lang="en-US" altLang="ja-JP" sz="2400"/>
          </a:p>
        </p:txBody>
      </p:sp>
    </p:spTree>
    <p:extLst>
      <p:ext uri="{BB962C8B-B14F-4D97-AF65-F5344CB8AC3E}">
        <p14:creationId xmlns:p14="http://schemas.microsoft.com/office/powerpoint/2010/main" val="114802638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1A22D8EA-5B53-4F63-A759-78B3762B0965}"/>
              </a:ext>
            </a:extLst>
          </p:cNvPr>
          <p:cNvSpPr txBox="1"/>
          <p:nvPr/>
        </p:nvSpPr>
        <p:spPr>
          <a:xfrm>
            <a:off x="2044372" y="915783"/>
            <a:ext cx="7329268" cy="4862870"/>
          </a:xfrm>
          <a:prstGeom prst="rect">
            <a:avLst/>
          </a:prstGeom>
          <a:noFill/>
        </p:spPr>
        <p:txBody>
          <a:bodyPr wrap="square" rtlCol="0">
            <a:spAutoFit/>
          </a:bodyPr>
          <a:lstStyle/>
          <a:p>
            <a:r>
              <a:rPr kumimoji="1" lang="ja-JP" altLang="en-US" sz="2800"/>
              <a:t>クラブ活性化の出発点</a:t>
            </a:r>
            <a:endParaRPr kumimoji="1" lang="en-US" altLang="ja-JP" sz="2400"/>
          </a:p>
          <a:p>
            <a:endParaRPr kumimoji="1" lang="en-US" altLang="ja-JP" sz="2400"/>
          </a:p>
          <a:p>
            <a:r>
              <a:rPr kumimoji="1" lang="ja-JP" altLang="en-US" sz="2400"/>
              <a:t>　　クラブの現状を把握</a:t>
            </a:r>
            <a:endParaRPr kumimoji="1" lang="en-US" altLang="ja-JP" sz="2400"/>
          </a:p>
          <a:p>
            <a:endParaRPr kumimoji="1" lang="en-US" altLang="ja-JP" sz="2400"/>
          </a:p>
          <a:p>
            <a:r>
              <a:rPr kumimoji="1" lang="ja-JP" altLang="en-US" sz="2400"/>
              <a:t>　　目標設定</a:t>
            </a:r>
            <a:endParaRPr kumimoji="1" lang="en-US" altLang="ja-JP" sz="2400"/>
          </a:p>
          <a:p>
            <a:endParaRPr kumimoji="1" lang="en-US" altLang="ja-JP" sz="2400"/>
          </a:p>
          <a:p>
            <a:endParaRPr kumimoji="1" lang="en-US" altLang="ja-JP" sz="2400"/>
          </a:p>
          <a:p>
            <a:r>
              <a:rPr kumimoji="1" lang="ja-JP" altLang="en-US" sz="2400"/>
              <a:t>　　中長期計画策定</a:t>
            </a:r>
            <a:endParaRPr kumimoji="1" lang="en-US" altLang="ja-JP" sz="2400"/>
          </a:p>
          <a:p>
            <a:r>
              <a:rPr kumimoji="1" lang="ja-JP" altLang="en-US" sz="2400"/>
              <a:t>　</a:t>
            </a:r>
            <a:endParaRPr kumimoji="1" lang="en-US" altLang="ja-JP" sz="2400"/>
          </a:p>
          <a:p>
            <a:r>
              <a:rPr kumimoji="1" lang="ja-JP" altLang="en-US" sz="2400"/>
              <a:t>　　　クラブのあるべき姿に向けて進む</a:t>
            </a:r>
            <a:endParaRPr kumimoji="1" lang="en-US" altLang="ja-JP" sz="2400"/>
          </a:p>
          <a:p>
            <a:r>
              <a:rPr kumimoji="1" lang="ja-JP" altLang="en-US" sz="2400"/>
              <a:t>　　</a:t>
            </a:r>
            <a:endParaRPr kumimoji="1" lang="en-US" altLang="ja-JP" sz="2400"/>
          </a:p>
          <a:p>
            <a:r>
              <a:rPr kumimoji="1" lang="ja-JP" altLang="en-US" sz="2400"/>
              <a:t>　　</a:t>
            </a:r>
            <a:endParaRPr kumimoji="1" lang="en-US" altLang="ja-JP" sz="2400"/>
          </a:p>
          <a:p>
            <a:endParaRPr kumimoji="1" lang="ja-JP" altLang="en-US"/>
          </a:p>
        </p:txBody>
      </p:sp>
    </p:spTree>
    <p:extLst>
      <p:ext uri="{BB962C8B-B14F-4D97-AF65-F5344CB8AC3E}">
        <p14:creationId xmlns:p14="http://schemas.microsoft.com/office/powerpoint/2010/main" val="3311975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5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animEffect transition="in" filter="fade">
                                      <p:cBhvr>
                                        <p:cTn id="17" dur="500"/>
                                        <p:tgtEl>
                                          <p:spTgt spid="2">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9" end="9"/>
                                            </p:txEl>
                                          </p:spTgt>
                                        </p:tgtEl>
                                        <p:attrNameLst>
                                          <p:attrName>style.visibility</p:attrName>
                                        </p:attrNameLst>
                                      </p:cBhvr>
                                      <p:to>
                                        <p:strVal val="visible"/>
                                      </p:to>
                                    </p:set>
                                    <p:animEffect transition="in" filter="fade">
                                      <p:cBhvr>
                                        <p:cTn id="22" dur="500"/>
                                        <p:tgtEl>
                                          <p:spTgt spid="2">
                                            <p:txEl>
                                              <p:pRg st="9" end="9"/>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
                                            <p:txEl>
                                              <p:pRg st="10" end="10"/>
                                            </p:txEl>
                                          </p:spTgt>
                                        </p:tgtEl>
                                        <p:attrNameLst>
                                          <p:attrName>style.visibility</p:attrName>
                                        </p:attrNameLst>
                                      </p:cBhvr>
                                      <p:to>
                                        <p:strVal val="visible"/>
                                      </p:to>
                                    </p:set>
                                    <p:animEffect transition="in" filter="fade">
                                      <p:cBhvr>
                                        <p:cTn id="25"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4A5FECF-7F97-48B6-B8DA-2088CBECDE7A}"/>
              </a:ext>
            </a:extLst>
          </p:cNvPr>
          <p:cNvSpPr txBox="1"/>
          <p:nvPr/>
        </p:nvSpPr>
        <p:spPr>
          <a:xfrm>
            <a:off x="1266446" y="551456"/>
            <a:ext cx="7526215" cy="6247864"/>
          </a:xfrm>
          <a:prstGeom prst="rect">
            <a:avLst/>
          </a:prstGeom>
          <a:noFill/>
        </p:spPr>
        <p:txBody>
          <a:bodyPr wrap="square" rtlCol="0">
            <a:spAutoFit/>
          </a:bodyPr>
          <a:lstStyle/>
          <a:p>
            <a:r>
              <a:rPr kumimoji="1" lang="ja-JP" altLang="en-US" sz="2800"/>
              <a:t>クラブ活性化の出発点</a:t>
            </a:r>
            <a:endParaRPr kumimoji="1" lang="en-US" altLang="ja-JP" sz="2800"/>
          </a:p>
          <a:p>
            <a:endParaRPr kumimoji="1" lang="en-US" altLang="ja-JP"/>
          </a:p>
          <a:p>
            <a:r>
              <a:rPr kumimoji="1" lang="ja-JP" altLang="en-US"/>
              <a:t>　</a:t>
            </a:r>
            <a:r>
              <a:rPr kumimoji="1" lang="ja-JP" altLang="en-US" sz="2400"/>
              <a:t>現状分析</a:t>
            </a:r>
            <a:endParaRPr kumimoji="1" lang="en-US" altLang="ja-JP" sz="2400"/>
          </a:p>
          <a:p>
            <a:endParaRPr kumimoji="1" lang="en-US" altLang="ja-JP" sz="2400"/>
          </a:p>
          <a:p>
            <a:r>
              <a:rPr kumimoji="1" lang="ja-JP" altLang="en-US" sz="2400"/>
              <a:t>クラブ活力度アンケート</a:t>
            </a:r>
            <a:endParaRPr kumimoji="1" lang="en-US" altLang="ja-JP" sz="2400"/>
          </a:p>
          <a:p>
            <a:r>
              <a:rPr kumimoji="1" lang="ja-JP" altLang="en-US" sz="2400"/>
              <a:t>クラブ会員満足度アンケート　　</a:t>
            </a:r>
            <a:endParaRPr kumimoji="1" lang="en-US" altLang="ja-JP" sz="2400"/>
          </a:p>
          <a:p>
            <a:endParaRPr kumimoji="1" lang="en-US" altLang="ja-JP" sz="2400"/>
          </a:p>
          <a:p>
            <a:r>
              <a:rPr kumimoji="1" lang="ja-JP" altLang="en-US" sz="2400"/>
              <a:t>　　実施</a:t>
            </a:r>
            <a:endParaRPr kumimoji="1" lang="en-US" altLang="ja-JP" sz="2400"/>
          </a:p>
          <a:p>
            <a:endParaRPr kumimoji="1" lang="en-US" altLang="ja-JP" sz="2400"/>
          </a:p>
          <a:p>
            <a:r>
              <a:rPr kumimoji="1" lang="ja-JP" altLang="en-US" sz="2400"/>
              <a:t>　全会員が自クラブと向き合う</a:t>
            </a:r>
            <a:endParaRPr kumimoji="1" lang="en-US" altLang="ja-JP" sz="2400"/>
          </a:p>
          <a:p>
            <a:endParaRPr kumimoji="1" lang="en-US" altLang="ja-JP" sz="2400"/>
          </a:p>
          <a:p>
            <a:r>
              <a:rPr kumimoji="1" lang="ja-JP" altLang="en-US" sz="2400"/>
              <a:t>　いいところ</a:t>
            </a:r>
            <a:endParaRPr kumimoji="1" lang="en-US" altLang="ja-JP" sz="2400"/>
          </a:p>
          <a:p>
            <a:endParaRPr kumimoji="1" lang="en-US" altLang="ja-JP" sz="2400"/>
          </a:p>
          <a:p>
            <a:r>
              <a:rPr kumimoji="1" lang="ja-JP" altLang="en-US" sz="2400"/>
              <a:t>　悪いところ</a:t>
            </a:r>
            <a:endParaRPr kumimoji="1" lang="en-US" altLang="ja-JP" sz="2400"/>
          </a:p>
          <a:p>
            <a:endParaRPr kumimoji="1" lang="en-US" altLang="ja-JP" sz="2400"/>
          </a:p>
          <a:p>
            <a:r>
              <a:rPr kumimoji="1" lang="ja-JP" altLang="en-US" sz="2400"/>
              <a:t>　足りないところ</a:t>
            </a:r>
            <a:r>
              <a:rPr kumimoji="1" lang="ja-JP" altLang="en-US"/>
              <a:t>　</a:t>
            </a:r>
            <a:endParaRPr kumimoji="1" lang="en-US" altLang="ja-JP"/>
          </a:p>
          <a:p>
            <a:endParaRPr kumimoji="1" lang="ja-JP" altLang="en-US"/>
          </a:p>
        </p:txBody>
      </p:sp>
    </p:spTree>
    <p:extLst>
      <p:ext uri="{BB962C8B-B14F-4D97-AF65-F5344CB8AC3E}">
        <p14:creationId xmlns:p14="http://schemas.microsoft.com/office/powerpoint/2010/main" val="1686391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4" end="4"/>
                                            </p:txEl>
                                          </p:spTgt>
                                        </p:tgtEl>
                                        <p:attrNameLst>
                                          <p:attrName>style.visibility</p:attrName>
                                        </p:attrNameLst>
                                      </p:cBhvr>
                                      <p:to>
                                        <p:strVal val="visible"/>
                                      </p:to>
                                    </p:set>
                                    <p:animEffect transition="in" filter="fade">
                                      <p:cBhvr>
                                        <p:cTn id="10" dur="500"/>
                                        <p:tgtEl>
                                          <p:spTgt spid="2">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Effect transition="in" filter="fade">
                                      <p:cBhvr>
                                        <p:cTn id="13" dur="500"/>
                                        <p:tgtEl>
                                          <p:spTgt spid="2">
                                            <p:txEl>
                                              <p:pRg st="5" end="5"/>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
                                            <p:txEl>
                                              <p:pRg st="7" end="7"/>
                                            </p:txEl>
                                          </p:spTgt>
                                        </p:tgtEl>
                                        <p:attrNameLst>
                                          <p:attrName>style.visibility</p:attrName>
                                        </p:attrNameLst>
                                      </p:cBhvr>
                                      <p:to>
                                        <p:strVal val="visible"/>
                                      </p:to>
                                    </p:set>
                                    <p:animEffect transition="in" filter="fade">
                                      <p:cBhvr>
                                        <p:cTn id="16" dur="500"/>
                                        <p:tgtEl>
                                          <p:spTgt spid="2">
                                            <p:txEl>
                                              <p:pRg st="7" end="7"/>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
                                            <p:txEl>
                                              <p:pRg st="9" end="9"/>
                                            </p:txEl>
                                          </p:spTgt>
                                        </p:tgtEl>
                                        <p:attrNameLst>
                                          <p:attrName>style.visibility</p:attrName>
                                        </p:attrNameLst>
                                      </p:cBhvr>
                                      <p:to>
                                        <p:strVal val="visible"/>
                                      </p:to>
                                    </p:set>
                                    <p:animEffect transition="in" filter="fade">
                                      <p:cBhvr>
                                        <p:cTn id="21" dur="500"/>
                                        <p:tgtEl>
                                          <p:spTgt spid="2">
                                            <p:txEl>
                                              <p:pRg st="9" end="9"/>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2">
                                            <p:txEl>
                                              <p:pRg st="11" end="11"/>
                                            </p:txEl>
                                          </p:spTgt>
                                        </p:tgtEl>
                                        <p:attrNameLst>
                                          <p:attrName>style.visibility</p:attrName>
                                        </p:attrNameLst>
                                      </p:cBhvr>
                                      <p:to>
                                        <p:strVal val="visible"/>
                                      </p:to>
                                    </p:set>
                                    <p:animEffect transition="in" filter="fade">
                                      <p:cBhvr>
                                        <p:cTn id="26" dur="500"/>
                                        <p:tgtEl>
                                          <p:spTgt spid="2">
                                            <p:txEl>
                                              <p:pRg st="11" end="11"/>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2">
                                            <p:txEl>
                                              <p:pRg st="13" end="13"/>
                                            </p:txEl>
                                          </p:spTgt>
                                        </p:tgtEl>
                                        <p:attrNameLst>
                                          <p:attrName>style.visibility</p:attrName>
                                        </p:attrNameLst>
                                      </p:cBhvr>
                                      <p:to>
                                        <p:strVal val="visible"/>
                                      </p:to>
                                    </p:set>
                                    <p:animEffect transition="in" filter="fade">
                                      <p:cBhvr>
                                        <p:cTn id="29" dur="500"/>
                                        <p:tgtEl>
                                          <p:spTgt spid="2">
                                            <p:txEl>
                                              <p:pRg st="13" end="13"/>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2">
                                            <p:txEl>
                                              <p:pRg st="15" end="15"/>
                                            </p:txEl>
                                          </p:spTgt>
                                        </p:tgtEl>
                                        <p:attrNameLst>
                                          <p:attrName>style.visibility</p:attrName>
                                        </p:attrNameLst>
                                      </p:cBhvr>
                                      <p:to>
                                        <p:strVal val="visible"/>
                                      </p:to>
                                    </p:set>
                                    <p:animEffect transition="in" filter="fade">
                                      <p:cBhvr>
                                        <p:cTn id="32" dur="500"/>
                                        <p:tgtEl>
                                          <p:spTgt spid="2">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E639B4E5-F41B-4869-BE6F-FCC78B106D0B}"/>
              </a:ext>
            </a:extLst>
          </p:cNvPr>
          <p:cNvSpPr>
            <a:spLocks noGrp="1"/>
          </p:cNvSpPr>
          <p:nvPr>
            <p:ph type="sldNum" sz="quarter" idx="12"/>
          </p:nvPr>
        </p:nvSpPr>
        <p:spPr/>
        <p:txBody>
          <a:bodyPr/>
          <a:lstStyle/>
          <a:p>
            <a:fld id="{E918AD79-E522-4FB9-96A9-7AA91DD06953}" type="slidenum">
              <a:rPr kumimoji="1" lang="ja-JP" altLang="en-US" smtClean="0"/>
              <a:t>59</a:t>
            </a:fld>
            <a:endParaRPr kumimoji="1" lang="ja-JP" altLang="en-US"/>
          </a:p>
        </p:txBody>
      </p:sp>
      <p:sp>
        <p:nvSpPr>
          <p:cNvPr id="4" name="テキスト ボックス 3">
            <a:extLst>
              <a:ext uri="{FF2B5EF4-FFF2-40B4-BE49-F238E27FC236}">
                <a16:creationId xmlns:a16="http://schemas.microsoft.com/office/drawing/2014/main" id="{40C8F9B5-4EF3-4A6A-9989-1949395CF5CA}"/>
              </a:ext>
            </a:extLst>
          </p:cNvPr>
          <p:cNvSpPr txBox="1"/>
          <p:nvPr/>
        </p:nvSpPr>
        <p:spPr>
          <a:xfrm>
            <a:off x="1744842" y="1147920"/>
            <a:ext cx="6098458" cy="3477875"/>
          </a:xfrm>
          <a:prstGeom prst="rect">
            <a:avLst/>
          </a:prstGeom>
          <a:noFill/>
        </p:spPr>
        <p:txBody>
          <a:bodyPr wrap="square">
            <a:spAutoFit/>
          </a:bodyPr>
          <a:lstStyle/>
          <a:p>
            <a:r>
              <a:rPr kumimoji="1" lang="ja-JP" altLang="en-US" sz="2800"/>
              <a:t>現状分析</a:t>
            </a:r>
            <a:endParaRPr kumimoji="1" lang="en-US" altLang="ja-JP" sz="2800"/>
          </a:p>
          <a:p>
            <a:endParaRPr kumimoji="1" lang="en-US" altLang="ja-JP" sz="2400"/>
          </a:p>
          <a:p>
            <a:r>
              <a:rPr kumimoji="1" lang="ja-JP" altLang="en-US" sz="2400"/>
              <a:t>・多くの会員の見方を参考にする</a:t>
            </a:r>
            <a:endParaRPr kumimoji="1" lang="en-US" altLang="ja-JP" sz="2400"/>
          </a:p>
          <a:p>
            <a:r>
              <a:rPr kumimoji="1" lang="ja-JP" altLang="en-US" sz="2400"/>
              <a:t>　・一握りの会員では現状はわからない</a:t>
            </a:r>
            <a:endParaRPr kumimoji="1" lang="en-US" altLang="ja-JP" sz="2400"/>
          </a:p>
          <a:p>
            <a:endParaRPr kumimoji="1" lang="en-US" altLang="ja-JP" sz="2400"/>
          </a:p>
          <a:p>
            <a:endParaRPr kumimoji="1" lang="en-US" altLang="ja-JP" sz="2400"/>
          </a:p>
          <a:p>
            <a:endParaRPr kumimoji="1" lang="en-US" altLang="ja-JP" sz="2400"/>
          </a:p>
          <a:p>
            <a:r>
              <a:rPr kumimoji="1" lang="ja-JP" altLang="en-US" sz="2400"/>
              <a:t>＠アンケートなどを利用し客観的なデータ</a:t>
            </a:r>
            <a:endParaRPr kumimoji="1" lang="en-US" altLang="ja-JP" sz="2400"/>
          </a:p>
          <a:p>
            <a:r>
              <a:rPr kumimoji="1" lang="ja-JP" altLang="en-US" sz="2400"/>
              <a:t>　</a:t>
            </a:r>
            <a:endParaRPr kumimoji="1" lang="en-US" altLang="ja-JP" sz="2400"/>
          </a:p>
        </p:txBody>
      </p:sp>
    </p:spTree>
    <p:extLst>
      <p:ext uri="{BB962C8B-B14F-4D97-AF65-F5344CB8AC3E}">
        <p14:creationId xmlns:p14="http://schemas.microsoft.com/office/powerpoint/2010/main" val="3254941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81F9FFBB-1350-4DB4-8D20-FF194733D9D8}"/>
              </a:ext>
            </a:extLst>
          </p:cNvPr>
          <p:cNvSpPr txBox="1"/>
          <p:nvPr/>
        </p:nvSpPr>
        <p:spPr>
          <a:xfrm>
            <a:off x="897314" y="1536174"/>
            <a:ext cx="11171593" cy="4154984"/>
          </a:xfrm>
          <a:prstGeom prst="rect">
            <a:avLst/>
          </a:prstGeom>
          <a:noFill/>
        </p:spPr>
        <p:txBody>
          <a:bodyPr wrap="square">
            <a:spAutoFit/>
          </a:bodyPr>
          <a:lstStyle/>
          <a:p>
            <a:r>
              <a:rPr lang="ja-JP" altLang="en-US" sz="2400" dirty="0">
                <a:effectLst/>
                <a:latin typeface="+mn-ea"/>
                <a:cs typeface="Times New Roman" panose="02020603050405020304" pitchFamily="18" charset="0"/>
              </a:rPr>
              <a:t>・</a:t>
            </a:r>
            <a:r>
              <a:rPr lang="ja-JP" altLang="ja-JP" sz="2400" dirty="0">
                <a:effectLst/>
                <a:latin typeface="+mn-ea"/>
                <a:cs typeface="Times New Roman" panose="02020603050405020304" pitchFamily="18" charset="0"/>
              </a:rPr>
              <a:t>組織がその目的を見失</a:t>
            </a:r>
            <a:r>
              <a:rPr lang="ja-JP" altLang="en-US" sz="2400" dirty="0">
                <a:effectLst/>
                <a:latin typeface="+mn-ea"/>
                <a:cs typeface="Times New Roman" panose="02020603050405020304" pitchFamily="18" charset="0"/>
              </a:rPr>
              <a:t>う</a:t>
            </a:r>
            <a:r>
              <a:rPr lang="ja-JP" altLang="ja-JP" sz="2400" dirty="0">
                <a:effectLst/>
                <a:latin typeface="+mn-ea"/>
                <a:cs typeface="Times New Roman" panose="02020603050405020304" pitchFamily="18" charset="0"/>
              </a:rPr>
              <a:t>、目標を達成する意欲を失</a:t>
            </a:r>
            <a:r>
              <a:rPr lang="ja-JP" altLang="en-US" sz="2400" dirty="0">
                <a:effectLst/>
                <a:latin typeface="+mn-ea"/>
                <a:cs typeface="Times New Roman" panose="02020603050405020304" pitchFamily="18" charset="0"/>
              </a:rPr>
              <a:t>う</a:t>
            </a:r>
            <a:endParaRPr lang="en-US" altLang="ja-JP" sz="2400" dirty="0">
              <a:effectLst/>
              <a:latin typeface="+mn-ea"/>
              <a:cs typeface="Times New Roman" panose="02020603050405020304" pitchFamily="18" charset="0"/>
            </a:endParaRPr>
          </a:p>
          <a:p>
            <a:endParaRPr lang="en-US" altLang="ja-JP" sz="2400" dirty="0">
              <a:effectLst/>
              <a:latin typeface="+mn-ea"/>
              <a:cs typeface="Times New Roman" panose="02020603050405020304" pitchFamily="18" charset="0"/>
            </a:endParaRPr>
          </a:p>
          <a:p>
            <a:r>
              <a:rPr lang="ja-JP" altLang="en-US" sz="2400" dirty="0">
                <a:effectLst/>
                <a:latin typeface="+mn-ea"/>
                <a:cs typeface="Times New Roman" panose="02020603050405020304" pitchFamily="18" charset="0"/>
              </a:rPr>
              <a:t>・</a:t>
            </a:r>
            <a:r>
              <a:rPr lang="ja-JP" altLang="ja-JP" sz="2400" dirty="0">
                <a:effectLst/>
                <a:latin typeface="+mn-ea"/>
                <a:cs typeface="Times New Roman" panose="02020603050405020304" pitchFamily="18" charset="0"/>
              </a:rPr>
              <a:t>成功体験におぼれ前例主義・画一化・リスク回避や変革を</a:t>
            </a:r>
            <a:r>
              <a:rPr lang="ja-JP" altLang="en-US" sz="2400" dirty="0">
                <a:effectLst/>
                <a:latin typeface="+mn-ea"/>
                <a:cs typeface="Times New Roman" panose="02020603050405020304" pitchFamily="18" charset="0"/>
              </a:rPr>
              <a:t>嫌う</a:t>
            </a:r>
            <a:r>
              <a:rPr lang="ja-JP" altLang="ja-JP" sz="2400" dirty="0">
                <a:effectLst/>
                <a:latin typeface="+mn-ea"/>
                <a:cs typeface="Times New Roman" panose="02020603050405020304" pitchFamily="18" charset="0"/>
              </a:rPr>
              <a:t>体質に</a:t>
            </a:r>
            <a:r>
              <a:rPr lang="ja-JP" altLang="en-US" sz="2400" dirty="0">
                <a:latin typeface="+mn-ea"/>
                <a:cs typeface="Times New Roman" panose="02020603050405020304" pitchFamily="18" charset="0"/>
              </a:rPr>
              <a:t>陥る</a:t>
            </a:r>
            <a:endParaRPr lang="en-US" altLang="ja-JP" sz="2400" dirty="0">
              <a:latin typeface="+mn-ea"/>
              <a:cs typeface="Times New Roman" panose="02020603050405020304" pitchFamily="18" charset="0"/>
            </a:endParaRPr>
          </a:p>
          <a:p>
            <a:endParaRPr lang="en-US" altLang="ja-JP" sz="2400" dirty="0">
              <a:latin typeface="+mn-ea"/>
              <a:cs typeface="Times New Roman" panose="02020603050405020304" pitchFamily="18" charset="0"/>
            </a:endParaRPr>
          </a:p>
          <a:p>
            <a:r>
              <a:rPr lang="ja-JP" altLang="en-US" sz="2400" dirty="0">
                <a:effectLst/>
                <a:latin typeface="+mn-ea"/>
                <a:cs typeface="Times New Roman" panose="02020603050405020304" pitchFamily="18" charset="0"/>
              </a:rPr>
              <a:t>・</a:t>
            </a:r>
            <a:r>
              <a:rPr lang="ja-JP" altLang="ja-JP" sz="2400" dirty="0">
                <a:effectLst/>
                <a:latin typeface="+mn-ea"/>
                <a:cs typeface="Times New Roman" panose="02020603050405020304" pitchFamily="18" charset="0"/>
              </a:rPr>
              <a:t>組織構成員間のコミュニケーションが不足し派閥ができたりなど機能不全</a:t>
            </a:r>
            <a:endParaRPr lang="en-US" altLang="ja-JP" sz="2400" dirty="0">
              <a:effectLst/>
              <a:latin typeface="+mn-ea"/>
              <a:cs typeface="Times New Roman" panose="02020603050405020304" pitchFamily="18" charset="0"/>
            </a:endParaRPr>
          </a:p>
          <a:p>
            <a:endParaRPr lang="en-US" altLang="ja-JP" sz="2400" dirty="0">
              <a:latin typeface="+mn-ea"/>
              <a:cs typeface="Times New Roman" panose="02020603050405020304" pitchFamily="18" charset="0"/>
            </a:endParaRPr>
          </a:p>
          <a:p>
            <a:r>
              <a:rPr lang="ja-JP" altLang="en-US" sz="2400" dirty="0">
                <a:effectLst/>
                <a:latin typeface="+mn-ea"/>
                <a:cs typeface="Times New Roman" panose="02020603050405020304" pitchFamily="18" charset="0"/>
              </a:rPr>
              <a:t>　</a:t>
            </a:r>
            <a:r>
              <a:rPr lang="ja-JP" altLang="ja-JP" sz="2400" dirty="0">
                <a:effectLst/>
                <a:latin typeface="+mn-ea"/>
                <a:cs typeface="Times New Roman" panose="02020603050405020304" pitchFamily="18" charset="0"/>
              </a:rPr>
              <a:t>になった状態</a:t>
            </a:r>
            <a:endParaRPr lang="en-US" altLang="ja-JP" sz="2400" dirty="0">
              <a:effectLst/>
              <a:latin typeface="+mn-ea"/>
              <a:cs typeface="Times New Roman" panose="02020603050405020304" pitchFamily="18" charset="0"/>
            </a:endParaRPr>
          </a:p>
          <a:p>
            <a:r>
              <a:rPr lang="ja-JP" altLang="en-US" sz="2400" dirty="0">
                <a:latin typeface="+mn-ea"/>
                <a:cs typeface="Times New Roman" panose="02020603050405020304" pitchFamily="18" charset="0"/>
              </a:rPr>
              <a:t>　　</a:t>
            </a:r>
            <a:endParaRPr lang="en-US" altLang="ja-JP" sz="2400" dirty="0">
              <a:effectLst/>
              <a:latin typeface="+mn-ea"/>
              <a:cs typeface="Times New Roman" panose="02020603050405020304" pitchFamily="18" charset="0"/>
            </a:endParaRPr>
          </a:p>
          <a:p>
            <a:r>
              <a:rPr lang="ja-JP" altLang="en-US" sz="2400" dirty="0">
                <a:latin typeface="+mn-ea"/>
                <a:cs typeface="Times New Roman" panose="02020603050405020304" pitchFamily="18" charset="0"/>
              </a:rPr>
              <a:t>組織の硬直化は静かにやってくる</a:t>
            </a:r>
            <a:endParaRPr lang="en-US" altLang="ja-JP" sz="2400" dirty="0">
              <a:latin typeface="+mn-ea"/>
              <a:cs typeface="Times New Roman" panose="02020603050405020304" pitchFamily="18" charset="0"/>
            </a:endParaRPr>
          </a:p>
          <a:p>
            <a:endParaRPr lang="en-US" altLang="ja-JP" sz="2400" dirty="0">
              <a:latin typeface="+mn-ea"/>
              <a:cs typeface="Times New Roman" panose="02020603050405020304" pitchFamily="18" charset="0"/>
            </a:endParaRPr>
          </a:p>
          <a:p>
            <a:r>
              <a:rPr lang="ja-JP" altLang="en-US" sz="2400" dirty="0">
                <a:latin typeface="+mn-ea"/>
                <a:cs typeface="Times New Roman" panose="02020603050405020304" pitchFamily="18" charset="0"/>
              </a:rPr>
              <a:t>　　組織の大小は関係ない</a:t>
            </a:r>
            <a:endParaRPr lang="ja-JP" altLang="en-US" sz="2400" dirty="0">
              <a:latin typeface="+mn-ea"/>
            </a:endParaRPr>
          </a:p>
        </p:txBody>
      </p:sp>
      <p:sp>
        <p:nvSpPr>
          <p:cNvPr id="2" name="テキスト ボックス 1">
            <a:extLst>
              <a:ext uri="{FF2B5EF4-FFF2-40B4-BE49-F238E27FC236}">
                <a16:creationId xmlns:a16="http://schemas.microsoft.com/office/drawing/2014/main" id="{596C0797-D5E9-4F12-A9C2-5DC3BB1652C8}"/>
              </a:ext>
            </a:extLst>
          </p:cNvPr>
          <p:cNvSpPr txBox="1"/>
          <p:nvPr/>
        </p:nvSpPr>
        <p:spPr>
          <a:xfrm>
            <a:off x="745587" y="392953"/>
            <a:ext cx="8833128" cy="523220"/>
          </a:xfrm>
          <a:prstGeom prst="rect">
            <a:avLst/>
          </a:prstGeom>
          <a:noFill/>
        </p:spPr>
        <p:txBody>
          <a:bodyPr wrap="square" rtlCol="0">
            <a:spAutoFit/>
          </a:bodyPr>
          <a:lstStyle/>
          <a:p>
            <a:r>
              <a:rPr kumimoji="1" lang="ja-JP" altLang="en-US" sz="2800"/>
              <a:t>組織の硬直化とは</a:t>
            </a:r>
          </a:p>
        </p:txBody>
      </p:sp>
    </p:spTree>
    <p:extLst>
      <p:ext uri="{BB962C8B-B14F-4D97-AF65-F5344CB8AC3E}">
        <p14:creationId xmlns:p14="http://schemas.microsoft.com/office/powerpoint/2010/main" val="1267077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fade">
                                      <p:cBhvr>
                                        <p:cTn id="20" dur="500"/>
                                        <p:tgtEl>
                                          <p:spTgt spid="3">
                                            <p:txEl>
                                              <p:pRg st="6" end="6"/>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fade">
                                      <p:cBhvr>
                                        <p:cTn id="23" dur="500"/>
                                        <p:tgtEl>
                                          <p:spTgt spid="3">
                                            <p:txEl>
                                              <p:pRg st="7" end="7"/>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 calcmode="lin" valueType="num">
                                      <p:cBhvr additive="base">
                                        <p:cTn id="28"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 calcmode="lin" valueType="num">
                                      <p:cBhvr additive="base">
                                        <p:cTn id="34"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834424E9-C025-4A9F-9C7A-212E9EDE9151}"/>
              </a:ext>
            </a:extLst>
          </p:cNvPr>
          <p:cNvSpPr txBox="1"/>
          <p:nvPr/>
        </p:nvSpPr>
        <p:spPr>
          <a:xfrm>
            <a:off x="1830943" y="1079780"/>
            <a:ext cx="8530114" cy="4955203"/>
          </a:xfrm>
          <a:prstGeom prst="rect">
            <a:avLst/>
          </a:prstGeom>
          <a:noFill/>
        </p:spPr>
        <p:txBody>
          <a:bodyPr wrap="square">
            <a:spAutoFit/>
          </a:bodyPr>
          <a:lstStyle/>
          <a:p>
            <a:r>
              <a:rPr kumimoji="1" lang="ja-JP" altLang="en-US" sz="2800"/>
              <a:t>全会員がクラブと向き合う体制づくり</a:t>
            </a:r>
            <a:endParaRPr kumimoji="1" lang="en-US" altLang="ja-JP" sz="2800"/>
          </a:p>
          <a:p>
            <a:endParaRPr kumimoji="1" lang="en-US" altLang="ja-JP" sz="2400"/>
          </a:p>
          <a:p>
            <a:r>
              <a:rPr kumimoji="1" lang="ja-JP" altLang="en-US" sz="2400"/>
              <a:t>　クラブのあるべき姿は</a:t>
            </a:r>
            <a:endParaRPr kumimoji="1" lang="en-US" altLang="ja-JP" sz="2400"/>
          </a:p>
          <a:p>
            <a:endParaRPr kumimoji="1" lang="en-US" altLang="ja-JP" sz="2400"/>
          </a:p>
          <a:p>
            <a:r>
              <a:rPr kumimoji="1" lang="ja-JP" altLang="en-US" sz="2400"/>
              <a:t>　　自分たちで考える</a:t>
            </a:r>
            <a:endParaRPr kumimoji="1" lang="en-US" altLang="ja-JP" sz="2400"/>
          </a:p>
          <a:p>
            <a:endParaRPr kumimoji="1" lang="en-US" altLang="ja-JP" sz="2400"/>
          </a:p>
          <a:p>
            <a:r>
              <a:rPr kumimoji="1" lang="ja-JP" altLang="en-US" sz="2400"/>
              <a:t>　　他者が決めるものではない</a:t>
            </a:r>
            <a:endParaRPr kumimoji="1" lang="en-US" altLang="ja-JP" sz="2400"/>
          </a:p>
          <a:p>
            <a:endParaRPr kumimoji="1" lang="en-US" altLang="ja-JP" sz="2400"/>
          </a:p>
          <a:p>
            <a:r>
              <a:rPr kumimoji="1" lang="ja-JP" altLang="en-US" sz="2400"/>
              <a:t>　　自らあるべき姿を設定し達成する</a:t>
            </a:r>
            <a:endParaRPr kumimoji="1" lang="en-US" altLang="ja-JP" sz="2400"/>
          </a:p>
          <a:p>
            <a:endParaRPr kumimoji="1" lang="en-US" altLang="ja-JP" sz="2400"/>
          </a:p>
          <a:p>
            <a:r>
              <a:rPr kumimoji="1" lang="ja-JP" altLang="en-US" sz="2400"/>
              <a:t>活性化されたクラブ像は、会員自らが作り出し目標とする</a:t>
            </a:r>
            <a:endParaRPr kumimoji="1" lang="en-US" altLang="ja-JP" sz="2400"/>
          </a:p>
          <a:p>
            <a:endParaRPr kumimoji="1" lang="en-US" altLang="ja-JP" sz="2400"/>
          </a:p>
          <a:p>
            <a:r>
              <a:rPr kumimoji="1" lang="ja-JP" altLang="en-US" sz="2400"/>
              <a:t>　　　みなで考えたあるべきクラブ像＝愛着あるクラブ　</a:t>
            </a:r>
            <a:endParaRPr kumimoji="1" lang="en-US" altLang="ja-JP" sz="2400"/>
          </a:p>
        </p:txBody>
      </p:sp>
    </p:spTree>
    <p:extLst>
      <p:ext uri="{BB962C8B-B14F-4D97-AF65-F5344CB8AC3E}">
        <p14:creationId xmlns:p14="http://schemas.microsoft.com/office/powerpoint/2010/main" val="422171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8" end="8"/>
                                            </p:txEl>
                                          </p:spTgt>
                                        </p:tgtEl>
                                        <p:attrNameLst>
                                          <p:attrName>style.visibility</p:attrName>
                                        </p:attrNameLst>
                                      </p:cBhvr>
                                      <p:to>
                                        <p:strVal val="visible"/>
                                      </p:to>
                                    </p:set>
                                    <p:animEffect transition="in" filter="fade">
                                      <p:cBhvr>
                                        <p:cTn id="18" dur="500"/>
                                        <p:tgtEl>
                                          <p:spTgt spid="3">
                                            <p:txEl>
                                              <p:pRg st="8" end="8"/>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animEffect transition="in" filter="fade">
                                      <p:cBhvr>
                                        <p:cTn id="23" dur="500"/>
                                        <p:tgtEl>
                                          <p:spTgt spid="3">
                                            <p:txEl>
                                              <p:pRg st="10" end="1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12" end="12"/>
                                            </p:txEl>
                                          </p:spTgt>
                                        </p:tgtEl>
                                        <p:attrNameLst>
                                          <p:attrName>style.visibility</p:attrName>
                                        </p:attrNameLst>
                                      </p:cBhvr>
                                      <p:to>
                                        <p:strVal val="visible"/>
                                      </p:to>
                                    </p:set>
                                    <p:animEffect transition="in" filter="fade">
                                      <p:cBhvr>
                                        <p:cTn id="28"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CB95260B-21C8-490A-BE1F-674131E597AF}"/>
              </a:ext>
            </a:extLst>
          </p:cNvPr>
          <p:cNvSpPr txBox="1"/>
          <p:nvPr/>
        </p:nvSpPr>
        <p:spPr>
          <a:xfrm>
            <a:off x="1097280" y="747139"/>
            <a:ext cx="10378440" cy="4616648"/>
          </a:xfrm>
          <a:prstGeom prst="rect">
            <a:avLst/>
          </a:prstGeom>
          <a:noFill/>
        </p:spPr>
        <p:txBody>
          <a:bodyPr wrap="square">
            <a:spAutoFit/>
          </a:bodyPr>
          <a:lstStyle/>
          <a:p>
            <a:r>
              <a:rPr kumimoji="1" lang="ja-JP" altLang="en-US" sz="2800"/>
              <a:t>クラブ活性化には</a:t>
            </a:r>
            <a:endParaRPr kumimoji="1" lang="en-US" altLang="ja-JP" sz="2800"/>
          </a:p>
          <a:p>
            <a:endParaRPr kumimoji="1" lang="en-US" altLang="ja-JP" sz="1800"/>
          </a:p>
          <a:p>
            <a:r>
              <a:rPr kumimoji="1" lang="ja-JP" altLang="en-US" sz="2400"/>
              <a:t>例会、クラブ協議会、炉辺会合など</a:t>
            </a:r>
            <a:endParaRPr kumimoji="1" lang="en-US" altLang="ja-JP" sz="2400"/>
          </a:p>
          <a:p>
            <a:r>
              <a:rPr kumimoji="1" lang="ja-JP" altLang="en-US" sz="2400"/>
              <a:t>機会をとらえて会員が話し合う</a:t>
            </a:r>
            <a:endParaRPr kumimoji="1" lang="en-US" altLang="ja-JP" sz="2400"/>
          </a:p>
          <a:p>
            <a:endParaRPr kumimoji="1" lang="en-US" altLang="ja-JP" sz="2400"/>
          </a:p>
          <a:p>
            <a:r>
              <a:rPr kumimoji="1" lang="ja-JP" altLang="en-US" sz="2400"/>
              <a:t>会員が共有する目標と会員が理解する達成への道筋を示す</a:t>
            </a:r>
            <a:endParaRPr kumimoji="1" lang="en-US" altLang="ja-JP" sz="2400"/>
          </a:p>
          <a:p>
            <a:endParaRPr kumimoji="1" lang="en-US" altLang="ja-JP" sz="2400"/>
          </a:p>
          <a:p>
            <a:r>
              <a:rPr kumimoji="1" lang="ja-JP" altLang="en-US" sz="2400"/>
              <a:t>会員全員が参加してつくる作戦</a:t>
            </a:r>
            <a:endParaRPr kumimoji="1" lang="en-US" altLang="ja-JP" sz="2400"/>
          </a:p>
          <a:p>
            <a:endParaRPr kumimoji="1" lang="en-US" altLang="ja-JP" sz="2400"/>
          </a:p>
          <a:p>
            <a:r>
              <a:rPr kumimoji="1" lang="ja-JP" altLang="en-US" sz="2400"/>
              <a:t>　　　　</a:t>
            </a:r>
            <a:r>
              <a:rPr kumimoji="1" lang="ja-JP" altLang="en-US" sz="3200"/>
              <a:t>中長期計画</a:t>
            </a:r>
            <a:endParaRPr kumimoji="1" lang="en-US" altLang="ja-JP" sz="3200"/>
          </a:p>
          <a:p>
            <a:endParaRPr kumimoji="1" lang="en-US" altLang="ja-JP" sz="2400"/>
          </a:p>
          <a:p>
            <a:r>
              <a:rPr kumimoji="1" lang="ja-JP" altLang="en-US" sz="2400"/>
              <a:t>　　　　　　　　　　が必要となる</a:t>
            </a:r>
            <a:endParaRPr kumimoji="1" lang="en-US" altLang="ja-JP" sz="2400"/>
          </a:p>
        </p:txBody>
      </p:sp>
    </p:spTree>
    <p:extLst>
      <p:ext uri="{BB962C8B-B14F-4D97-AF65-F5344CB8AC3E}">
        <p14:creationId xmlns:p14="http://schemas.microsoft.com/office/powerpoint/2010/main" val="1019186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fade">
                                      <p:cBhvr>
                                        <p:cTn id="27" dur="500"/>
                                        <p:tgtEl>
                                          <p:spTgt spid="3">
                                            <p:txEl>
                                              <p:pRg st="9" end="9"/>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11" end="11"/>
                                            </p:txEl>
                                          </p:spTgt>
                                        </p:tgtEl>
                                        <p:attrNameLst>
                                          <p:attrName>style.visibility</p:attrName>
                                        </p:attrNameLst>
                                      </p:cBhvr>
                                      <p:to>
                                        <p:strVal val="visible"/>
                                      </p:to>
                                    </p:set>
                                    <p:animEffect transition="in" filter="fade">
                                      <p:cBhvr>
                                        <p:cTn id="30"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40D45E09-E24C-480A-9541-A6BB63896318}"/>
              </a:ext>
            </a:extLst>
          </p:cNvPr>
          <p:cNvSpPr txBox="1"/>
          <p:nvPr/>
        </p:nvSpPr>
        <p:spPr>
          <a:xfrm>
            <a:off x="2108792" y="1753177"/>
            <a:ext cx="6105378" cy="3416320"/>
          </a:xfrm>
          <a:prstGeom prst="rect">
            <a:avLst/>
          </a:prstGeom>
          <a:noFill/>
        </p:spPr>
        <p:txBody>
          <a:bodyPr wrap="square">
            <a:spAutoFit/>
          </a:bodyPr>
          <a:lstStyle/>
          <a:p>
            <a:r>
              <a:rPr kumimoji="1" lang="ja-JP" altLang="en-US" sz="2400"/>
              <a:t>愛着のあるクラブ</a:t>
            </a:r>
            <a:endParaRPr kumimoji="1" lang="en-US" altLang="ja-JP" sz="2400"/>
          </a:p>
          <a:p>
            <a:r>
              <a:rPr kumimoji="1" lang="ja-JP" altLang="en-US" sz="2400"/>
              <a:t>　　あるいは</a:t>
            </a:r>
            <a:endParaRPr kumimoji="1" lang="en-US" altLang="ja-JP" sz="2400"/>
          </a:p>
          <a:p>
            <a:r>
              <a:rPr kumimoji="1" lang="ja-JP" altLang="en-US" sz="2400"/>
              <a:t>　　　　愛着を感じつつあるクラブ</a:t>
            </a:r>
            <a:endParaRPr kumimoji="1" lang="en-US" altLang="ja-JP" sz="2400"/>
          </a:p>
          <a:p>
            <a:endParaRPr kumimoji="1" lang="en-US" altLang="ja-JP" sz="2400"/>
          </a:p>
          <a:p>
            <a:r>
              <a:rPr kumimoji="1" lang="ja-JP" altLang="en-US" sz="2400"/>
              <a:t>　　　　　現状</a:t>
            </a:r>
            <a:endParaRPr kumimoji="1" lang="en-US" altLang="ja-JP" sz="2400"/>
          </a:p>
          <a:p>
            <a:endParaRPr kumimoji="1" lang="en-US" altLang="ja-JP" sz="2400"/>
          </a:p>
          <a:p>
            <a:r>
              <a:rPr kumimoji="1" lang="ja-JP" altLang="en-US" sz="2400"/>
              <a:t>　　　　　未来</a:t>
            </a:r>
            <a:endParaRPr kumimoji="1" lang="en-US" altLang="ja-JP" sz="2400"/>
          </a:p>
          <a:p>
            <a:endParaRPr kumimoji="1" lang="en-US" altLang="ja-JP" sz="2400"/>
          </a:p>
          <a:p>
            <a:r>
              <a:rPr kumimoji="1" lang="ja-JP" altLang="en-US" sz="2400"/>
              <a:t>　語る</a:t>
            </a:r>
            <a:endParaRPr kumimoji="1" lang="en-US" altLang="ja-JP" sz="2400"/>
          </a:p>
        </p:txBody>
      </p:sp>
    </p:spTree>
    <p:extLst>
      <p:ext uri="{BB962C8B-B14F-4D97-AF65-F5344CB8AC3E}">
        <p14:creationId xmlns:p14="http://schemas.microsoft.com/office/powerpoint/2010/main" val="3648223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fade">
                                      <p:cBhvr>
                                        <p:cTn id="10" dur="500"/>
                                        <p:tgtEl>
                                          <p:spTgt spid="3">
                                            <p:txEl>
                                              <p:pRg st="6" end="6"/>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animEffect transition="in" filter="fade">
                                      <p:cBhvr>
                                        <p:cTn id="1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50078F59-A9D0-4915-83F0-A3F5C6C1B0A6}"/>
              </a:ext>
            </a:extLst>
          </p:cNvPr>
          <p:cNvSpPr txBox="1"/>
          <p:nvPr/>
        </p:nvSpPr>
        <p:spPr>
          <a:xfrm>
            <a:off x="2177367" y="1409202"/>
            <a:ext cx="7236179" cy="4247317"/>
          </a:xfrm>
          <a:prstGeom prst="rect">
            <a:avLst/>
          </a:prstGeom>
          <a:noFill/>
        </p:spPr>
        <p:txBody>
          <a:bodyPr wrap="square" rtlCol="0">
            <a:spAutoFit/>
          </a:bodyPr>
          <a:lstStyle/>
          <a:p>
            <a:r>
              <a:rPr kumimoji="1" lang="ja-JP" altLang="en-US" sz="2800"/>
              <a:t>確かめあう</a:t>
            </a:r>
            <a:endParaRPr kumimoji="1" lang="en-US" altLang="ja-JP" sz="2800"/>
          </a:p>
          <a:p>
            <a:endParaRPr kumimoji="1" lang="en-US" altLang="ja-JP" sz="2800"/>
          </a:p>
          <a:p>
            <a:r>
              <a:rPr kumimoji="1" lang="ja-JP" altLang="en-US" sz="2800"/>
              <a:t>　　　クラブはどこにいる　　　自己評価</a:t>
            </a:r>
            <a:endParaRPr kumimoji="1" lang="en-US" altLang="ja-JP" sz="2800"/>
          </a:p>
          <a:p>
            <a:endParaRPr kumimoji="1" lang="en-US" altLang="ja-JP" sz="2800"/>
          </a:p>
          <a:p>
            <a:endParaRPr kumimoji="1" lang="en-US" altLang="ja-JP" sz="2800"/>
          </a:p>
          <a:p>
            <a:r>
              <a:rPr kumimoji="1" lang="ja-JP" altLang="en-US" sz="2800"/>
              <a:t>　　　　話し合い　　議論</a:t>
            </a:r>
            <a:endParaRPr kumimoji="1" lang="en-US" altLang="ja-JP" sz="2800"/>
          </a:p>
          <a:p>
            <a:endParaRPr kumimoji="1" lang="en-US" altLang="ja-JP" sz="2800"/>
          </a:p>
          <a:p>
            <a:endParaRPr kumimoji="1" lang="en-US" altLang="ja-JP" sz="2800"/>
          </a:p>
          <a:p>
            <a:r>
              <a:rPr kumimoji="1" lang="ja-JP" altLang="en-US" sz="2800"/>
              <a:t>　　　　　例会、クラブ協議会、炉辺会合</a:t>
            </a:r>
            <a:endParaRPr kumimoji="1" lang="en-US" altLang="ja-JP" sz="2800"/>
          </a:p>
          <a:p>
            <a:endParaRPr kumimoji="1" lang="ja-JP" altLang="en-US"/>
          </a:p>
        </p:txBody>
      </p:sp>
    </p:spTree>
    <p:extLst>
      <p:ext uri="{BB962C8B-B14F-4D97-AF65-F5344CB8AC3E}">
        <p14:creationId xmlns:p14="http://schemas.microsoft.com/office/powerpoint/2010/main" val="3597599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0A68CA07-525E-445A-AEDA-96F63F7C7D58}"/>
              </a:ext>
            </a:extLst>
          </p:cNvPr>
          <p:cNvSpPr txBox="1"/>
          <p:nvPr/>
        </p:nvSpPr>
        <p:spPr>
          <a:xfrm>
            <a:off x="1785257" y="1364343"/>
            <a:ext cx="7620000" cy="4124206"/>
          </a:xfrm>
          <a:prstGeom prst="rect">
            <a:avLst/>
          </a:prstGeom>
          <a:noFill/>
        </p:spPr>
        <p:txBody>
          <a:bodyPr wrap="square" rtlCol="0">
            <a:spAutoFit/>
          </a:bodyPr>
          <a:lstStyle/>
          <a:p>
            <a:r>
              <a:rPr kumimoji="1" lang="ja-JP" altLang="en-US" sz="2800"/>
              <a:t>クラブ活性化は現状認識から</a:t>
            </a:r>
            <a:endParaRPr kumimoji="1" lang="en-US" altLang="ja-JP" sz="2800"/>
          </a:p>
          <a:p>
            <a:endParaRPr kumimoji="1" lang="en-US" altLang="ja-JP" sz="2400"/>
          </a:p>
          <a:p>
            <a:r>
              <a:rPr kumimoji="1" lang="ja-JP" altLang="en-US" sz="2400"/>
              <a:t>いかなる組織も、時間の経過とともに硬直化する</a:t>
            </a:r>
            <a:endParaRPr kumimoji="1" lang="en-US" altLang="ja-JP" sz="2400"/>
          </a:p>
          <a:p>
            <a:endParaRPr kumimoji="1" lang="en-US" altLang="ja-JP" sz="2400"/>
          </a:p>
          <a:p>
            <a:r>
              <a:rPr kumimoji="1" lang="ja-JP" altLang="en-US" sz="2400"/>
              <a:t>国家、政党、企業、学校、団体を問わず、例外なく</a:t>
            </a:r>
            <a:endParaRPr kumimoji="1" lang="en-US" altLang="ja-JP" sz="2400"/>
          </a:p>
          <a:p>
            <a:endParaRPr kumimoji="1" lang="en-US" altLang="ja-JP" sz="2400"/>
          </a:p>
          <a:p>
            <a:r>
              <a:rPr kumimoji="1" lang="ja-JP" altLang="en-US" sz="2400"/>
              <a:t>　すべての組織に起こる</a:t>
            </a:r>
            <a:endParaRPr kumimoji="1" lang="en-US" altLang="ja-JP" sz="2400"/>
          </a:p>
          <a:p>
            <a:endParaRPr kumimoji="1" lang="en-US" altLang="ja-JP" sz="2400"/>
          </a:p>
          <a:p>
            <a:r>
              <a:rPr kumimoji="1" lang="ja-JP" altLang="en-US" sz="2400"/>
              <a:t>　　ロータリーだけが違うということはない</a:t>
            </a:r>
            <a:endParaRPr kumimoji="1" lang="en-US" altLang="ja-JP" sz="2400"/>
          </a:p>
          <a:p>
            <a:endParaRPr kumimoji="1" lang="en-US" altLang="ja-JP" sz="2400"/>
          </a:p>
          <a:p>
            <a:endParaRPr kumimoji="1" lang="en-US" altLang="ja-JP"/>
          </a:p>
        </p:txBody>
      </p:sp>
    </p:spTree>
    <p:extLst>
      <p:ext uri="{BB962C8B-B14F-4D97-AF65-F5344CB8AC3E}">
        <p14:creationId xmlns:p14="http://schemas.microsoft.com/office/powerpoint/2010/main" val="3673943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4" end="4"/>
                                            </p:txEl>
                                          </p:spTgt>
                                        </p:tgtEl>
                                        <p:attrNameLst>
                                          <p:attrName>style.visibility</p:attrName>
                                        </p:attrNameLst>
                                      </p:cBhvr>
                                      <p:to>
                                        <p:strVal val="visible"/>
                                      </p:to>
                                    </p:set>
                                    <p:animEffect transition="in" filter="fade">
                                      <p:cBhvr>
                                        <p:cTn id="10" dur="500"/>
                                        <p:tgtEl>
                                          <p:spTgt spid="2">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animEffect transition="in" filter="fade">
                                      <p:cBhvr>
                                        <p:cTn id="13" dur="500"/>
                                        <p:tgtEl>
                                          <p:spTgt spid="2">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
                                            <p:txEl>
                                              <p:pRg st="8" end="8"/>
                                            </p:txEl>
                                          </p:spTgt>
                                        </p:tgtEl>
                                        <p:attrNameLst>
                                          <p:attrName>style.visibility</p:attrName>
                                        </p:attrNameLst>
                                      </p:cBhvr>
                                      <p:to>
                                        <p:strVal val="visible"/>
                                      </p:to>
                                    </p:set>
                                    <p:animEffect transition="in" filter="fade">
                                      <p:cBhvr>
                                        <p:cTn id="16"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1228065D-AC58-42E8-98A7-FEC18B1A38E6}"/>
              </a:ext>
            </a:extLst>
          </p:cNvPr>
          <p:cNvSpPr txBox="1"/>
          <p:nvPr/>
        </p:nvSpPr>
        <p:spPr>
          <a:xfrm>
            <a:off x="529251" y="1118283"/>
            <a:ext cx="10545096" cy="4278094"/>
          </a:xfrm>
          <a:prstGeom prst="rect">
            <a:avLst/>
          </a:prstGeom>
          <a:noFill/>
        </p:spPr>
        <p:txBody>
          <a:bodyPr wrap="square" rtlCol="0">
            <a:spAutoFit/>
          </a:bodyPr>
          <a:lstStyle/>
          <a:p>
            <a:r>
              <a:rPr kumimoji="1" lang="ja-JP" altLang="en-US" sz="2800"/>
              <a:t>計画を効果的に推進するために</a:t>
            </a:r>
            <a:endParaRPr kumimoji="1" lang="en-US" altLang="ja-JP" sz="2800"/>
          </a:p>
          <a:p>
            <a:endParaRPr kumimoji="1" lang="en-US" altLang="ja-JP" sz="2800"/>
          </a:p>
          <a:p>
            <a:r>
              <a:rPr kumimoji="1" lang="ja-JP" altLang="en-US"/>
              <a:t>　</a:t>
            </a:r>
            <a:r>
              <a:rPr kumimoji="1" lang="ja-JP" altLang="en-US" sz="2400"/>
              <a:t>計画過程に会員を関与させ、ロータリー情報を伝えるクラブ協議会の実施</a:t>
            </a:r>
            <a:endParaRPr kumimoji="1" lang="en-US" altLang="ja-JP" sz="2400"/>
          </a:p>
          <a:p>
            <a:endParaRPr kumimoji="1" lang="en-US" altLang="ja-JP" sz="2400"/>
          </a:p>
          <a:p>
            <a:r>
              <a:rPr kumimoji="1" lang="ja-JP" altLang="en-US" sz="2400"/>
              <a:t>　クラブ役員、会員、地区指導者とのコミュニケーションの緊密化</a:t>
            </a:r>
            <a:endParaRPr kumimoji="1" lang="en-US" altLang="ja-JP" sz="2400"/>
          </a:p>
          <a:p>
            <a:endParaRPr kumimoji="1" lang="en-US" altLang="ja-JP" sz="2400"/>
          </a:p>
          <a:p>
            <a:r>
              <a:rPr kumimoji="1" lang="ja-JP" altLang="en-US" sz="2400"/>
              <a:t>　継続性を確保する指導者の複数年任期</a:t>
            </a:r>
            <a:endParaRPr kumimoji="1" lang="en-US" altLang="ja-JP" sz="2400"/>
          </a:p>
          <a:p>
            <a:endParaRPr kumimoji="1" lang="en-US" altLang="ja-JP" sz="2400"/>
          </a:p>
          <a:p>
            <a:r>
              <a:rPr kumimoji="1" lang="ja-JP" altLang="en-US" sz="2400"/>
              <a:t>　クラブ委員会構成とクラブ細則の修正</a:t>
            </a:r>
            <a:endParaRPr kumimoji="1" lang="en-US" altLang="ja-JP" sz="2400"/>
          </a:p>
          <a:p>
            <a:endParaRPr kumimoji="1" lang="en-US" altLang="ja-JP" sz="2400"/>
          </a:p>
          <a:p>
            <a:r>
              <a:rPr kumimoji="1" lang="ja-JP" altLang="en-US" sz="2400"/>
              <a:t>　包括的な研修プランの立案</a:t>
            </a:r>
          </a:p>
        </p:txBody>
      </p:sp>
    </p:spTree>
    <p:extLst>
      <p:ext uri="{BB962C8B-B14F-4D97-AF65-F5344CB8AC3E}">
        <p14:creationId xmlns:p14="http://schemas.microsoft.com/office/powerpoint/2010/main" val="2777991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5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Effect transition="in" filter="fade">
                                      <p:cBhvr>
                                        <p:cTn id="17" dur="500"/>
                                        <p:tgtEl>
                                          <p:spTgt spid="2">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8" end="8"/>
                                            </p:txEl>
                                          </p:spTgt>
                                        </p:tgtEl>
                                        <p:attrNameLst>
                                          <p:attrName>style.visibility</p:attrName>
                                        </p:attrNameLst>
                                      </p:cBhvr>
                                      <p:to>
                                        <p:strVal val="visible"/>
                                      </p:to>
                                    </p:set>
                                    <p:animEffect transition="in" filter="fade">
                                      <p:cBhvr>
                                        <p:cTn id="22" dur="500"/>
                                        <p:tgtEl>
                                          <p:spTgt spid="2">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animEffect transition="in" filter="fade">
                                      <p:cBhvr>
                                        <p:cTn id="27"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3E62CBC-7D15-4522-A322-538221BC2442}"/>
              </a:ext>
            </a:extLst>
          </p:cNvPr>
          <p:cNvSpPr txBox="1"/>
          <p:nvPr/>
        </p:nvSpPr>
        <p:spPr>
          <a:xfrm>
            <a:off x="1066800" y="490031"/>
            <a:ext cx="10058400" cy="5816977"/>
          </a:xfrm>
          <a:prstGeom prst="rect">
            <a:avLst/>
          </a:prstGeom>
          <a:noFill/>
        </p:spPr>
        <p:txBody>
          <a:bodyPr wrap="square" rtlCol="0">
            <a:spAutoFit/>
          </a:bodyPr>
          <a:lstStyle/>
          <a:p>
            <a:r>
              <a:rPr kumimoji="1" lang="ja-JP" altLang="en-US" sz="2400"/>
              <a:t>ロータリーの目的に反しない限りクラブの個性が尊重される</a:t>
            </a:r>
            <a:endParaRPr kumimoji="1" lang="en-US" altLang="ja-JP" sz="2400"/>
          </a:p>
          <a:p>
            <a:endParaRPr kumimoji="1" lang="en-US" altLang="ja-JP" sz="2400"/>
          </a:p>
          <a:p>
            <a:r>
              <a:rPr kumimoji="1" lang="ja-JP" altLang="en-US" sz="2400"/>
              <a:t>　あなたのクラブにとって、理想の姿は</a:t>
            </a:r>
            <a:endParaRPr kumimoji="1" lang="en-US" altLang="ja-JP" sz="2400"/>
          </a:p>
          <a:p>
            <a:endParaRPr kumimoji="1" lang="en-US" altLang="ja-JP" sz="2400"/>
          </a:p>
          <a:p>
            <a:r>
              <a:rPr kumimoji="1" lang="ja-JP" altLang="en-US" sz="2400"/>
              <a:t>　あなたのクラブの会員は、どのような会員であるべきですか</a:t>
            </a:r>
            <a:endParaRPr kumimoji="1" lang="en-US" altLang="ja-JP" sz="2400"/>
          </a:p>
          <a:p>
            <a:endParaRPr kumimoji="1" lang="en-US" altLang="ja-JP" sz="2400"/>
          </a:p>
          <a:p>
            <a:r>
              <a:rPr kumimoji="1" lang="ja-JP" altLang="en-US" sz="2400"/>
              <a:t>　あなたの属するクラブの理念は</a:t>
            </a:r>
            <a:endParaRPr kumimoji="1" lang="en-US" altLang="ja-JP" sz="2400"/>
          </a:p>
          <a:p>
            <a:endParaRPr kumimoji="1" lang="en-US" altLang="ja-JP" sz="2400"/>
          </a:p>
          <a:p>
            <a:r>
              <a:rPr kumimoji="1" lang="ja-JP" altLang="en-US" sz="2400"/>
              <a:t>議論</a:t>
            </a:r>
            <a:endParaRPr kumimoji="1" lang="en-US" altLang="ja-JP" sz="2400"/>
          </a:p>
          <a:p>
            <a:endParaRPr kumimoji="1" lang="en-US" altLang="ja-JP" sz="2400"/>
          </a:p>
          <a:p>
            <a:r>
              <a:rPr kumimoji="1" lang="ja-JP" altLang="en-US" sz="2400"/>
              <a:t>　あなたのロータリークラブの理念を見出して</a:t>
            </a:r>
            <a:endParaRPr kumimoji="1" lang="en-US" altLang="ja-JP" sz="2400"/>
          </a:p>
          <a:p>
            <a:endParaRPr kumimoji="1" lang="en-US" altLang="ja-JP" sz="2400"/>
          </a:p>
          <a:p>
            <a:endParaRPr kumimoji="1" lang="en-US" altLang="ja-JP" sz="2400"/>
          </a:p>
          <a:p>
            <a:r>
              <a:rPr kumimoji="1" lang="ja-JP" altLang="en-US" sz="2400"/>
              <a:t>　　　　　目標とすべき計画の項目が見えてくるはず</a:t>
            </a:r>
            <a:endParaRPr kumimoji="1" lang="en-US" altLang="ja-JP" sz="2400"/>
          </a:p>
          <a:p>
            <a:endParaRPr kumimoji="1" lang="en-US" altLang="ja-JP"/>
          </a:p>
          <a:p>
            <a:endParaRPr kumimoji="1" lang="ja-JP" altLang="en-US"/>
          </a:p>
        </p:txBody>
      </p:sp>
    </p:spTree>
    <p:extLst>
      <p:ext uri="{BB962C8B-B14F-4D97-AF65-F5344CB8AC3E}">
        <p14:creationId xmlns:p14="http://schemas.microsoft.com/office/powerpoint/2010/main" val="1781302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4" end="4"/>
                                            </p:txEl>
                                          </p:spTgt>
                                        </p:tgtEl>
                                        <p:attrNameLst>
                                          <p:attrName>style.visibility</p:attrName>
                                        </p:attrNameLst>
                                      </p:cBhvr>
                                      <p:to>
                                        <p:strVal val="visible"/>
                                      </p:to>
                                    </p:set>
                                    <p:animEffect transition="in" filter="fade">
                                      <p:cBhvr>
                                        <p:cTn id="10" dur="500"/>
                                        <p:tgtEl>
                                          <p:spTgt spid="2">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animEffect transition="in" filter="fade">
                                      <p:cBhvr>
                                        <p:cTn id="13" dur="500"/>
                                        <p:tgtEl>
                                          <p:spTgt spid="2">
                                            <p:txEl>
                                              <p:pRg st="6" end="6"/>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2">
                                            <p:txEl>
                                              <p:pRg st="8" end="8"/>
                                            </p:txEl>
                                          </p:spTgt>
                                        </p:tgtEl>
                                        <p:attrNameLst>
                                          <p:attrName>style.visibility</p:attrName>
                                        </p:attrNameLst>
                                      </p:cBhvr>
                                      <p:to>
                                        <p:strVal val="visible"/>
                                      </p:to>
                                    </p:set>
                                    <p:animEffect transition="in" filter="fade">
                                      <p:cBhvr>
                                        <p:cTn id="18" dur="500"/>
                                        <p:tgtEl>
                                          <p:spTgt spid="2">
                                            <p:txEl>
                                              <p:pRg st="8" end="8"/>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2">
                                            <p:txEl>
                                              <p:pRg st="10" end="10"/>
                                            </p:txEl>
                                          </p:spTgt>
                                        </p:tgtEl>
                                        <p:attrNameLst>
                                          <p:attrName>style.visibility</p:attrName>
                                        </p:attrNameLst>
                                      </p:cBhvr>
                                      <p:to>
                                        <p:strVal val="visible"/>
                                      </p:to>
                                    </p:set>
                                    <p:animEffect transition="in" filter="fade">
                                      <p:cBhvr>
                                        <p:cTn id="21" dur="500"/>
                                        <p:tgtEl>
                                          <p:spTgt spid="2">
                                            <p:txEl>
                                              <p:pRg st="10" end="1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2">
                                            <p:txEl>
                                              <p:pRg st="13" end="13"/>
                                            </p:txEl>
                                          </p:spTgt>
                                        </p:tgtEl>
                                        <p:attrNameLst>
                                          <p:attrName>style.visibility</p:attrName>
                                        </p:attrNameLst>
                                      </p:cBhvr>
                                      <p:to>
                                        <p:strVal val="visible"/>
                                      </p:to>
                                    </p:set>
                                    <p:anim calcmode="lin" valueType="num">
                                      <p:cBhvr additive="base">
                                        <p:cTn id="26"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E9F061C-A383-4ADB-BEF5-7C8E4973BD96}"/>
              </a:ext>
            </a:extLst>
          </p:cNvPr>
          <p:cNvSpPr txBox="1"/>
          <p:nvPr/>
        </p:nvSpPr>
        <p:spPr>
          <a:xfrm>
            <a:off x="1411112" y="2013229"/>
            <a:ext cx="10780888" cy="2831544"/>
          </a:xfrm>
          <a:prstGeom prst="rect">
            <a:avLst/>
          </a:prstGeom>
          <a:noFill/>
        </p:spPr>
        <p:txBody>
          <a:bodyPr wrap="square" rtlCol="0">
            <a:spAutoFit/>
          </a:bodyPr>
          <a:lstStyle/>
          <a:p>
            <a:r>
              <a:rPr kumimoji="1" lang="ja-JP" altLang="en-US" sz="3200"/>
              <a:t>わかっているようでわからないのが他の人の本心</a:t>
            </a:r>
            <a:endParaRPr kumimoji="1" lang="en-US" altLang="ja-JP" sz="3200"/>
          </a:p>
          <a:p>
            <a:endParaRPr kumimoji="1" lang="en-US" altLang="ja-JP" sz="3200"/>
          </a:p>
          <a:p>
            <a:endParaRPr kumimoji="1" lang="en-US" altLang="ja-JP" sz="3200"/>
          </a:p>
          <a:p>
            <a:r>
              <a:rPr kumimoji="1" lang="ja-JP" altLang="en-US" sz="3200"/>
              <a:t>わかっているようでわからないのがロータリー</a:t>
            </a:r>
            <a:endParaRPr kumimoji="1" lang="en-US" altLang="ja-JP" sz="3200"/>
          </a:p>
          <a:p>
            <a:endParaRPr kumimoji="1" lang="en-US" altLang="ja-JP" sz="3200"/>
          </a:p>
          <a:p>
            <a:endParaRPr kumimoji="1" lang="ja-JP" altLang="en-US"/>
          </a:p>
        </p:txBody>
      </p:sp>
    </p:spTree>
    <p:extLst>
      <p:ext uri="{BB962C8B-B14F-4D97-AF65-F5344CB8AC3E}">
        <p14:creationId xmlns:p14="http://schemas.microsoft.com/office/powerpoint/2010/main" val="605837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C3C59463-1A86-4FCA-8ABA-FD35E327F107}"/>
              </a:ext>
            </a:extLst>
          </p:cNvPr>
          <p:cNvSpPr txBox="1"/>
          <p:nvPr/>
        </p:nvSpPr>
        <p:spPr>
          <a:xfrm>
            <a:off x="5641975" y="2974975"/>
            <a:ext cx="914400" cy="914400"/>
          </a:xfrm>
          <a:prstGeom prst="rect">
            <a:avLst/>
          </a:prstGeom>
          <a:noFill/>
        </p:spPr>
        <p:txBody>
          <a:bodyPr wrap="square" rtlCol="0">
            <a:spAutoFit/>
          </a:bodyPr>
          <a:lstStyle/>
          <a:p>
            <a:endParaRPr kumimoji="1" lang="ja-JP" altLang="en-US"/>
          </a:p>
        </p:txBody>
      </p:sp>
      <p:sp>
        <p:nvSpPr>
          <p:cNvPr id="4" name="テキスト ボックス 3">
            <a:extLst>
              <a:ext uri="{FF2B5EF4-FFF2-40B4-BE49-F238E27FC236}">
                <a16:creationId xmlns:a16="http://schemas.microsoft.com/office/drawing/2014/main" id="{1FF7393D-793D-4290-9D1C-E83802B20561}"/>
              </a:ext>
            </a:extLst>
          </p:cNvPr>
          <p:cNvSpPr txBox="1"/>
          <p:nvPr/>
        </p:nvSpPr>
        <p:spPr>
          <a:xfrm flipH="1">
            <a:off x="1365249" y="2432050"/>
            <a:ext cx="7905750" cy="2308324"/>
          </a:xfrm>
          <a:prstGeom prst="rect">
            <a:avLst/>
          </a:prstGeom>
          <a:noFill/>
        </p:spPr>
        <p:txBody>
          <a:bodyPr wrap="square" rtlCol="0">
            <a:spAutoFit/>
          </a:bodyPr>
          <a:lstStyle/>
          <a:p>
            <a:r>
              <a:rPr kumimoji="1" lang="ja-JP" altLang="en-US" sz="3600"/>
              <a:t>みんなで中長期計画を本物にする</a:t>
            </a:r>
            <a:endParaRPr kumimoji="1" lang="en-US" altLang="ja-JP" sz="3600"/>
          </a:p>
          <a:p>
            <a:endParaRPr kumimoji="1" lang="en-US" altLang="ja-JP"/>
          </a:p>
          <a:p>
            <a:r>
              <a:rPr kumimoji="1" lang="ja-JP" altLang="en-US"/>
              <a:t>　　</a:t>
            </a:r>
            <a:endParaRPr kumimoji="1" lang="en-US" altLang="ja-JP"/>
          </a:p>
          <a:p>
            <a:endParaRPr kumimoji="1" lang="en-US" altLang="ja-JP"/>
          </a:p>
          <a:p>
            <a:r>
              <a:rPr kumimoji="1" lang="ja-JP" altLang="en-US"/>
              <a:t>　</a:t>
            </a:r>
            <a:endParaRPr kumimoji="1" lang="en-US" altLang="ja-JP"/>
          </a:p>
          <a:p>
            <a:endParaRPr kumimoji="1" lang="en-US" altLang="ja-JP"/>
          </a:p>
          <a:p>
            <a:r>
              <a:rPr kumimoji="1" lang="ja-JP" altLang="en-US"/>
              <a:t>　</a:t>
            </a:r>
          </a:p>
        </p:txBody>
      </p:sp>
    </p:spTree>
    <p:extLst>
      <p:ext uri="{BB962C8B-B14F-4D97-AF65-F5344CB8AC3E}">
        <p14:creationId xmlns:p14="http://schemas.microsoft.com/office/powerpoint/2010/main" val="1199801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EDFC3AE-F4D6-42C8-9E43-3F3E3F7668CF}"/>
              </a:ext>
            </a:extLst>
          </p:cNvPr>
          <p:cNvSpPr txBox="1"/>
          <p:nvPr/>
        </p:nvSpPr>
        <p:spPr>
          <a:xfrm>
            <a:off x="1744134" y="1300962"/>
            <a:ext cx="8703733" cy="3785652"/>
          </a:xfrm>
          <a:prstGeom prst="rect">
            <a:avLst/>
          </a:prstGeom>
          <a:noFill/>
        </p:spPr>
        <p:txBody>
          <a:bodyPr wrap="square" rtlCol="0">
            <a:spAutoFit/>
          </a:bodyPr>
          <a:lstStyle/>
          <a:p>
            <a:endParaRPr kumimoji="1" lang="en-US" altLang="ja-JP" sz="2800"/>
          </a:p>
          <a:p>
            <a:r>
              <a:rPr kumimoji="1" lang="ja-JP" altLang="en-US" sz="1600"/>
              <a:t>僕の考えるロータリーとは</a:t>
            </a:r>
            <a:endParaRPr kumimoji="1" lang="en-US" altLang="ja-JP" sz="1600"/>
          </a:p>
          <a:p>
            <a:endParaRPr kumimoji="1" lang="en-US" altLang="ja-JP" sz="2800"/>
          </a:p>
          <a:p>
            <a:r>
              <a:rPr kumimoji="1" lang="ja-JP" altLang="en-US" sz="2400"/>
              <a:t>誇り高き多種多様な職業人が互いに利他の心を高め</a:t>
            </a:r>
            <a:endParaRPr kumimoji="1" lang="en-US" altLang="ja-JP" sz="2400"/>
          </a:p>
          <a:p>
            <a:endParaRPr kumimoji="1" lang="en-US" altLang="ja-JP" sz="2400"/>
          </a:p>
          <a:p>
            <a:r>
              <a:rPr kumimoji="1" lang="ja-JP" altLang="en-US" sz="2400"/>
              <a:t>あい、世の中のためになることを考え実践し、その　</a:t>
            </a:r>
            <a:endParaRPr kumimoji="1" lang="en-US" altLang="ja-JP" sz="2400"/>
          </a:p>
          <a:p>
            <a:endParaRPr kumimoji="1" lang="en-US" altLang="ja-JP" sz="2400"/>
          </a:p>
          <a:p>
            <a:r>
              <a:rPr kumimoji="1" lang="ja-JP" altLang="en-US" sz="2400"/>
              <a:t>考えを広め仲間を増やしていく団体　</a:t>
            </a:r>
            <a:endParaRPr kumimoji="1" lang="en-US" altLang="ja-JP" sz="2400"/>
          </a:p>
          <a:p>
            <a:endParaRPr kumimoji="1" lang="en-US" altLang="ja-JP" sz="2400"/>
          </a:p>
          <a:p>
            <a:endParaRPr kumimoji="1" lang="en-US" altLang="ja-JP" sz="2400"/>
          </a:p>
        </p:txBody>
      </p:sp>
    </p:spTree>
    <p:extLst>
      <p:ext uri="{BB962C8B-B14F-4D97-AF65-F5344CB8AC3E}">
        <p14:creationId xmlns:p14="http://schemas.microsoft.com/office/powerpoint/2010/main" val="1597906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1000"/>
                                        <p:tgtEl>
                                          <p:spTgt spid="2">
                                            <p:txEl>
                                              <p:pRg st="3" end="3"/>
                                            </p:txEl>
                                          </p:spTgt>
                                        </p:tgtEl>
                                      </p:cBhvr>
                                    </p:animEffect>
                                    <p:anim calcmode="lin" valueType="num">
                                      <p:cBhvr>
                                        <p:cTn id="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5" end="5"/>
                                            </p:txEl>
                                          </p:spTgt>
                                        </p:tgtEl>
                                        <p:attrNameLst>
                                          <p:attrName>style.visibility</p:attrName>
                                        </p:attrNameLst>
                                      </p:cBhvr>
                                      <p:to>
                                        <p:strVal val="visible"/>
                                      </p:to>
                                    </p:set>
                                    <p:animEffect transition="in" filter="fade">
                                      <p:cBhvr>
                                        <p:cTn id="12" dur="1000"/>
                                        <p:tgtEl>
                                          <p:spTgt spid="2">
                                            <p:txEl>
                                              <p:pRg st="5" end="5"/>
                                            </p:txEl>
                                          </p:spTgt>
                                        </p:tgtEl>
                                      </p:cBhvr>
                                    </p:animEffect>
                                    <p:anim calcmode="lin" valueType="num">
                                      <p:cBhvr>
                                        <p:cTn id="1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5" end="5"/>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animEffect transition="in" filter="fade">
                                      <p:cBhvr>
                                        <p:cTn id="17" dur="1000"/>
                                        <p:tgtEl>
                                          <p:spTgt spid="2">
                                            <p:txEl>
                                              <p:pRg st="7" end="7"/>
                                            </p:txEl>
                                          </p:spTgt>
                                        </p:tgtEl>
                                      </p:cBhvr>
                                    </p:animEffect>
                                    <p:anim calcmode="lin" valueType="num">
                                      <p:cBhvr>
                                        <p:cTn id="18"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EB4161D-AF52-6ACB-4301-69942CDBF6D2}"/>
              </a:ext>
            </a:extLst>
          </p:cNvPr>
          <p:cNvSpPr>
            <a:spLocks noGrp="1"/>
          </p:cNvSpPr>
          <p:nvPr>
            <p:ph type="sldNum" sz="quarter" idx="12"/>
          </p:nvPr>
        </p:nvSpPr>
        <p:spPr/>
        <p:txBody>
          <a:bodyPr/>
          <a:lstStyle/>
          <a:p>
            <a:fld id="{E918AD79-E522-4FB9-96A9-7AA91DD06953}" type="slidenum">
              <a:rPr kumimoji="1" lang="ja-JP" altLang="en-US" smtClean="0"/>
              <a:t>7</a:t>
            </a:fld>
            <a:endParaRPr kumimoji="1" lang="ja-JP" altLang="en-US"/>
          </a:p>
        </p:txBody>
      </p:sp>
      <p:sp>
        <p:nvSpPr>
          <p:cNvPr id="3" name="テキスト ボックス 2">
            <a:extLst>
              <a:ext uri="{FF2B5EF4-FFF2-40B4-BE49-F238E27FC236}">
                <a16:creationId xmlns:a16="http://schemas.microsoft.com/office/drawing/2014/main" id="{2F64078B-B5B5-1E0F-E683-0EBA87376FE4}"/>
              </a:ext>
            </a:extLst>
          </p:cNvPr>
          <p:cNvSpPr txBox="1"/>
          <p:nvPr/>
        </p:nvSpPr>
        <p:spPr>
          <a:xfrm>
            <a:off x="601579" y="451513"/>
            <a:ext cx="10988842" cy="5478423"/>
          </a:xfrm>
          <a:prstGeom prst="rect">
            <a:avLst/>
          </a:prstGeom>
          <a:noFill/>
        </p:spPr>
        <p:txBody>
          <a:bodyPr wrap="square" rtlCol="0">
            <a:spAutoFit/>
          </a:bodyPr>
          <a:lstStyle/>
          <a:p>
            <a:endParaRPr kumimoji="1" lang="en-US" altLang="ja-JP"/>
          </a:p>
          <a:p>
            <a:endParaRPr kumimoji="1" lang="en-US" altLang="ja-JP"/>
          </a:p>
          <a:p>
            <a:r>
              <a:rPr kumimoji="1" lang="ja-JP" altLang="en-US" sz="2800"/>
              <a:t>硬直化、崩壊する組織には必ずその前兆がある</a:t>
            </a:r>
            <a:endParaRPr kumimoji="1" lang="en-US" altLang="ja-JP" sz="2800"/>
          </a:p>
          <a:p>
            <a:endParaRPr kumimoji="1" lang="en-US" altLang="ja-JP" sz="2800"/>
          </a:p>
          <a:p>
            <a:r>
              <a:rPr kumimoji="1" lang="ja-JP" altLang="en-US" sz="2400"/>
              <a:t>・今まではリーダーの指示が的確に伝わっていたのに、食い違いや誤解が　</a:t>
            </a:r>
            <a:endParaRPr kumimoji="1" lang="en-US" altLang="ja-JP" sz="2400"/>
          </a:p>
          <a:p>
            <a:r>
              <a:rPr kumimoji="1" lang="ja-JP" altLang="en-US" sz="2400"/>
              <a:t>　増えてうまく伝わらなくなってきた。</a:t>
            </a:r>
            <a:endParaRPr kumimoji="1" lang="en-US" altLang="ja-JP" sz="2400"/>
          </a:p>
          <a:p>
            <a:endParaRPr kumimoji="1" lang="en-US" altLang="ja-JP" sz="2400"/>
          </a:p>
          <a:p>
            <a:r>
              <a:rPr kumimoji="1" lang="ja-JP" altLang="en-US" sz="2400"/>
              <a:t>・このところ、優秀な会員が立て続けに退会していった。</a:t>
            </a:r>
            <a:endParaRPr kumimoji="1" lang="en-US" altLang="ja-JP" sz="2400"/>
          </a:p>
          <a:p>
            <a:endParaRPr kumimoji="1" lang="en-US" altLang="ja-JP" sz="2400"/>
          </a:p>
          <a:p>
            <a:r>
              <a:rPr kumimoji="1" lang="ja-JP" altLang="en-US" sz="2400"/>
              <a:t>・チームワークのよかった執行部が、最近対立ばかりで雰囲気が悪い。</a:t>
            </a:r>
            <a:endParaRPr kumimoji="1" lang="en-US" altLang="ja-JP" sz="2400"/>
          </a:p>
          <a:p>
            <a:endParaRPr kumimoji="1" lang="en-US" altLang="ja-JP" sz="2400"/>
          </a:p>
          <a:p>
            <a:r>
              <a:rPr kumimoji="1" lang="ja-JP" altLang="en-US" sz="2400"/>
              <a:t>・なんだがかおかしい、物事がうまく回らない。</a:t>
            </a:r>
            <a:endParaRPr kumimoji="1" lang="en-US" altLang="ja-JP" sz="2400"/>
          </a:p>
          <a:p>
            <a:endParaRPr kumimoji="1" lang="en-US" altLang="ja-JP" sz="2400"/>
          </a:p>
          <a:p>
            <a:r>
              <a:rPr kumimoji="1" lang="ja-JP" altLang="en-US" sz="2400"/>
              <a:t>硬直化あるいは崩壊への一歩を踏み出しているかも</a:t>
            </a:r>
            <a:endParaRPr kumimoji="1" lang="en-US" altLang="ja-JP" sz="2400"/>
          </a:p>
          <a:p>
            <a:endParaRPr kumimoji="1" lang="en-US" altLang="ja-JP"/>
          </a:p>
        </p:txBody>
      </p:sp>
    </p:spTree>
    <p:extLst>
      <p:ext uri="{BB962C8B-B14F-4D97-AF65-F5344CB8AC3E}">
        <p14:creationId xmlns:p14="http://schemas.microsoft.com/office/powerpoint/2010/main" val="1296543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Effect transition="in" filter="fade">
                                      <p:cBhvr>
                                        <p:cTn id="15" dur="500"/>
                                        <p:tgtEl>
                                          <p:spTgt spid="3">
                                            <p:txEl>
                                              <p:pRg st="7" end="7"/>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9" end="9"/>
                                            </p:txEl>
                                          </p:spTgt>
                                        </p:tgtEl>
                                        <p:attrNameLst>
                                          <p:attrName>style.visibility</p:attrName>
                                        </p:attrNameLst>
                                      </p:cBhvr>
                                      <p:to>
                                        <p:strVal val="visible"/>
                                      </p:to>
                                    </p:set>
                                    <p:animEffect transition="in" filter="fade">
                                      <p:cBhvr>
                                        <p:cTn id="20" dur="500"/>
                                        <p:tgtEl>
                                          <p:spTgt spid="3">
                                            <p:txEl>
                                              <p:pRg st="9" end="9"/>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animEffect transition="in" filter="fade">
                                      <p:cBhvr>
                                        <p:cTn id="25" dur="500"/>
                                        <p:tgtEl>
                                          <p:spTgt spid="3">
                                            <p:txEl>
                                              <p:pRg st="11" end="1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13" end="13"/>
                                            </p:txEl>
                                          </p:spTgt>
                                        </p:tgtEl>
                                        <p:attrNameLst>
                                          <p:attrName>style.visibility</p:attrName>
                                        </p:attrNameLst>
                                      </p:cBhvr>
                                      <p:to>
                                        <p:strVal val="visible"/>
                                      </p:to>
                                    </p:set>
                                    <p:anim calcmode="lin" valueType="num">
                                      <p:cBhvr additive="base">
                                        <p:cTn id="30"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09B713F-9FF3-4377-83EB-47E2B400ABC4}"/>
              </a:ext>
            </a:extLst>
          </p:cNvPr>
          <p:cNvSpPr txBox="1"/>
          <p:nvPr/>
        </p:nvSpPr>
        <p:spPr>
          <a:xfrm>
            <a:off x="1805733" y="861392"/>
            <a:ext cx="9090991" cy="5816977"/>
          </a:xfrm>
          <a:prstGeom prst="rect">
            <a:avLst/>
          </a:prstGeom>
          <a:noFill/>
        </p:spPr>
        <p:txBody>
          <a:bodyPr wrap="square" rtlCol="0">
            <a:spAutoFit/>
          </a:bodyPr>
          <a:lstStyle/>
          <a:p>
            <a:r>
              <a:rPr kumimoji="1" lang="ja-JP" altLang="en-US" sz="2400"/>
              <a:t>クラブの活性化　　　　　　クラブの未来に関わる</a:t>
            </a:r>
            <a:endParaRPr kumimoji="1" lang="en-US" altLang="ja-JP" sz="2400"/>
          </a:p>
          <a:p>
            <a:endParaRPr kumimoji="1" lang="en-US" altLang="ja-JP" sz="2400"/>
          </a:p>
          <a:p>
            <a:endParaRPr kumimoji="1" lang="en-US" altLang="ja-JP" sz="2400"/>
          </a:p>
          <a:p>
            <a:r>
              <a:rPr kumimoji="1" lang="ja-JP" altLang="en-US" sz="2400"/>
              <a:t>会員全員の理解と賛同</a:t>
            </a:r>
            <a:endParaRPr kumimoji="1" lang="en-US" altLang="ja-JP" sz="2400"/>
          </a:p>
          <a:p>
            <a:endParaRPr kumimoji="1" lang="en-US" altLang="ja-JP" sz="2400"/>
          </a:p>
          <a:p>
            <a:r>
              <a:rPr kumimoji="1" lang="ja-JP" altLang="en-US" sz="2400"/>
              <a:t>普段の親睦</a:t>
            </a:r>
            <a:endParaRPr kumimoji="1" lang="en-US" altLang="ja-JP" sz="2400"/>
          </a:p>
          <a:p>
            <a:endParaRPr kumimoji="1" lang="en-US" altLang="ja-JP" sz="2400"/>
          </a:p>
          <a:p>
            <a:r>
              <a:rPr kumimoji="1" lang="ja-JP" altLang="en-US" sz="2400"/>
              <a:t>普段のロータリーに関する知識の吸収</a:t>
            </a:r>
            <a:endParaRPr kumimoji="1" lang="en-US" altLang="ja-JP" sz="2400"/>
          </a:p>
          <a:p>
            <a:endParaRPr kumimoji="1" lang="en-US" altLang="ja-JP" sz="2400"/>
          </a:p>
          <a:p>
            <a:r>
              <a:rPr kumimoji="1" lang="ja-JP" altLang="en-US" sz="2400"/>
              <a:t>　すべての会員が同じレベルで理解することはない</a:t>
            </a:r>
            <a:endParaRPr kumimoji="1" lang="en-US" altLang="ja-JP" sz="2400"/>
          </a:p>
          <a:p>
            <a:endParaRPr kumimoji="1" lang="en-US" altLang="ja-JP" sz="2400"/>
          </a:p>
          <a:p>
            <a:r>
              <a:rPr kumimoji="1" lang="ja-JP" altLang="en-US" sz="2400"/>
              <a:t>　異なる理解でも　同じ行動に向かうには</a:t>
            </a:r>
            <a:endParaRPr kumimoji="1" lang="en-US" altLang="ja-JP" sz="2400"/>
          </a:p>
          <a:p>
            <a:endParaRPr kumimoji="1" lang="en-US" altLang="ja-JP" sz="2400"/>
          </a:p>
          <a:p>
            <a:r>
              <a:rPr kumimoji="1" lang="ja-JP" altLang="en-US" sz="2400"/>
              <a:t>　信用　　信頼　　　　　親睦の役割　　　　　　</a:t>
            </a:r>
            <a:endParaRPr kumimoji="1" lang="en-US" altLang="ja-JP" sz="2400"/>
          </a:p>
          <a:p>
            <a:endParaRPr kumimoji="1" lang="en-US" altLang="ja-JP"/>
          </a:p>
          <a:p>
            <a:endParaRPr kumimoji="1" lang="ja-JP" altLang="en-US"/>
          </a:p>
        </p:txBody>
      </p:sp>
    </p:spTree>
    <p:extLst>
      <p:ext uri="{BB962C8B-B14F-4D97-AF65-F5344CB8AC3E}">
        <p14:creationId xmlns:p14="http://schemas.microsoft.com/office/powerpoint/2010/main" val="1316390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500"/>
                                        <p:tgtEl>
                                          <p:spTgt spid="2">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5" end="5"/>
                                            </p:txEl>
                                          </p:spTgt>
                                        </p:tgtEl>
                                        <p:attrNameLst>
                                          <p:attrName>style.visibility</p:attrName>
                                        </p:attrNameLst>
                                      </p:cBhvr>
                                      <p:to>
                                        <p:strVal val="visible"/>
                                      </p:to>
                                    </p:set>
                                    <p:animEffect transition="in" filter="fade">
                                      <p:cBhvr>
                                        <p:cTn id="12" dur="500"/>
                                        <p:tgtEl>
                                          <p:spTgt spid="2">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animEffect transition="in" filter="fade">
                                      <p:cBhvr>
                                        <p:cTn id="17" dur="500"/>
                                        <p:tgtEl>
                                          <p:spTgt spid="2">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9" end="9"/>
                                            </p:txEl>
                                          </p:spTgt>
                                        </p:tgtEl>
                                        <p:attrNameLst>
                                          <p:attrName>style.visibility</p:attrName>
                                        </p:attrNameLst>
                                      </p:cBhvr>
                                      <p:to>
                                        <p:strVal val="visible"/>
                                      </p:to>
                                    </p:set>
                                    <p:animEffect transition="in" filter="fade">
                                      <p:cBhvr>
                                        <p:cTn id="22" dur="500"/>
                                        <p:tgtEl>
                                          <p:spTgt spid="2">
                                            <p:txEl>
                                              <p:pRg st="9" end="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Effect transition="in" filter="fade">
                                      <p:cBhvr>
                                        <p:cTn id="27" dur="500"/>
                                        <p:tgtEl>
                                          <p:spTgt spid="2">
                                            <p:txEl>
                                              <p:pRg st="11" end="1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2">
                                            <p:txEl>
                                              <p:pRg st="13" end="13"/>
                                            </p:txEl>
                                          </p:spTgt>
                                        </p:tgtEl>
                                        <p:attrNameLst>
                                          <p:attrName>style.visibility</p:attrName>
                                        </p:attrNameLst>
                                      </p:cBhvr>
                                      <p:to>
                                        <p:strVal val="visible"/>
                                      </p:to>
                                    </p:set>
                                    <p:animEffect transition="in" filter="fade">
                                      <p:cBhvr>
                                        <p:cTn id="32" dur="1000"/>
                                        <p:tgtEl>
                                          <p:spTgt spid="2">
                                            <p:txEl>
                                              <p:pRg st="13" end="13"/>
                                            </p:txEl>
                                          </p:spTgt>
                                        </p:tgtEl>
                                      </p:cBhvr>
                                    </p:animEffect>
                                    <p:anim calcmode="lin" valueType="num">
                                      <p:cBhvr>
                                        <p:cTn id="33" dur="1000" fill="hold"/>
                                        <p:tgtEl>
                                          <p:spTgt spid="2">
                                            <p:txEl>
                                              <p:pRg st="13" end="13"/>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395D7970-0D58-4E3E-B46E-ACD6871BDC21}"/>
              </a:ext>
            </a:extLst>
          </p:cNvPr>
          <p:cNvSpPr txBox="1"/>
          <p:nvPr/>
        </p:nvSpPr>
        <p:spPr>
          <a:xfrm>
            <a:off x="717550" y="671960"/>
            <a:ext cx="10756900" cy="5909310"/>
          </a:xfrm>
          <a:prstGeom prst="rect">
            <a:avLst/>
          </a:prstGeom>
          <a:noFill/>
        </p:spPr>
        <p:txBody>
          <a:bodyPr wrap="square" rtlCol="0">
            <a:spAutoFit/>
          </a:bodyPr>
          <a:lstStyle/>
          <a:p>
            <a:r>
              <a:rPr kumimoji="1" lang="ja-JP" altLang="en-US" sz="2400"/>
              <a:t>千葉幕張ロータリークラブが自分たちで考えた目標</a:t>
            </a:r>
            <a:endParaRPr kumimoji="1" lang="en-US" altLang="ja-JP" sz="2400"/>
          </a:p>
          <a:p>
            <a:endParaRPr kumimoji="1" lang="en-US" altLang="ja-JP" sz="2400"/>
          </a:p>
          <a:p>
            <a:r>
              <a:rPr kumimoji="1" lang="ja-JP" altLang="en-US" sz="2400"/>
              <a:t>ー　ちゃんとやる！を合言葉に　ー　</a:t>
            </a:r>
            <a:endParaRPr kumimoji="1" lang="en-US" altLang="ja-JP" sz="2400"/>
          </a:p>
          <a:p>
            <a:endParaRPr kumimoji="1" lang="en-US" altLang="ja-JP" sz="2400"/>
          </a:p>
          <a:p>
            <a:endParaRPr kumimoji="1" lang="en-US" altLang="ja-JP" sz="2400"/>
          </a:p>
          <a:p>
            <a:r>
              <a:rPr kumimoji="1" lang="ja-JP" altLang="en-US" sz="2400"/>
              <a:t>目指す方向</a:t>
            </a:r>
            <a:endParaRPr kumimoji="1" lang="en-US" altLang="ja-JP" sz="2400"/>
          </a:p>
          <a:p>
            <a:endParaRPr kumimoji="1" lang="en-US" altLang="ja-JP" sz="2400"/>
          </a:p>
          <a:p>
            <a:r>
              <a:rPr kumimoji="1" lang="ja-JP" altLang="en-US" sz="2400"/>
              <a:t>　１．「奉仕」と「親睦」の調和のとれたクラブ</a:t>
            </a:r>
            <a:endParaRPr kumimoji="1" lang="en-US" altLang="ja-JP" sz="2400"/>
          </a:p>
          <a:p>
            <a:endParaRPr kumimoji="1" lang="en-US" altLang="ja-JP" sz="2400"/>
          </a:p>
          <a:p>
            <a:endParaRPr kumimoji="1" lang="en-US" altLang="ja-JP" sz="2400"/>
          </a:p>
          <a:p>
            <a:r>
              <a:rPr kumimoji="1" lang="ja-JP" altLang="en-US" sz="2400"/>
              <a:t>　１．会員相互の「和」を大切にするクラブ</a:t>
            </a:r>
            <a:endParaRPr kumimoji="1" lang="en-US" altLang="ja-JP" sz="2400"/>
          </a:p>
          <a:p>
            <a:endParaRPr kumimoji="1" lang="en-US" altLang="ja-JP" sz="2400"/>
          </a:p>
          <a:p>
            <a:endParaRPr kumimoji="1" lang="en-US" altLang="ja-JP" sz="2400"/>
          </a:p>
          <a:p>
            <a:r>
              <a:rPr kumimoji="1" lang="ja-JP" altLang="en-US" sz="2400"/>
              <a:t>　１．</a:t>
            </a:r>
            <a:r>
              <a:rPr kumimoji="1" lang="en-US" altLang="ja-JP" sz="2400"/>
              <a:t>5</a:t>
            </a:r>
            <a:r>
              <a:rPr kumimoji="1" lang="ja-JP" altLang="en-US" sz="2400"/>
              <a:t>年後にロータリー活動でＲＩ２７９０地区、唯一無二のクラブにする</a:t>
            </a:r>
            <a:endParaRPr kumimoji="1" lang="en-US" altLang="ja-JP" sz="2400"/>
          </a:p>
          <a:p>
            <a:endParaRPr kumimoji="1" lang="en-US" altLang="ja-JP" sz="2400"/>
          </a:p>
          <a:p>
            <a:endParaRPr kumimoji="1" lang="en-US" altLang="ja-JP"/>
          </a:p>
        </p:txBody>
      </p:sp>
    </p:spTree>
    <p:extLst>
      <p:ext uri="{BB962C8B-B14F-4D97-AF65-F5344CB8AC3E}">
        <p14:creationId xmlns:p14="http://schemas.microsoft.com/office/powerpoint/2010/main" val="2592809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5" end="5"/>
                                            </p:txEl>
                                          </p:spTgt>
                                        </p:tgtEl>
                                        <p:attrNameLst>
                                          <p:attrName>style.visibility</p:attrName>
                                        </p:attrNameLst>
                                      </p:cBhvr>
                                      <p:to>
                                        <p:strVal val="visible"/>
                                      </p:to>
                                    </p:set>
                                    <p:animEffect transition="in" filter="fade">
                                      <p:cBhvr>
                                        <p:cTn id="12" dur="500"/>
                                        <p:tgtEl>
                                          <p:spTgt spid="2">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animEffect transition="in" filter="fade">
                                      <p:cBhvr>
                                        <p:cTn id="17" dur="500"/>
                                        <p:tgtEl>
                                          <p:spTgt spid="2">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10" end="10"/>
                                            </p:txEl>
                                          </p:spTgt>
                                        </p:tgtEl>
                                        <p:attrNameLst>
                                          <p:attrName>style.visibility</p:attrName>
                                        </p:attrNameLst>
                                      </p:cBhvr>
                                      <p:to>
                                        <p:strVal val="visible"/>
                                      </p:to>
                                    </p:set>
                                    <p:animEffect transition="in" filter="fade">
                                      <p:cBhvr>
                                        <p:cTn id="22" dur="500"/>
                                        <p:tgtEl>
                                          <p:spTgt spid="2">
                                            <p:txEl>
                                              <p:pRg st="10" end="1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13" end="13"/>
                                            </p:txEl>
                                          </p:spTgt>
                                        </p:tgtEl>
                                        <p:attrNameLst>
                                          <p:attrName>style.visibility</p:attrName>
                                        </p:attrNameLst>
                                      </p:cBhvr>
                                      <p:to>
                                        <p:strVal val="visible"/>
                                      </p:to>
                                    </p:set>
                                    <p:animEffect transition="in" filter="fade">
                                      <p:cBhvr>
                                        <p:cTn id="27" dur="500"/>
                                        <p:tgtEl>
                                          <p:spTgt spid="2">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11F172B-AC5D-E095-AF36-CE2B38D45F7C}"/>
              </a:ext>
            </a:extLst>
          </p:cNvPr>
          <p:cNvSpPr>
            <a:spLocks noGrp="1"/>
          </p:cNvSpPr>
          <p:nvPr>
            <p:ph type="sldNum" sz="quarter" idx="12"/>
          </p:nvPr>
        </p:nvSpPr>
        <p:spPr/>
        <p:txBody>
          <a:bodyPr/>
          <a:lstStyle/>
          <a:p>
            <a:fld id="{E918AD79-E522-4FB9-96A9-7AA91DD06953}" type="slidenum">
              <a:rPr kumimoji="1" lang="ja-JP" altLang="en-US" smtClean="0"/>
              <a:t>72</a:t>
            </a:fld>
            <a:endParaRPr kumimoji="1" lang="ja-JP" altLang="en-US"/>
          </a:p>
        </p:txBody>
      </p:sp>
      <p:graphicFrame>
        <p:nvGraphicFramePr>
          <p:cNvPr id="3" name="表 2">
            <a:extLst>
              <a:ext uri="{FF2B5EF4-FFF2-40B4-BE49-F238E27FC236}">
                <a16:creationId xmlns:a16="http://schemas.microsoft.com/office/drawing/2014/main" id="{16D300BF-F89B-67E4-9D9D-AB24E2ADB257}"/>
              </a:ext>
            </a:extLst>
          </p:cNvPr>
          <p:cNvGraphicFramePr>
            <a:graphicFrameLocks noGrp="1"/>
          </p:cNvGraphicFramePr>
          <p:nvPr>
            <p:extLst>
              <p:ext uri="{D42A27DB-BD31-4B8C-83A1-F6EECF244321}">
                <p14:modId xmlns:p14="http://schemas.microsoft.com/office/powerpoint/2010/main" val="2083211209"/>
              </p:ext>
            </p:extLst>
          </p:nvPr>
        </p:nvGraphicFramePr>
        <p:xfrm>
          <a:off x="2917998" y="304809"/>
          <a:ext cx="4214322" cy="6101678"/>
        </p:xfrm>
        <a:graphic>
          <a:graphicData uri="http://schemas.openxmlformats.org/drawingml/2006/table">
            <a:tbl>
              <a:tblPr>
                <a:tableStyleId>{5C22544A-7EE6-4342-B048-85BDC9FD1C3A}</a:tableStyleId>
              </a:tblPr>
              <a:tblGrid>
                <a:gridCol w="3434906">
                  <a:extLst>
                    <a:ext uri="{9D8B030D-6E8A-4147-A177-3AD203B41FA5}">
                      <a16:colId xmlns:a16="http://schemas.microsoft.com/office/drawing/2014/main" val="991369166"/>
                    </a:ext>
                  </a:extLst>
                </a:gridCol>
                <a:gridCol w="431578">
                  <a:extLst>
                    <a:ext uri="{9D8B030D-6E8A-4147-A177-3AD203B41FA5}">
                      <a16:colId xmlns:a16="http://schemas.microsoft.com/office/drawing/2014/main" val="1385189798"/>
                    </a:ext>
                  </a:extLst>
                </a:gridCol>
                <a:gridCol w="347838">
                  <a:extLst>
                    <a:ext uri="{9D8B030D-6E8A-4147-A177-3AD203B41FA5}">
                      <a16:colId xmlns:a16="http://schemas.microsoft.com/office/drawing/2014/main" val="3659655734"/>
                    </a:ext>
                  </a:extLst>
                </a:gridCol>
              </a:tblGrid>
              <a:tr h="184212">
                <a:tc>
                  <a:txBody>
                    <a:bodyPr/>
                    <a:lstStyle/>
                    <a:p>
                      <a:pPr algn="ctr" fontAlgn="ctr"/>
                      <a:r>
                        <a:rPr lang="ja-JP" altLang="en-US" sz="400" u="none" strike="noStrike">
                          <a:effectLst/>
                        </a:rPr>
                        <a:t>千葉幕張ロータリークラブ中期計画＜</a:t>
                      </a:r>
                      <a:r>
                        <a:rPr lang="en-US" altLang="ja-JP" sz="400" u="none" strike="noStrike">
                          <a:effectLst/>
                        </a:rPr>
                        <a:t>2020</a:t>
                      </a:r>
                      <a:r>
                        <a:rPr lang="ja-JP" altLang="en-US" sz="400" u="none" strike="noStrike">
                          <a:effectLst/>
                        </a:rPr>
                        <a:t>－</a:t>
                      </a:r>
                      <a:r>
                        <a:rPr lang="en-US" altLang="ja-JP" sz="400" u="none" strike="noStrike">
                          <a:effectLst/>
                        </a:rPr>
                        <a:t>25</a:t>
                      </a:r>
                      <a:r>
                        <a:rPr lang="ja-JP" altLang="en-US" sz="400" u="none" strike="noStrike">
                          <a:effectLst/>
                        </a:rPr>
                        <a:t>年＞（令和</a:t>
                      </a:r>
                      <a:r>
                        <a:rPr lang="en-US" altLang="ja-JP" sz="400" u="none" strike="noStrike">
                          <a:effectLst/>
                        </a:rPr>
                        <a:t>4</a:t>
                      </a:r>
                      <a:r>
                        <a:rPr lang="ja-JP" altLang="en-US" sz="400" u="none" strike="noStrike">
                          <a:effectLst/>
                        </a:rPr>
                        <a:t>年</a:t>
                      </a:r>
                      <a:r>
                        <a:rPr lang="en-US" altLang="ja-JP" sz="400" u="none" strike="noStrike">
                          <a:effectLst/>
                        </a:rPr>
                        <a:t>8</a:t>
                      </a:r>
                      <a:r>
                        <a:rPr lang="ja-JP" altLang="en-US" sz="400" u="none" strike="noStrike">
                          <a:effectLst/>
                        </a:rPr>
                        <a:t>月の評価）</a:t>
                      </a:r>
                      <a:endParaRPr lang="ja-JP" altLang="en-US" sz="400" b="1" i="0" u="none" strike="noStrike">
                        <a:solidFill>
                          <a:srgbClr val="000000"/>
                        </a:solidFill>
                        <a:effectLst/>
                        <a:latin typeface="ＭＳ 明朝" panose="02020609040205080304" pitchFamily="17" charset="-128"/>
                        <a:ea typeface="ＭＳ 明朝" panose="02020609040205080304" pitchFamily="17" charset="-128"/>
                      </a:endParaRPr>
                    </a:p>
                  </a:txBody>
                  <a:tcPr marL="2940" marR="2940" marT="2940" marB="0" anchor="ctr"/>
                </a:tc>
                <a:tc>
                  <a:txBody>
                    <a:bodyPr/>
                    <a:lstStyle/>
                    <a:p>
                      <a:pPr algn="l" fontAlgn="ct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l" fontAlgn="ct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1704409794"/>
                  </a:ext>
                </a:extLst>
              </a:tr>
              <a:tr h="184212">
                <a:tc>
                  <a:txBody>
                    <a:bodyPr/>
                    <a:lstStyle/>
                    <a:p>
                      <a:pPr algn="just" fontAlgn="ctr"/>
                      <a:r>
                        <a:rPr lang="en-US" altLang="ja-JP" sz="400" u="none" strike="noStrike">
                          <a:effectLst/>
                        </a:rPr>
                        <a:t>――</a:t>
                      </a:r>
                      <a:r>
                        <a:rPr lang="ja-JP" altLang="en-US" sz="400" u="none" strike="noStrike">
                          <a:effectLst/>
                        </a:rPr>
                        <a:t>ちゃんとやる！を合言葉に</a:t>
                      </a:r>
                      <a:r>
                        <a:rPr lang="en-US" altLang="ja-JP" sz="400" u="none" strike="noStrike">
                          <a:effectLst/>
                        </a:rPr>
                        <a:t>――</a:t>
                      </a:r>
                      <a:endParaRPr lang="en-US" altLang="ja-JP" sz="400" b="1" i="0" u="none" strike="noStrike">
                        <a:solidFill>
                          <a:srgbClr val="000000"/>
                        </a:solidFill>
                        <a:effectLst/>
                        <a:latin typeface="ＭＳ 明朝" panose="02020609040205080304" pitchFamily="17" charset="-128"/>
                        <a:ea typeface="ＭＳ 明朝" panose="02020609040205080304" pitchFamily="17" charset="-128"/>
                      </a:endParaRPr>
                    </a:p>
                  </a:txBody>
                  <a:tcPr marL="2940" marR="2940" marT="2940" marB="0" anchor="ctr"/>
                </a:tc>
                <a:tc>
                  <a:txBody>
                    <a:bodyPr/>
                    <a:lstStyle/>
                    <a:p>
                      <a:pPr algn="ctr" fontAlgn="ctr"/>
                      <a:r>
                        <a:rPr lang="ja-JP" altLang="en-US" sz="300" u="none" strike="noStrike">
                          <a:effectLst/>
                        </a:rPr>
                        <a:t>評価</a:t>
                      </a:r>
                      <a:r>
                        <a:rPr lang="en-US" altLang="ja-JP" sz="300" u="none" strike="noStrike">
                          <a:effectLst/>
                        </a:rPr>
                        <a:t>10</a:t>
                      </a:r>
                      <a:r>
                        <a:rPr lang="ja-JP" altLang="en-US" sz="300" u="none" strike="noStrike">
                          <a:effectLst/>
                        </a:rPr>
                        <a:t>段階</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ctr" fontAlgn="ctr"/>
                      <a:r>
                        <a:rPr lang="ja-JP" altLang="en-US" sz="300" u="none" strike="noStrike">
                          <a:effectLst/>
                        </a:rPr>
                        <a:t>備考</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1062136337"/>
                  </a:ext>
                </a:extLst>
              </a:tr>
              <a:tr h="184212">
                <a:tc>
                  <a:txBody>
                    <a:bodyPr/>
                    <a:lstStyle/>
                    <a:p>
                      <a:pPr algn="just" fontAlgn="ctr"/>
                      <a:r>
                        <a:rPr lang="ja-JP" altLang="en-US" sz="400" u="none" strike="noStrike">
                          <a:effectLst/>
                        </a:rPr>
                        <a:t>目指す方向</a:t>
                      </a:r>
                      <a:endParaRPr lang="ja-JP" altLang="en-US" sz="400" b="1" i="0" u="none" strike="noStrike">
                        <a:solidFill>
                          <a:srgbClr val="000000"/>
                        </a:solidFill>
                        <a:effectLst/>
                        <a:latin typeface="ＭＳ 明朝" panose="02020609040205080304" pitchFamily="17" charset="-128"/>
                        <a:ea typeface="ＭＳ 明朝" panose="02020609040205080304" pitchFamily="17" charset="-128"/>
                      </a:endParaRPr>
                    </a:p>
                  </a:txBody>
                  <a:tcPr marL="2940" marR="2940" marT="2940" marB="0" anchor="ctr"/>
                </a:tc>
                <a:tc>
                  <a:txBody>
                    <a:bodyPr/>
                    <a:lstStyle/>
                    <a:p>
                      <a:pPr algn="l" fontAlgn="ctr"/>
                      <a:r>
                        <a:rPr lang="ja-JP" altLang="en-US" sz="300" u="none" strike="noStrike">
                          <a:effectLst/>
                        </a:rPr>
                        <a:t>　</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l" fontAlgn="ctr"/>
                      <a:r>
                        <a:rPr lang="ja-JP" altLang="en-US" sz="300" u="none" strike="noStrike">
                          <a:effectLst/>
                        </a:rPr>
                        <a:t>　</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1804861177"/>
                  </a:ext>
                </a:extLst>
              </a:tr>
              <a:tr h="184212">
                <a:tc>
                  <a:txBody>
                    <a:bodyPr/>
                    <a:lstStyle/>
                    <a:p>
                      <a:pPr algn="just" fontAlgn="ctr"/>
                      <a:r>
                        <a:rPr lang="ja-JP" altLang="en-US" sz="400" u="none" strike="noStrike">
                          <a:effectLst/>
                        </a:rPr>
                        <a:t>①    「奉仕」と「親睦」の調和のとれたクラブ　　　</a:t>
                      </a:r>
                      <a:endParaRPr lang="ja-JP" altLang="en-US" sz="400" b="1" i="0" u="none" strike="noStrike">
                        <a:solidFill>
                          <a:srgbClr val="000000"/>
                        </a:solidFill>
                        <a:effectLst/>
                        <a:latin typeface="Century" panose="02040604050505020304" pitchFamily="18" charset="0"/>
                        <a:ea typeface="游ゴシック" panose="020B0400000000000000" pitchFamily="50" charset="-128"/>
                      </a:endParaRPr>
                    </a:p>
                  </a:txBody>
                  <a:tcPr marL="2940" marR="2940" marT="2940" marB="0" anchor="ctr"/>
                </a:tc>
                <a:tc>
                  <a:txBody>
                    <a:bodyPr/>
                    <a:lstStyle/>
                    <a:p>
                      <a:pPr algn="ctr" fontAlgn="ctr"/>
                      <a:r>
                        <a:rPr lang="en-US" altLang="ja-JP" sz="300" u="none" strike="noStrike">
                          <a:effectLst/>
                        </a:rPr>
                        <a:t>6</a:t>
                      </a:r>
                      <a:endParaRPr lang="en-US" altLang="ja-JP" sz="300" b="1"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l" fontAlgn="ctr"/>
                      <a:r>
                        <a:rPr lang="ja-JP" altLang="en-US" sz="300" u="none" strike="noStrike">
                          <a:effectLst/>
                        </a:rPr>
                        <a:t>　</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415213969"/>
                  </a:ext>
                </a:extLst>
              </a:tr>
              <a:tr h="184212">
                <a:tc>
                  <a:txBody>
                    <a:bodyPr/>
                    <a:lstStyle/>
                    <a:p>
                      <a:pPr algn="just" fontAlgn="ctr"/>
                      <a:r>
                        <a:rPr lang="ja-JP" altLang="en-US" sz="400" u="none" strike="noStrike">
                          <a:effectLst/>
                        </a:rPr>
                        <a:t>②    会員相互の「和」を大切にするクラブ　　　</a:t>
                      </a:r>
                      <a:endParaRPr lang="ja-JP" altLang="en-US" sz="400" b="1" i="0" u="none" strike="noStrike">
                        <a:solidFill>
                          <a:srgbClr val="000000"/>
                        </a:solidFill>
                        <a:effectLst/>
                        <a:latin typeface="Century" panose="02040604050505020304" pitchFamily="18" charset="0"/>
                        <a:ea typeface="游ゴシック" panose="020B0400000000000000" pitchFamily="50" charset="-128"/>
                      </a:endParaRPr>
                    </a:p>
                  </a:txBody>
                  <a:tcPr marL="2940" marR="2940" marT="2940" marB="0" anchor="ctr"/>
                </a:tc>
                <a:tc>
                  <a:txBody>
                    <a:bodyPr/>
                    <a:lstStyle/>
                    <a:p>
                      <a:pPr algn="ctr" fontAlgn="ctr"/>
                      <a:r>
                        <a:rPr lang="en-US" altLang="ja-JP" sz="300" u="none" strike="noStrike">
                          <a:effectLst/>
                        </a:rPr>
                        <a:t>6</a:t>
                      </a:r>
                      <a:endParaRPr lang="en-US" altLang="ja-JP" sz="300" b="1"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l" fontAlgn="ctr"/>
                      <a:r>
                        <a:rPr lang="ja-JP" altLang="en-US" sz="300" u="none" strike="noStrike">
                          <a:effectLst/>
                        </a:rPr>
                        <a:t>　</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3029621430"/>
                  </a:ext>
                </a:extLst>
              </a:tr>
              <a:tr h="184212">
                <a:tc>
                  <a:txBody>
                    <a:bodyPr/>
                    <a:lstStyle/>
                    <a:p>
                      <a:pPr algn="just" fontAlgn="ctr"/>
                      <a:r>
                        <a:rPr lang="ja-JP" altLang="en-US" sz="400" u="none" strike="noStrike">
                          <a:effectLst/>
                        </a:rPr>
                        <a:t>③    </a:t>
                      </a:r>
                      <a:r>
                        <a:rPr lang="en-US" altLang="ja-JP" sz="400" u="none" strike="noStrike">
                          <a:effectLst/>
                        </a:rPr>
                        <a:t>5</a:t>
                      </a:r>
                      <a:r>
                        <a:rPr lang="ja-JP" altLang="en-US" sz="400" u="none" strike="noStrike">
                          <a:effectLst/>
                        </a:rPr>
                        <a:t>年後にロータリー活動で</a:t>
                      </a:r>
                      <a:r>
                        <a:rPr lang="en-US" altLang="ja-JP" sz="400" u="none" strike="noStrike">
                          <a:effectLst/>
                        </a:rPr>
                        <a:t>RI2790</a:t>
                      </a:r>
                      <a:r>
                        <a:rPr lang="ja-JP" altLang="en-US" sz="400" u="none" strike="noStrike">
                          <a:effectLst/>
                        </a:rPr>
                        <a:t>地区唯一無二のクラブにする　　　</a:t>
                      </a:r>
                      <a:endParaRPr lang="ja-JP" altLang="en-US" sz="400" b="1" i="0" u="none" strike="noStrike">
                        <a:solidFill>
                          <a:srgbClr val="000000"/>
                        </a:solidFill>
                        <a:effectLst/>
                        <a:latin typeface="Century" panose="02040604050505020304" pitchFamily="18" charset="0"/>
                        <a:ea typeface="游ゴシック" panose="020B0400000000000000" pitchFamily="50" charset="-128"/>
                      </a:endParaRPr>
                    </a:p>
                  </a:txBody>
                  <a:tcPr marL="2940" marR="2940" marT="2940" marB="0" anchor="ctr"/>
                </a:tc>
                <a:tc>
                  <a:txBody>
                    <a:bodyPr/>
                    <a:lstStyle/>
                    <a:p>
                      <a:pPr algn="ctr" fontAlgn="ctr"/>
                      <a:r>
                        <a:rPr lang="en-US" altLang="ja-JP" sz="300" u="none" strike="noStrike">
                          <a:effectLst/>
                        </a:rPr>
                        <a:t>4</a:t>
                      </a:r>
                      <a:endParaRPr lang="en-US" altLang="ja-JP" sz="300" b="1"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l" fontAlgn="ctr"/>
                      <a:r>
                        <a:rPr lang="ja-JP" altLang="en-US" sz="300" u="none" strike="noStrike">
                          <a:effectLst/>
                        </a:rPr>
                        <a:t>　</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1773081661"/>
                  </a:ext>
                </a:extLst>
              </a:tr>
              <a:tr h="184212">
                <a:tc>
                  <a:txBody>
                    <a:bodyPr/>
                    <a:lstStyle/>
                    <a:p>
                      <a:pPr algn="just" fontAlgn="ctr"/>
                      <a:r>
                        <a:rPr lang="ja-JP" altLang="en-US" sz="400" u="none" strike="noStrike">
                          <a:effectLst/>
                        </a:rPr>
                        <a:t>目標会員数について</a:t>
                      </a:r>
                      <a:endParaRPr lang="ja-JP" altLang="en-US" sz="400" b="1" i="0" u="none" strike="noStrike">
                        <a:solidFill>
                          <a:srgbClr val="000000"/>
                        </a:solidFill>
                        <a:effectLst/>
                        <a:latin typeface="ＭＳ 明朝" panose="02020609040205080304" pitchFamily="17" charset="-128"/>
                        <a:ea typeface="ＭＳ 明朝" panose="02020609040205080304" pitchFamily="17" charset="-128"/>
                      </a:endParaRPr>
                    </a:p>
                  </a:txBody>
                  <a:tcPr marL="2940" marR="2940" marT="2940" marB="0" anchor="ctr"/>
                </a:tc>
                <a:tc>
                  <a:txBody>
                    <a:bodyPr/>
                    <a:lstStyle/>
                    <a:p>
                      <a:pPr algn="ctr" fontAlgn="ctr"/>
                      <a:r>
                        <a:rPr lang="ja-JP" altLang="en-US" sz="300" u="none" strike="noStrike">
                          <a:effectLst/>
                        </a:rPr>
                        <a:t>　</a:t>
                      </a:r>
                      <a:endParaRPr lang="ja-JP" altLang="en-US" sz="300" b="1"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l" fontAlgn="ctr"/>
                      <a:r>
                        <a:rPr lang="ja-JP" altLang="en-US" sz="300" u="none" strike="noStrike">
                          <a:effectLst/>
                        </a:rPr>
                        <a:t>　</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878147031"/>
                  </a:ext>
                </a:extLst>
              </a:tr>
              <a:tr h="184212">
                <a:tc>
                  <a:txBody>
                    <a:bodyPr/>
                    <a:lstStyle/>
                    <a:p>
                      <a:pPr algn="just" fontAlgn="ctr"/>
                      <a:r>
                        <a:rPr lang="ja-JP" altLang="en-US" sz="400" u="none" strike="noStrike">
                          <a:effectLst/>
                        </a:rPr>
                        <a:t>①    </a:t>
                      </a:r>
                      <a:r>
                        <a:rPr lang="en-US" altLang="ja-JP" sz="400" u="none" strike="noStrike">
                          <a:effectLst/>
                        </a:rPr>
                        <a:t>2025‐30</a:t>
                      </a:r>
                      <a:r>
                        <a:rPr lang="ja-JP" altLang="en-US" sz="400" u="none" strike="noStrike">
                          <a:effectLst/>
                        </a:rPr>
                        <a:t>年度スタート時、会員数を</a:t>
                      </a:r>
                      <a:r>
                        <a:rPr lang="en-US" altLang="ja-JP" sz="400" u="none" strike="noStrike">
                          <a:effectLst/>
                        </a:rPr>
                        <a:t>45</a:t>
                      </a:r>
                      <a:r>
                        <a:rPr lang="ja-JP" altLang="en-US" sz="400" u="none" strike="noStrike">
                          <a:effectLst/>
                        </a:rPr>
                        <a:t>名とする。　　　</a:t>
                      </a:r>
                      <a:endParaRPr lang="ja-JP" altLang="en-US" sz="400" b="1" i="0" u="none" strike="noStrike">
                        <a:solidFill>
                          <a:srgbClr val="000000"/>
                        </a:solidFill>
                        <a:effectLst/>
                        <a:latin typeface="Century" panose="02040604050505020304" pitchFamily="18" charset="0"/>
                        <a:ea typeface="游ゴシック" panose="020B0400000000000000" pitchFamily="50" charset="-128"/>
                      </a:endParaRPr>
                    </a:p>
                  </a:txBody>
                  <a:tcPr marL="2940" marR="2940" marT="2940" marB="0" anchor="ctr"/>
                </a:tc>
                <a:tc>
                  <a:txBody>
                    <a:bodyPr/>
                    <a:lstStyle/>
                    <a:p>
                      <a:pPr algn="ctr" fontAlgn="ctr"/>
                      <a:r>
                        <a:rPr lang="en-US" altLang="ja-JP" sz="300" u="none" strike="noStrike">
                          <a:effectLst/>
                        </a:rPr>
                        <a:t>4</a:t>
                      </a:r>
                      <a:endParaRPr lang="en-US" altLang="ja-JP" sz="300" b="1"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l" fontAlgn="ctr"/>
                      <a:r>
                        <a:rPr lang="ja-JP" altLang="en-US" sz="300" u="none" strike="noStrike">
                          <a:effectLst/>
                        </a:rPr>
                        <a:t>　</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1574934964"/>
                  </a:ext>
                </a:extLst>
              </a:tr>
              <a:tr h="184212">
                <a:tc>
                  <a:txBody>
                    <a:bodyPr/>
                    <a:lstStyle/>
                    <a:p>
                      <a:pPr algn="just" fontAlgn="ctr"/>
                      <a:r>
                        <a:rPr lang="ja-JP" altLang="en-US" sz="400" u="none" strike="noStrike">
                          <a:effectLst/>
                        </a:rPr>
                        <a:t>奉仕活動について</a:t>
                      </a:r>
                      <a:endParaRPr lang="ja-JP" altLang="en-US" sz="400" b="1" i="0" u="none" strike="noStrike">
                        <a:solidFill>
                          <a:srgbClr val="000000"/>
                        </a:solidFill>
                        <a:effectLst/>
                        <a:latin typeface="ＭＳ 明朝" panose="02020609040205080304" pitchFamily="17" charset="-128"/>
                        <a:ea typeface="ＭＳ 明朝" panose="02020609040205080304" pitchFamily="17" charset="-128"/>
                      </a:endParaRPr>
                    </a:p>
                  </a:txBody>
                  <a:tcPr marL="2940" marR="2940" marT="2940" marB="0" anchor="ctr"/>
                </a:tc>
                <a:tc>
                  <a:txBody>
                    <a:bodyPr/>
                    <a:lstStyle/>
                    <a:p>
                      <a:pPr algn="ctr" fontAlgn="ctr"/>
                      <a:r>
                        <a:rPr lang="ja-JP" altLang="en-US" sz="300" u="none" strike="noStrike">
                          <a:effectLst/>
                        </a:rPr>
                        <a:t>　</a:t>
                      </a:r>
                      <a:endParaRPr lang="ja-JP" altLang="en-US" sz="300" b="1"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l" fontAlgn="ctr"/>
                      <a:r>
                        <a:rPr lang="ja-JP" altLang="en-US" sz="300" u="none" strike="noStrike">
                          <a:effectLst/>
                        </a:rPr>
                        <a:t>　</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4008525555"/>
                  </a:ext>
                </a:extLst>
              </a:tr>
              <a:tr h="184212">
                <a:tc>
                  <a:txBody>
                    <a:bodyPr/>
                    <a:lstStyle/>
                    <a:p>
                      <a:pPr algn="just" fontAlgn="ctr"/>
                      <a:r>
                        <a:rPr lang="ja-JP" altLang="en-US" sz="400" u="none" strike="noStrike">
                          <a:effectLst/>
                        </a:rPr>
                        <a:t>①    アートフレンズ展を継続的に実施する。　　　</a:t>
                      </a:r>
                      <a:endParaRPr lang="ja-JP" altLang="en-US" sz="400" b="1" i="0" u="none" strike="noStrike">
                        <a:solidFill>
                          <a:srgbClr val="000000"/>
                        </a:solidFill>
                        <a:effectLst/>
                        <a:latin typeface="Century" panose="02040604050505020304" pitchFamily="18" charset="0"/>
                        <a:ea typeface="游ゴシック" panose="020B0400000000000000" pitchFamily="50" charset="-128"/>
                      </a:endParaRPr>
                    </a:p>
                  </a:txBody>
                  <a:tcPr marL="2940" marR="2940" marT="2940" marB="0" anchor="ctr"/>
                </a:tc>
                <a:tc>
                  <a:txBody>
                    <a:bodyPr/>
                    <a:lstStyle/>
                    <a:p>
                      <a:pPr algn="ctr" fontAlgn="ctr"/>
                      <a:r>
                        <a:rPr lang="en-US" altLang="ja-JP" sz="300" u="none" strike="noStrike">
                          <a:effectLst/>
                        </a:rPr>
                        <a:t>7</a:t>
                      </a:r>
                      <a:endParaRPr lang="en-US" altLang="ja-JP" sz="300" b="1"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l" fontAlgn="ctr"/>
                      <a:r>
                        <a:rPr lang="ja-JP" altLang="en-US" sz="300" u="none" strike="noStrike">
                          <a:effectLst/>
                        </a:rPr>
                        <a:t>　</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579467428"/>
                  </a:ext>
                </a:extLst>
              </a:tr>
              <a:tr h="184212">
                <a:tc>
                  <a:txBody>
                    <a:bodyPr/>
                    <a:lstStyle/>
                    <a:p>
                      <a:pPr algn="just" fontAlgn="ctr"/>
                      <a:r>
                        <a:rPr lang="ja-JP" altLang="en-US" sz="400" u="none" strike="noStrike">
                          <a:effectLst/>
                        </a:rPr>
                        <a:t>②    姉妹クラブとの友好的な交流を続ける中で、国際奉仕の機会を待つ。　　</a:t>
                      </a:r>
                      <a:endParaRPr lang="ja-JP" altLang="en-US" sz="400" b="1" i="0" u="none" strike="noStrike">
                        <a:solidFill>
                          <a:srgbClr val="000000"/>
                        </a:solidFill>
                        <a:effectLst/>
                        <a:latin typeface="Century" panose="02040604050505020304" pitchFamily="18" charset="0"/>
                        <a:ea typeface="游ゴシック" panose="020B0400000000000000" pitchFamily="50" charset="-128"/>
                      </a:endParaRPr>
                    </a:p>
                  </a:txBody>
                  <a:tcPr marL="2940" marR="2940" marT="2940" marB="0" anchor="ctr"/>
                </a:tc>
                <a:tc>
                  <a:txBody>
                    <a:bodyPr/>
                    <a:lstStyle/>
                    <a:p>
                      <a:pPr algn="ctr" fontAlgn="ctr"/>
                      <a:r>
                        <a:rPr lang="en-US" altLang="ja-JP" sz="300" u="none" strike="noStrike">
                          <a:effectLst/>
                        </a:rPr>
                        <a:t>5</a:t>
                      </a:r>
                      <a:endParaRPr lang="en-US" altLang="ja-JP" sz="300" b="1"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l" fontAlgn="ctr"/>
                      <a:r>
                        <a:rPr lang="ja-JP" altLang="en-US" sz="300" u="none" strike="noStrike">
                          <a:effectLst/>
                        </a:rPr>
                        <a:t>　</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2460285304"/>
                  </a:ext>
                </a:extLst>
              </a:tr>
              <a:tr h="184212">
                <a:tc>
                  <a:txBody>
                    <a:bodyPr/>
                    <a:lstStyle/>
                    <a:p>
                      <a:pPr algn="just" fontAlgn="ctr"/>
                      <a:r>
                        <a:rPr lang="ja-JP" altLang="en-US" sz="400" u="none" strike="noStrike">
                          <a:effectLst/>
                        </a:rPr>
                        <a:t>③    青少年短期交換学生を毎年度</a:t>
                      </a:r>
                      <a:r>
                        <a:rPr lang="en-US" altLang="ja-JP" sz="400" u="none" strike="noStrike">
                          <a:effectLst/>
                        </a:rPr>
                        <a:t>1</a:t>
                      </a:r>
                      <a:r>
                        <a:rPr lang="ja-JP" altLang="en-US" sz="400" u="none" strike="noStrike">
                          <a:effectLst/>
                        </a:rPr>
                        <a:t>名以上出す。　　　</a:t>
                      </a:r>
                      <a:endParaRPr lang="ja-JP" altLang="en-US" sz="400" b="1" i="0" u="none" strike="noStrike">
                        <a:solidFill>
                          <a:srgbClr val="000000"/>
                        </a:solidFill>
                        <a:effectLst/>
                        <a:latin typeface="Century" panose="02040604050505020304" pitchFamily="18" charset="0"/>
                        <a:ea typeface="游ゴシック" panose="020B0400000000000000" pitchFamily="50" charset="-128"/>
                      </a:endParaRPr>
                    </a:p>
                  </a:txBody>
                  <a:tcPr marL="2940" marR="2940" marT="2940" marB="0" anchor="ctr"/>
                </a:tc>
                <a:tc>
                  <a:txBody>
                    <a:bodyPr/>
                    <a:lstStyle/>
                    <a:p>
                      <a:pPr algn="ctr" fontAlgn="ctr"/>
                      <a:r>
                        <a:rPr lang="en-US" altLang="ja-JP" sz="300" u="none" strike="noStrike">
                          <a:effectLst/>
                        </a:rPr>
                        <a:t>0</a:t>
                      </a:r>
                      <a:endParaRPr lang="en-US" altLang="ja-JP" sz="300" b="1"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l" fontAlgn="ctr"/>
                      <a:r>
                        <a:rPr lang="ja-JP" altLang="en-US" sz="300" u="none" strike="noStrike">
                          <a:effectLst/>
                        </a:rPr>
                        <a:t>　</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1911846267"/>
                  </a:ext>
                </a:extLst>
              </a:tr>
              <a:tr h="184212">
                <a:tc>
                  <a:txBody>
                    <a:bodyPr/>
                    <a:lstStyle/>
                    <a:p>
                      <a:pPr algn="just" fontAlgn="ctr"/>
                      <a:r>
                        <a:rPr lang="ja-JP" altLang="en-US" sz="400" u="none" strike="noStrike">
                          <a:effectLst/>
                        </a:rPr>
                        <a:t>④    </a:t>
                      </a:r>
                      <a:r>
                        <a:rPr lang="en-US" altLang="ja-JP" sz="400" u="none" strike="noStrike">
                          <a:effectLst/>
                        </a:rPr>
                        <a:t>RYLA</a:t>
                      </a:r>
                      <a:r>
                        <a:rPr lang="ja-JP" altLang="en-US" sz="400" u="none" strike="noStrike">
                          <a:effectLst/>
                        </a:rPr>
                        <a:t>への派遣を毎年度実施し、新世代の育成に寄与する。　　　</a:t>
                      </a:r>
                      <a:endParaRPr lang="ja-JP" altLang="en-US" sz="400" b="1" i="0" u="none" strike="noStrike">
                        <a:solidFill>
                          <a:srgbClr val="000000"/>
                        </a:solidFill>
                        <a:effectLst/>
                        <a:latin typeface="Century" panose="02040604050505020304" pitchFamily="18" charset="0"/>
                        <a:ea typeface="游ゴシック" panose="020B0400000000000000" pitchFamily="50" charset="-128"/>
                      </a:endParaRPr>
                    </a:p>
                  </a:txBody>
                  <a:tcPr marL="2940" marR="2940" marT="2940" marB="0" anchor="ctr"/>
                </a:tc>
                <a:tc>
                  <a:txBody>
                    <a:bodyPr/>
                    <a:lstStyle/>
                    <a:p>
                      <a:pPr algn="ctr" fontAlgn="ctr"/>
                      <a:r>
                        <a:rPr lang="en-US" altLang="ja-JP" sz="300" u="none" strike="noStrike">
                          <a:effectLst/>
                        </a:rPr>
                        <a:t>7</a:t>
                      </a:r>
                      <a:endParaRPr lang="en-US" altLang="ja-JP" sz="300" b="1"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l" fontAlgn="ctr"/>
                      <a:r>
                        <a:rPr lang="ja-JP" altLang="en-US" sz="300" u="none" strike="noStrike">
                          <a:effectLst/>
                        </a:rPr>
                        <a:t>　</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1129934210"/>
                  </a:ext>
                </a:extLst>
              </a:tr>
              <a:tr h="184212">
                <a:tc>
                  <a:txBody>
                    <a:bodyPr/>
                    <a:lstStyle/>
                    <a:p>
                      <a:pPr algn="just" fontAlgn="ctr"/>
                      <a:r>
                        <a:rPr lang="ja-JP" altLang="en-US" sz="400" u="none" strike="noStrike">
                          <a:effectLst/>
                        </a:rPr>
                        <a:t>⑤    恵まれない子供たちへの支援を行う。（クラブ独自プロジェクト）　　　</a:t>
                      </a:r>
                      <a:endParaRPr lang="ja-JP" altLang="en-US" sz="400" b="1" i="0" u="none" strike="noStrike">
                        <a:solidFill>
                          <a:srgbClr val="000000"/>
                        </a:solidFill>
                        <a:effectLst/>
                        <a:latin typeface="Century" panose="02040604050505020304" pitchFamily="18" charset="0"/>
                        <a:ea typeface="游ゴシック" panose="020B0400000000000000" pitchFamily="50" charset="-128"/>
                      </a:endParaRPr>
                    </a:p>
                  </a:txBody>
                  <a:tcPr marL="2940" marR="2940" marT="2940" marB="0" anchor="ctr"/>
                </a:tc>
                <a:tc>
                  <a:txBody>
                    <a:bodyPr/>
                    <a:lstStyle/>
                    <a:p>
                      <a:pPr algn="ctr" fontAlgn="ctr"/>
                      <a:r>
                        <a:rPr lang="en-US" altLang="ja-JP" sz="300" u="none" strike="noStrike">
                          <a:effectLst/>
                        </a:rPr>
                        <a:t>5</a:t>
                      </a:r>
                      <a:endParaRPr lang="en-US" altLang="ja-JP" sz="300" b="1"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l" fontAlgn="ctr"/>
                      <a:r>
                        <a:rPr lang="ja-JP" altLang="en-US" sz="300" u="none" strike="noStrike">
                          <a:effectLst/>
                        </a:rPr>
                        <a:t>　</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1300405316"/>
                  </a:ext>
                </a:extLst>
              </a:tr>
              <a:tr h="195553">
                <a:tc>
                  <a:txBody>
                    <a:bodyPr/>
                    <a:lstStyle/>
                    <a:p>
                      <a:pPr algn="just" fontAlgn="ctr"/>
                      <a:r>
                        <a:rPr lang="ja-JP" altLang="en-US" sz="400" u="none" strike="noStrike">
                          <a:effectLst/>
                        </a:rPr>
                        <a:t>⑥    災害支援、必要に応じてボランティア出動を実行する。（ボランティア保険への加入等）　　　</a:t>
                      </a:r>
                      <a:endParaRPr lang="ja-JP" altLang="en-US" sz="400" b="1" i="0" u="none" strike="noStrike">
                        <a:solidFill>
                          <a:srgbClr val="000000"/>
                        </a:solidFill>
                        <a:effectLst/>
                        <a:latin typeface="Century" panose="02040604050505020304" pitchFamily="18" charset="0"/>
                        <a:ea typeface="游ゴシック" panose="020B0400000000000000" pitchFamily="50" charset="-128"/>
                      </a:endParaRPr>
                    </a:p>
                  </a:txBody>
                  <a:tcPr marL="2940" marR="2940" marT="2940" marB="0" anchor="ctr"/>
                </a:tc>
                <a:tc>
                  <a:txBody>
                    <a:bodyPr/>
                    <a:lstStyle/>
                    <a:p>
                      <a:pPr algn="ctr" fontAlgn="ctr"/>
                      <a:r>
                        <a:rPr lang="en-US" altLang="ja-JP" sz="300" u="none" strike="noStrike">
                          <a:effectLst/>
                        </a:rPr>
                        <a:t>5</a:t>
                      </a:r>
                      <a:endParaRPr lang="en-US" altLang="ja-JP" sz="300" b="1"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l" fontAlgn="ctr"/>
                      <a:r>
                        <a:rPr lang="ja-JP" altLang="en-US" sz="300" u="none" strike="noStrike">
                          <a:effectLst/>
                        </a:rPr>
                        <a:t>　</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3777902373"/>
                  </a:ext>
                </a:extLst>
              </a:tr>
              <a:tr h="184212">
                <a:tc>
                  <a:txBody>
                    <a:bodyPr/>
                    <a:lstStyle/>
                    <a:p>
                      <a:pPr algn="just" fontAlgn="ctr"/>
                      <a:r>
                        <a:rPr lang="ja-JP" altLang="en-US" sz="400" u="none" strike="noStrike">
                          <a:effectLst/>
                        </a:rPr>
                        <a:t>　</a:t>
                      </a:r>
                      <a:endParaRPr lang="ja-JP" altLang="en-US" sz="400" b="1" i="0" u="none" strike="noStrike">
                        <a:solidFill>
                          <a:srgbClr val="000000"/>
                        </a:solidFill>
                        <a:effectLst/>
                        <a:latin typeface="Century" panose="02040604050505020304" pitchFamily="18" charset="0"/>
                        <a:ea typeface="游ゴシック" panose="020B0400000000000000" pitchFamily="50" charset="-128"/>
                      </a:endParaRPr>
                    </a:p>
                  </a:txBody>
                  <a:tcPr marL="2940" marR="2940" marT="2940" marB="0" anchor="ctr"/>
                </a:tc>
                <a:tc>
                  <a:txBody>
                    <a:bodyPr/>
                    <a:lstStyle/>
                    <a:p>
                      <a:pPr algn="ctr" fontAlgn="ctr"/>
                      <a:r>
                        <a:rPr lang="ja-JP" altLang="en-US" sz="300" u="none" strike="noStrike">
                          <a:effectLst/>
                        </a:rPr>
                        <a:t>　</a:t>
                      </a:r>
                      <a:endParaRPr lang="ja-JP" altLang="en-US" sz="300" b="1"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l" fontAlgn="ctr"/>
                      <a:r>
                        <a:rPr lang="ja-JP" altLang="en-US" sz="300" u="none" strike="noStrike">
                          <a:effectLst/>
                        </a:rPr>
                        <a:t>　</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2727878588"/>
                  </a:ext>
                </a:extLst>
              </a:tr>
              <a:tr h="184212">
                <a:tc>
                  <a:txBody>
                    <a:bodyPr/>
                    <a:lstStyle/>
                    <a:p>
                      <a:pPr algn="just" fontAlgn="ctr"/>
                      <a:r>
                        <a:rPr lang="ja-JP" altLang="en-US" sz="400" u="none" strike="noStrike">
                          <a:effectLst/>
                        </a:rPr>
                        <a:t>指導者の育成について</a:t>
                      </a:r>
                      <a:endParaRPr lang="ja-JP" altLang="en-US" sz="400" b="1" i="0" u="none" strike="noStrike">
                        <a:solidFill>
                          <a:srgbClr val="000000"/>
                        </a:solidFill>
                        <a:effectLst/>
                        <a:latin typeface="ＭＳ 明朝" panose="02020609040205080304" pitchFamily="17" charset="-128"/>
                        <a:ea typeface="ＭＳ 明朝" panose="02020609040205080304" pitchFamily="17" charset="-128"/>
                      </a:endParaRPr>
                    </a:p>
                  </a:txBody>
                  <a:tcPr marL="2940" marR="2940" marT="2940" marB="0" anchor="ctr"/>
                </a:tc>
                <a:tc>
                  <a:txBody>
                    <a:bodyPr/>
                    <a:lstStyle/>
                    <a:p>
                      <a:pPr algn="ctr" fontAlgn="ctr"/>
                      <a:r>
                        <a:rPr lang="ja-JP" altLang="en-US" sz="300" u="none" strike="noStrike">
                          <a:effectLst/>
                        </a:rPr>
                        <a:t>　</a:t>
                      </a:r>
                      <a:endParaRPr lang="ja-JP" altLang="en-US" sz="300" b="1"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l" fontAlgn="ctr"/>
                      <a:r>
                        <a:rPr lang="ja-JP" altLang="en-US" sz="300" u="none" strike="noStrike">
                          <a:effectLst/>
                        </a:rPr>
                        <a:t>　</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1948917791"/>
                  </a:ext>
                </a:extLst>
              </a:tr>
              <a:tr h="184212">
                <a:tc>
                  <a:txBody>
                    <a:bodyPr/>
                    <a:lstStyle/>
                    <a:p>
                      <a:pPr algn="just" fontAlgn="ctr"/>
                      <a:r>
                        <a:rPr lang="ja-JP" altLang="en-US" sz="400" u="none" strike="noStrike">
                          <a:effectLst/>
                        </a:rPr>
                        <a:t>①    地区協議会および地区セミナーへ出席対象者は必ず出席する。　　　</a:t>
                      </a:r>
                      <a:endParaRPr lang="ja-JP" altLang="en-US" sz="400" b="1" i="0" u="none" strike="noStrike">
                        <a:solidFill>
                          <a:srgbClr val="000000"/>
                        </a:solidFill>
                        <a:effectLst/>
                        <a:latin typeface="Century" panose="02040604050505020304" pitchFamily="18" charset="0"/>
                        <a:ea typeface="游ゴシック" panose="020B0400000000000000" pitchFamily="50" charset="-128"/>
                      </a:endParaRPr>
                    </a:p>
                  </a:txBody>
                  <a:tcPr marL="2940" marR="2940" marT="2940" marB="0" anchor="ctr"/>
                </a:tc>
                <a:tc>
                  <a:txBody>
                    <a:bodyPr/>
                    <a:lstStyle/>
                    <a:p>
                      <a:pPr algn="ctr" fontAlgn="ctr"/>
                      <a:r>
                        <a:rPr lang="en-US" altLang="ja-JP" sz="300" u="none" strike="noStrike">
                          <a:effectLst/>
                        </a:rPr>
                        <a:t>4</a:t>
                      </a:r>
                      <a:endParaRPr lang="en-US" altLang="ja-JP" sz="300" b="1"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l" fontAlgn="ctr"/>
                      <a:r>
                        <a:rPr lang="ja-JP" altLang="en-US" sz="300" u="none" strike="noStrike">
                          <a:effectLst/>
                        </a:rPr>
                        <a:t>　</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2295344591"/>
                  </a:ext>
                </a:extLst>
              </a:tr>
              <a:tr h="184212">
                <a:tc>
                  <a:txBody>
                    <a:bodyPr/>
                    <a:lstStyle/>
                    <a:p>
                      <a:pPr algn="just" fontAlgn="ctr"/>
                      <a:r>
                        <a:rPr lang="ja-JP" altLang="en-US" sz="400" u="none" strike="noStrike">
                          <a:effectLst/>
                        </a:rPr>
                        <a:t>②    地区大会へ基本的に全会員の参加を目指す。　　　</a:t>
                      </a:r>
                      <a:endParaRPr lang="ja-JP" altLang="en-US" sz="400" b="1" i="0" u="none" strike="noStrike">
                        <a:solidFill>
                          <a:srgbClr val="000000"/>
                        </a:solidFill>
                        <a:effectLst/>
                        <a:latin typeface="Century" panose="02040604050505020304" pitchFamily="18" charset="0"/>
                        <a:ea typeface="游ゴシック" panose="020B0400000000000000" pitchFamily="50" charset="-128"/>
                      </a:endParaRPr>
                    </a:p>
                  </a:txBody>
                  <a:tcPr marL="2940" marR="2940" marT="2940" marB="0" anchor="ctr"/>
                </a:tc>
                <a:tc>
                  <a:txBody>
                    <a:bodyPr/>
                    <a:lstStyle/>
                    <a:p>
                      <a:pPr algn="ctr" fontAlgn="ctr"/>
                      <a:r>
                        <a:rPr lang="ja-JP" altLang="en-US" sz="300" u="none" strike="noStrike">
                          <a:effectLst/>
                        </a:rPr>
                        <a:t>不可</a:t>
                      </a:r>
                      <a:endParaRPr lang="ja-JP" altLang="en-US" sz="300" b="1"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l" fontAlgn="ctr"/>
                      <a:r>
                        <a:rPr lang="ja-JP" altLang="en-US" sz="300" u="none" strike="noStrike">
                          <a:effectLst/>
                        </a:rPr>
                        <a:t>　</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4053075279"/>
                  </a:ext>
                </a:extLst>
              </a:tr>
              <a:tr h="184212">
                <a:tc>
                  <a:txBody>
                    <a:bodyPr/>
                    <a:lstStyle/>
                    <a:p>
                      <a:pPr algn="just" fontAlgn="ctr"/>
                      <a:r>
                        <a:rPr lang="ja-JP" altLang="en-US" sz="400" u="none" strike="noStrike">
                          <a:effectLst/>
                        </a:rPr>
                        <a:t>③    クラブ協議会、炉辺会合を前後期各１回以上実施する。　　　</a:t>
                      </a:r>
                      <a:endParaRPr lang="ja-JP" altLang="en-US" sz="400" b="1" i="0" u="none" strike="noStrike">
                        <a:solidFill>
                          <a:srgbClr val="000000"/>
                        </a:solidFill>
                        <a:effectLst/>
                        <a:latin typeface="Century" panose="02040604050505020304" pitchFamily="18" charset="0"/>
                        <a:ea typeface="游ゴシック" panose="020B0400000000000000" pitchFamily="50" charset="-128"/>
                      </a:endParaRPr>
                    </a:p>
                  </a:txBody>
                  <a:tcPr marL="2940" marR="2940" marT="2940" marB="0" anchor="ctr"/>
                </a:tc>
                <a:tc>
                  <a:txBody>
                    <a:bodyPr/>
                    <a:lstStyle/>
                    <a:p>
                      <a:pPr algn="ctr" fontAlgn="ctr"/>
                      <a:r>
                        <a:rPr lang="en-US" altLang="ja-JP" sz="300" u="none" strike="noStrike">
                          <a:effectLst/>
                        </a:rPr>
                        <a:t>5</a:t>
                      </a:r>
                      <a:endParaRPr lang="en-US" altLang="ja-JP" sz="300" b="1"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l" fontAlgn="ctr"/>
                      <a:r>
                        <a:rPr lang="ja-JP" altLang="en-US" sz="300" u="none" strike="noStrike">
                          <a:effectLst/>
                        </a:rPr>
                        <a:t>　</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329912415"/>
                  </a:ext>
                </a:extLst>
              </a:tr>
              <a:tr h="184212">
                <a:tc>
                  <a:txBody>
                    <a:bodyPr/>
                    <a:lstStyle/>
                    <a:p>
                      <a:pPr algn="just" fontAlgn="ctr"/>
                      <a:r>
                        <a:rPr lang="ja-JP" altLang="en-US" sz="400" u="none" strike="noStrike">
                          <a:effectLst/>
                        </a:rPr>
                        <a:t>　</a:t>
                      </a:r>
                      <a:endParaRPr lang="ja-JP" altLang="en-US" sz="400" b="1" i="0" u="none" strike="noStrike">
                        <a:solidFill>
                          <a:srgbClr val="000000"/>
                        </a:solidFill>
                        <a:effectLst/>
                        <a:latin typeface="Century" panose="02040604050505020304" pitchFamily="18" charset="0"/>
                        <a:ea typeface="游ゴシック" panose="020B0400000000000000" pitchFamily="50" charset="-128"/>
                      </a:endParaRPr>
                    </a:p>
                  </a:txBody>
                  <a:tcPr marL="2940" marR="2940" marT="2940" marB="0" anchor="ctr"/>
                </a:tc>
                <a:tc>
                  <a:txBody>
                    <a:bodyPr/>
                    <a:lstStyle/>
                    <a:p>
                      <a:pPr algn="ctr" fontAlgn="ctr"/>
                      <a:r>
                        <a:rPr lang="ja-JP" altLang="en-US" sz="300" u="none" strike="noStrike">
                          <a:effectLst/>
                        </a:rPr>
                        <a:t>　</a:t>
                      </a:r>
                      <a:endParaRPr lang="ja-JP" altLang="en-US" sz="300" b="1"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l" fontAlgn="ctr"/>
                      <a:r>
                        <a:rPr lang="ja-JP" altLang="en-US" sz="300" u="none" strike="noStrike">
                          <a:effectLst/>
                        </a:rPr>
                        <a:t>　</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1324904385"/>
                  </a:ext>
                </a:extLst>
              </a:tr>
              <a:tr h="184212">
                <a:tc>
                  <a:txBody>
                    <a:bodyPr/>
                    <a:lstStyle/>
                    <a:p>
                      <a:pPr algn="just" fontAlgn="ctr"/>
                      <a:r>
                        <a:rPr lang="ja-JP" altLang="en-US" sz="400" u="none" strike="noStrike">
                          <a:effectLst/>
                        </a:rPr>
                        <a:t>クラブ管理運営について</a:t>
                      </a:r>
                      <a:endParaRPr lang="ja-JP" altLang="en-US" sz="400" b="1" i="0" u="none" strike="noStrike">
                        <a:solidFill>
                          <a:srgbClr val="000000"/>
                        </a:solidFill>
                        <a:effectLst/>
                        <a:latin typeface="ＭＳ 明朝" panose="02020609040205080304" pitchFamily="17" charset="-128"/>
                        <a:ea typeface="ＭＳ 明朝" panose="02020609040205080304" pitchFamily="17" charset="-128"/>
                      </a:endParaRPr>
                    </a:p>
                  </a:txBody>
                  <a:tcPr marL="2940" marR="2940" marT="2940" marB="0" anchor="ctr"/>
                </a:tc>
                <a:tc>
                  <a:txBody>
                    <a:bodyPr/>
                    <a:lstStyle/>
                    <a:p>
                      <a:pPr algn="ctr" fontAlgn="ctr"/>
                      <a:r>
                        <a:rPr lang="ja-JP" altLang="en-US" sz="300" u="none" strike="noStrike">
                          <a:effectLst/>
                        </a:rPr>
                        <a:t>　</a:t>
                      </a:r>
                      <a:endParaRPr lang="ja-JP" altLang="en-US" sz="300" b="1"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l" fontAlgn="ctr"/>
                      <a:r>
                        <a:rPr lang="ja-JP" altLang="en-US" sz="300" u="none" strike="noStrike">
                          <a:effectLst/>
                        </a:rPr>
                        <a:t>　</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1563193933"/>
                  </a:ext>
                </a:extLst>
              </a:tr>
              <a:tr h="184212">
                <a:tc>
                  <a:txBody>
                    <a:bodyPr/>
                    <a:lstStyle/>
                    <a:p>
                      <a:pPr algn="just" fontAlgn="ctr"/>
                      <a:r>
                        <a:rPr lang="ja-JP" altLang="en-US" sz="400" u="none" strike="noStrike">
                          <a:effectLst/>
                        </a:rPr>
                        <a:t>①    充実した例会プログラムの実施につとめ、各例会の出席</a:t>
                      </a:r>
                      <a:r>
                        <a:rPr lang="en-US" altLang="ja-JP" sz="400" u="none" strike="noStrike">
                          <a:effectLst/>
                        </a:rPr>
                        <a:t>100</a:t>
                      </a:r>
                      <a:r>
                        <a:rPr lang="ja-JP" altLang="en-US" sz="400" u="none" strike="noStrike">
                          <a:effectLst/>
                        </a:rPr>
                        <a:t>％を目指す。　　　</a:t>
                      </a:r>
                      <a:endParaRPr lang="ja-JP" altLang="en-US" sz="400" b="1" i="0" u="none" strike="noStrike">
                        <a:solidFill>
                          <a:srgbClr val="000000"/>
                        </a:solidFill>
                        <a:effectLst/>
                        <a:latin typeface="Century" panose="02040604050505020304" pitchFamily="18" charset="0"/>
                        <a:ea typeface="游ゴシック" panose="020B0400000000000000" pitchFamily="50" charset="-128"/>
                      </a:endParaRPr>
                    </a:p>
                  </a:txBody>
                  <a:tcPr marL="2940" marR="2940" marT="2940" marB="0" anchor="ctr"/>
                </a:tc>
                <a:tc>
                  <a:txBody>
                    <a:bodyPr/>
                    <a:lstStyle/>
                    <a:p>
                      <a:pPr algn="ctr" fontAlgn="ctr"/>
                      <a:r>
                        <a:rPr lang="en-US" altLang="ja-JP" sz="300" u="none" strike="noStrike">
                          <a:effectLst/>
                        </a:rPr>
                        <a:t>7</a:t>
                      </a:r>
                      <a:endParaRPr lang="en-US" altLang="ja-JP" sz="300" b="1"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l" fontAlgn="ctr"/>
                      <a:r>
                        <a:rPr lang="ja-JP" altLang="en-US" sz="300" u="none" strike="noStrike">
                          <a:effectLst/>
                        </a:rPr>
                        <a:t>　</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2285283102"/>
                  </a:ext>
                </a:extLst>
              </a:tr>
              <a:tr h="195553">
                <a:tc>
                  <a:txBody>
                    <a:bodyPr/>
                    <a:lstStyle/>
                    <a:p>
                      <a:pPr algn="just" fontAlgn="ctr"/>
                      <a:r>
                        <a:rPr lang="ja-JP" altLang="en-US" sz="400" u="none" strike="noStrike">
                          <a:effectLst/>
                        </a:rPr>
                        <a:t>②    新入会員のサポートをスポンサー（推薦者あるいは指名された者）を中心に徹底していく。　　</a:t>
                      </a:r>
                      <a:endParaRPr lang="ja-JP" altLang="en-US" sz="400" b="1" i="0" u="none" strike="noStrike">
                        <a:solidFill>
                          <a:srgbClr val="000000"/>
                        </a:solidFill>
                        <a:effectLst/>
                        <a:latin typeface="Century" panose="02040604050505020304" pitchFamily="18" charset="0"/>
                        <a:ea typeface="游ゴシック" panose="020B0400000000000000" pitchFamily="50" charset="-128"/>
                      </a:endParaRPr>
                    </a:p>
                  </a:txBody>
                  <a:tcPr marL="2940" marR="2940" marT="2940" marB="0" anchor="ctr"/>
                </a:tc>
                <a:tc>
                  <a:txBody>
                    <a:bodyPr/>
                    <a:lstStyle/>
                    <a:p>
                      <a:pPr algn="ctr" fontAlgn="ctr"/>
                      <a:r>
                        <a:rPr lang="en-US" altLang="ja-JP" sz="300" u="none" strike="noStrike">
                          <a:effectLst/>
                        </a:rPr>
                        <a:t>7</a:t>
                      </a:r>
                      <a:endParaRPr lang="en-US" altLang="ja-JP" sz="300" b="1"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l" fontAlgn="ctr"/>
                      <a:r>
                        <a:rPr lang="ja-JP" altLang="en-US" sz="300" u="none" strike="noStrike">
                          <a:effectLst/>
                        </a:rPr>
                        <a:t>　</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836456431"/>
                  </a:ext>
                </a:extLst>
              </a:tr>
              <a:tr h="184212">
                <a:tc>
                  <a:txBody>
                    <a:bodyPr/>
                    <a:lstStyle/>
                    <a:p>
                      <a:pPr algn="just" fontAlgn="ctr"/>
                      <a:r>
                        <a:rPr lang="ja-JP" altLang="en-US" sz="400" u="none" strike="noStrike">
                          <a:effectLst/>
                        </a:rPr>
                        <a:t>③    委員会活動のより一層の活性化を図る。　　　</a:t>
                      </a:r>
                      <a:endParaRPr lang="ja-JP" altLang="en-US" sz="400" b="1" i="0" u="none" strike="noStrike">
                        <a:solidFill>
                          <a:srgbClr val="000000"/>
                        </a:solidFill>
                        <a:effectLst/>
                        <a:latin typeface="Century" panose="02040604050505020304" pitchFamily="18" charset="0"/>
                        <a:ea typeface="游ゴシック" panose="020B0400000000000000" pitchFamily="50" charset="-128"/>
                      </a:endParaRPr>
                    </a:p>
                  </a:txBody>
                  <a:tcPr marL="2940" marR="2940" marT="2940" marB="0" anchor="ctr"/>
                </a:tc>
                <a:tc>
                  <a:txBody>
                    <a:bodyPr/>
                    <a:lstStyle/>
                    <a:p>
                      <a:pPr algn="ctr" fontAlgn="ctr"/>
                      <a:r>
                        <a:rPr lang="en-US" altLang="ja-JP" sz="300" u="none" strike="noStrike">
                          <a:effectLst/>
                        </a:rPr>
                        <a:t>3</a:t>
                      </a:r>
                      <a:endParaRPr lang="en-US" altLang="ja-JP" sz="300" b="1"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l" fontAlgn="ctr"/>
                      <a:r>
                        <a:rPr lang="ja-JP" altLang="en-US" sz="300" u="none" strike="noStrike">
                          <a:effectLst/>
                        </a:rPr>
                        <a:t>　</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2697962549"/>
                  </a:ext>
                </a:extLst>
              </a:tr>
              <a:tr h="184212">
                <a:tc>
                  <a:txBody>
                    <a:bodyPr/>
                    <a:lstStyle/>
                    <a:p>
                      <a:pPr algn="just" fontAlgn="ctr"/>
                      <a:r>
                        <a:rPr lang="ja-JP" altLang="en-US" sz="400" u="none" strike="noStrike">
                          <a:effectLst/>
                        </a:rPr>
                        <a:t>　</a:t>
                      </a:r>
                      <a:endParaRPr lang="ja-JP" altLang="en-US" sz="400" b="1" i="0" u="none" strike="noStrike">
                        <a:solidFill>
                          <a:srgbClr val="000000"/>
                        </a:solidFill>
                        <a:effectLst/>
                        <a:latin typeface="Century" panose="02040604050505020304" pitchFamily="18" charset="0"/>
                        <a:ea typeface="游ゴシック" panose="020B0400000000000000" pitchFamily="50" charset="-128"/>
                      </a:endParaRPr>
                    </a:p>
                  </a:txBody>
                  <a:tcPr marL="2940" marR="2940" marT="2940" marB="0" anchor="ctr"/>
                </a:tc>
                <a:tc>
                  <a:txBody>
                    <a:bodyPr/>
                    <a:lstStyle/>
                    <a:p>
                      <a:pPr algn="ctr" fontAlgn="ctr"/>
                      <a:r>
                        <a:rPr lang="ja-JP" altLang="en-US" sz="300" u="none" strike="noStrike">
                          <a:effectLst/>
                        </a:rPr>
                        <a:t>　</a:t>
                      </a:r>
                      <a:endParaRPr lang="ja-JP" altLang="en-US" sz="300" b="1"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l" fontAlgn="ctr"/>
                      <a:r>
                        <a:rPr lang="ja-JP" altLang="en-US" sz="300" u="none" strike="noStrike">
                          <a:effectLst/>
                        </a:rPr>
                        <a:t>　</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3944924238"/>
                  </a:ext>
                </a:extLst>
              </a:tr>
              <a:tr h="184212">
                <a:tc>
                  <a:txBody>
                    <a:bodyPr/>
                    <a:lstStyle/>
                    <a:p>
                      <a:pPr algn="just" fontAlgn="ctr"/>
                      <a:r>
                        <a:rPr lang="ja-JP" altLang="en-US" sz="400" u="none" strike="noStrike">
                          <a:effectLst/>
                        </a:rPr>
                        <a:t>寄付目標について</a:t>
                      </a:r>
                      <a:endParaRPr lang="ja-JP" altLang="en-US" sz="400" b="1" i="0" u="none" strike="noStrike">
                        <a:solidFill>
                          <a:srgbClr val="000000"/>
                        </a:solidFill>
                        <a:effectLst/>
                        <a:latin typeface="ＭＳ 明朝" panose="02020609040205080304" pitchFamily="17" charset="-128"/>
                        <a:ea typeface="ＭＳ 明朝" panose="02020609040205080304" pitchFamily="17" charset="-128"/>
                      </a:endParaRPr>
                    </a:p>
                  </a:txBody>
                  <a:tcPr marL="2940" marR="2940" marT="2940" marB="0" anchor="ctr"/>
                </a:tc>
                <a:tc>
                  <a:txBody>
                    <a:bodyPr/>
                    <a:lstStyle/>
                    <a:p>
                      <a:pPr algn="ctr" fontAlgn="ctr"/>
                      <a:r>
                        <a:rPr lang="ja-JP" altLang="en-US" sz="300" u="none" strike="noStrike">
                          <a:effectLst/>
                        </a:rPr>
                        <a:t>　</a:t>
                      </a:r>
                      <a:endParaRPr lang="ja-JP" altLang="en-US" sz="300" b="1"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l" fontAlgn="ctr"/>
                      <a:r>
                        <a:rPr lang="ja-JP" altLang="en-US" sz="300" u="none" strike="noStrike">
                          <a:effectLst/>
                        </a:rPr>
                        <a:t>　</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586714768"/>
                  </a:ext>
                </a:extLst>
              </a:tr>
              <a:tr h="184212">
                <a:tc>
                  <a:txBody>
                    <a:bodyPr/>
                    <a:lstStyle/>
                    <a:p>
                      <a:pPr algn="just" fontAlgn="ctr"/>
                      <a:r>
                        <a:rPr lang="ja-JP" altLang="en-US" sz="400" u="none" strike="noStrike">
                          <a:effectLst/>
                        </a:rPr>
                        <a:t>①    ロータリー財団　　　</a:t>
                      </a:r>
                      <a:endParaRPr lang="ja-JP" altLang="en-US" sz="400" b="1" i="0" u="none" strike="noStrike">
                        <a:solidFill>
                          <a:srgbClr val="000000"/>
                        </a:solidFill>
                        <a:effectLst/>
                        <a:latin typeface="Century" panose="02040604050505020304" pitchFamily="18" charset="0"/>
                        <a:ea typeface="游ゴシック" panose="020B0400000000000000" pitchFamily="50" charset="-128"/>
                      </a:endParaRPr>
                    </a:p>
                  </a:txBody>
                  <a:tcPr marL="2940" marR="2940" marT="2940" marB="0" anchor="ctr"/>
                </a:tc>
                <a:tc>
                  <a:txBody>
                    <a:bodyPr/>
                    <a:lstStyle/>
                    <a:p>
                      <a:pPr algn="ctr" fontAlgn="ctr"/>
                      <a:r>
                        <a:rPr lang="ja-JP" altLang="en-US" sz="300" u="none" strike="noStrike">
                          <a:effectLst/>
                        </a:rPr>
                        <a:t>　</a:t>
                      </a:r>
                      <a:endParaRPr lang="ja-JP" altLang="en-US" sz="300" b="1"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l" fontAlgn="ctr"/>
                      <a:r>
                        <a:rPr lang="ja-JP" altLang="en-US" sz="300" u="none" strike="noStrike">
                          <a:effectLst/>
                        </a:rPr>
                        <a:t>　</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140075037"/>
                  </a:ext>
                </a:extLst>
              </a:tr>
              <a:tr h="184212">
                <a:tc>
                  <a:txBody>
                    <a:bodyPr/>
                    <a:lstStyle/>
                    <a:p>
                      <a:pPr algn="just" fontAlgn="ctr"/>
                      <a:r>
                        <a:rPr lang="ja-JP" altLang="en-US" sz="400" u="none" strike="noStrike">
                          <a:effectLst/>
                        </a:rPr>
                        <a:t>・年次寄付　</a:t>
                      </a:r>
                      <a:r>
                        <a:rPr lang="en-US" altLang="ja-JP" sz="400" u="none" strike="noStrike">
                          <a:effectLst/>
                        </a:rPr>
                        <a:t>1</a:t>
                      </a:r>
                      <a:r>
                        <a:rPr lang="ja-JP" altLang="en-US" sz="400" u="none" strike="noStrike">
                          <a:effectLst/>
                        </a:rPr>
                        <a:t>人当たり　</a:t>
                      </a:r>
                      <a:r>
                        <a:rPr lang="en-US" altLang="ja-JP" sz="400" u="none" strike="noStrike">
                          <a:effectLst/>
                        </a:rPr>
                        <a:t>150</a:t>
                      </a:r>
                      <a:r>
                        <a:rPr lang="ja-JP" altLang="en-US" sz="400" u="none" strike="noStrike">
                          <a:effectLst/>
                        </a:rPr>
                        <a:t>ドル</a:t>
                      </a:r>
                      <a:endParaRPr lang="ja-JP" altLang="en-US" sz="400" b="1" i="0" u="none" strike="noStrike">
                        <a:solidFill>
                          <a:srgbClr val="000000"/>
                        </a:solidFill>
                        <a:effectLst/>
                        <a:latin typeface="ＭＳ 明朝" panose="02020609040205080304" pitchFamily="17" charset="-128"/>
                        <a:ea typeface="ＭＳ 明朝" panose="02020609040205080304" pitchFamily="17" charset="-128"/>
                      </a:endParaRPr>
                    </a:p>
                  </a:txBody>
                  <a:tcPr marL="2940" marR="2940" marT="2940" marB="0" anchor="ctr"/>
                </a:tc>
                <a:tc>
                  <a:txBody>
                    <a:bodyPr/>
                    <a:lstStyle/>
                    <a:p>
                      <a:pPr algn="ctr" fontAlgn="ctr"/>
                      <a:r>
                        <a:rPr lang="en-US" altLang="ja-JP" sz="300" u="none" strike="noStrike">
                          <a:effectLst/>
                        </a:rPr>
                        <a:t>10</a:t>
                      </a:r>
                      <a:endParaRPr lang="en-US" altLang="ja-JP" sz="300" b="1"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l" fontAlgn="ctr"/>
                      <a:r>
                        <a:rPr lang="ja-JP" altLang="en-US" sz="300" u="none" strike="noStrike">
                          <a:effectLst/>
                        </a:rPr>
                        <a:t>　</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3003474133"/>
                  </a:ext>
                </a:extLst>
              </a:tr>
              <a:tr h="184212">
                <a:tc>
                  <a:txBody>
                    <a:bodyPr/>
                    <a:lstStyle/>
                    <a:p>
                      <a:pPr algn="just" fontAlgn="ctr"/>
                      <a:r>
                        <a:rPr lang="ja-JP" altLang="en-US" sz="400" u="none" strike="noStrike">
                          <a:effectLst/>
                        </a:rPr>
                        <a:t>・恒久基金　</a:t>
                      </a:r>
                      <a:r>
                        <a:rPr lang="en-US" altLang="ja-JP" sz="400" u="none" strike="noStrike">
                          <a:effectLst/>
                        </a:rPr>
                        <a:t>1</a:t>
                      </a:r>
                      <a:r>
                        <a:rPr lang="ja-JP" altLang="en-US" sz="400" u="none" strike="noStrike">
                          <a:effectLst/>
                        </a:rPr>
                        <a:t>人　　　</a:t>
                      </a:r>
                      <a:r>
                        <a:rPr lang="en-US" altLang="ja-JP" sz="400" u="none" strike="noStrike">
                          <a:effectLst/>
                        </a:rPr>
                        <a:t>1,000</a:t>
                      </a:r>
                      <a:r>
                        <a:rPr lang="ja-JP" altLang="en-US" sz="400" u="none" strike="noStrike">
                          <a:effectLst/>
                        </a:rPr>
                        <a:t>ドル</a:t>
                      </a:r>
                      <a:endParaRPr lang="ja-JP" altLang="en-US" sz="400" b="1" i="0" u="none" strike="noStrike">
                        <a:solidFill>
                          <a:srgbClr val="000000"/>
                        </a:solidFill>
                        <a:effectLst/>
                        <a:latin typeface="ＭＳ 明朝" panose="02020609040205080304" pitchFamily="17" charset="-128"/>
                        <a:ea typeface="ＭＳ 明朝" panose="02020609040205080304" pitchFamily="17" charset="-128"/>
                      </a:endParaRPr>
                    </a:p>
                  </a:txBody>
                  <a:tcPr marL="2940" marR="2940" marT="2940" marB="0" anchor="ctr"/>
                </a:tc>
                <a:tc>
                  <a:txBody>
                    <a:bodyPr/>
                    <a:lstStyle/>
                    <a:p>
                      <a:pPr algn="ctr" fontAlgn="ctr"/>
                      <a:r>
                        <a:rPr lang="en-US" altLang="ja-JP" sz="300" u="none" strike="noStrike">
                          <a:effectLst/>
                        </a:rPr>
                        <a:t>10</a:t>
                      </a:r>
                      <a:endParaRPr lang="en-US" altLang="ja-JP" sz="300" b="1"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l" fontAlgn="ctr"/>
                      <a:r>
                        <a:rPr lang="ja-JP" altLang="en-US" sz="300" u="none" strike="noStrike">
                          <a:effectLst/>
                        </a:rPr>
                        <a:t>　</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1184760522"/>
                  </a:ext>
                </a:extLst>
              </a:tr>
              <a:tr h="184212">
                <a:tc>
                  <a:txBody>
                    <a:bodyPr/>
                    <a:lstStyle/>
                    <a:p>
                      <a:pPr algn="just" fontAlgn="ctr"/>
                      <a:r>
                        <a:rPr lang="zh-CN" altLang="en-US" sz="400" u="none" strike="noStrike">
                          <a:effectLst/>
                        </a:rPr>
                        <a:t>②    米山奨学会　　　</a:t>
                      </a:r>
                      <a:endParaRPr lang="zh-CN" altLang="en-US" sz="400" b="1" i="0" u="none" strike="noStrike">
                        <a:solidFill>
                          <a:srgbClr val="000000"/>
                        </a:solidFill>
                        <a:effectLst/>
                        <a:latin typeface="Century" panose="02040604050505020304" pitchFamily="18" charset="0"/>
                        <a:ea typeface="游ゴシック" panose="020B0400000000000000" pitchFamily="50" charset="-128"/>
                      </a:endParaRPr>
                    </a:p>
                  </a:txBody>
                  <a:tcPr marL="2940" marR="2940" marT="2940" marB="0" anchor="ctr"/>
                </a:tc>
                <a:tc>
                  <a:txBody>
                    <a:bodyPr/>
                    <a:lstStyle/>
                    <a:p>
                      <a:pPr algn="ctr" fontAlgn="ctr"/>
                      <a:r>
                        <a:rPr lang="ja-JP" altLang="en-US" sz="300" u="none" strike="noStrike">
                          <a:effectLst/>
                        </a:rPr>
                        <a:t>　</a:t>
                      </a:r>
                      <a:endParaRPr lang="ja-JP" altLang="en-US" sz="300" b="1"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l" fontAlgn="ctr"/>
                      <a:r>
                        <a:rPr lang="ja-JP" altLang="en-US" sz="300" u="none" strike="noStrike">
                          <a:effectLst/>
                        </a:rPr>
                        <a:t>　</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2872319773"/>
                  </a:ext>
                </a:extLst>
              </a:tr>
              <a:tr h="184212">
                <a:tc>
                  <a:txBody>
                    <a:bodyPr/>
                    <a:lstStyle/>
                    <a:p>
                      <a:pPr algn="just" fontAlgn="ctr"/>
                      <a:r>
                        <a:rPr lang="ja-JP" altLang="en-US" sz="400" u="none" strike="noStrike">
                          <a:effectLst/>
                        </a:rPr>
                        <a:t>・通常寄付　</a:t>
                      </a:r>
                      <a:r>
                        <a:rPr lang="en-US" altLang="ja-JP" sz="400" u="none" strike="noStrike">
                          <a:effectLst/>
                        </a:rPr>
                        <a:t>1</a:t>
                      </a:r>
                      <a:r>
                        <a:rPr lang="ja-JP" altLang="en-US" sz="400" u="none" strike="noStrike">
                          <a:effectLst/>
                        </a:rPr>
                        <a:t>人当たり　</a:t>
                      </a:r>
                      <a:r>
                        <a:rPr lang="en-US" altLang="ja-JP" sz="400" u="none" strike="noStrike">
                          <a:effectLst/>
                        </a:rPr>
                        <a:t>4,000</a:t>
                      </a:r>
                      <a:r>
                        <a:rPr lang="ja-JP" altLang="en-US" sz="400" u="none" strike="noStrike">
                          <a:effectLst/>
                        </a:rPr>
                        <a:t>円</a:t>
                      </a:r>
                      <a:endParaRPr lang="ja-JP" altLang="en-US" sz="400" b="1" i="0" u="none" strike="noStrike">
                        <a:solidFill>
                          <a:srgbClr val="000000"/>
                        </a:solidFill>
                        <a:effectLst/>
                        <a:latin typeface="ＭＳ 明朝" panose="02020609040205080304" pitchFamily="17" charset="-128"/>
                        <a:ea typeface="ＭＳ 明朝" panose="02020609040205080304" pitchFamily="17" charset="-128"/>
                      </a:endParaRPr>
                    </a:p>
                  </a:txBody>
                  <a:tcPr marL="2940" marR="2940" marT="2940" marB="0" anchor="ctr"/>
                </a:tc>
                <a:tc>
                  <a:txBody>
                    <a:bodyPr/>
                    <a:lstStyle/>
                    <a:p>
                      <a:pPr algn="ctr" fontAlgn="ctr"/>
                      <a:r>
                        <a:rPr lang="en-US" altLang="ja-JP" sz="300" u="none" strike="noStrike">
                          <a:effectLst/>
                        </a:rPr>
                        <a:t>10</a:t>
                      </a:r>
                      <a:endParaRPr lang="en-US" altLang="ja-JP" sz="300" b="1"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l" fontAlgn="ctr"/>
                      <a:r>
                        <a:rPr lang="ja-JP" altLang="en-US" sz="300" u="none" strike="noStrike">
                          <a:effectLst/>
                        </a:rPr>
                        <a:t>　</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1685081925"/>
                  </a:ext>
                </a:extLst>
              </a:tr>
              <a:tr h="184212">
                <a:tc>
                  <a:txBody>
                    <a:bodyPr/>
                    <a:lstStyle/>
                    <a:p>
                      <a:pPr algn="just" fontAlgn="ctr"/>
                      <a:r>
                        <a:rPr lang="ja-JP" altLang="en-US" sz="400" u="none" strike="noStrike">
                          <a:effectLst/>
                        </a:rPr>
                        <a:t>・特別寄付　</a:t>
                      </a:r>
                      <a:r>
                        <a:rPr lang="en-US" altLang="ja-JP" sz="400" u="none" strike="noStrike">
                          <a:effectLst/>
                        </a:rPr>
                        <a:t>1</a:t>
                      </a:r>
                      <a:r>
                        <a:rPr lang="ja-JP" altLang="en-US" sz="400" u="none" strike="noStrike">
                          <a:effectLst/>
                        </a:rPr>
                        <a:t>～</a:t>
                      </a:r>
                      <a:r>
                        <a:rPr lang="en-US" altLang="ja-JP" sz="400" u="none" strike="noStrike">
                          <a:effectLst/>
                        </a:rPr>
                        <a:t>3</a:t>
                      </a:r>
                      <a:r>
                        <a:rPr lang="ja-JP" altLang="en-US" sz="400" u="none" strike="noStrike">
                          <a:effectLst/>
                        </a:rPr>
                        <a:t>人　　</a:t>
                      </a:r>
                      <a:r>
                        <a:rPr lang="en-US" altLang="ja-JP" sz="400" u="none" strike="noStrike">
                          <a:effectLst/>
                        </a:rPr>
                        <a:t>150,000</a:t>
                      </a:r>
                      <a:r>
                        <a:rPr lang="ja-JP" altLang="en-US" sz="400" u="none" strike="noStrike">
                          <a:effectLst/>
                        </a:rPr>
                        <a:t>円</a:t>
                      </a:r>
                      <a:endParaRPr lang="ja-JP" altLang="en-US" sz="400" b="1" i="0" u="none" strike="noStrike">
                        <a:solidFill>
                          <a:srgbClr val="000000"/>
                        </a:solidFill>
                        <a:effectLst/>
                        <a:latin typeface="ＭＳ 明朝" panose="02020609040205080304" pitchFamily="17" charset="-128"/>
                        <a:ea typeface="ＭＳ 明朝" panose="02020609040205080304" pitchFamily="17" charset="-128"/>
                      </a:endParaRPr>
                    </a:p>
                  </a:txBody>
                  <a:tcPr marL="2940" marR="2940" marT="2940" marB="0" anchor="ctr"/>
                </a:tc>
                <a:tc>
                  <a:txBody>
                    <a:bodyPr/>
                    <a:lstStyle/>
                    <a:p>
                      <a:pPr algn="ctr" fontAlgn="ctr"/>
                      <a:r>
                        <a:rPr lang="en-US" altLang="ja-JP" sz="300" u="none" strike="noStrike">
                          <a:effectLst/>
                        </a:rPr>
                        <a:t>10</a:t>
                      </a:r>
                      <a:endParaRPr lang="en-US" altLang="ja-JP" sz="300" b="1"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tc>
                  <a:txBody>
                    <a:bodyPr/>
                    <a:lstStyle/>
                    <a:p>
                      <a:pPr algn="l" fontAlgn="ctr"/>
                      <a:r>
                        <a:rPr lang="ja-JP" altLang="en-US" sz="300" u="none" strike="noStrike">
                          <a:effectLst/>
                        </a:rPr>
                        <a:t>　</a:t>
                      </a:r>
                      <a:endParaRPr lang="ja-JP" altLang="en-US" sz="300" b="0" i="0" u="none" strike="noStrike">
                        <a:solidFill>
                          <a:srgbClr val="000000"/>
                        </a:solidFill>
                        <a:effectLst/>
                        <a:latin typeface="游ゴシック" panose="020B0400000000000000" pitchFamily="50" charset="-128"/>
                        <a:ea typeface="游ゴシック" panose="020B0400000000000000" pitchFamily="50" charset="-128"/>
                      </a:endParaRPr>
                    </a:p>
                  </a:txBody>
                  <a:tcPr marL="2940" marR="2940" marT="2940" marB="0" anchor="ctr"/>
                </a:tc>
                <a:extLst>
                  <a:ext uri="{0D108BD9-81ED-4DB2-BD59-A6C34878D82A}">
                    <a16:rowId xmlns:a16="http://schemas.microsoft.com/office/drawing/2014/main" val="71052625"/>
                  </a:ext>
                </a:extLst>
              </a:tr>
            </a:tbl>
          </a:graphicData>
        </a:graphic>
      </p:graphicFrame>
      <p:sp>
        <p:nvSpPr>
          <p:cNvPr id="5" name="テキスト ボックス 4">
            <a:extLst>
              <a:ext uri="{FF2B5EF4-FFF2-40B4-BE49-F238E27FC236}">
                <a16:creationId xmlns:a16="http://schemas.microsoft.com/office/drawing/2014/main" id="{DE983795-31C3-0EC1-F1E5-B44A5AD1F235}"/>
              </a:ext>
            </a:extLst>
          </p:cNvPr>
          <p:cNvSpPr txBox="1"/>
          <p:nvPr/>
        </p:nvSpPr>
        <p:spPr>
          <a:xfrm>
            <a:off x="1667768" y="944880"/>
            <a:ext cx="892552" cy="4328160"/>
          </a:xfrm>
          <a:prstGeom prst="rect">
            <a:avLst/>
          </a:prstGeom>
          <a:noFill/>
        </p:spPr>
        <p:txBody>
          <a:bodyPr vert="eaVert" wrap="square" rtlCol="0">
            <a:spAutoFit/>
          </a:bodyPr>
          <a:lstStyle/>
          <a:p>
            <a:r>
              <a:rPr kumimoji="1" lang="ja-JP" altLang="en-US" sz="2800"/>
              <a:t>中長期計画　採点表</a:t>
            </a:r>
            <a:endParaRPr kumimoji="1" lang="en-US" altLang="ja-JP" sz="2800"/>
          </a:p>
          <a:p>
            <a:endParaRPr kumimoji="1" lang="ja-JP" altLang="en-US"/>
          </a:p>
        </p:txBody>
      </p:sp>
    </p:spTree>
    <p:extLst>
      <p:ext uri="{BB962C8B-B14F-4D97-AF65-F5344CB8AC3E}">
        <p14:creationId xmlns:p14="http://schemas.microsoft.com/office/powerpoint/2010/main" val="158002064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AF48D55-1084-6DF6-0F16-AA187ED524C5}"/>
              </a:ext>
            </a:extLst>
          </p:cNvPr>
          <p:cNvSpPr>
            <a:spLocks noGrp="1"/>
          </p:cNvSpPr>
          <p:nvPr>
            <p:ph type="sldNum" sz="quarter" idx="12"/>
          </p:nvPr>
        </p:nvSpPr>
        <p:spPr/>
        <p:txBody>
          <a:bodyPr>
            <a:normAutofit/>
          </a:bodyPr>
          <a:lstStyle/>
          <a:p>
            <a:pPr>
              <a:spcAft>
                <a:spcPts val="600"/>
              </a:spcAft>
            </a:pPr>
            <a:fld id="{E918AD79-E522-4FB9-96A9-7AA91DD06953}" type="slidenum">
              <a:rPr kumimoji="1" lang="ja-JP" altLang="en-US">
                <a:solidFill>
                  <a:srgbClr val="FFFFFF"/>
                </a:solidFill>
              </a:rPr>
              <a:pPr>
                <a:spcAft>
                  <a:spcPts val="600"/>
                </a:spcAft>
              </a:pPr>
              <a:t>73</a:t>
            </a:fld>
            <a:endParaRPr kumimoji="1" lang="ja-JP" altLang="en-US">
              <a:solidFill>
                <a:srgbClr val="FFFFFF"/>
              </a:solidFill>
            </a:endParaRPr>
          </a:p>
        </p:txBody>
      </p:sp>
      <p:graphicFrame>
        <p:nvGraphicFramePr>
          <p:cNvPr id="3" name="表 2">
            <a:extLst>
              <a:ext uri="{FF2B5EF4-FFF2-40B4-BE49-F238E27FC236}">
                <a16:creationId xmlns:a16="http://schemas.microsoft.com/office/drawing/2014/main" id="{A118D05F-E557-948D-1315-996E007C160A}"/>
              </a:ext>
            </a:extLst>
          </p:cNvPr>
          <p:cNvGraphicFramePr>
            <a:graphicFrameLocks noGrp="1"/>
          </p:cNvGraphicFramePr>
          <p:nvPr>
            <p:extLst>
              <p:ext uri="{D42A27DB-BD31-4B8C-83A1-F6EECF244321}">
                <p14:modId xmlns:p14="http://schemas.microsoft.com/office/powerpoint/2010/main" val="920990992"/>
              </p:ext>
            </p:extLst>
          </p:nvPr>
        </p:nvGraphicFramePr>
        <p:xfrm>
          <a:off x="605826" y="1120830"/>
          <a:ext cx="10588680" cy="4616340"/>
        </p:xfrm>
        <a:graphic>
          <a:graphicData uri="http://schemas.openxmlformats.org/drawingml/2006/table">
            <a:tbl>
              <a:tblPr firstRow="1" bandRow="1">
                <a:tableStyleId>{5C22544A-7EE6-4342-B048-85BDC9FD1C3A}</a:tableStyleId>
              </a:tblPr>
              <a:tblGrid>
                <a:gridCol w="8707233">
                  <a:extLst>
                    <a:ext uri="{9D8B030D-6E8A-4147-A177-3AD203B41FA5}">
                      <a16:colId xmlns:a16="http://schemas.microsoft.com/office/drawing/2014/main" val="2187003468"/>
                    </a:ext>
                  </a:extLst>
                </a:gridCol>
                <a:gridCol w="1058033">
                  <a:extLst>
                    <a:ext uri="{9D8B030D-6E8A-4147-A177-3AD203B41FA5}">
                      <a16:colId xmlns:a16="http://schemas.microsoft.com/office/drawing/2014/main" val="370004853"/>
                    </a:ext>
                  </a:extLst>
                </a:gridCol>
                <a:gridCol w="823414">
                  <a:extLst>
                    <a:ext uri="{9D8B030D-6E8A-4147-A177-3AD203B41FA5}">
                      <a16:colId xmlns:a16="http://schemas.microsoft.com/office/drawing/2014/main" val="1144115341"/>
                    </a:ext>
                  </a:extLst>
                </a:gridCol>
              </a:tblGrid>
              <a:tr h="1098100">
                <a:tc>
                  <a:txBody>
                    <a:bodyPr/>
                    <a:lstStyle/>
                    <a:p>
                      <a:pPr algn="ctr" fontAlgn="ctr"/>
                      <a:r>
                        <a:rPr lang="ja-JP" altLang="en-US" sz="2700" u="none" strike="noStrike">
                          <a:effectLst/>
                        </a:rPr>
                        <a:t>千葉幕張ロータリークラブ中期計画＜</a:t>
                      </a:r>
                      <a:r>
                        <a:rPr lang="en-US" altLang="ja-JP" sz="2700" u="none" strike="noStrike">
                          <a:effectLst/>
                        </a:rPr>
                        <a:t>2020</a:t>
                      </a:r>
                      <a:r>
                        <a:rPr lang="ja-JP" altLang="en-US" sz="2700" u="none" strike="noStrike">
                          <a:effectLst/>
                        </a:rPr>
                        <a:t>－</a:t>
                      </a:r>
                      <a:r>
                        <a:rPr lang="en-US" altLang="ja-JP" sz="2700" u="none" strike="noStrike">
                          <a:effectLst/>
                        </a:rPr>
                        <a:t>25</a:t>
                      </a:r>
                      <a:r>
                        <a:rPr lang="ja-JP" altLang="en-US" sz="2700" u="none" strike="noStrike">
                          <a:effectLst/>
                        </a:rPr>
                        <a:t>年＞（令和</a:t>
                      </a:r>
                      <a:r>
                        <a:rPr lang="en-US" altLang="ja-JP" sz="2700" u="none" strike="noStrike">
                          <a:effectLst/>
                        </a:rPr>
                        <a:t>4</a:t>
                      </a:r>
                      <a:r>
                        <a:rPr lang="ja-JP" altLang="en-US" sz="2700" u="none" strike="noStrike">
                          <a:effectLst/>
                        </a:rPr>
                        <a:t>年</a:t>
                      </a:r>
                      <a:r>
                        <a:rPr lang="en-US" altLang="ja-JP" sz="2700" u="none" strike="noStrike">
                          <a:effectLst/>
                        </a:rPr>
                        <a:t>8</a:t>
                      </a:r>
                      <a:r>
                        <a:rPr lang="ja-JP" altLang="en-US" sz="2700" u="none" strike="noStrike">
                          <a:effectLst/>
                        </a:rPr>
                        <a:t>月の評価）</a:t>
                      </a:r>
                      <a:endParaRPr lang="ja-JP" altLang="en-US" sz="2700" b="1" i="0" u="none" strike="noStrike">
                        <a:solidFill>
                          <a:srgbClr val="000000"/>
                        </a:solidFill>
                        <a:effectLst/>
                        <a:latin typeface="ＭＳ 明朝" panose="02020609040205080304" pitchFamily="17" charset="-128"/>
                        <a:ea typeface="ＭＳ 明朝" panose="02020609040205080304" pitchFamily="17" charset="-128"/>
                      </a:endParaRPr>
                    </a:p>
                  </a:txBody>
                  <a:tcPr marL="18105" marR="18105" marT="18105" marB="0" anchor="ctr"/>
                </a:tc>
                <a:tc>
                  <a:txBody>
                    <a:bodyPr/>
                    <a:lstStyle/>
                    <a:p>
                      <a:pPr algn="l" fontAlgn="ctr"/>
                      <a:endParaRPr lang="ja-JP" altLang="en-US" sz="2100" b="0" i="0" u="none" strike="noStrike">
                        <a:solidFill>
                          <a:srgbClr val="000000"/>
                        </a:solidFill>
                        <a:effectLst/>
                        <a:latin typeface="游ゴシック" panose="020B0400000000000000" pitchFamily="50" charset="-128"/>
                        <a:ea typeface="游ゴシック" panose="020B0400000000000000" pitchFamily="50" charset="-128"/>
                      </a:endParaRPr>
                    </a:p>
                  </a:txBody>
                  <a:tcPr marL="18105" marR="18105" marT="18105" marB="0" anchor="ctr"/>
                </a:tc>
                <a:tc>
                  <a:txBody>
                    <a:bodyPr/>
                    <a:lstStyle/>
                    <a:p>
                      <a:pPr algn="l" fontAlgn="ctr"/>
                      <a:endParaRPr lang="ja-JP" altLang="en-US" sz="2100" b="0" i="0" u="none" strike="noStrike">
                        <a:solidFill>
                          <a:srgbClr val="000000"/>
                        </a:solidFill>
                        <a:effectLst/>
                        <a:latin typeface="游ゴシック" panose="020B0400000000000000" pitchFamily="50" charset="-128"/>
                        <a:ea typeface="游ゴシック" panose="020B0400000000000000" pitchFamily="50" charset="-128"/>
                      </a:endParaRPr>
                    </a:p>
                  </a:txBody>
                  <a:tcPr marL="18105" marR="18105" marT="18105" marB="0" anchor="ctr"/>
                </a:tc>
                <a:extLst>
                  <a:ext uri="{0D108BD9-81ED-4DB2-BD59-A6C34878D82A}">
                    <a16:rowId xmlns:a16="http://schemas.microsoft.com/office/drawing/2014/main" val="248211360"/>
                  </a:ext>
                </a:extLst>
              </a:tr>
              <a:tr h="885735">
                <a:tc>
                  <a:txBody>
                    <a:bodyPr/>
                    <a:lstStyle/>
                    <a:p>
                      <a:pPr algn="just" fontAlgn="ctr"/>
                      <a:r>
                        <a:rPr lang="en-US" altLang="ja-JP" sz="2700" u="none" strike="noStrike">
                          <a:effectLst/>
                        </a:rPr>
                        <a:t>――</a:t>
                      </a:r>
                      <a:r>
                        <a:rPr lang="ja-JP" altLang="en-US" sz="2700" u="none" strike="noStrike">
                          <a:effectLst/>
                        </a:rPr>
                        <a:t>ちゃんとやる！を合言葉に</a:t>
                      </a:r>
                      <a:r>
                        <a:rPr lang="en-US" altLang="ja-JP" sz="2700" u="none" strike="noStrike">
                          <a:effectLst/>
                        </a:rPr>
                        <a:t>――</a:t>
                      </a:r>
                      <a:endParaRPr lang="en-US" altLang="ja-JP" sz="2700" b="1" i="0" u="none" strike="noStrike">
                        <a:solidFill>
                          <a:srgbClr val="000000"/>
                        </a:solidFill>
                        <a:effectLst/>
                        <a:latin typeface="ＭＳ 明朝" panose="02020609040205080304" pitchFamily="17" charset="-128"/>
                        <a:ea typeface="ＭＳ 明朝" panose="02020609040205080304" pitchFamily="17" charset="-128"/>
                      </a:endParaRPr>
                    </a:p>
                  </a:txBody>
                  <a:tcPr marL="18105" marR="18105" marT="18105" marB="0" anchor="ctr"/>
                </a:tc>
                <a:tc>
                  <a:txBody>
                    <a:bodyPr/>
                    <a:lstStyle/>
                    <a:p>
                      <a:pPr algn="ctr" fontAlgn="ctr"/>
                      <a:r>
                        <a:rPr lang="ja-JP" altLang="en-US" sz="2100" u="none" strike="noStrike">
                          <a:effectLst/>
                        </a:rPr>
                        <a:t>評価</a:t>
                      </a:r>
                      <a:r>
                        <a:rPr lang="en-US" altLang="ja-JP" sz="2100" u="none" strike="noStrike">
                          <a:effectLst/>
                        </a:rPr>
                        <a:t>10</a:t>
                      </a:r>
                      <a:r>
                        <a:rPr lang="ja-JP" altLang="en-US" sz="2100" u="none" strike="noStrike">
                          <a:effectLst/>
                        </a:rPr>
                        <a:t>段階</a:t>
                      </a:r>
                      <a:endParaRPr lang="ja-JP" altLang="en-US" sz="2100" b="0" i="0" u="none" strike="noStrike">
                        <a:solidFill>
                          <a:srgbClr val="000000"/>
                        </a:solidFill>
                        <a:effectLst/>
                        <a:latin typeface="游ゴシック" panose="020B0400000000000000" pitchFamily="50" charset="-128"/>
                        <a:ea typeface="游ゴシック" panose="020B0400000000000000" pitchFamily="50" charset="-128"/>
                      </a:endParaRPr>
                    </a:p>
                  </a:txBody>
                  <a:tcPr marL="18105" marR="18105" marT="18105" marB="0" anchor="ctr"/>
                </a:tc>
                <a:tc>
                  <a:txBody>
                    <a:bodyPr/>
                    <a:lstStyle/>
                    <a:p>
                      <a:pPr algn="ctr" fontAlgn="ctr"/>
                      <a:r>
                        <a:rPr lang="ja-JP" altLang="en-US" sz="2100" u="none" strike="noStrike">
                          <a:effectLst/>
                        </a:rPr>
                        <a:t>備考</a:t>
                      </a:r>
                      <a:endParaRPr lang="ja-JP" altLang="en-US" sz="2100" b="0" i="0" u="none" strike="noStrike">
                        <a:solidFill>
                          <a:srgbClr val="000000"/>
                        </a:solidFill>
                        <a:effectLst/>
                        <a:latin typeface="游ゴシック" panose="020B0400000000000000" pitchFamily="50" charset="-128"/>
                        <a:ea typeface="游ゴシック" panose="020B0400000000000000" pitchFamily="50" charset="-128"/>
                      </a:endParaRPr>
                    </a:p>
                  </a:txBody>
                  <a:tcPr marL="18105" marR="18105" marT="18105" marB="0" anchor="ctr"/>
                </a:tc>
                <a:extLst>
                  <a:ext uri="{0D108BD9-81ED-4DB2-BD59-A6C34878D82A}">
                    <a16:rowId xmlns:a16="http://schemas.microsoft.com/office/drawing/2014/main" val="3367924688"/>
                  </a:ext>
                </a:extLst>
              </a:tr>
              <a:tr h="531795">
                <a:tc>
                  <a:txBody>
                    <a:bodyPr/>
                    <a:lstStyle/>
                    <a:p>
                      <a:pPr algn="just" fontAlgn="ctr"/>
                      <a:r>
                        <a:rPr lang="ja-JP" altLang="en-US" sz="2300" u="none" strike="noStrike">
                          <a:effectLst/>
                        </a:rPr>
                        <a:t>目指す方向</a:t>
                      </a:r>
                      <a:endParaRPr lang="ja-JP" altLang="en-US" sz="2300" b="1" i="0" u="none" strike="noStrike">
                        <a:solidFill>
                          <a:srgbClr val="000000"/>
                        </a:solidFill>
                        <a:effectLst/>
                        <a:latin typeface="ＭＳ 明朝" panose="02020609040205080304" pitchFamily="17" charset="-128"/>
                        <a:ea typeface="ＭＳ 明朝" panose="02020609040205080304" pitchFamily="17" charset="-128"/>
                      </a:endParaRPr>
                    </a:p>
                  </a:txBody>
                  <a:tcPr marL="18105" marR="18105" marT="18105" marB="0" anchor="ctr"/>
                </a:tc>
                <a:tc>
                  <a:txBody>
                    <a:bodyPr/>
                    <a:lstStyle/>
                    <a:p>
                      <a:pPr algn="l" fontAlgn="ctr"/>
                      <a:r>
                        <a:rPr lang="ja-JP" altLang="en-US" sz="2100" u="none" strike="noStrike">
                          <a:effectLst/>
                        </a:rPr>
                        <a:t>　</a:t>
                      </a:r>
                      <a:endParaRPr lang="ja-JP" altLang="en-US" sz="2100" b="0" i="0" u="none" strike="noStrike">
                        <a:solidFill>
                          <a:srgbClr val="000000"/>
                        </a:solidFill>
                        <a:effectLst/>
                        <a:latin typeface="游ゴシック" panose="020B0400000000000000" pitchFamily="50" charset="-128"/>
                        <a:ea typeface="游ゴシック" panose="020B0400000000000000" pitchFamily="50" charset="-128"/>
                      </a:endParaRPr>
                    </a:p>
                  </a:txBody>
                  <a:tcPr marL="18105" marR="18105" marT="18105" marB="0" anchor="ctr"/>
                </a:tc>
                <a:tc>
                  <a:txBody>
                    <a:bodyPr/>
                    <a:lstStyle/>
                    <a:p>
                      <a:pPr algn="l" fontAlgn="ctr"/>
                      <a:r>
                        <a:rPr lang="ja-JP" altLang="en-US" sz="2100" u="none" strike="noStrike">
                          <a:effectLst/>
                        </a:rPr>
                        <a:t>　</a:t>
                      </a:r>
                      <a:endParaRPr lang="ja-JP" altLang="en-US" sz="2100" b="0" i="0" u="none" strike="noStrike">
                        <a:solidFill>
                          <a:srgbClr val="000000"/>
                        </a:solidFill>
                        <a:effectLst/>
                        <a:latin typeface="游ゴシック" panose="020B0400000000000000" pitchFamily="50" charset="-128"/>
                        <a:ea typeface="游ゴシック" panose="020B0400000000000000" pitchFamily="50" charset="-128"/>
                      </a:endParaRPr>
                    </a:p>
                  </a:txBody>
                  <a:tcPr marL="18105" marR="18105" marT="18105" marB="0" anchor="ctr"/>
                </a:tc>
                <a:extLst>
                  <a:ext uri="{0D108BD9-81ED-4DB2-BD59-A6C34878D82A}">
                    <a16:rowId xmlns:a16="http://schemas.microsoft.com/office/drawing/2014/main" val="952586172"/>
                  </a:ext>
                </a:extLst>
              </a:tr>
              <a:tr h="531795">
                <a:tc>
                  <a:txBody>
                    <a:bodyPr/>
                    <a:lstStyle/>
                    <a:p>
                      <a:pPr algn="just" fontAlgn="ctr"/>
                      <a:r>
                        <a:rPr lang="ja-JP" altLang="en-US" sz="2300" u="none" strike="noStrike">
                          <a:effectLst/>
                        </a:rPr>
                        <a:t>①    「奉仕」と「親睦」の調和のとれたクラブ　　　</a:t>
                      </a:r>
                      <a:endParaRPr lang="ja-JP" altLang="en-US" sz="2300" b="1" i="0" u="none" strike="noStrike">
                        <a:solidFill>
                          <a:srgbClr val="000000"/>
                        </a:solidFill>
                        <a:effectLst/>
                        <a:latin typeface="Century" panose="02040604050505020304" pitchFamily="18" charset="0"/>
                        <a:ea typeface="游ゴシック" panose="020B0400000000000000" pitchFamily="50" charset="-128"/>
                      </a:endParaRPr>
                    </a:p>
                  </a:txBody>
                  <a:tcPr marL="18105" marR="18105" marT="18105" marB="0" anchor="ctr"/>
                </a:tc>
                <a:tc>
                  <a:txBody>
                    <a:bodyPr/>
                    <a:lstStyle/>
                    <a:p>
                      <a:pPr algn="ctr" fontAlgn="ctr"/>
                      <a:r>
                        <a:rPr lang="en-US" altLang="ja-JP" sz="2100" u="none" strike="noStrike">
                          <a:effectLst/>
                        </a:rPr>
                        <a:t>6</a:t>
                      </a:r>
                      <a:endParaRPr lang="en-US" altLang="ja-JP" sz="2100" b="1" i="0" u="none" strike="noStrike">
                        <a:solidFill>
                          <a:srgbClr val="000000"/>
                        </a:solidFill>
                        <a:effectLst/>
                        <a:latin typeface="游ゴシック" panose="020B0400000000000000" pitchFamily="50" charset="-128"/>
                        <a:ea typeface="游ゴシック" panose="020B0400000000000000" pitchFamily="50" charset="-128"/>
                      </a:endParaRPr>
                    </a:p>
                  </a:txBody>
                  <a:tcPr marL="18105" marR="18105" marT="18105" marB="0" anchor="ctr"/>
                </a:tc>
                <a:tc>
                  <a:txBody>
                    <a:bodyPr/>
                    <a:lstStyle/>
                    <a:p>
                      <a:pPr algn="l" fontAlgn="ctr"/>
                      <a:r>
                        <a:rPr lang="ja-JP" altLang="en-US" sz="2100" u="none" strike="noStrike">
                          <a:effectLst/>
                        </a:rPr>
                        <a:t>　</a:t>
                      </a:r>
                      <a:endParaRPr lang="ja-JP" altLang="en-US" sz="2100" b="0" i="0" u="none" strike="noStrike">
                        <a:solidFill>
                          <a:srgbClr val="000000"/>
                        </a:solidFill>
                        <a:effectLst/>
                        <a:latin typeface="游ゴシック" panose="020B0400000000000000" pitchFamily="50" charset="-128"/>
                        <a:ea typeface="游ゴシック" panose="020B0400000000000000" pitchFamily="50" charset="-128"/>
                      </a:endParaRPr>
                    </a:p>
                  </a:txBody>
                  <a:tcPr marL="18105" marR="18105" marT="18105" marB="0" anchor="ctr"/>
                </a:tc>
                <a:extLst>
                  <a:ext uri="{0D108BD9-81ED-4DB2-BD59-A6C34878D82A}">
                    <a16:rowId xmlns:a16="http://schemas.microsoft.com/office/drawing/2014/main" val="3033591786"/>
                  </a:ext>
                </a:extLst>
              </a:tr>
              <a:tr h="531795">
                <a:tc>
                  <a:txBody>
                    <a:bodyPr/>
                    <a:lstStyle/>
                    <a:p>
                      <a:pPr algn="just" fontAlgn="ctr"/>
                      <a:r>
                        <a:rPr lang="ja-JP" altLang="en-US" sz="2300" u="none" strike="noStrike">
                          <a:effectLst/>
                        </a:rPr>
                        <a:t>②    会員相互の「和」を大切にするクラブ　　　</a:t>
                      </a:r>
                      <a:endParaRPr lang="ja-JP" altLang="en-US" sz="2300" b="1" i="0" u="none" strike="noStrike">
                        <a:solidFill>
                          <a:srgbClr val="000000"/>
                        </a:solidFill>
                        <a:effectLst/>
                        <a:latin typeface="Century" panose="02040604050505020304" pitchFamily="18" charset="0"/>
                        <a:ea typeface="游ゴシック" panose="020B0400000000000000" pitchFamily="50" charset="-128"/>
                      </a:endParaRPr>
                    </a:p>
                  </a:txBody>
                  <a:tcPr marL="18105" marR="18105" marT="18105" marB="0" anchor="ctr"/>
                </a:tc>
                <a:tc>
                  <a:txBody>
                    <a:bodyPr/>
                    <a:lstStyle/>
                    <a:p>
                      <a:pPr algn="ctr" fontAlgn="ctr"/>
                      <a:r>
                        <a:rPr lang="en-US" altLang="ja-JP" sz="2100" u="none" strike="noStrike">
                          <a:effectLst/>
                        </a:rPr>
                        <a:t>6</a:t>
                      </a:r>
                      <a:endParaRPr lang="en-US" altLang="ja-JP" sz="2100" b="1" i="0" u="none" strike="noStrike">
                        <a:solidFill>
                          <a:srgbClr val="000000"/>
                        </a:solidFill>
                        <a:effectLst/>
                        <a:latin typeface="游ゴシック" panose="020B0400000000000000" pitchFamily="50" charset="-128"/>
                        <a:ea typeface="游ゴシック" panose="020B0400000000000000" pitchFamily="50" charset="-128"/>
                      </a:endParaRPr>
                    </a:p>
                  </a:txBody>
                  <a:tcPr marL="18105" marR="18105" marT="18105" marB="0" anchor="ctr"/>
                </a:tc>
                <a:tc>
                  <a:txBody>
                    <a:bodyPr/>
                    <a:lstStyle/>
                    <a:p>
                      <a:pPr algn="l" fontAlgn="ctr"/>
                      <a:r>
                        <a:rPr lang="ja-JP" altLang="en-US" sz="2100" u="none" strike="noStrike">
                          <a:effectLst/>
                        </a:rPr>
                        <a:t>　</a:t>
                      </a:r>
                      <a:endParaRPr lang="ja-JP" altLang="en-US" sz="2100" b="0" i="0" u="none" strike="noStrike">
                        <a:solidFill>
                          <a:srgbClr val="000000"/>
                        </a:solidFill>
                        <a:effectLst/>
                        <a:latin typeface="游ゴシック" panose="020B0400000000000000" pitchFamily="50" charset="-128"/>
                        <a:ea typeface="游ゴシック" panose="020B0400000000000000" pitchFamily="50" charset="-128"/>
                      </a:endParaRPr>
                    </a:p>
                  </a:txBody>
                  <a:tcPr marL="18105" marR="18105" marT="18105" marB="0" anchor="ctr"/>
                </a:tc>
                <a:extLst>
                  <a:ext uri="{0D108BD9-81ED-4DB2-BD59-A6C34878D82A}">
                    <a16:rowId xmlns:a16="http://schemas.microsoft.com/office/drawing/2014/main" val="358857652"/>
                  </a:ext>
                </a:extLst>
              </a:tr>
              <a:tr h="1037120">
                <a:tc>
                  <a:txBody>
                    <a:bodyPr/>
                    <a:lstStyle/>
                    <a:p>
                      <a:pPr algn="just" fontAlgn="ctr"/>
                      <a:r>
                        <a:rPr lang="ja-JP" altLang="en-US" sz="2300" u="none" strike="noStrike">
                          <a:effectLst/>
                        </a:rPr>
                        <a:t>③    </a:t>
                      </a:r>
                      <a:r>
                        <a:rPr lang="en-US" altLang="ja-JP" sz="2300" u="none" strike="noStrike">
                          <a:effectLst/>
                        </a:rPr>
                        <a:t>5</a:t>
                      </a:r>
                      <a:r>
                        <a:rPr lang="ja-JP" altLang="en-US" sz="2300" u="none" strike="noStrike">
                          <a:effectLst/>
                        </a:rPr>
                        <a:t>年後にロータリー活動で</a:t>
                      </a:r>
                      <a:r>
                        <a:rPr lang="en-US" altLang="ja-JP" sz="2300" u="none" strike="noStrike">
                          <a:effectLst/>
                        </a:rPr>
                        <a:t>RI2790</a:t>
                      </a:r>
                      <a:r>
                        <a:rPr lang="ja-JP" altLang="en-US" sz="2300" u="none" strike="noStrike">
                          <a:effectLst/>
                        </a:rPr>
                        <a:t>地区唯一無二のクラブにする　　　</a:t>
                      </a:r>
                      <a:endParaRPr lang="ja-JP" altLang="en-US" sz="2300" b="1" i="0" u="none" strike="noStrike">
                        <a:solidFill>
                          <a:srgbClr val="000000"/>
                        </a:solidFill>
                        <a:effectLst/>
                        <a:latin typeface="Century" panose="02040604050505020304" pitchFamily="18" charset="0"/>
                        <a:ea typeface="游ゴシック" panose="020B0400000000000000" pitchFamily="50" charset="-128"/>
                      </a:endParaRPr>
                    </a:p>
                  </a:txBody>
                  <a:tcPr marL="18105" marR="18105" marT="18105" marB="0" anchor="ctr"/>
                </a:tc>
                <a:tc>
                  <a:txBody>
                    <a:bodyPr/>
                    <a:lstStyle/>
                    <a:p>
                      <a:pPr algn="ctr" fontAlgn="ctr"/>
                      <a:r>
                        <a:rPr lang="en-US" altLang="ja-JP" sz="2100" u="none" strike="noStrike">
                          <a:effectLst/>
                        </a:rPr>
                        <a:t>4</a:t>
                      </a:r>
                      <a:endParaRPr lang="en-US" altLang="ja-JP" sz="2100" b="1" i="0" u="none" strike="noStrike">
                        <a:solidFill>
                          <a:srgbClr val="000000"/>
                        </a:solidFill>
                        <a:effectLst/>
                        <a:latin typeface="游ゴシック" panose="020B0400000000000000" pitchFamily="50" charset="-128"/>
                        <a:ea typeface="游ゴシック" panose="020B0400000000000000" pitchFamily="50" charset="-128"/>
                      </a:endParaRPr>
                    </a:p>
                  </a:txBody>
                  <a:tcPr marL="18105" marR="18105" marT="18105" marB="0" anchor="ctr"/>
                </a:tc>
                <a:tc>
                  <a:txBody>
                    <a:bodyPr/>
                    <a:lstStyle/>
                    <a:p>
                      <a:pPr algn="l" fontAlgn="ctr"/>
                      <a:r>
                        <a:rPr lang="ja-JP" altLang="en-US" sz="2100" u="none" strike="noStrike">
                          <a:effectLst/>
                        </a:rPr>
                        <a:t>　</a:t>
                      </a:r>
                      <a:endParaRPr lang="ja-JP" altLang="en-US" sz="2100" b="0" i="0" u="none" strike="noStrike">
                        <a:solidFill>
                          <a:srgbClr val="000000"/>
                        </a:solidFill>
                        <a:effectLst/>
                        <a:latin typeface="游ゴシック" panose="020B0400000000000000" pitchFamily="50" charset="-128"/>
                        <a:ea typeface="游ゴシック" panose="020B0400000000000000" pitchFamily="50" charset="-128"/>
                      </a:endParaRPr>
                    </a:p>
                  </a:txBody>
                  <a:tcPr marL="18105" marR="18105" marT="18105" marB="0" anchor="ctr"/>
                </a:tc>
                <a:extLst>
                  <a:ext uri="{0D108BD9-81ED-4DB2-BD59-A6C34878D82A}">
                    <a16:rowId xmlns:a16="http://schemas.microsoft.com/office/drawing/2014/main" val="1333339695"/>
                  </a:ext>
                </a:extLst>
              </a:tr>
            </a:tbl>
          </a:graphicData>
        </a:graphic>
      </p:graphicFrame>
    </p:spTree>
    <p:extLst>
      <p:ext uri="{BB962C8B-B14F-4D97-AF65-F5344CB8AC3E}">
        <p14:creationId xmlns:p14="http://schemas.microsoft.com/office/powerpoint/2010/main" val="39270255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936ECEBA-7A22-400D-8DFA-25D7B49382C3}"/>
              </a:ext>
            </a:extLst>
          </p:cNvPr>
          <p:cNvSpPr>
            <a:spLocks noGrp="1"/>
          </p:cNvSpPr>
          <p:nvPr>
            <p:ph type="sldNum" sz="quarter" idx="12"/>
          </p:nvPr>
        </p:nvSpPr>
        <p:spPr/>
        <p:txBody>
          <a:bodyPr/>
          <a:lstStyle/>
          <a:p>
            <a:fld id="{E918AD79-E522-4FB9-96A9-7AA91DD06953}" type="slidenum">
              <a:rPr kumimoji="1" lang="ja-JP" altLang="en-US" smtClean="0"/>
              <a:t>74</a:t>
            </a:fld>
            <a:endParaRPr kumimoji="1" lang="ja-JP" altLang="en-US"/>
          </a:p>
        </p:txBody>
      </p:sp>
      <p:sp>
        <p:nvSpPr>
          <p:cNvPr id="3" name="テキスト ボックス 2">
            <a:extLst>
              <a:ext uri="{FF2B5EF4-FFF2-40B4-BE49-F238E27FC236}">
                <a16:creationId xmlns:a16="http://schemas.microsoft.com/office/drawing/2014/main" id="{5C349F3B-D6E6-4C9C-A594-6CC235DA0918}"/>
              </a:ext>
            </a:extLst>
          </p:cNvPr>
          <p:cNvSpPr txBox="1"/>
          <p:nvPr/>
        </p:nvSpPr>
        <p:spPr>
          <a:xfrm>
            <a:off x="858416" y="612844"/>
            <a:ext cx="10114384" cy="5262979"/>
          </a:xfrm>
          <a:prstGeom prst="rect">
            <a:avLst/>
          </a:prstGeom>
          <a:noFill/>
        </p:spPr>
        <p:txBody>
          <a:bodyPr wrap="square" rtlCol="0">
            <a:spAutoFit/>
          </a:bodyPr>
          <a:lstStyle/>
          <a:p>
            <a:r>
              <a:rPr kumimoji="1" lang="ja-JP" altLang="en-US" sz="2400"/>
              <a:t>最後になりますが、、、、</a:t>
            </a:r>
            <a:endParaRPr kumimoji="1" lang="en-US" altLang="ja-JP" sz="2400"/>
          </a:p>
          <a:p>
            <a:endParaRPr kumimoji="1" lang="en-US" altLang="ja-JP" sz="2400"/>
          </a:p>
          <a:p>
            <a:r>
              <a:rPr kumimoji="1" lang="ja-JP" altLang="en-US" sz="2400"/>
              <a:t>　クラブの現状と向かい合うより、見ないほうが楽です</a:t>
            </a:r>
            <a:endParaRPr kumimoji="1" lang="en-US" altLang="ja-JP" sz="2400"/>
          </a:p>
          <a:p>
            <a:endParaRPr kumimoji="1" lang="en-US" altLang="ja-JP" sz="2400"/>
          </a:p>
          <a:p>
            <a:r>
              <a:rPr kumimoji="1" lang="ja-JP" altLang="en-US" sz="2400"/>
              <a:t>　面倒くさくない</a:t>
            </a:r>
            <a:endParaRPr kumimoji="1" lang="en-US" altLang="ja-JP" sz="2400"/>
          </a:p>
          <a:p>
            <a:endParaRPr kumimoji="1" lang="en-US" altLang="ja-JP" sz="2400"/>
          </a:p>
          <a:p>
            <a:r>
              <a:rPr kumimoji="1" lang="ja-JP" altLang="en-US" sz="2400"/>
              <a:t>　仕事じゃないし</a:t>
            </a:r>
            <a:endParaRPr kumimoji="1" lang="en-US" altLang="ja-JP" sz="2400"/>
          </a:p>
          <a:p>
            <a:endParaRPr kumimoji="1" lang="en-US" altLang="ja-JP" sz="2400"/>
          </a:p>
          <a:p>
            <a:r>
              <a:rPr kumimoji="1" lang="ja-JP" altLang="en-US" sz="2400"/>
              <a:t>　誰かがやってくれる</a:t>
            </a:r>
            <a:endParaRPr kumimoji="1" lang="en-US" altLang="ja-JP" sz="2400"/>
          </a:p>
          <a:p>
            <a:endParaRPr kumimoji="1" lang="en-US" altLang="ja-JP" sz="2400"/>
          </a:p>
          <a:p>
            <a:endParaRPr kumimoji="1" lang="en-US" altLang="ja-JP" sz="2400"/>
          </a:p>
          <a:p>
            <a:r>
              <a:rPr kumimoji="1" lang="ja-JP" altLang="en-US" sz="2400"/>
              <a:t>　こうしてるうちに、なにか、より面倒なこと、見たくない現実が</a:t>
            </a:r>
            <a:endParaRPr kumimoji="1" lang="en-US" altLang="ja-JP" sz="2400"/>
          </a:p>
          <a:p>
            <a:endParaRPr kumimoji="1" lang="en-US" altLang="ja-JP" sz="2400"/>
          </a:p>
          <a:p>
            <a:r>
              <a:rPr kumimoji="1" lang="ja-JP" altLang="en-US" sz="2400"/>
              <a:t>　やってくるような気がしませんか？</a:t>
            </a:r>
            <a:endParaRPr kumimoji="1" lang="en-US" altLang="ja-JP" sz="2400"/>
          </a:p>
        </p:txBody>
      </p:sp>
    </p:spTree>
    <p:extLst>
      <p:ext uri="{BB962C8B-B14F-4D97-AF65-F5344CB8AC3E}">
        <p14:creationId xmlns:p14="http://schemas.microsoft.com/office/powerpoint/2010/main" val="1522120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fade">
                                      <p:cBhvr>
                                        <p:cTn id="22" dur="500"/>
                                        <p:tgtEl>
                                          <p:spTgt spid="3">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animEffect transition="in" filter="fade">
                                      <p:cBhvr>
                                        <p:cTn id="27" dur="500"/>
                                        <p:tgtEl>
                                          <p:spTgt spid="3">
                                            <p:txEl>
                                              <p:pRg st="11" end="1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13" end="13"/>
                                            </p:txEl>
                                          </p:spTgt>
                                        </p:tgtEl>
                                        <p:attrNameLst>
                                          <p:attrName>style.visibility</p:attrName>
                                        </p:attrNameLst>
                                      </p:cBhvr>
                                      <p:to>
                                        <p:strVal val="visible"/>
                                      </p:to>
                                    </p:set>
                                    <p:animEffect transition="in" filter="fade">
                                      <p:cBhvr>
                                        <p:cTn id="32"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075106A-A345-4D61-9A87-3D4CCD9FB69C}"/>
              </a:ext>
            </a:extLst>
          </p:cNvPr>
          <p:cNvSpPr txBox="1"/>
          <p:nvPr/>
        </p:nvSpPr>
        <p:spPr>
          <a:xfrm>
            <a:off x="1778000" y="1155700"/>
            <a:ext cx="6883400" cy="3539430"/>
          </a:xfrm>
          <a:prstGeom prst="rect">
            <a:avLst/>
          </a:prstGeom>
          <a:noFill/>
        </p:spPr>
        <p:txBody>
          <a:bodyPr wrap="square" rtlCol="0">
            <a:spAutoFit/>
          </a:bodyPr>
          <a:lstStyle/>
          <a:p>
            <a:r>
              <a:rPr kumimoji="1" lang="ja-JP" altLang="en-US" sz="2800"/>
              <a:t>私たちは、誇り高き職業人であり</a:t>
            </a:r>
            <a:endParaRPr kumimoji="1" lang="en-US" altLang="ja-JP" sz="2800"/>
          </a:p>
          <a:p>
            <a:r>
              <a:rPr kumimoji="1" lang="ja-JP" altLang="en-US" sz="2800"/>
              <a:t>　　　　　　　　ロータリアンである</a:t>
            </a:r>
            <a:endParaRPr kumimoji="1" lang="en-US" altLang="ja-JP" sz="2800"/>
          </a:p>
          <a:p>
            <a:endParaRPr kumimoji="1" lang="en-US" altLang="ja-JP" sz="2400"/>
          </a:p>
          <a:p>
            <a:r>
              <a:rPr kumimoji="1" lang="ja-JP" altLang="en-US" sz="2400"/>
              <a:t>　仕事も</a:t>
            </a:r>
            <a:endParaRPr kumimoji="1" lang="en-US" altLang="ja-JP" sz="2400"/>
          </a:p>
          <a:p>
            <a:endParaRPr kumimoji="1" lang="en-US" altLang="ja-JP" sz="2400"/>
          </a:p>
          <a:p>
            <a:r>
              <a:rPr kumimoji="1" lang="ja-JP" altLang="en-US" sz="2400"/>
              <a:t>　　　　　ロータリーも</a:t>
            </a:r>
            <a:endParaRPr kumimoji="1" lang="en-US" altLang="ja-JP" sz="2400"/>
          </a:p>
          <a:p>
            <a:endParaRPr kumimoji="1" lang="en-US" altLang="ja-JP" sz="2400"/>
          </a:p>
          <a:p>
            <a:endParaRPr kumimoji="1" lang="en-US" altLang="ja-JP" sz="2400"/>
          </a:p>
          <a:p>
            <a:r>
              <a:rPr kumimoji="1" lang="ja-JP" altLang="en-US" sz="2400"/>
              <a:t>　　　　　　　　　　　　ちゃんとやる！</a:t>
            </a:r>
          </a:p>
        </p:txBody>
      </p:sp>
    </p:spTree>
    <p:extLst>
      <p:ext uri="{BB962C8B-B14F-4D97-AF65-F5344CB8AC3E}">
        <p14:creationId xmlns:p14="http://schemas.microsoft.com/office/powerpoint/2010/main" val="2847520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500"/>
                                        <p:tgtEl>
                                          <p:spTgt spid="2">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5" end="5"/>
                                            </p:txEl>
                                          </p:spTgt>
                                        </p:tgtEl>
                                        <p:attrNameLst>
                                          <p:attrName>style.visibility</p:attrName>
                                        </p:attrNameLst>
                                      </p:cBhvr>
                                      <p:to>
                                        <p:strVal val="visible"/>
                                      </p:to>
                                    </p:set>
                                    <p:animEffect transition="in" filter="fade">
                                      <p:cBhvr>
                                        <p:cTn id="12" dur="500"/>
                                        <p:tgtEl>
                                          <p:spTgt spid="2">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animEffect transition="in" filter="fade">
                                      <p:cBhvr>
                                        <p:cTn id="17" dur="1000"/>
                                        <p:tgtEl>
                                          <p:spTgt spid="2">
                                            <p:txEl>
                                              <p:pRg st="8" end="8"/>
                                            </p:txEl>
                                          </p:spTgt>
                                        </p:tgtEl>
                                      </p:cBhvr>
                                    </p:animEffect>
                                    <p:anim calcmode="lin" valueType="num">
                                      <p:cBhvr>
                                        <p:cTn id="18"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0737A170-61D7-43E1-AFAF-D8D03AACDAAB}"/>
              </a:ext>
            </a:extLst>
          </p:cNvPr>
          <p:cNvSpPr txBox="1"/>
          <p:nvPr/>
        </p:nvSpPr>
        <p:spPr>
          <a:xfrm>
            <a:off x="1536700" y="1228397"/>
            <a:ext cx="7712765" cy="3847207"/>
          </a:xfrm>
          <a:prstGeom prst="rect">
            <a:avLst/>
          </a:prstGeom>
          <a:noFill/>
        </p:spPr>
        <p:txBody>
          <a:bodyPr wrap="square" rtlCol="0">
            <a:spAutoFit/>
          </a:bodyPr>
          <a:lstStyle/>
          <a:p>
            <a:r>
              <a:rPr kumimoji="1" lang="ja-JP" altLang="en-US" sz="2800"/>
              <a:t>　</a:t>
            </a:r>
            <a:r>
              <a:rPr kumimoji="1" lang="ja-JP" altLang="en-US" sz="2400"/>
              <a:t>目の前にある</a:t>
            </a:r>
            <a:endParaRPr kumimoji="1" lang="en-US" altLang="ja-JP" sz="2400"/>
          </a:p>
          <a:p>
            <a:endParaRPr kumimoji="1" lang="en-US" altLang="ja-JP" sz="2400"/>
          </a:p>
          <a:p>
            <a:r>
              <a:rPr kumimoji="1" lang="ja-JP" altLang="en-US" sz="2400"/>
              <a:t>　　クラブの委員会活動が大事</a:t>
            </a:r>
            <a:endParaRPr kumimoji="1" lang="en-US" altLang="ja-JP" sz="2400"/>
          </a:p>
          <a:p>
            <a:endParaRPr kumimoji="1" lang="en-US" altLang="ja-JP" sz="2400"/>
          </a:p>
          <a:p>
            <a:r>
              <a:rPr kumimoji="1" lang="ja-JP" altLang="en-US" sz="2400"/>
              <a:t>　　　管理運営</a:t>
            </a:r>
            <a:endParaRPr kumimoji="1" lang="en-US" altLang="ja-JP" sz="2400"/>
          </a:p>
          <a:p>
            <a:r>
              <a:rPr kumimoji="1" lang="ja-JP" altLang="en-US" sz="2400"/>
              <a:t>　　　　会員増強</a:t>
            </a:r>
            <a:endParaRPr kumimoji="1" lang="en-US" altLang="ja-JP" sz="2400"/>
          </a:p>
          <a:p>
            <a:r>
              <a:rPr kumimoji="1" lang="ja-JP" altLang="en-US" sz="2400"/>
              <a:t>　　　　　広報・公共イメージ向上</a:t>
            </a:r>
            <a:endParaRPr kumimoji="1" lang="en-US" altLang="ja-JP" sz="2400"/>
          </a:p>
          <a:p>
            <a:r>
              <a:rPr kumimoji="1" lang="ja-JP" altLang="en-US" sz="2400"/>
              <a:t>　　　　　　奉仕プロジェクト</a:t>
            </a:r>
            <a:endParaRPr kumimoji="1" lang="en-US" altLang="ja-JP" sz="2400"/>
          </a:p>
          <a:p>
            <a:r>
              <a:rPr kumimoji="1" lang="ja-JP" altLang="en-US" sz="2400"/>
              <a:t>　　　　　　　財団</a:t>
            </a:r>
            <a:endParaRPr kumimoji="1" lang="en-US" altLang="ja-JP" sz="2400"/>
          </a:p>
          <a:p>
            <a:r>
              <a:rPr kumimoji="1" lang="ja-JP" altLang="en-US" sz="2400"/>
              <a:t>　　　　　　　　　　　　　　ちゃんとやる！</a:t>
            </a:r>
            <a:endParaRPr kumimoji="1" lang="en-US" altLang="ja-JP" sz="2400"/>
          </a:p>
        </p:txBody>
      </p:sp>
    </p:spTree>
    <p:extLst>
      <p:ext uri="{BB962C8B-B14F-4D97-AF65-F5344CB8AC3E}">
        <p14:creationId xmlns:p14="http://schemas.microsoft.com/office/powerpoint/2010/main" val="4128584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500"/>
                                        <p:tgtEl>
                                          <p:spTgt spid="2">
                                            <p:txEl>
                                              <p:pRg st="4" end="4"/>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Effect transition="in" filter="fade">
                                      <p:cBhvr>
                                        <p:cTn id="15" dur="500"/>
                                        <p:tgtEl>
                                          <p:spTgt spid="2">
                                            <p:txEl>
                                              <p:pRg st="5" end="5"/>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2">
                                            <p:txEl>
                                              <p:pRg st="6" end="6"/>
                                            </p:txEl>
                                          </p:spTgt>
                                        </p:tgtEl>
                                        <p:attrNameLst>
                                          <p:attrName>style.visibility</p:attrName>
                                        </p:attrNameLst>
                                      </p:cBhvr>
                                      <p:to>
                                        <p:strVal val="visible"/>
                                      </p:to>
                                    </p:set>
                                    <p:animEffect transition="in" filter="fade">
                                      <p:cBhvr>
                                        <p:cTn id="18" dur="500"/>
                                        <p:tgtEl>
                                          <p:spTgt spid="2">
                                            <p:txEl>
                                              <p:pRg st="6" end="6"/>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animEffect transition="in" filter="fade">
                                      <p:cBhvr>
                                        <p:cTn id="21" dur="500"/>
                                        <p:tgtEl>
                                          <p:spTgt spid="2">
                                            <p:txEl>
                                              <p:pRg st="7" end="7"/>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2">
                                            <p:txEl>
                                              <p:pRg st="8" end="8"/>
                                            </p:txEl>
                                          </p:spTgt>
                                        </p:tgtEl>
                                        <p:attrNameLst>
                                          <p:attrName>style.visibility</p:attrName>
                                        </p:attrNameLst>
                                      </p:cBhvr>
                                      <p:to>
                                        <p:strVal val="visible"/>
                                      </p:to>
                                    </p:set>
                                    <p:animEffect transition="in" filter="fade">
                                      <p:cBhvr>
                                        <p:cTn id="24" dur="500"/>
                                        <p:tgtEl>
                                          <p:spTgt spid="2">
                                            <p:txEl>
                                              <p:pRg st="8" end="8"/>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2">
                                            <p:txEl>
                                              <p:pRg st="9" end="9"/>
                                            </p:txEl>
                                          </p:spTgt>
                                        </p:tgtEl>
                                        <p:attrNameLst>
                                          <p:attrName>style.visibility</p:attrName>
                                        </p:attrNameLst>
                                      </p:cBhvr>
                                      <p:to>
                                        <p:strVal val="visible"/>
                                      </p:to>
                                    </p:set>
                                    <p:animEffect transition="in" filter="fade">
                                      <p:cBhvr>
                                        <p:cTn id="29" dur="1000"/>
                                        <p:tgtEl>
                                          <p:spTgt spid="2">
                                            <p:txEl>
                                              <p:pRg st="9" end="9"/>
                                            </p:txEl>
                                          </p:spTgt>
                                        </p:tgtEl>
                                      </p:cBhvr>
                                    </p:animEffect>
                                    <p:anim calcmode="lin" valueType="num">
                                      <p:cBhvr>
                                        <p:cTn id="30"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31"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12A55D1-4F74-9380-F85A-3A94C257DF0F}"/>
              </a:ext>
            </a:extLst>
          </p:cNvPr>
          <p:cNvSpPr>
            <a:spLocks noGrp="1"/>
          </p:cNvSpPr>
          <p:nvPr>
            <p:ph type="sldNum" sz="quarter" idx="12"/>
          </p:nvPr>
        </p:nvSpPr>
        <p:spPr/>
        <p:txBody>
          <a:bodyPr/>
          <a:lstStyle/>
          <a:p>
            <a:fld id="{E918AD79-E522-4FB9-96A9-7AA91DD06953}" type="slidenum">
              <a:rPr kumimoji="1" lang="ja-JP" altLang="en-US" smtClean="0"/>
              <a:t>8</a:t>
            </a:fld>
            <a:endParaRPr kumimoji="1" lang="ja-JP" altLang="en-US"/>
          </a:p>
        </p:txBody>
      </p:sp>
      <p:sp>
        <p:nvSpPr>
          <p:cNvPr id="4" name="テキスト ボックス 3">
            <a:extLst>
              <a:ext uri="{FF2B5EF4-FFF2-40B4-BE49-F238E27FC236}">
                <a16:creationId xmlns:a16="http://schemas.microsoft.com/office/drawing/2014/main" id="{A64D8480-305E-1636-8288-AD04F0AA5525}"/>
              </a:ext>
            </a:extLst>
          </p:cNvPr>
          <p:cNvSpPr txBox="1"/>
          <p:nvPr/>
        </p:nvSpPr>
        <p:spPr>
          <a:xfrm>
            <a:off x="1091754" y="1252716"/>
            <a:ext cx="7840578" cy="4247317"/>
          </a:xfrm>
          <a:prstGeom prst="rect">
            <a:avLst/>
          </a:prstGeom>
          <a:noFill/>
        </p:spPr>
        <p:txBody>
          <a:bodyPr wrap="square">
            <a:spAutoFit/>
          </a:bodyPr>
          <a:lstStyle/>
          <a:p>
            <a:r>
              <a:rPr kumimoji="1" lang="ja-JP" altLang="en-US" sz="2800" dirty="0"/>
              <a:t>気付いたら、</a:t>
            </a:r>
            <a:endParaRPr kumimoji="1" lang="en-US" altLang="ja-JP" sz="2800" dirty="0"/>
          </a:p>
          <a:p>
            <a:endParaRPr kumimoji="1" lang="en-US" altLang="ja-JP" sz="2800" dirty="0"/>
          </a:p>
          <a:p>
            <a:r>
              <a:rPr kumimoji="1" lang="ja-JP" altLang="en-US" sz="2800" dirty="0"/>
              <a:t>　なるべく早くに状況を改善して、</a:t>
            </a:r>
            <a:endParaRPr kumimoji="1" lang="en-US" altLang="ja-JP" sz="2800" dirty="0"/>
          </a:p>
          <a:p>
            <a:endParaRPr kumimoji="1" lang="en-US" altLang="ja-JP" sz="2800" dirty="0"/>
          </a:p>
          <a:p>
            <a:r>
              <a:rPr kumimoji="1" lang="ja-JP" altLang="en-US" sz="2800" dirty="0"/>
              <a:t>　　崩壊を食い止める必要があるのです</a:t>
            </a:r>
            <a:endParaRPr kumimoji="1" lang="en-US" altLang="ja-JP" sz="2800" dirty="0"/>
          </a:p>
          <a:p>
            <a:endParaRPr kumimoji="1" lang="en-US" altLang="ja-JP" sz="2800" dirty="0"/>
          </a:p>
          <a:p>
            <a:r>
              <a:rPr kumimoji="1" lang="ja-JP" altLang="en-US" sz="2800" dirty="0"/>
              <a:t>　一度硬直化してしまうと、これを立て直す</a:t>
            </a:r>
            <a:endParaRPr kumimoji="1" lang="en-US" altLang="ja-JP" sz="2800" dirty="0"/>
          </a:p>
          <a:p>
            <a:r>
              <a:rPr kumimoji="1" lang="ja-JP" altLang="en-US" sz="2800" dirty="0"/>
              <a:t>ことには多大な労苦が伴う</a:t>
            </a:r>
            <a:endParaRPr kumimoji="1" lang="en-US" altLang="ja-JP" sz="2800" dirty="0"/>
          </a:p>
          <a:p>
            <a:endParaRPr kumimoji="1" lang="en-US" altLang="ja-JP" sz="2800" dirty="0"/>
          </a:p>
          <a:p>
            <a:endParaRPr kumimoji="1" lang="en-US" altLang="ja-JP" dirty="0"/>
          </a:p>
        </p:txBody>
      </p:sp>
    </p:spTree>
    <p:extLst>
      <p:ext uri="{BB962C8B-B14F-4D97-AF65-F5344CB8AC3E}">
        <p14:creationId xmlns:p14="http://schemas.microsoft.com/office/powerpoint/2010/main" val="1232209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fade">
                                      <p:cBhvr>
                                        <p:cTn id="7" dur="500"/>
                                        <p:tgtEl>
                                          <p:spTgt spid="4">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7" end="7"/>
                                            </p:txEl>
                                          </p:spTgt>
                                        </p:tgtEl>
                                        <p:attrNameLst>
                                          <p:attrName>style.visibility</p:attrName>
                                        </p:attrNameLst>
                                      </p:cBhvr>
                                      <p:to>
                                        <p:strVal val="visible"/>
                                      </p:to>
                                    </p:set>
                                    <p:animEffect transition="in" filter="fade">
                                      <p:cBhvr>
                                        <p:cTn id="10"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1E1C4A8-0A80-7B34-5C5E-FBF14B9CC3B5}"/>
              </a:ext>
            </a:extLst>
          </p:cNvPr>
          <p:cNvSpPr>
            <a:spLocks noGrp="1"/>
          </p:cNvSpPr>
          <p:nvPr>
            <p:ph type="sldNum" sz="quarter" idx="12"/>
          </p:nvPr>
        </p:nvSpPr>
        <p:spPr/>
        <p:txBody>
          <a:bodyPr/>
          <a:lstStyle/>
          <a:p>
            <a:fld id="{E918AD79-E522-4FB9-96A9-7AA91DD06953}" type="slidenum">
              <a:rPr kumimoji="1" lang="ja-JP" altLang="en-US" smtClean="0"/>
              <a:t>9</a:t>
            </a:fld>
            <a:endParaRPr kumimoji="1" lang="ja-JP" altLang="en-US"/>
          </a:p>
        </p:txBody>
      </p:sp>
      <p:sp>
        <p:nvSpPr>
          <p:cNvPr id="3" name="テキスト ボックス 2">
            <a:extLst>
              <a:ext uri="{FF2B5EF4-FFF2-40B4-BE49-F238E27FC236}">
                <a16:creationId xmlns:a16="http://schemas.microsoft.com/office/drawing/2014/main" id="{C318ED4E-09EA-49DB-F0BC-9681AA27C3CE}"/>
              </a:ext>
            </a:extLst>
          </p:cNvPr>
          <p:cNvSpPr txBox="1"/>
          <p:nvPr/>
        </p:nvSpPr>
        <p:spPr>
          <a:xfrm>
            <a:off x="264695" y="1106833"/>
            <a:ext cx="11662609" cy="3693319"/>
          </a:xfrm>
          <a:prstGeom prst="rect">
            <a:avLst/>
          </a:prstGeom>
          <a:noFill/>
        </p:spPr>
        <p:txBody>
          <a:bodyPr wrap="square" rtlCol="0">
            <a:spAutoFit/>
          </a:bodyPr>
          <a:lstStyle/>
          <a:p>
            <a:endParaRPr kumimoji="1" lang="en-US" altLang="ja-JP"/>
          </a:p>
          <a:p>
            <a:endParaRPr kumimoji="1" lang="en-US" altLang="ja-JP" sz="2800"/>
          </a:p>
          <a:p>
            <a:endParaRPr kumimoji="1" lang="en-US" altLang="ja-JP" sz="2800"/>
          </a:p>
          <a:p>
            <a:endParaRPr kumimoji="1" lang="en-US" altLang="ja-JP" sz="2800"/>
          </a:p>
          <a:p>
            <a:endParaRPr kumimoji="1" lang="en-US" altLang="ja-JP" sz="2800"/>
          </a:p>
          <a:p>
            <a:r>
              <a:rPr kumimoji="1" lang="ja-JP" altLang="en-US" sz="2800"/>
              <a:t>　　　　　　　　　　　　</a:t>
            </a:r>
            <a:r>
              <a:rPr kumimoji="1" lang="ja-JP" altLang="en-US" sz="4800"/>
              <a:t>予兆</a:t>
            </a:r>
            <a:endParaRPr kumimoji="1" lang="en-US" altLang="ja-JP" sz="4800"/>
          </a:p>
          <a:p>
            <a:endParaRPr kumimoji="1" lang="en-US" altLang="ja-JP" sz="2800"/>
          </a:p>
          <a:p>
            <a:r>
              <a:rPr kumimoji="1" lang="ja-JP" altLang="en-US" sz="2800"/>
              <a:t>　　　　　　</a:t>
            </a:r>
            <a:endParaRPr kumimoji="1" lang="en-US" altLang="ja-JP" sz="2400"/>
          </a:p>
        </p:txBody>
      </p:sp>
    </p:spTree>
    <p:extLst>
      <p:ext uri="{BB962C8B-B14F-4D97-AF65-F5344CB8AC3E}">
        <p14:creationId xmlns:p14="http://schemas.microsoft.com/office/powerpoint/2010/main" val="2128721199"/>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20</TotalTime>
  <Words>4799</Words>
  <Application>Microsoft Office PowerPoint</Application>
  <PresentationFormat>ワイド画面</PresentationFormat>
  <Paragraphs>1057</Paragraphs>
  <Slides>76</Slides>
  <Notes>44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76</vt:i4>
      </vt:variant>
    </vt:vector>
  </HeadingPairs>
  <TitlesOfParts>
    <vt:vector size="84" baseType="lpstr">
      <vt:lpstr>ＭＳ 明朝</vt:lpstr>
      <vt:lpstr>メイリオ</vt:lpstr>
      <vt:lpstr>游ゴシック</vt:lpstr>
      <vt:lpstr>Arial</vt:lpstr>
      <vt:lpstr>Century</vt:lpstr>
      <vt:lpstr>Trebuchet MS</vt:lpstr>
      <vt:lpstr>Wingdings 3</vt:lpstr>
      <vt:lpstr>ファセット</vt:lpstr>
      <vt:lpstr>PowerPoint プレゼンテーション</vt:lpstr>
      <vt:lpstr>ロータリーの状況 　ＣＬＰ導入の背景　2004年11月採択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クラブ中長期計画について</vt:lpstr>
      <vt:lpstr>中長期計画のないクラブ</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地区リーダー育成会議　2021.5.29 資料</dc:title>
  <dc:creator>始平堂 玄昌</dc:creator>
  <cp:lastModifiedBy>始平堂 玄昌</cp:lastModifiedBy>
  <cp:revision>2</cp:revision>
  <cp:lastPrinted>2022-08-28T22:14:41Z</cp:lastPrinted>
  <dcterms:created xsi:type="dcterms:W3CDTF">2021-05-10T21:56:56Z</dcterms:created>
  <dcterms:modified xsi:type="dcterms:W3CDTF">2022-09-23T12:30:42Z</dcterms:modified>
</cp:coreProperties>
</file>