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4" r:id="rId2"/>
    <p:sldId id="330" r:id="rId3"/>
    <p:sldId id="259" r:id="rId4"/>
    <p:sldId id="260"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252" autoAdjust="0"/>
  </p:normalViewPr>
  <p:slideViewPr>
    <p:cSldViewPr snapToGrid="0">
      <p:cViewPr varScale="1">
        <p:scale>
          <a:sx n="141" d="100"/>
          <a:sy n="141" d="100"/>
        </p:scale>
        <p:origin x="99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B3274-756A-4B1B-921A-ACC4CC96DC18}"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39795D-C8F0-4978-AF30-B94DBD2683F1}" type="slidenum">
              <a:rPr kumimoji="1" lang="ja-JP" altLang="en-US" smtClean="0"/>
              <a:t>‹#›</a:t>
            </a:fld>
            <a:endParaRPr kumimoji="1" lang="ja-JP" altLang="en-US"/>
          </a:p>
        </p:txBody>
      </p:sp>
    </p:spTree>
    <p:extLst>
      <p:ext uri="{BB962C8B-B14F-4D97-AF65-F5344CB8AC3E}">
        <p14:creationId xmlns:p14="http://schemas.microsoft.com/office/powerpoint/2010/main" val="3763473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2FCA3F-978E-6C53-9F98-5B2235F2024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56CF9E-4CE7-B1A9-D7A3-78021F9F07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601E939-6566-6C83-A82B-E66C1E07BF01}"/>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D9E5DD3E-2241-5B1B-9A87-8843A92301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B1DFB2-C7D6-FCB1-C93E-D8474BF8DE78}"/>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39584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82B95-0249-B73E-1EDF-37570E4317D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CE2FD1-D019-FF6B-FDDC-86D381ADED5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216A14-11AF-600A-BF3B-0E8CEB722239}"/>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BC641679-98A0-7334-512C-FC79BA6353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852EE5-6F24-D875-F689-660B4EFDB709}"/>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229184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A576D02-D50C-37B8-70C4-B86946AE209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3D6CB85-701B-45F2-CEA1-F55B3102E44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1A4BAF-5FB7-DB36-E785-400F3D8EAA5A}"/>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81070CD2-3FC7-2AFD-2A18-255A890B26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03940D-BC60-9CEA-B867-0F5BAEFCBB8C}"/>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354799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3D0057-0D27-2FB8-47FC-1063A46B91B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C7E91E6-4239-43C5-3851-6E0848DF20D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847896-0111-B71C-8936-9695500C1818}"/>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2604DC40-4F28-0B8E-4F24-B87866C7BD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5529F3-A2F9-B7B0-699C-30C6759F928C}"/>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3940070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A12F07-F910-BA3A-58D2-D49C3491A95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4B424AD-5983-04A9-AA15-2027644A0C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D80971E-DEB3-3099-CC0D-DDDA4D26F7DB}"/>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AB39DEBC-7487-1FD0-2852-AE9821A49E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2A7297-CA1D-406E-AAEA-0B6F93309C01}"/>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71575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47B4D3-0162-742B-E681-4B76BDF940A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AE4883-AAB5-BAE6-A6C1-5680050181E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0958262-6871-AF38-DABA-CC1E69D42DF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8ABE0D-FDD9-DAD1-336D-6016894860B9}"/>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6" name="フッター プレースホルダー 5">
            <a:extLst>
              <a:ext uri="{FF2B5EF4-FFF2-40B4-BE49-F238E27FC236}">
                <a16:creationId xmlns:a16="http://schemas.microsoft.com/office/drawing/2014/main" id="{8D0784DF-08AC-A729-3462-79250F8470D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6EFFE1-A00E-964F-78F1-EC5FF07162C5}"/>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1350432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D1458B-41E0-0207-A780-EE3E35890C5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9B6A863-8937-76A2-97B4-C170D23A2E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1ACE19-CD96-3503-0AC7-2513B1CA890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3AF2FDD-7678-A695-A6C2-38710FFBB7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F8FCE72-9AAF-BF6E-114E-EEAA3E028F5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7A0A4B9-8040-37A5-5B2E-26F4812C2B0D}"/>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8" name="フッター プレースホルダー 7">
            <a:extLst>
              <a:ext uri="{FF2B5EF4-FFF2-40B4-BE49-F238E27FC236}">
                <a16:creationId xmlns:a16="http://schemas.microsoft.com/office/drawing/2014/main" id="{7ECD2212-C198-765B-3F52-D6CF8E60F70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0B665A2-3995-B5BD-C363-D2D527681C5E}"/>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2571832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13EB7E-FD6A-5464-584B-66A542E9E99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0A646C-301F-F0DD-B9EE-4C847FC9ED74}"/>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4" name="フッター プレースホルダー 3">
            <a:extLst>
              <a:ext uri="{FF2B5EF4-FFF2-40B4-BE49-F238E27FC236}">
                <a16:creationId xmlns:a16="http://schemas.microsoft.com/office/drawing/2014/main" id="{7C75CFFF-BEE2-5F1B-AEA3-421D9BBB5C8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462B558-5C3A-CDD3-27F0-87BD4613707A}"/>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178156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A51DE0F-EEDC-A55A-78DD-7DB832001DE3}"/>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3" name="フッター プレースホルダー 2">
            <a:extLst>
              <a:ext uri="{FF2B5EF4-FFF2-40B4-BE49-F238E27FC236}">
                <a16:creationId xmlns:a16="http://schemas.microsoft.com/office/drawing/2014/main" id="{385CF88D-DEDD-3577-D030-EC0EB8DD5D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734C2F-0427-04D9-8E61-DF4B1F8A6926}"/>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233022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B15831-25BC-A14E-2D2D-8623A888818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1A755D-569C-1BC3-7CE5-6C2625F83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E7D6C3B-9C87-DAD7-F3E6-E70B2B17F0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154939-B636-690A-E8B6-3D510585BC52}"/>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6" name="フッター プレースホルダー 5">
            <a:extLst>
              <a:ext uri="{FF2B5EF4-FFF2-40B4-BE49-F238E27FC236}">
                <a16:creationId xmlns:a16="http://schemas.microsoft.com/office/drawing/2014/main" id="{8EAA6D32-0EEA-AA8E-0069-3FBAD79073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B570BE3-3296-BCCB-375A-A6C353CCC64E}"/>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224969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68EB5-EE7F-4730-B998-543901FB76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CE7CE21-9D92-BA8A-8F11-E13A2426D0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D12B9F1-0EB6-36CD-916C-12EBF2DA18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ABDA713-D599-169E-AD72-A6673AD6F93E}"/>
              </a:ext>
            </a:extLst>
          </p:cNvPr>
          <p:cNvSpPr>
            <a:spLocks noGrp="1"/>
          </p:cNvSpPr>
          <p:nvPr>
            <p:ph type="dt" sz="half" idx="10"/>
          </p:nvPr>
        </p:nvSpPr>
        <p:spPr/>
        <p:txBody>
          <a:bodyPr/>
          <a:lstStyle/>
          <a:p>
            <a:fld id="{2AD648BE-9206-4A83-9A35-3B7E3B906841}" type="datetimeFigureOut">
              <a:rPr kumimoji="1" lang="ja-JP" altLang="en-US" smtClean="0"/>
              <a:t>2023/3/22</a:t>
            </a:fld>
            <a:endParaRPr kumimoji="1" lang="ja-JP" altLang="en-US"/>
          </a:p>
        </p:txBody>
      </p:sp>
      <p:sp>
        <p:nvSpPr>
          <p:cNvPr id="6" name="フッター プレースホルダー 5">
            <a:extLst>
              <a:ext uri="{FF2B5EF4-FFF2-40B4-BE49-F238E27FC236}">
                <a16:creationId xmlns:a16="http://schemas.microsoft.com/office/drawing/2014/main" id="{467FF50C-FC9A-5FDE-430D-5FCE5E14A3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31630A-D8EF-CF1E-7304-BE91B8AAE559}"/>
              </a:ext>
            </a:extLst>
          </p:cNvPr>
          <p:cNvSpPr>
            <a:spLocks noGrp="1"/>
          </p:cNvSpPr>
          <p:nvPr>
            <p:ph type="sldNum" sz="quarter" idx="12"/>
          </p:nvPr>
        </p:nvSpPr>
        <p:spPr/>
        <p:txBody>
          <a:body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253929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320880A-FDC1-26C3-080C-581512C390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72EA36-5DD5-B921-76FF-C00DC0B177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2C3E52-93F6-CDBE-06E3-17EC958AC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648BE-9206-4A83-9A35-3B7E3B906841}" type="datetimeFigureOut">
              <a:rPr kumimoji="1" lang="ja-JP" altLang="en-US" smtClean="0"/>
              <a:t>2023/3/22</a:t>
            </a:fld>
            <a:endParaRPr kumimoji="1" lang="ja-JP" altLang="en-US"/>
          </a:p>
        </p:txBody>
      </p:sp>
      <p:sp>
        <p:nvSpPr>
          <p:cNvPr id="5" name="フッター プレースホルダー 4">
            <a:extLst>
              <a:ext uri="{FF2B5EF4-FFF2-40B4-BE49-F238E27FC236}">
                <a16:creationId xmlns:a16="http://schemas.microsoft.com/office/drawing/2014/main" id="{86A67F6C-4C6A-9BFB-D1BA-9957849FF0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4A0E452-30B6-62FA-8CF5-8F790B75FF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438AC-867E-4FC0-98E5-5BFA90A45224}" type="slidenum">
              <a:rPr kumimoji="1" lang="ja-JP" altLang="en-US" smtClean="0"/>
              <a:t>‹#›</a:t>
            </a:fld>
            <a:endParaRPr kumimoji="1" lang="ja-JP" altLang="en-US"/>
          </a:p>
        </p:txBody>
      </p:sp>
    </p:spTree>
    <p:extLst>
      <p:ext uri="{BB962C8B-B14F-4D97-AF65-F5344CB8AC3E}">
        <p14:creationId xmlns:p14="http://schemas.microsoft.com/office/powerpoint/2010/main" val="115766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図 2" descr="黒い背景と白い文字&#10;&#10;自動的に生成された説明">
            <a:extLst>
              <a:ext uri="{FF2B5EF4-FFF2-40B4-BE49-F238E27FC236}">
                <a16:creationId xmlns:a16="http://schemas.microsoft.com/office/drawing/2014/main" id="{ACB52028-D4E7-CDB2-BC24-A059D73A96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203455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85AA097-CBF1-451F-B5A9-D4739E732EAC}"/>
              </a:ext>
            </a:extLst>
          </p:cNvPr>
          <p:cNvSpPr txBox="1"/>
          <p:nvPr/>
        </p:nvSpPr>
        <p:spPr>
          <a:xfrm>
            <a:off x="1555296" y="1443841"/>
            <a:ext cx="9081407" cy="3970318"/>
          </a:xfrm>
          <a:prstGeom prst="rect">
            <a:avLst/>
          </a:prstGeom>
          <a:noFill/>
        </p:spPr>
        <p:txBody>
          <a:bodyPr wrap="square">
            <a:spAutoFit/>
          </a:bodyPr>
          <a:lstStyle/>
          <a:p>
            <a:pPr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我々ロータリアンの為すべき事（</a:t>
            </a:r>
            <a:r>
              <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Object</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日々のあらゆる活動において、他を思いやり、</a:t>
            </a:r>
            <a:endPar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他の助けになること</a:t>
            </a:r>
          </a:p>
        </p:txBody>
      </p:sp>
    </p:spTree>
    <p:extLst>
      <p:ext uri="{BB962C8B-B14F-4D97-AF65-F5344CB8AC3E}">
        <p14:creationId xmlns:p14="http://schemas.microsoft.com/office/powerpoint/2010/main" val="150949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0EF05D1-8BB2-44CB-A422-A08319DBDC5B}"/>
              </a:ext>
            </a:extLst>
          </p:cNvPr>
          <p:cNvSpPr txBox="1"/>
          <p:nvPr/>
        </p:nvSpPr>
        <p:spPr>
          <a:xfrm>
            <a:off x="679579" y="1105287"/>
            <a:ext cx="10832841" cy="4647426"/>
          </a:xfrm>
          <a:prstGeom prst="rect">
            <a:avLst/>
          </a:prstGeom>
          <a:noFill/>
        </p:spPr>
        <p:txBody>
          <a:bodyPr wrap="square">
            <a:spAutoFit/>
          </a:bodyPr>
          <a:lstStyle/>
          <a:p>
            <a:pPr algn="ctr"/>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誰を思いやり、誰の助けになるのか？</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・クラブ奉仕：会員とその家族、ロータリーファミリー</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・職業奉仕（倫理）：顧客、取引先、社員、株主</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・社会奉仕：地域社会とその構成員</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・国際奉仕：国際社会とその構成員</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・青少年奉仕：青少年・青少年団体とその構成員</a:t>
            </a:r>
          </a:p>
        </p:txBody>
      </p:sp>
    </p:spTree>
    <p:extLst>
      <p:ext uri="{BB962C8B-B14F-4D97-AF65-F5344CB8AC3E}">
        <p14:creationId xmlns:p14="http://schemas.microsoft.com/office/powerpoint/2010/main" val="3510284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E0E948E-1D0D-4EB0-8287-F1011039DA95}"/>
              </a:ext>
            </a:extLst>
          </p:cNvPr>
          <p:cNvSpPr txBox="1"/>
          <p:nvPr/>
        </p:nvSpPr>
        <p:spPr>
          <a:xfrm>
            <a:off x="772886" y="1136064"/>
            <a:ext cx="10646228" cy="4585871"/>
          </a:xfrm>
          <a:prstGeom prst="rect">
            <a:avLst/>
          </a:prstGeom>
          <a:noFill/>
        </p:spPr>
        <p:txBody>
          <a:bodyPr wrap="square">
            <a:spAutoFit/>
          </a:bodyPr>
          <a:lstStyle/>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どう行動すべきか？</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社会奉仕に関する</a:t>
            </a:r>
            <a:r>
              <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1923</a:t>
            </a: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年の声明（決議</a:t>
            </a:r>
            <a:r>
              <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23-34</a:t>
            </a: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＊「社会奉仕」概念が細分化される以前</a:t>
            </a:r>
            <a:r>
              <a:rPr lang="ja-JP" altLang="en-US"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891530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5F63138-49F9-40F7-BB86-B26B968E7816}"/>
              </a:ext>
            </a:extLst>
          </p:cNvPr>
          <p:cNvSpPr txBox="1"/>
          <p:nvPr/>
        </p:nvSpPr>
        <p:spPr>
          <a:xfrm>
            <a:off x="777551" y="997565"/>
            <a:ext cx="10636898" cy="4862870"/>
          </a:xfrm>
          <a:prstGeom prst="rect">
            <a:avLst/>
          </a:prstGeom>
          <a:noFill/>
        </p:spPr>
        <p:txBody>
          <a:bodyPr wrap="square">
            <a:spAutoFit/>
          </a:bodyPr>
          <a:lstStyle/>
          <a:p>
            <a:pPr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決議</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23-34</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いずれのロータリークラブも、毎年度、何か一つの主だった社会奉仕活動を、それもなるべく毎年度異なる活動を後援する事が望ましい（抜粋）</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⇒単年度主義</a:t>
            </a:r>
          </a:p>
        </p:txBody>
      </p:sp>
    </p:spTree>
    <p:extLst>
      <p:ext uri="{BB962C8B-B14F-4D97-AF65-F5344CB8AC3E}">
        <p14:creationId xmlns:p14="http://schemas.microsoft.com/office/powerpoint/2010/main" val="2298579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696C024-E7EC-4C6D-8399-3FD9B9DCAF25}"/>
              </a:ext>
            </a:extLst>
          </p:cNvPr>
          <p:cNvSpPr txBox="1"/>
          <p:nvPr/>
        </p:nvSpPr>
        <p:spPr>
          <a:xfrm>
            <a:off x="625151" y="494524"/>
            <a:ext cx="10823510" cy="6093976"/>
          </a:xfrm>
          <a:prstGeom prst="rect">
            <a:avLst/>
          </a:prstGeom>
          <a:noFill/>
        </p:spPr>
        <p:txBody>
          <a:bodyPr wrap="square">
            <a:spAutoFit/>
          </a:bodyPr>
          <a:lstStyle/>
          <a:p>
            <a:pPr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決議</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23-34</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f</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は、事業を始めたり、始動したりするが、一方、当然それに関心を持っていると考えられる他の全ての団体の協力を得るように努力すべきであり、そして、当然ロータリークラブに帰すべき功績であっても、それに対する自分の方の力を最小限度に評価して、その全てを協力者の手柄にするようにしなければならない（抜粋）</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⇒陰徳の美</a:t>
            </a:r>
          </a:p>
        </p:txBody>
      </p:sp>
    </p:spTree>
    <p:extLst>
      <p:ext uri="{BB962C8B-B14F-4D97-AF65-F5344CB8AC3E}">
        <p14:creationId xmlns:p14="http://schemas.microsoft.com/office/powerpoint/2010/main" val="729116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319D299-94E2-4400-B8B7-010561A3386E}"/>
              </a:ext>
            </a:extLst>
          </p:cNvPr>
          <p:cNvSpPr txBox="1"/>
          <p:nvPr/>
        </p:nvSpPr>
        <p:spPr>
          <a:xfrm>
            <a:off x="604935" y="551289"/>
            <a:ext cx="10982130" cy="5755422"/>
          </a:xfrm>
          <a:prstGeom prst="rect">
            <a:avLst/>
          </a:prstGeom>
          <a:noFill/>
        </p:spPr>
        <p:txBody>
          <a:bodyPr wrap="square">
            <a:spAutoFit/>
          </a:bodyPr>
          <a:lstStyle/>
          <a:p>
            <a:pPr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決議</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23-34</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g</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クラブがひと固まりとなって行動するだけで足りるような事業よりも、広く全てのロータリアンの個々の力を動員するものの方がロータリーの精神により適っていると言える。それは、ロータリークラブでの社会奉仕活動は、ロータリークラブの会員に奉仕の訓練を施すために考えられたいわば研究室の実験としてのみこれを見るべきであるからである</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I serve</a:t>
            </a:r>
            <a:endParaRPr lang="ja-JP"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896076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65F0DE4-2ABD-4634-8570-C7E4883D59A1}"/>
              </a:ext>
            </a:extLst>
          </p:cNvPr>
          <p:cNvSpPr txBox="1"/>
          <p:nvPr/>
        </p:nvSpPr>
        <p:spPr>
          <a:xfrm>
            <a:off x="688910" y="982176"/>
            <a:ext cx="10814180" cy="4893647"/>
          </a:xfrm>
          <a:prstGeom prst="rect">
            <a:avLst/>
          </a:prstGeom>
          <a:noFill/>
        </p:spPr>
        <p:txBody>
          <a:bodyPr wrap="square">
            <a:spAutoFit/>
          </a:bodyPr>
          <a:lstStyle/>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ロータリーの危機</a:t>
            </a:r>
            <a:r>
              <a:rPr lang="ja-JP" altLang="en-US" sz="4800" b="1" kern="100" dirty="0">
                <a:effectLst/>
                <a:latin typeface="游明朝" panose="02020400000000000000" pitchFamily="18" charset="-128"/>
                <a:ea typeface="游明朝" panose="02020400000000000000" pitchFamily="18" charset="-128"/>
                <a:cs typeface="Times New Roman" panose="02020603050405020304" pitchFamily="18" charset="0"/>
              </a:rPr>
              <a:t>と変革</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先進国（日本を含む）における会員減少</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　⇔　ロータリーの存在意義の低下</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単年度主義　⇔　継続性（戦略計画）</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ja-JP" alt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陰徳の美　⇔　陽徳（公共イメージ向上・ブランディング）</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ja-JP" alt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I serve</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　⇔　</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Take action</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（人道的奉仕の重点化と増加）</a:t>
            </a:r>
          </a:p>
        </p:txBody>
      </p:sp>
    </p:spTree>
    <p:extLst>
      <p:ext uri="{BB962C8B-B14F-4D97-AF65-F5344CB8AC3E}">
        <p14:creationId xmlns:p14="http://schemas.microsoft.com/office/powerpoint/2010/main" val="3334157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2466E98-689F-48E6-A2B4-A04C9DD32B61}"/>
              </a:ext>
            </a:extLst>
          </p:cNvPr>
          <p:cNvSpPr txBox="1"/>
          <p:nvPr/>
        </p:nvSpPr>
        <p:spPr>
          <a:xfrm>
            <a:off x="828869" y="812899"/>
            <a:ext cx="10534261" cy="5232202"/>
          </a:xfrm>
          <a:prstGeom prst="rect">
            <a:avLst/>
          </a:prstGeom>
          <a:noFill/>
        </p:spPr>
        <p:txBody>
          <a:bodyPr wrap="square">
            <a:spAutoFit/>
          </a:bodyPr>
          <a:lstStyle/>
          <a:p>
            <a:pPr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戦略計画（</a:t>
            </a:r>
            <a:r>
              <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2010-13</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使命（</a:t>
            </a:r>
            <a: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Mission</a:t>
            </a:r>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私たちは、他者に奉仕し、高潔性を推進し、事業と専門職務および地域社会のリーダーの間の親睦を通じて世界理解、親善、平和を推進する</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本質（</a:t>
            </a:r>
            <a: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Core Essence</a:t>
            </a:r>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地域の人々の生活を改善したいという情熱を、社会に役立つ活動に注いでいる、献身的な人々の世界的ネットワーク</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３つの優先項目</a:t>
            </a:r>
          </a:p>
          <a:p>
            <a:pPr marL="133350"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r>
              <a:rPr lang="ja-JP" altLang="en-US" b="1"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・クラブのサポートと強化</a:t>
            </a:r>
          </a:p>
          <a:p>
            <a:pPr marL="133350" indent="-133350" algn="just"/>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・人道的奉仕の重点化と増加</a:t>
            </a:r>
          </a:p>
          <a:p>
            <a:pPr marL="133350" indent="-133350" algn="just"/>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・公共イメージと認知度の向上</a:t>
            </a:r>
          </a:p>
        </p:txBody>
      </p:sp>
    </p:spTree>
    <p:extLst>
      <p:ext uri="{BB962C8B-B14F-4D97-AF65-F5344CB8AC3E}">
        <p14:creationId xmlns:p14="http://schemas.microsoft.com/office/powerpoint/2010/main" val="2808827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79F113E-D971-4371-900B-4F9C9FB7FDC6}"/>
              </a:ext>
            </a:extLst>
          </p:cNvPr>
          <p:cNvSpPr txBox="1"/>
          <p:nvPr/>
        </p:nvSpPr>
        <p:spPr>
          <a:xfrm>
            <a:off x="670249" y="1320730"/>
            <a:ext cx="10851502" cy="4216539"/>
          </a:xfrm>
          <a:prstGeom prst="rect">
            <a:avLst/>
          </a:prstGeom>
          <a:noFill/>
        </p:spPr>
        <p:txBody>
          <a:bodyPr wrap="square">
            <a:spAutoFit/>
          </a:bodyPr>
          <a:lstStyle/>
          <a:p>
            <a:pPr marL="133350" indent="-133350"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戦略計画（</a:t>
            </a:r>
            <a:r>
              <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2020-24</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４つの戦略的優先事項</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rPr>
              <a:t>・より大きなインパクトを与える</a:t>
            </a:r>
          </a:p>
          <a:p>
            <a:pPr marL="133350"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rPr>
              <a:t>・参加者の基盤を広げる</a:t>
            </a:r>
          </a:p>
          <a:p>
            <a:pPr marL="133350"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rPr>
              <a:t>・参加者の積極的な関りを促す</a:t>
            </a:r>
          </a:p>
          <a:p>
            <a:pPr marL="133350"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rPr>
              <a:t>・適応力を高める</a:t>
            </a:r>
          </a:p>
        </p:txBody>
      </p:sp>
    </p:spTree>
    <p:extLst>
      <p:ext uri="{BB962C8B-B14F-4D97-AF65-F5344CB8AC3E}">
        <p14:creationId xmlns:p14="http://schemas.microsoft.com/office/powerpoint/2010/main" val="2368389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D7E2B76-07F4-4B37-8039-B635664D6F97}"/>
              </a:ext>
            </a:extLst>
          </p:cNvPr>
          <p:cNvSpPr txBox="1"/>
          <p:nvPr/>
        </p:nvSpPr>
        <p:spPr>
          <a:xfrm>
            <a:off x="754224" y="920621"/>
            <a:ext cx="10683551" cy="5016758"/>
          </a:xfrm>
          <a:prstGeom prst="rect">
            <a:avLst/>
          </a:prstGeom>
          <a:noFill/>
        </p:spPr>
        <p:txBody>
          <a:bodyPr wrap="square">
            <a:spAutoFit/>
          </a:bodyPr>
          <a:lstStyle/>
          <a:p>
            <a:pPr marL="133350" indent="-133350"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不易と流行</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変えてはいけないもの：目的</a:t>
            </a:r>
            <a:endPar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（定款・第一標語・第二標語・４つのテスト）</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変えなくてはいけないもの：方法</a:t>
            </a:r>
            <a:endPar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2800" b="1" kern="100" dirty="0">
                <a:solidFill>
                  <a:srgbClr val="000000"/>
                </a:solidFill>
                <a:effectLst/>
                <a:latin typeface="游明朝" panose="02020400000000000000" pitchFamily="18" charset="-128"/>
                <a:ea typeface="游明朝" panose="02020400000000000000" pitchFamily="18" charset="-128"/>
                <a:cs typeface="Times New Roman" panose="02020603050405020304" pitchFamily="18" charset="0"/>
              </a:rPr>
              <a:t>柔軟性</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p>
        </p:txBody>
      </p:sp>
    </p:spTree>
    <p:extLst>
      <p:ext uri="{BB962C8B-B14F-4D97-AF65-F5344CB8AC3E}">
        <p14:creationId xmlns:p14="http://schemas.microsoft.com/office/powerpoint/2010/main" val="11207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BCE04CC-6A63-458C-878A-498C2B0B4AE8}"/>
              </a:ext>
            </a:extLst>
          </p:cNvPr>
          <p:cNvSpPr txBox="1"/>
          <p:nvPr/>
        </p:nvSpPr>
        <p:spPr>
          <a:xfrm>
            <a:off x="855677" y="553672"/>
            <a:ext cx="10888910" cy="5878532"/>
          </a:xfrm>
          <a:prstGeom prst="rect">
            <a:avLst/>
          </a:prstGeom>
          <a:noFill/>
        </p:spPr>
        <p:txBody>
          <a:bodyPr wrap="square">
            <a:spAutoFit/>
          </a:bodyPr>
          <a:lstStyle/>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何故ロータリーを創ったのか？</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2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rPr>
              <a:t>私はただ寂しかったのです。</a:t>
            </a:r>
            <a:endParaRPr lang="en-US"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rPr>
              <a:t>寂しさを紛らわすために、寂しさから抜け出すためにロータリーを創ったのです。</a:t>
            </a:r>
            <a:endParaRPr lang="en-US"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rPr>
              <a:t>高邁な原理原則に基づいて何かをするとか、そういう事は全く思っていませんでした。</a:t>
            </a:r>
            <a:endParaRPr lang="en-US"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rPr>
              <a:t>寂しさを共有する人が集まったシカゴ・クラブの最初の目的は親睦以外にはありません。</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1935</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年来日時のポールハリスの言葉）</a:t>
            </a:r>
          </a:p>
        </p:txBody>
      </p:sp>
    </p:spTree>
    <p:extLst>
      <p:ext uri="{BB962C8B-B14F-4D97-AF65-F5344CB8AC3E}">
        <p14:creationId xmlns:p14="http://schemas.microsoft.com/office/powerpoint/2010/main" val="2274827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F57CF2C-3724-4A8F-AEEB-8A4B5698ABC1}"/>
              </a:ext>
            </a:extLst>
          </p:cNvPr>
          <p:cNvSpPr txBox="1"/>
          <p:nvPr/>
        </p:nvSpPr>
        <p:spPr>
          <a:xfrm>
            <a:off x="699795" y="671804"/>
            <a:ext cx="10720873" cy="6093976"/>
          </a:xfrm>
          <a:prstGeom prst="rect">
            <a:avLst/>
          </a:prstGeom>
          <a:noFill/>
        </p:spPr>
        <p:txBody>
          <a:bodyPr wrap="square">
            <a:spAutoFit/>
          </a:bodyPr>
          <a:lstStyle/>
          <a:p>
            <a:pPr marL="133350" indent="-133350" algn="ctr"/>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培うべきもの：信用</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そのエンブレムを誰もが認識し、</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誰もが信用するブランド</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Ex</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レッドクロス・スリーポインデッドスター）</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4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果たして、ロータリーのエンブレムは如何に？</a:t>
            </a:r>
          </a:p>
        </p:txBody>
      </p:sp>
    </p:spTree>
    <p:extLst>
      <p:ext uri="{BB962C8B-B14F-4D97-AF65-F5344CB8AC3E}">
        <p14:creationId xmlns:p14="http://schemas.microsoft.com/office/powerpoint/2010/main" val="3179742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A9C6D5E-93D9-4D77-90AA-27CD6F318856}"/>
              </a:ext>
            </a:extLst>
          </p:cNvPr>
          <p:cNvSpPr txBox="1"/>
          <p:nvPr/>
        </p:nvSpPr>
        <p:spPr>
          <a:xfrm>
            <a:off x="716902" y="1197620"/>
            <a:ext cx="10758196" cy="4462760"/>
          </a:xfrm>
          <a:prstGeom prst="rect">
            <a:avLst/>
          </a:prstGeom>
          <a:noFill/>
        </p:spPr>
        <p:txBody>
          <a:bodyPr wrap="square">
            <a:spAutoFit/>
          </a:bodyPr>
          <a:lstStyle/>
          <a:p>
            <a:pPr marL="133350" indent="-133350"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情けは人の為ならず</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One Profits Most Who Serves Best</a:t>
            </a: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目的を共有して互いに協力することで、会員同士の友情を育み</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他に感謝される事により、私達の心が充足し</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ロータリアンとロータリーに対する社会</a:t>
            </a:r>
            <a:r>
              <a:rPr lang="ja-JP" altLang="en-US" sz="2800" b="1" kern="100" dirty="0">
                <a:effectLst/>
                <a:latin typeface="游明朝" panose="02020400000000000000" pitchFamily="18" charset="-128"/>
                <a:ea typeface="游明朝" panose="02020400000000000000" pitchFamily="18" charset="-128"/>
                <a:cs typeface="Times New Roman" panose="02020603050405020304" pitchFamily="18" charset="0"/>
              </a:rPr>
              <a:t>か</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らの信用を築き</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培われた信用は、私達の精神的・経済的プロフィットとなる</a:t>
            </a:r>
          </a:p>
        </p:txBody>
      </p:sp>
    </p:spTree>
    <p:extLst>
      <p:ext uri="{BB962C8B-B14F-4D97-AF65-F5344CB8AC3E}">
        <p14:creationId xmlns:p14="http://schemas.microsoft.com/office/powerpoint/2010/main" val="2505373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896940B-AD0A-4FAB-B553-C5EEF3FB68E7}"/>
              </a:ext>
            </a:extLst>
          </p:cNvPr>
          <p:cNvSpPr txBox="1"/>
          <p:nvPr/>
        </p:nvSpPr>
        <p:spPr>
          <a:xfrm>
            <a:off x="810208" y="1351508"/>
            <a:ext cx="10571584" cy="4154984"/>
          </a:xfrm>
          <a:prstGeom prst="rect">
            <a:avLst/>
          </a:prstGeom>
          <a:noFill/>
        </p:spPr>
        <p:txBody>
          <a:bodyPr wrap="square">
            <a:spAutoFit/>
          </a:bodyPr>
          <a:lstStyle/>
          <a:p>
            <a:pPr marL="133350" indent="-133350"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貴方を思いやり貴方の助けになる仲間を、</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クラブに、グループに、地区に、</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b="1"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世界に作るため</a:t>
            </a:r>
            <a:endParaRPr lang="en-US" altLang="ja-JP" sz="4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133350" algn="ctr"/>
            <a:r>
              <a:rPr lang="ja-JP" altLang="ja-JP" sz="54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ロータリーを楽しみましょう！</a:t>
            </a:r>
          </a:p>
        </p:txBody>
      </p:sp>
    </p:spTree>
    <p:extLst>
      <p:ext uri="{BB962C8B-B14F-4D97-AF65-F5344CB8AC3E}">
        <p14:creationId xmlns:p14="http://schemas.microsoft.com/office/powerpoint/2010/main" val="1552523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7247E9D-0641-41B1-B00A-64B5604BE811}"/>
              </a:ext>
            </a:extLst>
          </p:cNvPr>
          <p:cNvSpPr txBox="1"/>
          <p:nvPr/>
        </p:nvSpPr>
        <p:spPr>
          <a:xfrm>
            <a:off x="250371" y="936010"/>
            <a:ext cx="11691257" cy="4985980"/>
          </a:xfrm>
          <a:prstGeom prst="rect">
            <a:avLst/>
          </a:prstGeom>
          <a:noFill/>
        </p:spPr>
        <p:txBody>
          <a:bodyPr wrap="square">
            <a:spAutoFit/>
          </a:bodyPr>
          <a:lstStyle/>
          <a:p>
            <a:pPr algn="ct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初めて明文化された</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「ロータリーの綱領」</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1906</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r>
              <a:rPr lang="ja-JP" altLang="en-US" sz="3600" b="1" kern="100" dirty="0">
                <a:effectLst/>
                <a:latin typeface="游明朝" panose="02020400000000000000" pitchFamily="18" charset="-128"/>
                <a:ea typeface="游明朝" panose="02020400000000000000" pitchFamily="18" charset="-128"/>
                <a:cs typeface="Times New Roman" panose="02020603050405020304" pitchFamily="18" charset="0"/>
              </a:rPr>
              <a:t>①</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本クラブ会員の事業上の利益の増大（</a:t>
            </a:r>
            <a:r>
              <a:rPr lang="ja-JP" altLang="ja-JP" sz="36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互恵取引</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endParaRPr lang="en-US" altLang="ja-JP" sz="3600" b="1" kern="100" dirty="0">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3600" b="1" kern="100" dirty="0">
                <a:effectLst/>
                <a:latin typeface="游明朝" panose="02020400000000000000" pitchFamily="18" charset="-128"/>
                <a:ea typeface="游明朝" panose="02020400000000000000" pitchFamily="18" charset="-128"/>
                <a:cs typeface="Times New Roman" panose="02020603050405020304" pitchFamily="18" charset="0"/>
              </a:rPr>
              <a:t>②</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社交クラブに付随する親睦およびその他の特に必要と</a:t>
            </a:r>
            <a:r>
              <a:rPr lang="ja-JP" altLang="en-US" sz="3600" b="1"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36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思われる事項の推進（</a:t>
            </a:r>
            <a:r>
              <a:rPr lang="ja-JP" altLang="ja-JP" sz="36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親睦</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a:t>
            </a:r>
          </a:p>
        </p:txBody>
      </p:sp>
    </p:spTree>
    <p:extLst>
      <p:ext uri="{BB962C8B-B14F-4D97-AF65-F5344CB8AC3E}">
        <p14:creationId xmlns:p14="http://schemas.microsoft.com/office/powerpoint/2010/main" val="161838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9F4BE42-37E2-4C9B-9F46-F53027BEE511}"/>
              </a:ext>
            </a:extLst>
          </p:cNvPr>
          <p:cNvSpPr txBox="1"/>
          <p:nvPr/>
        </p:nvSpPr>
        <p:spPr>
          <a:xfrm>
            <a:off x="609600" y="1490007"/>
            <a:ext cx="10972800" cy="3877985"/>
          </a:xfrm>
          <a:prstGeom prst="rect">
            <a:avLst/>
          </a:prstGeom>
          <a:noFill/>
        </p:spPr>
        <p:txBody>
          <a:bodyPr wrap="square">
            <a:spAutoFit/>
          </a:bodyPr>
          <a:lstStyle/>
          <a:p>
            <a:pPr algn="ctr"/>
            <a:r>
              <a:rPr lang="ja-JP" altLang="ja-JP" sz="4400" b="1" kern="100" dirty="0">
                <a:effectLst/>
                <a:latin typeface="游明朝" panose="02020400000000000000" pitchFamily="18" charset="-128"/>
                <a:ea typeface="游明朝" panose="02020400000000000000" pitchFamily="18" charset="-128"/>
                <a:cs typeface="Times New Roman" panose="02020603050405020304" pitchFamily="18" charset="0"/>
              </a:rPr>
              <a:t>三つ目の綱領</a:t>
            </a:r>
            <a:endParaRPr lang="en-US" altLang="ja-JP" sz="4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1907</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2800" b="1" kern="100" dirty="0">
              <a:latin typeface="游明朝" panose="02020400000000000000" pitchFamily="18" charset="-128"/>
              <a:ea typeface="游明朝" panose="02020400000000000000" pitchFamily="18" charset="-128"/>
              <a:cs typeface="Times New Roman" panose="02020603050405020304" pitchFamily="18" charset="0"/>
            </a:endParaRPr>
          </a:p>
          <a:p>
            <a:pPr algn="ctr"/>
            <a:endPar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3600" b="1" kern="100" dirty="0">
                <a:effectLst/>
                <a:latin typeface="游明朝" panose="02020400000000000000" pitchFamily="18" charset="-128"/>
                <a:ea typeface="游明朝" panose="02020400000000000000" pitchFamily="18" charset="-128"/>
                <a:cs typeface="Times New Roman" panose="02020603050405020304" pitchFamily="18" charset="0"/>
              </a:rPr>
              <a:t>③</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シカゴ市の最大の利益を推進し、シカゴ市民として</a:t>
            </a:r>
            <a:r>
              <a:rPr lang="ja-JP" altLang="en-US" sz="36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の誇りと忠誠心を市民の間に広めること（</a:t>
            </a:r>
            <a:r>
              <a:rPr lang="ja-JP" altLang="ja-JP" sz="36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社会奉仕</a:t>
            </a: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（社会奉仕の父ドナルド・カーターの提案）</a:t>
            </a:r>
          </a:p>
        </p:txBody>
      </p:sp>
    </p:spTree>
    <p:extLst>
      <p:ext uri="{BB962C8B-B14F-4D97-AF65-F5344CB8AC3E}">
        <p14:creationId xmlns:p14="http://schemas.microsoft.com/office/powerpoint/2010/main" val="58117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B5855F8-670D-4D8D-A462-F77A530CCA8E}"/>
              </a:ext>
            </a:extLst>
          </p:cNvPr>
          <p:cNvSpPr txBox="1"/>
          <p:nvPr/>
        </p:nvSpPr>
        <p:spPr>
          <a:xfrm>
            <a:off x="1006151" y="2028616"/>
            <a:ext cx="10179698" cy="2800767"/>
          </a:xfrm>
          <a:prstGeom prst="rect">
            <a:avLst/>
          </a:prstGeom>
          <a:noFill/>
        </p:spPr>
        <p:txBody>
          <a:bodyPr wrap="square">
            <a:spAutoFit/>
          </a:bodyPr>
          <a:lstStyle/>
          <a:p>
            <a:pPr algn="ctr"/>
            <a:r>
              <a:rPr lang="ja-JP" altLang="ja-JP" sz="36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ロータリー倫理訓（道徳律）の採択</a:t>
            </a:r>
            <a:endParaRPr lang="en-US" altLang="ja-JP" sz="36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1915</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年）</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互恵取引を普遍化　⇔　</a:t>
            </a:r>
            <a:r>
              <a:rPr lang="ja-JP" altLang="ja-JP" sz="40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職業倫理</a:t>
            </a:r>
            <a:r>
              <a:rPr lang="ja-JP" altLang="ja-JP" sz="4000" b="1" kern="100" dirty="0">
                <a:effectLst/>
                <a:latin typeface="游明朝" panose="02020400000000000000" pitchFamily="18" charset="-128"/>
                <a:ea typeface="游明朝" panose="02020400000000000000" pitchFamily="18" charset="-128"/>
                <a:cs typeface="Times New Roman" panose="02020603050405020304" pitchFamily="18" charset="0"/>
              </a:rPr>
              <a:t>概念の確立</a:t>
            </a:r>
          </a:p>
        </p:txBody>
      </p:sp>
    </p:spTree>
    <p:extLst>
      <p:ext uri="{BB962C8B-B14F-4D97-AF65-F5344CB8AC3E}">
        <p14:creationId xmlns:p14="http://schemas.microsoft.com/office/powerpoint/2010/main" val="396199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1B6BA25-A716-49DA-9B48-A5D60988BBA3}"/>
              </a:ext>
            </a:extLst>
          </p:cNvPr>
          <p:cNvSpPr txBox="1"/>
          <p:nvPr/>
        </p:nvSpPr>
        <p:spPr>
          <a:xfrm>
            <a:off x="595604" y="1012954"/>
            <a:ext cx="11000792" cy="4832092"/>
          </a:xfrm>
          <a:prstGeom prst="rect">
            <a:avLst/>
          </a:prstGeom>
          <a:noFill/>
        </p:spPr>
        <p:txBody>
          <a:bodyPr wrap="square">
            <a:spAutoFit/>
          </a:bodyPr>
          <a:lstStyle/>
          <a:p>
            <a:pPr algn="ctr"/>
            <a:r>
              <a:rPr lang="ja-JP" altLang="ja-JP" sz="60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ロータリーの骨格</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親睦</a:t>
            </a:r>
          </a:p>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職業倫理</a:t>
            </a:r>
          </a:p>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人道的奉仕</a:t>
            </a: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　これらを通じての学び（リーダーシップの涵養）</a:t>
            </a:r>
          </a:p>
        </p:txBody>
      </p:sp>
    </p:spTree>
    <p:extLst>
      <p:ext uri="{BB962C8B-B14F-4D97-AF65-F5344CB8AC3E}">
        <p14:creationId xmlns:p14="http://schemas.microsoft.com/office/powerpoint/2010/main" val="2706413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09D2340-55C9-4D1B-9F71-7DDD880DBE2C}"/>
              </a:ext>
            </a:extLst>
          </p:cNvPr>
          <p:cNvSpPr txBox="1"/>
          <p:nvPr/>
        </p:nvSpPr>
        <p:spPr>
          <a:xfrm>
            <a:off x="614265" y="1536174"/>
            <a:ext cx="10963469" cy="3785652"/>
          </a:xfrm>
          <a:prstGeom prst="rect">
            <a:avLst/>
          </a:prstGeom>
          <a:noFill/>
        </p:spPr>
        <p:txBody>
          <a:bodyPr wrap="square">
            <a:spAutoFit/>
          </a:bodyPr>
          <a:lstStyle/>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ロータリーの為すべき事（</a:t>
            </a:r>
            <a:r>
              <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Object</a:t>
            </a: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意義ある</a:t>
            </a:r>
            <a:r>
              <a:rPr lang="ja-JP" altLang="ja-JP" sz="4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事業</a:t>
            </a: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の基礎として</a:t>
            </a:r>
            <a:r>
              <a:rPr lang="ja-JP" altLang="ja-JP" sz="48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奉仕の理念</a:t>
            </a: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を奨励し、これを育むこと</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（国際ロータリー定款第</a:t>
            </a: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条「ロータリーの目的」）</a:t>
            </a:r>
          </a:p>
        </p:txBody>
      </p:sp>
    </p:spTree>
    <p:extLst>
      <p:ext uri="{BB962C8B-B14F-4D97-AF65-F5344CB8AC3E}">
        <p14:creationId xmlns:p14="http://schemas.microsoft.com/office/powerpoint/2010/main" val="41523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7C93C6C-F0A4-48D2-BC5F-6CE1D4DC532E}"/>
              </a:ext>
            </a:extLst>
          </p:cNvPr>
          <p:cNvSpPr txBox="1"/>
          <p:nvPr/>
        </p:nvSpPr>
        <p:spPr>
          <a:xfrm>
            <a:off x="786881" y="735955"/>
            <a:ext cx="10618237" cy="5386090"/>
          </a:xfrm>
          <a:prstGeom prst="rect">
            <a:avLst/>
          </a:prstGeom>
          <a:noFill/>
        </p:spPr>
        <p:txBody>
          <a:bodyPr wrap="square">
            <a:spAutoFit/>
          </a:bodyPr>
          <a:lstStyle/>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「事業」とは</a:t>
            </a:r>
            <a:r>
              <a:rPr lang="ja-JP" altLang="en-US" sz="4800" b="1" kern="100" dirty="0">
                <a:effectLst/>
                <a:latin typeface="游明朝" panose="02020400000000000000" pitchFamily="18" charset="-128"/>
                <a:ea typeface="游明朝" panose="02020400000000000000" pitchFamily="18" charset="-128"/>
                <a:cs typeface="Times New Roman" panose="02020603050405020304" pitchFamily="18" charset="0"/>
              </a:rPr>
              <a:t>何か？</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事業（</a:t>
            </a:r>
            <a:r>
              <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Enterprise</a:t>
            </a:r>
            <a:r>
              <a:rPr lang="ja-JP" altLang="ja-JP" sz="54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5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≒活動（</a:t>
            </a:r>
            <a:r>
              <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Activity</a:t>
            </a: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≠事業経営（</a:t>
            </a:r>
            <a:r>
              <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altLang="ja-JP" sz="4800" b="1"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4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（決議</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20R-02</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2790</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地区千葉</a:t>
            </a:r>
            <a:r>
              <a:rPr lang="en-US"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RC</a:t>
            </a: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a:t>
            </a:r>
          </a:p>
        </p:txBody>
      </p:sp>
    </p:spTree>
    <p:extLst>
      <p:ext uri="{BB962C8B-B14F-4D97-AF65-F5344CB8AC3E}">
        <p14:creationId xmlns:p14="http://schemas.microsoft.com/office/powerpoint/2010/main" val="2915761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79A2BB6-6A51-4AEC-BCA9-00CF675FD9D5}"/>
              </a:ext>
            </a:extLst>
          </p:cNvPr>
          <p:cNvSpPr txBox="1"/>
          <p:nvPr/>
        </p:nvSpPr>
        <p:spPr>
          <a:xfrm>
            <a:off x="772886" y="1074509"/>
            <a:ext cx="10646228" cy="4708981"/>
          </a:xfrm>
          <a:prstGeom prst="rect">
            <a:avLst/>
          </a:prstGeom>
          <a:noFill/>
        </p:spPr>
        <p:txBody>
          <a:bodyPr wrap="square">
            <a:spAutoFit/>
          </a:bodyPr>
          <a:lstStyle/>
          <a:p>
            <a:pPr algn="ctr"/>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「奉仕の理念」とは</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Rotary clubs everywhere have one basic ideal</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t>The ideal of service which is thoughtfulness of and helpfulness to others.</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endPar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ロータリークラブは、一つの基本的理念を持っている</a:t>
            </a:r>
          </a:p>
          <a:p>
            <a:pPr algn="ctr"/>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その奉仕の理念とは、他を思いやり、他の助けになることです</a:t>
            </a:r>
            <a:endPar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ja-JP" sz="2800" b="1" kern="100" dirty="0">
                <a:effectLst/>
                <a:latin typeface="游明朝" panose="02020400000000000000" pitchFamily="18" charset="-128"/>
                <a:ea typeface="游明朝" panose="02020400000000000000" pitchFamily="18" charset="-128"/>
                <a:cs typeface="Times New Roman" panose="02020603050405020304" pitchFamily="18" charset="0"/>
              </a:rPr>
              <a:t>（初代事務総長チェスリー・ペリーの言葉）</a:t>
            </a:r>
          </a:p>
        </p:txBody>
      </p:sp>
    </p:spTree>
    <p:extLst>
      <p:ext uri="{BB962C8B-B14F-4D97-AF65-F5344CB8AC3E}">
        <p14:creationId xmlns:p14="http://schemas.microsoft.com/office/powerpoint/2010/main" val="36952140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1076</Words>
  <Application>Microsoft Office PowerPoint</Application>
  <PresentationFormat>ワイド画面</PresentationFormat>
  <Paragraphs>193</Paragraphs>
  <Slides>22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22</vt:i4>
      </vt:variant>
    </vt:vector>
  </HeadingPairs>
  <TitlesOfParts>
    <vt:vector size="27" baseType="lpstr">
      <vt:lpstr>游ゴシック</vt:lpstr>
      <vt:lpstr>游ゴシック Light</vt:lpstr>
      <vt:lpstr>游明朝</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2023-2024RI会長 ゴードンR・マッキナリー</dc:title>
  <dc:creator>uzawa kazuhiro</dc:creator>
  <cp:lastModifiedBy>池田勝之</cp:lastModifiedBy>
  <cp:revision>91</cp:revision>
  <dcterms:created xsi:type="dcterms:W3CDTF">2023-01-31T06:04:51Z</dcterms:created>
  <dcterms:modified xsi:type="dcterms:W3CDTF">2023-03-22T04:23:26Z</dcterms:modified>
</cp:coreProperties>
</file>